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0" r:id="rId7"/>
    <p:sldId id="261" r:id="rId8"/>
    <p:sldId id="262" r:id="rId9"/>
    <p:sldId id="264" r:id="rId10"/>
    <p:sldId id="263" r:id="rId11"/>
    <p:sldId id="265" r:id="rId12"/>
    <p:sldId id="266" r:id="rId13"/>
    <p:sldId id="273" r:id="rId14"/>
    <p:sldId id="267" r:id="rId15"/>
    <p:sldId id="268" r:id="rId16"/>
    <p:sldId id="276" r:id="rId17"/>
    <p:sldId id="269" r:id="rId18"/>
    <p:sldId id="270" r:id="rId19"/>
    <p:sldId id="271" r:id="rId20"/>
    <p:sldId id="272"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7003AE-F453-4665-B15A-82A228E939D2}"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003AE-F453-4665-B15A-82A228E939D2}"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7003AE-F453-4665-B15A-82A228E939D2}"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003AE-F453-4665-B15A-82A228E939D2}"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003AE-F453-4665-B15A-82A228E939D2}"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5B63-9C32-4E13-A877-FD2EE4E27CB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7003AE-F453-4665-B15A-82A228E939D2}"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7003AE-F453-4665-B15A-82A228E939D2}" type="datetimeFigureOut">
              <a:rPr lang="en-US" smtClean="0"/>
              <a:t>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755B63-9C32-4E13-A877-FD2EE4E27CB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003AE-F453-4665-B15A-82A228E939D2}" type="datetimeFigureOut">
              <a:rPr lang="en-US" smtClean="0"/>
              <a:t>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003AE-F453-4665-B15A-82A228E939D2}" type="datetimeFigureOut">
              <a:rPr lang="en-US" smtClean="0"/>
              <a:t>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003AE-F453-4665-B15A-82A228E939D2}"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5B63-9C32-4E13-A877-FD2EE4E27CB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003AE-F453-4665-B15A-82A228E939D2}"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5B63-9C32-4E13-A877-FD2EE4E27CB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77003AE-F453-4665-B15A-82A228E939D2}" type="datetimeFigureOut">
              <a:rPr lang="en-US" smtClean="0"/>
              <a:t>2/11/2015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2755B63-9C32-4E13-A877-FD2EE4E27C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IXZKgIsZRm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kaggle.com/c/bluebook-for-bulldozers" TargetMode="External"/><Relationship Id="rId2" Type="http://schemas.openxmlformats.org/officeDocument/2006/relationships/hyperlink" Target="https://github.com/mlandry22/kaggle/blob/master/GBM_talk_Austin_R_Users_20140724.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kaggle.com/c/bluebook-for-bulldozers/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IXZKgIsZRm0" TargetMode="External"/><Relationship Id="rId3" Type="http://schemas.openxmlformats.org/officeDocument/2006/relationships/hyperlink" Target="http://cran.r-project.org/web/packages/gbm/gbm.pdf" TargetMode="External"/><Relationship Id="rId7" Type="http://schemas.openxmlformats.org/officeDocument/2006/relationships/hyperlink" Target="http://en.wikipedia.org/wiki/Gradient_boosting" TargetMode="External"/><Relationship Id="rId2" Type="http://schemas.openxmlformats.org/officeDocument/2006/relationships/hyperlink" Target="http://cran.open-source-solution.org/web/packages/gbm/vignettes/gbm.pdf" TargetMode="External"/><Relationship Id="rId1" Type="http://schemas.openxmlformats.org/officeDocument/2006/relationships/slideLayout" Target="../slideLayouts/slideLayout2.xml"/><Relationship Id="rId6" Type="http://schemas.openxmlformats.org/officeDocument/2006/relationships/hyperlink" Target="http://journal.frontiersin.org/Journal/10.3389/fnbot.2013.00021/full" TargetMode="External"/><Relationship Id="rId5" Type="http://schemas.openxmlformats.org/officeDocument/2006/relationships/hyperlink" Target="https://statweb.stanford.edu/~jhf/ftp/stobst.pdf" TargetMode="External"/><Relationship Id="rId4" Type="http://schemas.openxmlformats.org/officeDocument/2006/relationships/hyperlink" Target="http://projecteuclid.org/DPubS?verb=Display&amp;version=1.0&amp;service=UI&amp;handle=euclid.aos/1013203451&amp;page=record" TargetMode="External"/></Relationships>
</file>

<file path=ppt/slides/_rels/slide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aret.r-forge.r-project.org/modelLi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GBM Package in R</a:t>
            </a:r>
            <a:endParaRPr lang="en-US" dirty="0"/>
          </a:p>
        </p:txBody>
      </p:sp>
      <p:sp>
        <p:nvSpPr>
          <p:cNvPr id="3" name="Subtitle 2"/>
          <p:cNvSpPr>
            <a:spLocks noGrp="1"/>
          </p:cNvSpPr>
          <p:nvPr>
            <p:ph type="subTitle" idx="1"/>
          </p:nvPr>
        </p:nvSpPr>
        <p:spPr/>
        <p:txBody>
          <a:bodyPr/>
          <a:lstStyle/>
          <a:p>
            <a:r>
              <a:rPr lang="en-US" dirty="0" smtClean="0"/>
              <a:t>7/24/2014</a:t>
            </a:r>
            <a:endParaRPr lang="en-US" dirty="0"/>
          </a:p>
        </p:txBody>
      </p:sp>
    </p:spTree>
    <p:extLst>
      <p:ext uri="{BB962C8B-B14F-4D97-AF65-F5344CB8AC3E}">
        <p14:creationId xmlns:p14="http://schemas.microsoft.com/office/powerpoint/2010/main" val="3981957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rmAutofit/>
          </a:bodyPr>
          <a:lstStyle/>
          <a:p>
            <a:r>
              <a:rPr lang="en-US" dirty="0" smtClean="0"/>
              <a:t>Several hyper-parameters to tune</a:t>
            </a:r>
          </a:p>
          <a:p>
            <a:pPr lvl="1"/>
            <a:r>
              <a:rPr lang="en-US" dirty="0" smtClean="0"/>
              <a:t>I typically use roughly the same parameters to start, unless I suspect the data set might have peculiar characteristics</a:t>
            </a:r>
          </a:p>
          <a:p>
            <a:pPr lvl="1"/>
            <a:r>
              <a:rPr lang="en-US" dirty="0" smtClean="0"/>
              <a:t>For creating a final model, tuning several parameters is advisable</a:t>
            </a:r>
          </a:p>
          <a:p>
            <a:r>
              <a:rPr lang="en-US" dirty="0" smtClean="0"/>
              <a:t>Still has capacity to </a:t>
            </a:r>
            <a:r>
              <a:rPr lang="en-US" dirty="0" err="1" smtClean="0"/>
              <a:t>overfit</a:t>
            </a:r>
            <a:endParaRPr lang="en-US" dirty="0" smtClean="0"/>
          </a:p>
          <a:p>
            <a:pPr lvl="1"/>
            <a:r>
              <a:rPr lang="en-US" dirty="0" smtClean="0"/>
              <a:t>Despite internal cross-validation, it is still particularly prone to </a:t>
            </a:r>
            <a:r>
              <a:rPr lang="en-US" dirty="0" err="1" smtClean="0"/>
              <a:t>overfit</a:t>
            </a:r>
            <a:r>
              <a:rPr lang="en-US" dirty="0" smtClean="0"/>
              <a:t> ID-like columns (suggestion: withhold them)</a:t>
            </a:r>
          </a:p>
          <a:p>
            <a:r>
              <a:rPr lang="en-US" dirty="0" smtClean="0"/>
              <a:t>Can have trouble with highly noisy data</a:t>
            </a:r>
          </a:p>
          <a:p>
            <a:r>
              <a:rPr lang="en-US" dirty="0" smtClean="0"/>
              <a:t>Black box</a:t>
            </a:r>
          </a:p>
          <a:p>
            <a:pPr lvl="1"/>
            <a:r>
              <a:rPr lang="en-US" dirty="0" smtClean="0"/>
              <a:t>However, GBM package does provide tools to analyze the resulting models</a:t>
            </a:r>
            <a:endParaRPr lang="en-US" dirty="0"/>
          </a:p>
        </p:txBody>
      </p:sp>
    </p:spTree>
    <p:extLst>
      <p:ext uri="{BB962C8B-B14F-4D97-AF65-F5344CB8AC3E}">
        <p14:creationId xmlns:p14="http://schemas.microsoft.com/office/powerpoint/2010/main" val="2470448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Analysis via Walkthrough</a:t>
            </a:r>
            <a:endParaRPr lang="en-US" dirty="0"/>
          </a:p>
        </p:txBody>
      </p:sp>
      <p:sp>
        <p:nvSpPr>
          <p:cNvPr id="3" name="Content Placeholder 2"/>
          <p:cNvSpPr>
            <a:spLocks noGrp="1"/>
          </p:cNvSpPr>
          <p:nvPr>
            <p:ph idx="1"/>
          </p:nvPr>
        </p:nvSpPr>
        <p:spPr>
          <a:xfrm>
            <a:off x="457200" y="1600200"/>
            <a:ext cx="8229600" cy="1981200"/>
          </a:xfrm>
        </p:spPr>
        <p:txBody>
          <a:bodyPr/>
          <a:lstStyle/>
          <a:p>
            <a:r>
              <a:rPr lang="en-US" dirty="0" smtClean="0"/>
              <a:t>Hyper-parameter explanations (some, not all)</a:t>
            </a:r>
          </a:p>
          <a:p>
            <a:r>
              <a:rPr lang="en-US" dirty="0" smtClean="0"/>
              <a:t>Quickly analyze performance</a:t>
            </a:r>
          </a:p>
          <a:p>
            <a:r>
              <a:rPr lang="en-US" dirty="0" smtClean="0"/>
              <a:t>Analyze influence of variables</a:t>
            </a:r>
          </a:p>
          <a:p>
            <a:r>
              <a:rPr lang="en-US" dirty="0" smtClean="0"/>
              <a:t>Peek under the hood…then follow a toy problem</a:t>
            </a:r>
          </a:p>
          <a:p>
            <a:endParaRPr lang="en-US" dirty="0"/>
          </a:p>
          <a:p>
            <a:endParaRPr lang="en-US" dirty="0" smtClean="0"/>
          </a:p>
          <a:p>
            <a:endParaRPr lang="en-US" dirty="0"/>
          </a:p>
          <a:p>
            <a:endParaRPr lang="en-US" dirty="0" smtClean="0"/>
          </a:p>
          <a:p>
            <a:endParaRPr lang="en-US" dirty="0"/>
          </a:p>
          <a:p>
            <a:endParaRPr lang="en-US" dirty="0"/>
          </a:p>
        </p:txBody>
      </p:sp>
      <p:sp>
        <p:nvSpPr>
          <p:cNvPr id="5" name="TextBox 4"/>
          <p:cNvSpPr txBox="1"/>
          <p:nvPr/>
        </p:nvSpPr>
        <p:spPr>
          <a:xfrm>
            <a:off x="579619" y="4953000"/>
            <a:ext cx="7812395" cy="1200329"/>
          </a:xfrm>
          <a:prstGeom prst="rect">
            <a:avLst/>
          </a:prstGeom>
          <a:noFill/>
        </p:spPr>
        <p:txBody>
          <a:bodyPr wrap="square" rtlCol="0">
            <a:spAutoFit/>
          </a:bodyPr>
          <a:lstStyle/>
          <a:p>
            <a:r>
              <a:rPr lang="en-US" dirty="0" smtClean="0"/>
              <a:t>For those not attending the presentation, the code at the back is run at this point and discussed. The remaining four slides were mainly to supplement the discussion of the code and comments, and there was not sufficient time.</a:t>
            </a:r>
            <a:endParaRPr lang="en-US" dirty="0"/>
          </a:p>
        </p:txBody>
      </p:sp>
    </p:spTree>
    <p:extLst>
      <p:ext uri="{BB962C8B-B14F-4D97-AF65-F5344CB8AC3E}">
        <p14:creationId xmlns:p14="http://schemas.microsoft.com/office/powerpoint/2010/main" val="49133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Same analysis with a simpler data set</a:t>
            </a:r>
            <a:endParaRPr lang="en-US" dirty="0"/>
          </a:p>
        </p:txBody>
      </p:sp>
      <p:pic>
        <p:nvPicPr>
          <p:cNvPr id="1026" name="Picture 2" descr="C:\Users\Mark_Landry\Downloads\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73" y="1371600"/>
            <a:ext cx="6718527" cy="5036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1600" y="4876800"/>
            <a:ext cx="3429000" cy="1600438"/>
          </a:xfrm>
          <a:prstGeom prst="rect">
            <a:avLst/>
          </a:prstGeom>
          <a:noFill/>
        </p:spPr>
        <p:txBody>
          <a:bodyPr wrap="square" rtlCol="0">
            <a:spAutoFit/>
          </a:bodyPr>
          <a:lstStyle/>
          <a:p>
            <a:r>
              <a:rPr lang="en-US" sz="1400" dirty="0" smtClean="0"/>
              <a:t>Note that one can recreate the predictions of this first tree by finding the terminal node for any prediction and using the Prediction value (final column in data frame). Those values for all desired trees, plus the initial value (mean for this) is the prediction.</a:t>
            </a:r>
            <a:endParaRPr lang="en-US" sz="1400" dirty="0"/>
          </a:p>
        </p:txBody>
      </p:sp>
      <p:sp>
        <p:nvSpPr>
          <p:cNvPr id="6" name="TextBox 5"/>
          <p:cNvSpPr txBox="1"/>
          <p:nvPr/>
        </p:nvSpPr>
        <p:spPr>
          <a:xfrm>
            <a:off x="2667000" y="5677019"/>
            <a:ext cx="1951175" cy="276999"/>
          </a:xfrm>
          <a:prstGeom prst="rect">
            <a:avLst/>
          </a:prstGeom>
          <a:noFill/>
        </p:spPr>
        <p:txBody>
          <a:bodyPr wrap="none" rtlCol="0">
            <a:spAutoFit/>
          </a:bodyPr>
          <a:lstStyle/>
          <a:p>
            <a:r>
              <a:rPr lang="en-US" sz="1200" dirty="0" smtClean="0"/>
              <a:t>Matches predictions 1 &amp; 3</a:t>
            </a:r>
            <a:endParaRPr lang="en-US" sz="1200" dirty="0"/>
          </a:p>
        </p:txBody>
      </p:sp>
      <p:sp>
        <p:nvSpPr>
          <p:cNvPr id="8" name="TextBox 7"/>
          <p:cNvSpPr txBox="1"/>
          <p:nvPr/>
        </p:nvSpPr>
        <p:spPr>
          <a:xfrm>
            <a:off x="2667000" y="6093023"/>
            <a:ext cx="2079415" cy="276999"/>
          </a:xfrm>
          <a:prstGeom prst="rect">
            <a:avLst/>
          </a:prstGeom>
          <a:noFill/>
        </p:spPr>
        <p:txBody>
          <a:bodyPr wrap="none" rtlCol="0">
            <a:spAutoFit/>
          </a:bodyPr>
          <a:lstStyle/>
          <a:p>
            <a:r>
              <a:rPr lang="en-US" sz="1200" dirty="0" smtClean="0"/>
              <a:t>Matches predictions 2,4 &amp; 5</a:t>
            </a:r>
            <a:endParaRPr lang="en-US" sz="1200" dirty="0"/>
          </a:p>
        </p:txBody>
      </p:sp>
    </p:spTree>
    <p:extLst>
      <p:ext uri="{BB962C8B-B14F-4D97-AF65-F5344CB8AC3E}">
        <p14:creationId xmlns:p14="http://schemas.microsoft.com/office/powerpoint/2010/main" val="1077573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Same analysis with a simpler data set</a:t>
            </a:r>
            <a:endParaRPr lang="en-US" dirty="0"/>
          </a:p>
        </p:txBody>
      </p:sp>
      <p:sp>
        <p:nvSpPr>
          <p:cNvPr id="3" name="TextBox 2"/>
          <p:cNvSpPr txBox="1"/>
          <p:nvPr/>
        </p:nvSpPr>
        <p:spPr>
          <a:xfrm>
            <a:off x="609600" y="4319587"/>
            <a:ext cx="6940811" cy="2462213"/>
          </a:xfrm>
          <a:prstGeom prst="rect">
            <a:avLst/>
          </a:prstGeom>
          <a:noFill/>
        </p:spPr>
        <p:txBody>
          <a:bodyPr wrap="none" rtlCol="0">
            <a:spAutoFit/>
          </a:bodyPr>
          <a:lstStyle/>
          <a:p>
            <a:r>
              <a:rPr lang="en-US" sz="1400" b="1" u="sng" dirty="0" smtClean="0"/>
              <a:t>Explanation</a:t>
            </a:r>
            <a:endParaRPr lang="en-US" sz="1400" dirty="0"/>
          </a:p>
          <a:p>
            <a:r>
              <a:rPr lang="en-US" sz="1400" dirty="0"/>
              <a:t>1 tree built.</a:t>
            </a:r>
          </a:p>
          <a:p>
            <a:r>
              <a:rPr lang="en-US" sz="1400" dirty="0"/>
              <a:t>Tree has one decision only, node 0.</a:t>
            </a:r>
          </a:p>
          <a:p>
            <a:r>
              <a:rPr lang="en-US" sz="1400" dirty="0"/>
              <a:t>Node 0 indicates it split the 3</a:t>
            </a:r>
            <a:r>
              <a:rPr lang="en-US" sz="1400" baseline="30000" dirty="0"/>
              <a:t>rd</a:t>
            </a:r>
            <a:r>
              <a:rPr lang="en-US" sz="1400" dirty="0"/>
              <a:t> field (SplitVar:2), to where values below 1.5 </a:t>
            </a:r>
            <a:endParaRPr lang="en-US" sz="1400" dirty="0" smtClean="0"/>
          </a:p>
          <a:p>
            <a:r>
              <a:rPr lang="en-US" sz="1400" dirty="0"/>
              <a:t>	</a:t>
            </a:r>
            <a:r>
              <a:rPr lang="en-US" sz="1400" dirty="0" smtClean="0"/>
              <a:t>(</a:t>
            </a:r>
            <a:r>
              <a:rPr lang="en-US" sz="1400" dirty="0"/>
              <a:t>ordered values 0 &amp; 1 which are a &amp; b) went to node 1; values above </a:t>
            </a:r>
            <a:endParaRPr lang="en-US" sz="1400" dirty="0" smtClean="0"/>
          </a:p>
          <a:p>
            <a:r>
              <a:rPr lang="en-US" sz="1400" dirty="0"/>
              <a:t>	</a:t>
            </a:r>
            <a:r>
              <a:rPr lang="en-US" sz="1400" dirty="0" smtClean="0"/>
              <a:t>1.5 </a:t>
            </a:r>
            <a:r>
              <a:rPr lang="en-US" sz="1400" dirty="0"/>
              <a:t>(2/3 = c/d) went to node 2; missing (none) go to node 3.</a:t>
            </a:r>
          </a:p>
          <a:p>
            <a:r>
              <a:rPr lang="en-US" sz="1400" dirty="0"/>
              <a:t>Node 1 (X3=A/B) is a terminal node (</a:t>
            </a:r>
            <a:r>
              <a:rPr lang="en-US" sz="1400" dirty="0" err="1"/>
              <a:t>SplitVar</a:t>
            </a:r>
            <a:r>
              <a:rPr lang="en-US" sz="1400" dirty="0"/>
              <a:t> -1) and it predicts the mean plus -0.925.</a:t>
            </a:r>
          </a:p>
          <a:p>
            <a:r>
              <a:rPr lang="en-US" sz="1400" dirty="0"/>
              <a:t>Node 2 (X3=C/D) is a terminal node and it predicts the mean plus 1.01.</a:t>
            </a:r>
          </a:p>
          <a:p>
            <a:r>
              <a:rPr lang="en-US" sz="1400" dirty="0"/>
              <a:t>Node 3 (none) is a terminal node and it predicts the mean plus 0, effectively.</a:t>
            </a:r>
          </a:p>
          <a:p>
            <a:r>
              <a:rPr lang="en-US" sz="1400" dirty="0"/>
              <a:t>Later saw that gbm1$initF will show the intercept, which in this case is the mean.</a:t>
            </a:r>
          </a:p>
          <a:p>
            <a:endParaRPr lang="en-US" sz="1400" dirty="0"/>
          </a:p>
        </p:txBody>
      </p:sp>
      <p:pic>
        <p:nvPicPr>
          <p:cNvPr id="5" name="Picture 2" descr="C:\Users\Mark_Landry\Downloads\image001.png"/>
          <p:cNvPicPr>
            <a:picLocks noChangeAspect="1" noChangeArrowheads="1"/>
          </p:cNvPicPr>
          <p:nvPr/>
        </p:nvPicPr>
        <p:blipFill rotWithShape="1">
          <a:blip r:embed="rId2">
            <a:extLst>
              <a:ext uri="{28A0092B-C50C-407E-A947-70E740481C1C}">
                <a14:useLocalDpi xmlns:a14="http://schemas.microsoft.com/office/drawing/2010/main" val="0"/>
              </a:ext>
            </a:extLst>
          </a:blip>
          <a:srcRect t="10231" b="34721"/>
          <a:stretch/>
        </p:blipFill>
        <p:spPr bwMode="auto">
          <a:xfrm>
            <a:off x="533400" y="1418771"/>
            <a:ext cx="6718527" cy="27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75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GBM predict: fit a GBM to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gbm</a:t>
            </a:r>
            <a:r>
              <a:rPr lang="en-US" dirty="0"/>
              <a:t>(formula = formula(data),</a:t>
            </a:r>
          </a:p>
          <a:p>
            <a:pPr lvl="1"/>
            <a:r>
              <a:rPr lang="en-US" dirty="0"/>
              <a:t>distribution = "</a:t>
            </a:r>
            <a:r>
              <a:rPr lang="en-US" dirty="0" err="1"/>
              <a:t>bernoulli</a:t>
            </a:r>
            <a:r>
              <a:rPr lang="en-US" dirty="0"/>
              <a:t>",</a:t>
            </a:r>
          </a:p>
          <a:p>
            <a:pPr lvl="1"/>
            <a:r>
              <a:rPr lang="en-US" dirty="0" err="1"/>
              <a:t>n.trees</a:t>
            </a:r>
            <a:r>
              <a:rPr lang="en-US" dirty="0"/>
              <a:t> = 100,</a:t>
            </a:r>
          </a:p>
          <a:p>
            <a:pPr lvl="1"/>
            <a:r>
              <a:rPr lang="en-US" dirty="0" err="1"/>
              <a:t>interaction.depth</a:t>
            </a:r>
            <a:r>
              <a:rPr lang="en-US" dirty="0"/>
              <a:t> = 1,</a:t>
            </a:r>
          </a:p>
          <a:p>
            <a:pPr lvl="1"/>
            <a:r>
              <a:rPr lang="en-US" dirty="0" err="1"/>
              <a:t>n.minobsinnode</a:t>
            </a:r>
            <a:r>
              <a:rPr lang="en-US" dirty="0"/>
              <a:t> = 10,</a:t>
            </a:r>
          </a:p>
          <a:p>
            <a:pPr lvl="1"/>
            <a:r>
              <a:rPr lang="en-US" dirty="0"/>
              <a:t>shrinkage = 0.001,</a:t>
            </a:r>
          </a:p>
          <a:p>
            <a:pPr lvl="1"/>
            <a:r>
              <a:rPr lang="en-US" dirty="0" err="1"/>
              <a:t>bag.fraction</a:t>
            </a:r>
            <a:r>
              <a:rPr lang="en-US" dirty="0"/>
              <a:t> = 0.5,</a:t>
            </a:r>
          </a:p>
          <a:p>
            <a:pPr lvl="1"/>
            <a:r>
              <a:rPr lang="en-US" dirty="0" err="1"/>
              <a:t>train.fraction</a:t>
            </a:r>
            <a:r>
              <a:rPr lang="en-US" dirty="0"/>
              <a:t> = 1.0,</a:t>
            </a:r>
          </a:p>
          <a:p>
            <a:pPr lvl="1"/>
            <a:r>
              <a:rPr lang="en-US" dirty="0" err="1"/>
              <a:t>cv.folds</a:t>
            </a:r>
            <a:r>
              <a:rPr lang="en-US" dirty="0"/>
              <a:t>=0,</a:t>
            </a:r>
          </a:p>
          <a:p>
            <a:pPr lvl="1"/>
            <a:r>
              <a:rPr lang="en-US" dirty="0" smtClean="0"/>
              <a:t>weights</a:t>
            </a:r>
            <a:r>
              <a:rPr lang="en-US" dirty="0"/>
              <a:t>,</a:t>
            </a:r>
          </a:p>
          <a:p>
            <a:pPr lvl="1"/>
            <a:r>
              <a:rPr lang="en-US" dirty="0"/>
              <a:t>data = list(),</a:t>
            </a:r>
          </a:p>
          <a:p>
            <a:pPr lvl="1"/>
            <a:r>
              <a:rPr lang="en-US" dirty="0" err="1" smtClean="0"/>
              <a:t>var.monotone</a:t>
            </a:r>
            <a:r>
              <a:rPr lang="en-US" dirty="0" smtClean="0"/>
              <a:t> </a:t>
            </a:r>
            <a:r>
              <a:rPr lang="en-US" dirty="0"/>
              <a:t>= NULL,</a:t>
            </a:r>
          </a:p>
          <a:p>
            <a:pPr lvl="1"/>
            <a:r>
              <a:rPr lang="en-US" dirty="0" err="1" smtClean="0"/>
              <a:t>keep.data</a:t>
            </a:r>
            <a:r>
              <a:rPr lang="en-US" dirty="0" smtClean="0"/>
              <a:t> </a:t>
            </a:r>
            <a:r>
              <a:rPr lang="en-US" dirty="0"/>
              <a:t>= TRUE,</a:t>
            </a:r>
          </a:p>
          <a:p>
            <a:pPr lvl="1"/>
            <a:r>
              <a:rPr lang="en-US" dirty="0"/>
              <a:t>verbose = "CV",</a:t>
            </a:r>
          </a:p>
          <a:p>
            <a:pPr lvl="1"/>
            <a:r>
              <a:rPr lang="en-US" dirty="0"/>
              <a:t>class.stratify.cv=NULL,</a:t>
            </a:r>
          </a:p>
          <a:p>
            <a:pPr lvl="1"/>
            <a:r>
              <a:rPr lang="en-US" dirty="0" err="1"/>
              <a:t>n.cores</a:t>
            </a:r>
            <a:r>
              <a:rPr lang="en-US" dirty="0"/>
              <a:t> = NULL)</a:t>
            </a:r>
          </a:p>
          <a:p>
            <a:endParaRPr lang="en-US" dirty="0"/>
          </a:p>
        </p:txBody>
      </p:sp>
    </p:spTree>
    <p:extLst>
      <p:ext uri="{BB962C8B-B14F-4D97-AF65-F5344CB8AC3E}">
        <p14:creationId xmlns:p14="http://schemas.microsoft.com/office/powerpoint/2010/main" val="3943616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shrinkage &amp; trees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627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6515100"/>
            <a:ext cx="6568978" cy="276999"/>
          </a:xfrm>
          <a:prstGeom prst="rect">
            <a:avLst/>
          </a:prstGeom>
          <a:noFill/>
        </p:spPr>
        <p:txBody>
          <a:bodyPr wrap="none" rtlCol="0">
            <a:spAutoFit/>
          </a:bodyPr>
          <a:lstStyle/>
          <a:p>
            <a:r>
              <a:rPr lang="en-US" sz="1200" dirty="0"/>
              <a:t>Source: </a:t>
            </a:r>
            <a:r>
              <a:rPr lang="en-US" sz="1200" dirty="0">
                <a:hlinkClick r:id="rId3"/>
              </a:rPr>
              <a:t>https://</a:t>
            </a:r>
            <a:r>
              <a:rPr lang="en-US" sz="1200" dirty="0" smtClean="0">
                <a:hlinkClick r:id="rId3"/>
              </a:rPr>
              <a:t>www.youtube.com/watch?v=IXZKgIsZRm0</a:t>
            </a:r>
            <a:r>
              <a:rPr lang="en-US" sz="1200" dirty="0" smtClean="0"/>
              <a:t> (GBM explanation by </a:t>
            </a:r>
            <a:r>
              <a:rPr lang="en-US" sz="1200" dirty="0" err="1" smtClean="0"/>
              <a:t>SciKit</a:t>
            </a:r>
            <a:r>
              <a:rPr lang="en-US" sz="1200" dirty="0"/>
              <a:t> </a:t>
            </a:r>
            <a:r>
              <a:rPr lang="en-US" sz="1200" dirty="0" smtClean="0"/>
              <a:t>author)</a:t>
            </a:r>
            <a:endParaRPr lang="en-US" sz="1200" dirty="0"/>
          </a:p>
        </p:txBody>
      </p:sp>
    </p:spTree>
    <p:extLst>
      <p:ext uri="{BB962C8B-B14F-4D97-AF65-F5344CB8AC3E}">
        <p14:creationId xmlns:p14="http://schemas.microsoft.com/office/powerpoint/2010/main" val="39232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code has been copied from a text R script into PowerPoint, so the format isn’t great, but it should look OK if copying and pasting back out to a text file. If not, here it is on </a:t>
            </a:r>
            <a:r>
              <a:rPr lang="en-US" dirty="0" err="1" smtClean="0">
                <a:hlinkClick r:id="rId2"/>
              </a:rPr>
              <a:t>Github</a:t>
            </a:r>
            <a:r>
              <a:rPr lang="en-US" dirty="0" smtClean="0"/>
              <a:t>.</a:t>
            </a:r>
          </a:p>
          <a:p>
            <a:r>
              <a:rPr lang="en-US" dirty="0" smtClean="0"/>
              <a:t>The code shown uses a </a:t>
            </a:r>
            <a:r>
              <a:rPr lang="en-US" dirty="0" smtClean="0">
                <a:hlinkClick r:id="rId3"/>
              </a:rPr>
              <a:t>competition data set</a:t>
            </a:r>
            <a:r>
              <a:rPr lang="en-US" dirty="0" smtClean="0"/>
              <a:t> that is comparable to real world data and uses a simple GBM to predict sale prices of construction equipment at auction.</a:t>
            </a:r>
          </a:p>
          <a:p>
            <a:r>
              <a:rPr lang="en-US" dirty="0" smtClean="0"/>
              <a:t>A GBM model was fit against 100k rows with 45-50 variables in about 2-4 minutes during the presentation. It improves the RMSE of prediction against the mean from ~24.5k to ~9.7k, when scored on data the model had not seen (and future dates, so the 100k/50k splits should be valid), with fairly stable </a:t>
            </a:r>
            <a:r>
              <a:rPr lang="en-US" dirty="0" err="1" smtClean="0"/>
              <a:t>train:test</a:t>
            </a:r>
            <a:r>
              <a:rPr lang="en-US" dirty="0" smtClean="0"/>
              <a:t> performance.</a:t>
            </a:r>
          </a:p>
          <a:p>
            <a:r>
              <a:rPr lang="en-US" dirty="0" smtClean="0"/>
              <a:t>After predictions are made and scored, some GBM utilities are used to see which variables the model found most influential, see how the top 2 variables are used (per factor for one; throughout a continuous distribution for the other), and see interaction effects of specific variable pairs.</a:t>
            </a:r>
          </a:p>
          <a:p>
            <a:r>
              <a:rPr lang="en-US" dirty="0" smtClean="0"/>
              <a:t>Note: GBM was used by my teammate and I to finish 12</a:t>
            </a:r>
            <a:r>
              <a:rPr lang="en-US" baseline="30000" dirty="0" smtClean="0"/>
              <a:t>th</a:t>
            </a:r>
            <a:r>
              <a:rPr lang="en-US" dirty="0" smtClean="0"/>
              <a:t> out of 476 in this competition (albeit a complex ensemble of GBMs)</a:t>
            </a:r>
            <a:endParaRPr lang="en-US" dirty="0"/>
          </a:p>
        </p:txBody>
      </p:sp>
    </p:spTree>
    <p:extLst>
      <p:ext uri="{BB962C8B-B14F-4D97-AF65-F5344CB8AC3E}">
        <p14:creationId xmlns:p14="http://schemas.microsoft.com/office/powerpoint/2010/main" val="142844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Page1</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library(Metrics)	##load evaluation package</a:t>
            </a:r>
          </a:p>
          <a:p>
            <a:pPr marL="0" indent="0">
              <a:buNone/>
            </a:pPr>
            <a:r>
              <a:rPr lang="en-US" dirty="0" err="1"/>
              <a:t>setwd</a:t>
            </a:r>
            <a:r>
              <a:rPr lang="en-US" dirty="0"/>
              <a:t>("C:/Users/</a:t>
            </a:r>
            <a:r>
              <a:rPr lang="en-US" dirty="0" err="1"/>
              <a:t>Mark_Landry</a:t>
            </a:r>
            <a:r>
              <a:rPr lang="en-US" dirty="0"/>
              <a:t>/Documents/K/dozer</a:t>
            </a:r>
            <a:r>
              <a:rPr lang="en-US" dirty="0" smtClean="0"/>
              <a:t>/")</a:t>
            </a:r>
            <a:endParaRPr lang="en-US" dirty="0"/>
          </a:p>
          <a:p>
            <a:pPr marL="0" indent="0">
              <a:buNone/>
            </a:pPr>
            <a:r>
              <a:rPr lang="en-US" dirty="0"/>
              <a:t>##Done in advance to speed up loading of data set</a:t>
            </a:r>
          </a:p>
          <a:p>
            <a:pPr marL="0" indent="0">
              <a:buNone/>
            </a:pPr>
            <a:r>
              <a:rPr lang="en-US" dirty="0"/>
              <a:t>	train&lt;-read.csv("Train.csv</a:t>
            </a:r>
            <a:r>
              <a:rPr lang="en-US" dirty="0" smtClean="0"/>
              <a:t>")</a:t>
            </a:r>
          </a:p>
          <a:p>
            <a:pPr marL="0" indent="0">
              <a:buNone/>
            </a:pPr>
            <a:r>
              <a:rPr lang="en-US" dirty="0"/>
              <a:t>	## </a:t>
            </a:r>
            <a:r>
              <a:rPr lang="en-US" dirty="0" err="1" smtClean="0"/>
              <a:t>Kaggle</a:t>
            </a:r>
            <a:r>
              <a:rPr lang="en-US" dirty="0" smtClean="0"/>
              <a:t> data </a:t>
            </a:r>
            <a:r>
              <a:rPr lang="en-US" dirty="0"/>
              <a:t>set: </a:t>
            </a:r>
            <a:r>
              <a:rPr lang="en-US" dirty="0">
                <a:hlinkClick r:id="rId2"/>
              </a:rPr>
              <a:t>http://www.kaggle.com/c/bluebook-for-bulldozers/data</a:t>
            </a:r>
            <a:endParaRPr lang="en-US" dirty="0"/>
          </a:p>
          <a:p>
            <a:pPr marL="0" indent="0">
              <a:buNone/>
            </a:pPr>
            <a:r>
              <a:rPr lang="en-US" dirty="0"/>
              <a:t>	</a:t>
            </a:r>
            <a:r>
              <a:rPr lang="en-US" dirty="0" err="1"/>
              <a:t>train$saleTransform</a:t>
            </a:r>
            <a:r>
              <a:rPr lang="en-US" dirty="0"/>
              <a:t>&lt;-</a:t>
            </a:r>
            <a:r>
              <a:rPr lang="en-US" dirty="0" err="1"/>
              <a:t>strptime</a:t>
            </a:r>
            <a:r>
              <a:rPr lang="en-US" dirty="0"/>
              <a:t>(</a:t>
            </a:r>
            <a:r>
              <a:rPr lang="en-US" dirty="0" err="1"/>
              <a:t>train$saledate</a:t>
            </a:r>
            <a:r>
              <a:rPr lang="en-US" dirty="0"/>
              <a:t>,"%m/%d/%Y %H:%M")</a:t>
            </a:r>
          </a:p>
          <a:p>
            <a:pPr marL="0" indent="0">
              <a:buNone/>
            </a:pPr>
            <a:r>
              <a:rPr lang="en-US" dirty="0"/>
              <a:t>	train&lt;-train[order(</a:t>
            </a:r>
            <a:r>
              <a:rPr lang="en-US" dirty="0" err="1"/>
              <a:t>train$saleTransform</a:t>
            </a:r>
            <a:r>
              <a:rPr lang="en-US" dirty="0"/>
              <a:t>),]</a:t>
            </a:r>
          </a:p>
          <a:p>
            <a:pPr marL="0" indent="0">
              <a:buNone/>
            </a:pPr>
            <a:r>
              <a:rPr lang="en-US" dirty="0"/>
              <a:t>	save(</a:t>
            </a:r>
            <a:r>
              <a:rPr lang="en-US" dirty="0" err="1"/>
              <a:t>train,file</a:t>
            </a:r>
            <a:r>
              <a:rPr lang="en-US" dirty="0"/>
              <a:t>="</a:t>
            </a:r>
            <a:r>
              <a:rPr lang="en-US" dirty="0" err="1"/>
              <a:t>rTrain.Rdata</a:t>
            </a:r>
            <a:r>
              <a:rPr lang="en-US" dirty="0"/>
              <a:t>")</a:t>
            </a:r>
          </a:p>
          <a:p>
            <a:pPr marL="0" indent="0">
              <a:buNone/>
            </a:pPr>
            <a:endParaRPr lang="en-US" dirty="0"/>
          </a:p>
          <a:p>
            <a:pPr marL="0" indent="0">
              <a:buNone/>
            </a:pPr>
            <a:r>
              <a:rPr lang="en-US" dirty="0"/>
              <a:t>load("</a:t>
            </a:r>
            <a:r>
              <a:rPr lang="en-US" dirty="0" err="1"/>
              <a:t>rTrain.Rdata</a:t>
            </a:r>
            <a:r>
              <a:rPr lang="en-US" dirty="0"/>
              <a:t>")	</a:t>
            </a:r>
          </a:p>
          <a:p>
            <a:pPr marL="0" indent="0">
              <a:buNone/>
            </a:pPr>
            <a:r>
              <a:rPr lang="en-US" dirty="0" err="1"/>
              <a:t>xTrain</a:t>
            </a:r>
            <a:r>
              <a:rPr lang="en-US" dirty="0"/>
              <a:t>&lt;-train[(</a:t>
            </a:r>
            <a:r>
              <a:rPr lang="en-US" dirty="0" err="1"/>
              <a:t>nrow</a:t>
            </a:r>
            <a:r>
              <a:rPr lang="en-US" dirty="0"/>
              <a:t>(train)-149999):(</a:t>
            </a:r>
            <a:r>
              <a:rPr lang="en-US" dirty="0" err="1"/>
              <a:t>nrow</a:t>
            </a:r>
            <a:r>
              <a:rPr lang="en-US" dirty="0"/>
              <a:t>(train)-50000),5:ncol(train)]</a:t>
            </a:r>
          </a:p>
          <a:p>
            <a:pPr marL="0" indent="0">
              <a:buNone/>
            </a:pPr>
            <a:r>
              <a:rPr lang="en-US" dirty="0" err="1"/>
              <a:t>xTest</a:t>
            </a:r>
            <a:r>
              <a:rPr lang="en-US" dirty="0"/>
              <a:t>&lt;-train[(</a:t>
            </a:r>
            <a:r>
              <a:rPr lang="en-US" dirty="0" err="1"/>
              <a:t>nrow</a:t>
            </a:r>
            <a:r>
              <a:rPr lang="en-US" dirty="0"/>
              <a:t>(train)-49999):</a:t>
            </a:r>
            <a:r>
              <a:rPr lang="en-US" dirty="0" err="1"/>
              <a:t>nrow</a:t>
            </a:r>
            <a:r>
              <a:rPr lang="en-US" dirty="0"/>
              <a:t>(train),5:ncol(train)]</a:t>
            </a:r>
          </a:p>
          <a:p>
            <a:pPr marL="0" indent="0">
              <a:buNone/>
            </a:pPr>
            <a:r>
              <a:rPr lang="en-US" dirty="0" err="1"/>
              <a:t>yTrain</a:t>
            </a:r>
            <a:r>
              <a:rPr lang="en-US" dirty="0"/>
              <a:t>&lt;-train[(</a:t>
            </a:r>
            <a:r>
              <a:rPr lang="en-US" dirty="0" err="1"/>
              <a:t>nrow</a:t>
            </a:r>
            <a:r>
              <a:rPr lang="en-US" dirty="0"/>
              <a:t>(train)-149999):(</a:t>
            </a:r>
            <a:r>
              <a:rPr lang="en-US" dirty="0" err="1"/>
              <a:t>nrow</a:t>
            </a:r>
            <a:r>
              <a:rPr lang="en-US" dirty="0"/>
              <a:t>(train)-50000),2]</a:t>
            </a:r>
          </a:p>
          <a:p>
            <a:pPr marL="0" indent="0">
              <a:buNone/>
            </a:pPr>
            <a:r>
              <a:rPr lang="en-US" dirty="0" err="1"/>
              <a:t>yTest</a:t>
            </a:r>
            <a:r>
              <a:rPr lang="en-US" dirty="0"/>
              <a:t>&lt;-train[(</a:t>
            </a:r>
            <a:r>
              <a:rPr lang="en-US" dirty="0" err="1"/>
              <a:t>nrow</a:t>
            </a:r>
            <a:r>
              <a:rPr lang="en-US" dirty="0"/>
              <a:t>(train)-49999):</a:t>
            </a:r>
            <a:r>
              <a:rPr lang="en-US" dirty="0" err="1"/>
              <a:t>nrow</a:t>
            </a:r>
            <a:r>
              <a:rPr lang="en-US" dirty="0"/>
              <a:t>(train),2</a:t>
            </a:r>
            <a:r>
              <a:rPr lang="en-US" dirty="0" smtClean="0"/>
              <a:t>]</a:t>
            </a:r>
          </a:p>
          <a:p>
            <a:pPr marL="0" indent="0">
              <a:buNone/>
            </a:pPr>
            <a:endParaRPr lang="en-US" dirty="0"/>
          </a:p>
          <a:p>
            <a:pPr marL="0" indent="0">
              <a:buNone/>
            </a:pPr>
            <a:r>
              <a:rPr lang="en-US" dirty="0"/>
              <a:t>dim(</a:t>
            </a:r>
            <a:r>
              <a:rPr lang="en-US" dirty="0" err="1"/>
              <a:t>xTrain</a:t>
            </a:r>
            <a:r>
              <a:rPr lang="en-US" dirty="0"/>
              <a:t>); dim(</a:t>
            </a:r>
            <a:r>
              <a:rPr lang="en-US" dirty="0" err="1"/>
              <a:t>xTest</a:t>
            </a:r>
            <a:r>
              <a:rPr lang="en-US" dirty="0"/>
              <a:t>)</a:t>
            </a:r>
          </a:p>
          <a:p>
            <a:pPr marL="0" indent="0">
              <a:buNone/>
            </a:pPr>
            <a:r>
              <a:rPr lang="en-US" dirty="0" err="1"/>
              <a:t>sapply</a:t>
            </a:r>
            <a:r>
              <a:rPr lang="en-US" dirty="0"/>
              <a:t>(</a:t>
            </a:r>
            <a:r>
              <a:rPr lang="en-US" dirty="0" err="1"/>
              <a:t>xTrain,function</a:t>
            </a:r>
            <a:r>
              <a:rPr lang="en-US" dirty="0"/>
              <a:t>(x) length(levels(x)))</a:t>
            </a:r>
          </a:p>
          <a:p>
            <a:pPr marL="0" indent="0">
              <a:buNone/>
            </a:pPr>
            <a:r>
              <a:rPr lang="en-US" dirty="0"/>
              <a:t>	## check levels; </a:t>
            </a:r>
            <a:r>
              <a:rPr lang="en-US" dirty="0" err="1"/>
              <a:t>gbm</a:t>
            </a:r>
            <a:r>
              <a:rPr lang="en-US" dirty="0"/>
              <a:t> is robust, but still has a limit of 1024 per factor; for initial model, remove</a:t>
            </a:r>
          </a:p>
          <a:p>
            <a:pPr marL="0" indent="0">
              <a:buNone/>
            </a:pPr>
            <a:r>
              <a:rPr lang="en-US" dirty="0"/>
              <a:t>	## after iterating through model, would want to go back and compress these factors to investigate </a:t>
            </a:r>
          </a:p>
          <a:p>
            <a:pPr marL="0" indent="0">
              <a:buNone/>
            </a:pPr>
            <a:r>
              <a:rPr lang="en-US" dirty="0"/>
              <a:t>	##	their usefulness (or other information analysis)</a:t>
            </a:r>
          </a:p>
          <a:p>
            <a:pPr marL="0" indent="0">
              <a:buNone/>
            </a:pPr>
            <a:r>
              <a:rPr lang="en-US" dirty="0" err="1"/>
              <a:t>xTrain$saledate</a:t>
            </a:r>
            <a:r>
              <a:rPr lang="en-US" dirty="0"/>
              <a:t>&lt;-NULL; </a:t>
            </a:r>
            <a:r>
              <a:rPr lang="en-US" dirty="0" err="1"/>
              <a:t>xTest$saledate</a:t>
            </a:r>
            <a:r>
              <a:rPr lang="en-US" dirty="0"/>
              <a:t>&lt;-NULL</a:t>
            </a:r>
          </a:p>
          <a:p>
            <a:pPr marL="0" indent="0">
              <a:buNone/>
            </a:pPr>
            <a:r>
              <a:rPr lang="en-US" dirty="0" err="1"/>
              <a:t>xTrain$fiModelDesc</a:t>
            </a:r>
            <a:r>
              <a:rPr lang="en-US" dirty="0"/>
              <a:t>&lt;-NULL; </a:t>
            </a:r>
            <a:r>
              <a:rPr lang="en-US" dirty="0" err="1"/>
              <a:t>xTest$fiModelDesc</a:t>
            </a:r>
            <a:r>
              <a:rPr lang="en-US" dirty="0"/>
              <a:t>&lt;-NULL</a:t>
            </a:r>
          </a:p>
          <a:p>
            <a:pPr marL="0" indent="0">
              <a:buNone/>
            </a:pPr>
            <a:r>
              <a:rPr lang="en-US" dirty="0" err="1"/>
              <a:t>xTrain$fiBaseModel</a:t>
            </a:r>
            <a:r>
              <a:rPr lang="en-US" dirty="0"/>
              <a:t>&lt;-NULL; </a:t>
            </a:r>
            <a:r>
              <a:rPr lang="en-US" dirty="0" err="1"/>
              <a:t>xTest$fiBaseModel</a:t>
            </a:r>
            <a:r>
              <a:rPr lang="en-US" dirty="0"/>
              <a:t>&lt;-NULL</a:t>
            </a:r>
          </a:p>
          <a:p>
            <a:pPr marL="0" indent="0">
              <a:buNone/>
            </a:pPr>
            <a:r>
              <a:rPr lang="en-US" dirty="0" err="1"/>
              <a:t>xTrain$saleTransform</a:t>
            </a:r>
            <a:r>
              <a:rPr lang="en-US" dirty="0"/>
              <a:t>&lt;-NULL; </a:t>
            </a:r>
            <a:r>
              <a:rPr lang="en-US" dirty="0" err="1"/>
              <a:t>xTest$saleTransform</a:t>
            </a:r>
            <a:r>
              <a:rPr lang="en-US" dirty="0"/>
              <a:t>&lt;-NULL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8439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Page2</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library(</a:t>
            </a:r>
            <a:r>
              <a:rPr lang="en-US" dirty="0" err="1"/>
              <a:t>gbm</a:t>
            </a:r>
            <a:r>
              <a:rPr lang="en-US" dirty="0"/>
              <a:t>)</a:t>
            </a:r>
          </a:p>
          <a:p>
            <a:pPr marL="0" indent="0">
              <a:buNone/>
            </a:pPr>
            <a:r>
              <a:rPr lang="en-US" dirty="0"/>
              <a:t>##	Set up parameters to pass in; there are many more hyper-parameters available, but these are the most common to control</a:t>
            </a:r>
          </a:p>
          <a:p>
            <a:pPr marL="0" indent="0">
              <a:buNone/>
            </a:pPr>
            <a:r>
              <a:rPr lang="en-US" dirty="0"/>
              <a:t>GBM_NTREES = 400</a:t>
            </a:r>
          </a:p>
          <a:p>
            <a:pPr marL="0" indent="0">
              <a:buNone/>
            </a:pPr>
            <a:r>
              <a:rPr lang="en-US" dirty="0"/>
              <a:t>	##	400 trees in the model; can scale back later for predictions, if desired or </a:t>
            </a:r>
            <a:r>
              <a:rPr lang="en-US" dirty="0" err="1"/>
              <a:t>overfitting</a:t>
            </a:r>
            <a:r>
              <a:rPr lang="en-US" dirty="0"/>
              <a:t> is suspected</a:t>
            </a:r>
          </a:p>
          <a:p>
            <a:pPr marL="0" indent="0">
              <a:buNone/>
            </a:pPr>
            <a:r>
              <a:rPr lang="en-US" dirty="0"/>
              <a:t>GBM_SHRINKAGE = 0.05</a:t>
            </a:r>
          </a:p>
          <a:p>
            <a:pPr marL="0" indent="0">
              <a:buNone/>
            </a:pPr>
            <a:r>
              <a:rPr lang="en-US" dirty="0"/>
              <a:t>	##	shrinkage is a regularization parameter dictating how fast/aggressive the algorithm moves across the loss gradient</a:t>
            </a:r>
          </a:p>
          <a:p>
            <a:pPr marL="0" indent="0">
              <a:buNone/>
            </a:pPr>
            <a:r>
              <a:rPr lang="en-US" dirty="0"/>
              <a:t>	##	0.05 is somewhat aggressive; default is 0.001, values below 0.1 tend to produce good results</a:t>
            </a:r>
          </a:p>
          <a:p>
            <a:pPr marL="0" indent="0">
              <a:buNone/>
            </a:pPr>
            <a:r>
              <a:rPr lang="en-US" dirty="0"/>
              <a:t>	##		decreasing shrinkage generally improves results, but requires more trees, so the two should be adjusted in tandem</a:t>
            </a:r>
          </a:p>
          <a:p>
            <a:pPr marL="0" indent="0">
              <a:buNone/>
            </a:pPr>
            <a:r>
              <a:rPr lang="en-US" dirty="0"/>
              <a:t>GBM_DEPTH = 4</a:t>
            </a:r>
          </a:p>
          <a:p>
            <a:pPr marL="0" indent="0">
              <a:buNone/>
            </a:pPr>
            <a:r>
              <a:rPr lang="en-US" dirty="0"/>
              <a:t>	##	depth 4 means each tree will evaluate four decisions; </a:t>
            </a:r>
          </a:p>
          <a:p>
            <a:pPr marL="0" indent="0">
              <a:buNone/>
            </a:pPr>
            <a:r>
              <a:rPr lang="en-US" dirty="0"/>
              <a:t>	##		will always yield [3*depth + 1] nodes and [2*depth + 1] terminal nodes (depth 4 = 9) </a:t>
            </a:r>
          </a:p>
          <a:p>
            <a:pPr marL="0" indent="0">
              <a:buNone/>
            </a:pPr>
            <a:r>
              <a:rPr lang="en-US" dirty="0"/>
              <a:t>	##		because each decision yields 3 nodes, but each decision will come from a prior node</a:t>
            </a:r>
          </a:p>
          <a:p>
            <a:pPr marL="0" indent="0">
              <a:buNone/>
            </a:pPr>
            <a:r>
              <a:rPr lang="en-US" dirty="0"/>
              <a:t>GBM_MINOBS = 30</a:t>
            </a:r>
          </a:p>
          <a:p>
            <a:pPr marL="0" indent="0">
              <a:buNone/>
            </a:pPr>
            <a:r>
              <a:rPr lang="en-US" dirty="0"/>
              <a:t>	##	regularization parameter to dictate how many observations must be present to yield a terminal node</a:t>
            </a:r>
          </a:p>
          <a:p>
            <a:pPr marL="0" indent="0">
              <a:buNone/>
            </a:pPr>
            <a:r>
              <a:rPr lang="en-US" dirty="0"/>
              <a:t>	##	higher number means more conservative fit; 30 is fairly high, but good for exploratory fits; default is 10</a:t>
            </a:r>
          </a:p>
          <a:p>
            <a:pPr marL="0" indent="0">
              <a:buNone/>
            </a:pPr>
            <a:endParaRPr lang="en-US" dirty="0"/>
          </a:p>
          <a:p>
            <a:pPr marL="0" indent="0">
              <a:buNone/>
            </a:pPr>
            <a:r>
              <a:rPr lang="en-US" dirty="0"/>
              <a:t>##	Fit model</a:t>
            </a:r>
          </a:p>
          <a:p>
            <a:pPr marL="0" indent="0">
              <a:buNone/>
            </a:pPr>
            <a:r>
              <a:rPr lang="en-US" dirty="0"/>
              <a:t>g&lt;-</a:t>
            </a:r>
            <a:r>
              <a:rPr lang="en-US" dirty="0" err="1"/>
              <a:t>gbm.fit</a:t>
            </a:r>
            <a:r>
              <a:rPr lang="en-US" dirty="0"/>
              <a:t>(x=</a:t>
            </a:r>
            <a:r>
              <a:rPr lang="en-US" dirty="0" err="1"/>
              <a:t>xTrain,y</a:t>
            </a:r>
            <a:r>
              <a:rPr lang="en-US" dirty="0"/>
              <a:t>=</a:t>
            </a:r>
            <a:r>
              <a:rPr lang="en-US" dirty="0" err="1"/>
              <a:t>yTrain,distribution</a:t>
            </a:r>
            <a:r>
              <a:rPr lang="en-US" dirty="0"/>
              <a:t> = "</a:t>
            </a:r>
            <a:r>
              <a:rPr lang="en-US" dirty="0" err="1"/>
              <a:t>gaussian</a:t>
            </a:r>
            <a:r>
              <a:rPr lang="en-US" dirty="0"/>
              <a:t>",</a:t>
            </a:r>
            <a:r>
              <a:rPr lang="en-US" dirty="0" err="1"/>
              <a:t>n.trees</a:t>
            </a:r>
            <a:r>
              <a:rPr lang="en-US" dirty="0"/>
              <a:t> = </a:t>
            </a:r>
            <a:r>
              <a:rPr lang="en-US" dirty="0" err="1"/>
              <a:t>GBM_NTREES,shrinkage</a:t>
            </a:r>
            <a:r>
              <a:rPr lang="en-US" dirty="0"/>
              <a:t> = GBM_SHRINKAGE,</a:t>
            </a:r>
          </a:p>
          <a:p>
            <a:pPr marL="0" indent="0">
              <a:buNone/>
            </a:pPr>
            <a:r>
              <a:rPr lang="en-US" dirty="0"/>
              <a:t>	</a:t>
            </a:r>
            <a:r>
              <a:rPr lang="en-US" dirty="0" err="1"/>
              <a:t>interaction.depth</a:t>
            </a:r>
            <a:r>
              <a:rPr lang="en-US" dirty="0"/>
              <a:t> = </a:t>
            </a:r>
            <a:r>
              <a:rPr lang="en-US" dirty="0" err="1"/>
              <a:t>GBM_DEPTH,n.minobsinnode</a:t>
            </a:r>
            <a:r>
              <a:rPr lang="en-US" dirty="0"/>
              <a:t> = GBM_MINOBS)</a:t>
            </a:r>
          </a:p>
          <a:p>
            <a:pPr marL="0" indent="0">
              <a:buNone/>
            </a:pPr>
            <a:r>
              <a:rPr lang="en-US" dirty="0"/>
              <a:t>	## </a:t>
            </a:r>
            <a:r>
              <a:rPr lang="en-US" dirty="0" err="1"/>
              <a:t>gbm</a:t>
            </a:r>
            <a:r>
              <a:rPr lang="en-US" dirty="0"/>
              <a:t> fit; provide all remaining independent variables in </a:t>
            </a:r>
            <a:r>
              <a:rPr lang="en-US" dirty="0" err="1"/>
              <a:t>xTrain</a:t>
            </a:r>
            <a:r>
              <a:rPr lang="en-US" dirty="0"/>
              <a:t>; provide targets as </a:t>
            </a:r>
            <a:r>
              <a:rPr lang="en-US" dirty="0" err="1"/>
              <a:t>yTrain</a:t>
            </a:r>
            <a:r>
              <a:rPr lang="en-US" dirty="0"/>
              <a:t>;</a:t>
            </a:r>
          </a:p>
          <a:p>
            <a:pPr marL="0" indent="0">
              <a:buNone/>
            </a:pPr>
            <a:r>
              <a:rPr lang="en-US" dirty="0"/>
              <a:t>	##	</a:t>
            </a:r>
            <a:r>
              <a:rPr lang="en-US" dirty="0" err="1"/>
              <a:t>gaussian</a:t>
            </a:r>
            <a:r>
              <a:rPr lang="en-US" dirty="0"/>
              <a:t> distribution will optimize squared loss; </a:t>
            </a:r>
          </a:p>
        </p:txBody>
      </p:sp>
    </p:spTree>
    <p:extLst>
      <p:ext uri="{BB962C8B-B14F-4D97-AF65-F5344CB8AC3E}">
        <p14:creationId xmlns:p14="http://schemas.microsoft.com/office/powerpoint/2010/main" val="386590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Page3</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get predictions; first on train set, then on unseen test data</a:t>
            </a:r>
          </a:p>
          <a:p>
            <a:pPr marL="0" indent="0">
              <a:buNone/>
            </a:pPr>
            <a:r>
              <a:rPr lang="en-US" dirty="0"/>
              <a:t>tP1 &lt;- </a:t>
            </a:r>
            <a:r>
              <a:rPr lang="en-US" dirty="0" err="1"/>
              <a:t>predict.gbm</a:t>
            </a:r>
            <a:r>
              <a:rPr lang="en-US" dirty="0"/>
              <a:t>(object = </a:t>
            </a:r>
            <a:r>
              <a:rPr lang="en-US" dirty="0" err="1"/>
              <a:t>g,newdata</a:t>
            </a:r>
            <a:r>
              <a:rPr lang="en-US" dirty="0"/>
              <a:t> = </a:t>
            </a:r>
            <a:r>
              <a:rPr lang="en-US" dirty="0" err="1"/>
              <a:t>xTrain,GBM_NTREES</a:t>
            </a:r>
            <a:r>
              <a:rPr lang="en-US" dirty="0"/>
              <a:t>)</a:t>
            </a:r>
          </a:p>
          <a:p>
            <a:pPr marL="0" indent="0">
              <a:buNone/>
            </a:pPr>
            <a:r>
              <a:rPr lang="en-US" dirty="0"/>
              <a:t>hP1 &lt;- </a:t>
            </a:r>
            <a:r>
              <a:rPr lang="en-US" dirty="0" err="1"/>
              <a:t>predict.gbm</a:t>
            </a:r>
            <a:r>
              <a:rPr lang="en-US" dirty="0"/>
              <a:t>(object = </a:t>
            </a:r>
            <a:r>
              <a:rPr lang="en-US" dirty="0" err="1"/>
              <a:t>g,newdata</a:t>
            </a:r>
            <a:r>
              <a:rPr lang="en-US" dirty="0"/>
              <a:t> = </a:t>
            </a:r>
            <a:r>
              <a:rPr lang="en-US" dirty="0" err="1"/>
              <a:t>xTest,GBM_NTREES</a:t>
            </a:r>
            <a:r>
              <a:rPr lang="en-US" dirty="0"/>
              <a:t>)</a:t>
            </a:r>
          </a:p>
          <a:p>
            <a:pPr marL="0" indent="0">
              <a:buNone/>
            </a:pPr>
            <a:endParaRPr lang="en-US" dirty="0"/>
          </a:p>
          <a:p>
            <a:pPr marL="0" indent="0">
              <a:buNone/>
            </a:pPr>
            <a:r>
              <a:rPr lang="en-US" dirty="0"/>
              <a:t>## compare model performance to default (overall mean)</a:t>
            </a:r>
          </a:p>
          <a:p>
            <a:pPr marL="0" indent="0">
              <a:buNone/>
            </a:pPr>
            <a:r>
              <a:rPr lang="en-US" dirty="0" err="1"/>
              <a:t>rmse</a:t>
            </a:r>
            <a:r>
              <a:rPr lang="en-US" dirty="0"/>
              <a:t>(yTrain,tP1)			##  9452.742 </a:t>
            </a:r>
            <a:r>
              <a:rPr lang="en-US" i="1" dirty="0"/>
              <a:t>on data used for training</a:t>
            </a:r>
            <a:endParaRPr lang="en-US" dirty="0"/>
          </a:p>
          <a:p>
            <a:pPr marL="0" indent="0">
              <a:buNone/>
            </a:pPr>
            <a:r>
              <a:rPr lang="en-US" dirty="0" err="1"/>
              <a:t>rmse</a:t>
            </a:r>
            <a:r>
              <a:rPr lang="en-US" dirty="0"/>
              <a:t>(yTest,hP1)				##  9740.559 ~3% </a:t>
            </a:r>
            <a:r>
              <a:rPr lang="en-US" i="1" dirty="0"/>
              <a:t>drop on unseen </a:t>
            </a:r>
            <a:r>
              <a:rPr lang="en-US" i="1" dirty="0" smtClean="0"/>
              <a:t>data</a:t>
            </a:r>
            <a:r>
              <a:rPr lang="en-US" dirty="0" smtClean="0"/>
              <a:t>; </a:t>
            </a:r>
            <a:r>
              <a:rPr lang="en-US" dirty="0"/>
              <a:t>does not seem to be </a:t>
            </a:r>
            <a:r>
              <a:rPr lang="en-US" dirty="0" err="1"/>
              <a:t>overfit</a:t>
            </a:r>
            <a:endParaRPr lang="en-US" dirty="0"/>
          </a:p>
          <a:p>
            <a:pPr marL="0" indent="0">
              <a:buNone/>
            </a:pPr>
            <a:r>
              <a:rPr lang="en-US" dirty="0" err="1"/>
              <a:t>rmse</a:t>
            </a:r>
            <a:r>
              <a:rPr lang="en-US" dirty="0"/>
              <a:t>(</a:t>
            </a:r>
            <a:r>
              <a:rPr lang="en-US" dirty="0" err="1"/>
              <a:t>yTest,mean</a:t>
            </a:r>
            <a:r>
              <a:rPr lang="en-US" dirty="0"/>
              <a:t>(</a:t>
            </a:r>
            <a:r>
              <a:rPr lang="en-US" dirty="0" err="1"/>
              <a:t>yTrain</a:t>
            </a:r>
            <a:r>
              <a:rPr lang="en-US" dirty="0"/>
              <a:t>))	## 24481.08  overall mean; cut error rate (from perfection) by 60%</a:t>
            </a:r>
          </a:p>
          <a:p>
            <a:pPr marL="0" indent="0">
              <a:buNone/>
            </a:pPr>
            <a:endParaRPr lang="en-US" dirty="0"/>
          </a:p>
          <a:p>
            <a:pPr marL="0" indent="0">
              <a:buNone/>
            </a:pPr>
            <a:r>
              <a:rPr lang="en-US" dirty="0"/>
              <a:t>## look at variables</a:t>
            </a:r>
          </a:p>
          <a:p>
            <a:pPr marL="0" indent="0">
              <a:buNone/>
            </a:pPr>
            <a:r>
              <a:rPr lang="en-US" dirty="0"/>
              <a:t>summary(g)	## summary will plot and then show the relative influence of each variable to the entire GBM model (all trees)</a:t>
            </a:r>
          </a:p>
          <a:p>
            <a:pPr marL="0" indent="0">
              <a:buNone/>
            </a:pPr>
            <a:endParaRPr lang="en-US" dirty="0"/>
          </a:p>
          <a:p>
            <a:pPr marL="0" indent="0">
              <a:buNone/>
            </a:pPr>
            <a:r>
              <a:rPr lang="en-US" dirty="0"/>
              <a:t>## test dominant variable mean</a:t>
            </a:r>
          </a:p>
          <a:p>
            <a:pPr marL="0" indent="0">
              <a:buNone/>
            </a:pPr>
            <a:r>
              <a:rPr lang="en-US" dirty="0"/>
              <a:t>library(</a:t>
            </a:r>
            <a:r>
              <a:rPr lang="en-US" dirty="0" err="1"/>
              <a:t>sqldf</a:t>
            </a:r>
            <a:r>
              <a:rPr lang="en-US" dirty="0"/>
              <a:t>)</a:t>
            </a:r>
          </a:p>
          <a:p>
            <a:pPr marL="0" indent="0">
              <a:buNone/>
            </a:pPr>
            <a:r>
              <a:rPr lang="en-US" dirty="0" err="1"/>
              <a:t>trainProdClass</a:t>
            </a:r>
            <a:r>
              <a:rPr lang="en-US" dirty="0"/>
              <a:t>&lt;-</a:t>
            </a:r>
            <a:r>
              <a:rPr lang="en-US" dirty="0" err="1"/>
              <a:t>as.data.frame</a:t>
            </a:r>
            <a:r>
              <a:rPr lang="en-US" dirty="0"/>
              <a:t>(</a:t>
            </a:r>
            <a:r>
              <a:rPr lang="en-US" dirty="0" err="1"/>
              <a:t>cbind</a:t>
            </a:r>
            <a:r>
              <a:rPr lang="en-US" dirty="0"/>
              <a:t>(</a:t>
            </a:r>
            <a:r>
              <a:rPr lang="en-US" dirty="0" err="1"/>
              <a:t>as.character</a:t>
            </a:r>
            <a:r>
              <a:rPr lang="en-US" dirty="0"/>
              <a:t>(</a:t>
            </a:r>
            <a:r>
              <a:rPr lang="en-US" dirty="0" err="1"/>
              <a:t>xTrain$fiProductClassDesc</a:t>
            </a:r>
            <a:r>
              <a:rPr lang="en-US" dirty="0"/>
              <a:t>),</a:t>
            </a:r>
            <a:r>
              <a:rPr lang="en-US" dirty="0" err="1"/>
              <a:t>yTrain</a:t>
            </a:r>
            <a:r>
              <a:rPr lang="en-US" dirty="0"/>
              <a:t>))</a:t>
            </a:r>
          </a:p>
          <a:p>
            <a:pPr marL="0" indent="0">
              <a:buNone/>
            </a:pPr>
            <a:r>
              <a:rPr lang="en-US" dirty="0" err="1"/>
              <a:t>testProdClass</a:t>
            </a:r>
            <a:r>
              <a:rPr lang="en-US" dirty="0"/>
              <a:t>&lt;-</a:t>
            </a:r>
            <a:r>
              <a:rPr lang="en-US" dirty="0" err="1"/>
              <a:t>as.data.frame</a:t>
            </a:r>
            <a:r>
              <a:rPr lang="en-US" dirty="0"/>
              <a:t>(</a:t>
            </a:r>
            <a:r>
              <a:rPr lang="en-US" dirty="0" err="1"/>
              <a:t>cbind</a:t>
            </a:r>
            <a:r>
              <a:rPr lang="en-US" dirty="0"/>
              <a:t>(</a:t>
            </a:r>
            <a:r>
              <a:rPr lang="en-US" dirty="0" err="1"/>
              <a:t>as.character</a:t>
            </a:r>
            <a:r>
              <a:rPr lang="en-US" dirty="0"/>
              <a:t>(</a:t>
            </a:r>
            <a:r>
              <a:rPr lang="en-US" dirty="0" err="1"/>
              <a:t>xTest$fiProductClassDesc</a:t>
            </a:r>
            <a:r>
              <a:rPr lang="en-US" dirty="0"/>
              <a:t>),</a:t>
            </a:r>
            <a:r>
              <a:rPr lang="en-US" dirty="0" err="1"/>
              <a:t>yTest</a:t>
            </a:r>
            <a:r>
              <a:rPr lang="en-US" dirty="0"/>
              <a:t>))</a:t>
            </a:r>
          </a:p>
          <a:p>
            <a:pPr marL="0" indent="0">
              <a:buNone/>
            </a:pPr>
            <a:r>
              <a:rPr lang="en-US" dirty="0" err="1"/>
              <a:t>colnames</a:t>
            </a:r>
            <a:r>
              <a:rPr lang="en-US" dirty="0"/>
              <a:t>(</a:t>
            </a:r>
            <a:r>
              <a:rPr lang="en-US" dirty="0" err="1"/>
              <a:t>trainProdClass</a:t>
            </a:r>
            <a:r>
              <a:rPr lang="en-US" dirty="0"/>
              <a:t>)&lt;-c("</a:t>
            </a:r>
            <a:r>
              <a:rPr lang="en-US" dirty="0" err="1"/>
              <a:t>fiProductClassDesc</a:t>
            </a:r>
            <a:r>
              <a:rPr lang="en-US" dirty="0"/>
              <a:t>","y"); </a:t>
            </a:r>
            <a:r>
              <a:rPr lang="en-US" dirty="0" err="1"/>
              <a:t>colnames</a:t>
            </a:r>
            <a:r>
              <a:rPr lang="en-US" dirty="0"/>
              <a:t>(</a:t>
            </a:r>
            <a:r>
              <a:rPr lang="en-US" dirty="0" err="1"/>
              <a:t>testProdClass</a:t>
            </a:r>
            <a:r>
              <a:rPr lang="en-US" dirty="0"/>
              <a:t>)&lt;-c("</a:t>
            </a:r>
            <a:r>
              <a:rPr lang="en-US" dirty="0" err="1"/>
              <a:t>fiProductClassDesc</a:t>
            </a:r>
            <a:r>
              <a:rPr lang="en-US" dirty="0"/>
              <a:t>","y")</a:t>
            </a:r>
          </a:p>
          <a:p>
            <a:pPr marL="0" indent="0">
              <a:buNone/>
            </a:pPr>
            <a:r>
              <a:rPr lang="en-US" dirty="0" err="1"/>
              <a:t>ProdClassMeans</a:t>
            </a:r>
            <a:r>
              <a:rPr lang="en-US" dirty="0"/>
              <a:t>&lt;-</a:t>
            </a:r>
            <a:r>
              <a:rPr lang="en-US" dirty="0" err="1"/>
              <a:t>sqldf</a:t>
            </a:r>
            <a:r>
              <a:rPr lang="en-US" dirty="0"/>
              <a:t>("SELECT </a:t>
            </a:r>
            <a:r>
              <a:rPr lang="en-US" dirty="0" err="1"/>
              <a:t>fiProductClassDesc,avg</a:t>
            </a:r>
            <a:r>
              <a:rPr lang="en-US" dirty="0"/>
              <a:t>(y) </a:t>
            </a:r>
            <a:r>
              <a:rPr lang="en-US" dirty="0" err="1"/>
              <a:t>avg</a:t>
            </a:r>
            <a:r>
              <a:rPr lang="en-US" dirty="0"/>
              <a:t>, COUNT(*) n FROM </a:t>
            </a:r>
            <a:r>
              <a:rPr lang="en-US" dirty="0" err="1"/>
              <a:t>trainProdClass</a:t>
            </a:r>
            <a:r>
              <a:rPr lang="en-US" dirty="0"/>
              <a:t> GROUP BY </a:t>
            </a:r>
            <a:r>
              <a:rPr lang="en-US" dirty="0" err="1"/>
              <a:t>fiProductClassDesc</a:t>
            </a:r>
            <a:r>
              <a:rPr lang="en-US" dirty="0"/>
              <a:t>")</a:t>
            </a:r>
          </a:p>
          <a:p>
            <a:pPr marL="0" indent="0">
              <a:buNone/>
            </a:pPr>
            <a:r>
              <a:rPr lang="en-US" dirty="0" err="1"/>
              <a:t>ProdClassPredictions</a:t>
            </a:r>
            <a:r>
              <a:rPr lang="en-US" dirty="0"/>
              <a:t>&lt;-</a:t>
            </a:r>
            <a:r>
              <a:rPr lang="en-US" dirty="0" err="1"/>
              <a:t>sqldf</a:t>
            </a:r>
            <a:r>
              <a:rPr lang="en-US" dirty="0"/>
              <a:t>("SELECT case when n &gt; 30 then </a:t>
            </a:r>
            <a:r>
              <a:rPr lang="en-US" dirty="0" err="1"/>
              <a:t>avg</a:t>
            </a:r>
            <a:r>
              <a:rPr lang="en-US" dirty="0"/>
              <a:t> ELSE 31348.63 end </a:t>
            </a:r>
            <a:r>
              <a:rPr lang="en-US" dirty="0" err="1"/>
              <a:t>avg</a:t>
            </a:r>
            <a:r>
              <a:rPr lang="en-US" dirty="0"/>
              <a:t> </a:t>
            </a:r>
          </a:p>
          <a:p>
            <a:pPr marL="0" indent="0">
              <a:buNone/>
            </a:pPr>
            <a:r>
              <a:rPr lang="en-US" dirty="0"/>
              <a:t>FROM </a:t>
            </a:r>
            <a:r>
              <a:rPr lang="en-US" dirty="0" err="1"/>
              <a:t>ProdClassMeans</a:t>
            </a:r>
            <a:r>
              <a:rPr lang="en-US" dirty="0"/>
              <a:t> P LEFT JOIN </a:t>
            </a:r>
            <a:r>
              <a:rPr lang="en-US" dirty="0" err="1"/>
              <a:t>testProdClass</a:t>
            </a:r>
            <a:r>
              <a:rPr lang="en-US" dirty="0"/>
              <a:t> t ON </a:t>
            </a:r>
            <a:r>
              <a:rPr lang="en-US" dirty="0" err="1"/>
              <a:t>t.fiProductClassDesc</a:t>
            </a:r>
            <a:r>
              <a:rPr lang="en-US" dirty="0"/>
              <a:t> = </a:t>
            </a:r>
            <a:r>
              <a:rPr lang="en-US" dirty="0" err="1"/>
              <a:t>P.fiProductClassDesc</a:t>
            </a:r>
            <a:r>
              <a:rPr lang="en-US" dirty="0"/>
              <a:t>")</a:t>
            </a:r>
          </a:p>
          <a:p>
            <a:pPr marL="0" indent="0">
              <a:buNone/>
            </a:pPr>
            <a:r>
              <a:rPr lang="en-US" dirty="0" err="1"/>
              <a:t>rmse</a:t>
            </a:r>
            <a:r>
              <a:rPr lang="en-US" dirty="0"/>
              <a:t>(</a:t>
            </a:r>
            <a:r>
              <a:rPr lang="en-US" dirty="0" err="1"/>
              <a:t>yTest,ProdClassPredictions$avg</a:t>
            </a:r>
            <a:r>
              <a:rPr lang="en-US" dirty="0"/>
              <a:t>)	## 29082.64	? peculiar result on the </a:t>
            </a:r>
            <a:r>
              <a:rPr lang="en-US" dirty="0" err="1"/>
              <a:t>fiProductClassDesc</a:t>
            </a:r>
            <a:r>
              <a:rPr lang="en-US" dirty="0"/>
              <a:t> means, which seemed fairly stable and useful</a:t>
            </a:r>
          </a:p>
          <a:p>
            <a:pPr marL="0" indent="0">
              <a:buNone/>
            </a:pPr>
            <a:r>
              <a:rPr lang="en-US" dirty="0"/>
              <a:t>										##seems to say that the primary factor alone is not helpful; full tree needed</a:t>
            </a:r>
          </a:p>
        </p:txBody>
      </p:sp>
    </p:spTree>
    <p:extLst>
      <p:ext uri="{BB962C8B-B14F-4D97-AF65-F5344CB8AC3E}">
        <p14:creationId xmlns:p14="http://schemas.microsoft.com/office/powerpoint/2010/main" val="1170223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Algorithm Overview</a:t>
            </a:r>
          </a:p>
          <a:p>
            <a:pPr lvl="1"/>
            <a:r>
              <a:rPr lang="en-US" dirty="0" smtClean="0"/>
              <a:t>Basics</a:t>
            </a:r>
            <a:endParaRPr lang="en-US" dirty="0"/>
          </a:p>
          <a:p>
            <a:pPr lvl="1"/>
            <a:r>
              <a:rPr lang="en-US" dirty="0" smtClean="0"/>
              <a:t>How it solves problems</a:t>
            </a:r>
          </a:p>
          <a:p>
            <a:pPr lvl="1"/>
            <a:r>
              <a:rPr lang="en-US" dirty="0" smtClean="0"/>
              <a:t>Why to use it</a:t>
            </a:r>
          </a:p>
          <a:p>
            <a:r>
              <a:rPr lang="en-US" dirty="0" smtClean="0"/>
              <a:t>Deeper investigation while going through live code</a:t>
            </a:r>
            <a:endParaRPr lang="en-US" dirty="0"/>
          </a:p>
        </p:txBody>
      </p:sp>
    </p:spTree>
    <p:extLst>
      <p:ext uri="{BB962C8B-B14F-4D97-AF65-F5344CB8AC3E}">
        <p14:creationId xmlns:p14="http://schemas.microsoft.com/office/powerpoint/2010/main" val="3499992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Dump: Page4</a:t>
            </a:r>
            <a:endParaRPr lang="en-US" dirty="0"/>
          </a:p>
        </p:txBody>
      </p:sp>
      <p:sp>
        <p:nvSpPr>
          <p:cNvPr id="3" name="Content Placeholder 2"/>
          <p:cNvSpPr>
            <a:spLocks noGrp="1"/>
          </p:cNvSpPr>
          <p:nvPr>
            <p:ph idx="1"/>
          </p:nvPr>
        </p:nvSpPr>
        <p:spPr/>
        <p:txBody>
          <a:bodyPr>
            <a:normAutofit/>
          </a:bodyPr>
          <a:lstStyle/>
          <a:p>
            <a:pPr marL="0" indent="0">
              <a:buNone/>
            </a:pPr>
            <a:r>
              <a:rPr lang="en-US" sz="1100" dirty="0"/>
              <a:t>## Investigate actual GBM model</a:t>
            </a:r>
          </a:p>
          <a:p>
            <a:pPr marL="0" indent="0">
              <a:buNone/>
            </a:pPr>
            <a:r>
              <a:rPr lang="en-US" sz="1100" dirty="0" err="1"/>
              <a:t>pretty.gbm.tree</a:t>
            </a:r>
            <a:r>
              <a:rPr lang="en-US" sz="1100" dirty="0"/>
              <a:t>(g,1)	##	show underlying model for the first decision tree</a:t>
            </a:r>
          </a:p>
          <a:p>
            <a:pPr marL="0" indent="0">
              <a:buNone/>
            </a:pPr>
            <a:r>
              <a:rPr lang="en-US" sz="1100" dirty="0"/>
              <a:t>summary(</a:t>
            </a:r>
            <a:r>
              <a:rPr lang="en-US" sz="1100" dirty="0" err="1"/>
              <a:t>xTrain</a:t>
            </a:r>
            <a:r>
              <a:rPr lang="en-US" sz="1100" dirty="0"/>
              <a:t>[,10])	##	underlying model showed variable 9 to be first point in tree (9 with 0 index = 10th column)</a:t>
            </a:r>
          </a:p>
          <a:p>
            <a:pPr marL="0" indent="0">
              <a:buNone/>
            </a:pPr>
            <a:r>
              <a:rPr lang="en-US" sz="1100" dirty="0" err="1"/>
              <a:t>g$initF</a:t>
            </a:r>
            <a:r>
              <a:rPr lang="en-US" sz="1100" dirty="0"/>
              <a:t>					##	view what is effectively the "y intercept"</a:t>
            </a:r>
          </a:p>
          <a:p>
            <a:pPr marL="0" indent="0">
              <a:buNone/>
            </a:pPr>
            <a:r>
              <a:rPr lang="en-US" sz="1100" dirty="0"/>
              <a:t>mean(</a:t>
            </a:r>
            <a:r>
              <a:rPr lang="en-US" sz="1100" dirty="0" err="1"/>
              <a:t>yTrain</a:t>
            </a:r>
            <a:r>
              <a:rPr lang="en-US" sz="1100" dirty="0"/>
              <a:t>)			##	equivalence shows </a:t>
            </a:r>
            <a:r>
              <a:rPr lang="en-US" sz="1100" dirty="0" err="1"/>
              <a:t>gaussian</a:t>
            </a:r>
            <a:r>
              <a:rPr lang="en-US" sz="1100" dirty="0"/>
              <a:t> y intercept is the mean</a:t>
            </a:r>
          </a:p>
          <a:p>
            <a:pPr marL="0" indent="0">
              <a:buNone/>
            </a:pPr>
            <a:r>
              <a:rPr lang="en-US" sz="1100" dirty="0"/>
              <a:t>t(</a:t>
            </a:r>
            <a:r>
              <a:rPr lang="en-US" sz="1100" dirty="0" err="1"/>
              <a:t>g$c.splits</a:t>
            </a:r>
            <a:r>
              <a:rPr lang="en-US" sz="1100" dirty="0"/>
              <a:t>[1][[1]]) 	##	show whether each factor level should go left or </a:t>
            </a:r>
            <a:r>
              <a:rPr lang="en-US" sz="1100" dirty="0" smtClean="0"/>
              <a:t>right</a:t>
            </a:r>
          </a:p>
          <a:p>
            <a:pPr marL="0" indent="0">
              <a:buNone/>
            </a:pPr>
            <a:r>
              <a:rPr lang="en-US" sz="1100" dirty="0"/>
              <a:t>plot(g,10)				##	plot </a:t>
            </a:r>
            <a:r>
              <a:rPr lang="en-US" sz="1100" dirty="0" err="1"/>
              <a:t>fiProductClassDesc</a:t>
            </a:r>
            <a:r>
              <a:rPr lang="en-US" sz="1100" dirty="0"/>
              <a:t>, the variable with the highest rel.inf</a:t>
            </a:r>
          </a:p>
          <a:p>
            <a:pPr marL="0" indent="0">
              <a:buNone/>
            </a:pPr>
            <a:r>
              <a:rPr lang="en-US" sz="1100" dirty="0"/>
              <a:t>plot(g,3)				##	plot </a:t>
            </a:r>
            <a:r>
              <a:rPr lang="en-US" sz="1100" dirty="0" err="1"/>
              <a:t>YearMade</a:t>
            </a:r>
            <a:r>
              <a:rPr lang="en-US" sz="1100" dirty="0"/>
              <a:t>, continuous variable with 2nd highest rel.inf</a:t>
            </a:r>
          </a:p>
          <a:p>
            <a:pPr marL="0" indent="0">
              <a:buNone/>
            </a:pPr>
            <a:r>
              <a:rPr lang="en-US" sz="1100" dirty="0" err="1"/>
              <a:t>interact.gbm</a:t>
            </a:r>
            <a:r>
              <a:rPr lang="en-US" sz="1100" dirty="0"/>
              <a:t>(</a:t>
            </a:r>
            <a:r>
              <a:rPr lang="en-US" sz="1100" dirty="0" err="1"/>
              <a:t>g,xTrain,c</a:t>
            </a:r>
            <a:r>
              <a:rPr lang="en-US" sz="1100" dirty="0"/>
              <a:t>(10,3))</a:t>
            </a:r>
          </a:p>
          <a:p>
            <a:pPr marL="0" indent="0">
              <a:buNone/>
            </a:pPr>
            <a:r>
              <a:rPr lang="en-US" sz="1100" dirty="0"/>
              <a:t>						##	compute H statistic to show interaction; integrates </a:t>
            </a:r>
          </a:p>
          <a:p>
            <a:pPr marL="0" indent="0">
              <a:buNone/>
            </a:pPr>
            <a:r>
              <a:rPr lang="en-US" sz="1100" dirty="0" err="1"/>
              <a:t>interact.gbm</a:t>
            </a:r>
            <a:r>
              <a:rPr lang="en-US" sz="1100" dirty="0"/>
              <a:t>(</a:t>
            </a:r>
            <a:r>
              <a:rPr lang="en-US" sz="1100" dirty="0" err="1"/>
              <a:t>g,xTrain,c</a:t>
            </a:r>
            <a:r>
              <a:rPr lang="en-US" sz="1100" dirty="0"/>
              <a:t>(10,3))</a:t>
            </a:r>
          </a:p>
          <a:p>
            <a:pPr marL="0" indent="0">
              <a:buNone/>
            </a:pPr>
            <a:r>
              <a:rPr lang="en-US" sz="1100" dirty="0"/>
              <a:t>						##	example of uninteresting interaction</a:t>
            </a:r>
          </a:p>
          <a:p>
            <a:pPr marL="0" indent="0">
              <a:buNone/>
            </a:pPr>
            <a:endParaRPr lang="en-US" sz="1100" dirty="0"/>
          </a:p>
        </p:txBody>
      </p:sp>
    </p:spTree>
    <p:extLst>
      <p:ext uri="{BB962C8B-B14F-4D97-AF65-F5344CB8AC3E}">
        <p14:creationId xmlns:p14="http://schemas.microsoft.com/office/powerpoint/2010/main" val="4248554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CRAN</a:t>
            </a:r>
          </a:p>
          <a:p>
            <a:pPr lvl="1"/>
            <a:r>
              <a:rPr lang="en-US" dirty="0" smtClean="0">
                <a:hlinkClick r:id="rId2"/>
              </a:rPr>
              <a:t>D</a:t>
            </a:r>
            <a:r>
              <a:rPr lang="en-US" dirty="0" smtClean="0">
                <a:hlinkClick r:id="rId3"/>
              </a:rPr>
              <a:t>ocumentation</a:t>
            </a:r>
            <a:endParaRPr lang="en-US" dirty="0" smtClean="0"/>
          </a:p>
          <a:p>
            <a:pPr lvl="1"/>
            <a:r>
              <a:rPr lang="en-US" dirty="0" smtClean="0">
                <a:hlinkClick r:id="rId2"/>
              </a:rPr>
              <a:t>vignette</a:t>
            </a:r>
            <a:endParaRPr lang="en-US" dirty="0" smtClean="0"/>
          </a:p>
          <a:p>
            <a:r>
              <a:rPr lang="en-US" dirty="0" smtClean="0"/>
              <a:t>Algorithm publications:</a:t>
            </a:r>
          </a:p>
          <a:p>
            <a:pPr lvl="1"/>
            <a:r>
              <a:rPr lang="en-US" dirty="0">
                <a:hlinkClick r:id="rId4"/>
              </a:rPr>
              <a:t>Greedy function approximation: A gradient boosting </a:t>
            </a:r>
            <a:r>
              <a:rPr lang="en-US" dirty="0" smtClean="0">
                <a:hlinkClick r:id="rId4"/>
              </a:rPr>
              <a:t>machine</a:t>
            </a:r>
            <a:r>
              <a:rPr lang="en-US" dirty="0" smtClean="0"/>
              <a:t> Friedman 2/99</a:t>
            </a:r>
          </a:p>
          <a:p>
            <a:pPr lvl="1"/>
            <a:r>
              <a:rPr lang="en-US" dirty="0" smtClean="0">
                <a:hlinkClick r:id="rId5"/>
              </a:rPr>
              <a:t>Stochastic Gradient Boosting</a:t>
            </a:r>
            <a:r>
              <a:rPr lang="en-US" dirty="0" smtClean="0"/>
              <a:t>; Friedman 3/99</a:t>
            </a:r>
          </a:p>
          <a:p>
            <a:r>
              <a:rPr lang="en-US" dirty="0" smtClean="0"/>
              <a:t>Overviews</a:t>
            </a:r>
          </a:p>
          <a:p>
            <a:pPr lvl="1"/>
            <a:r>
              <a:rPr lang="en-US" dirty="0">
                <a:hlinkClick r:id="rId6"/>
              </a:rPr>
              <a:t>Gradient boosting machines, a </a:t>
            </a:r>
            <a:r>
              <a:rPr lang="en-US" dirty="0" smtClean="0">
                <a:hlinkClick r:id="rId6"/>
              </a:rPr>
              <a:t>tutorial</a:t>
            </a:r>
            <a:r>
              <a:rPr lang="en-US" dirty="0" smtClean="0"/>
              <a:t>: Frontiers (4/13)</a:t>
            </a:r>
          </a:p>
          <a:p>
            <a:pPr lvl="1"/>
            <a:r>
              <a:rPr lang="en-US" dirty="0" smtClean="0">
                <a:hlinkClick r:id="rId7"/>
              </a:rPr>
              <a:t>Wikipedia </a:t>
            </a:r>
            <a:r>
              <a:rPr lang="en-US" dirty="0" smtClean="0"/>
              <a:t>(pretty good article, really)</a:t>
            </a:r>
          </a:p>
          <a:p>
            <a:pPr lvl="1"/>
            <a:r>
              <a:rPr lang="en-US" dirty="0" smtClean="0"/>
              <a:t>Video of author of GBM in Python: </a:t>
            </a:r>
            <a:r>
              <a:rPr lang="en-US" dirty="0" smtClean="0">
                <a:hlinkClick r:id="rId8"/>
              </a:rPr>
              <a:t>Gradient Boosted Regression Trees in </a:t>
            </a:r>
            <a:r>
              <a:rPr lang="en-US" dirty="0" err="1" smtClean="0">
                <a:hlinkClick r:id="rId8"/>
              </a:rPr>
              <a:t>scikit</a:t>
            </a:r>
            <a:r>
              <a:rPr lang="en-US" dirty="0" smtClean="0">
                <a:hlinkClick r:id="rId8"/>
              </a:rPr>
              <a:t>-learn</a:t>
            </a:r>
            <a:r>
              <a:rPr lang="en-US" dirty="0" smtClean="0"/>
              <a:t> </a:t>
            </a:r>
          </a:p>
          <a:p>
            <a:pPr lvl="2"/>
            <a:r>
              <a:rPr lang="en-US" dirty="0" smtClean="0"/>
              <a:t>Very helpful, but the implementation is not decision “stumps” in R, so some things are different in R (e.g. number of trees need not be so high)</a:t>
            </a:r>
            <a:endParaRPr lang="en-US" dirty="0"/>
          </a:p>
        </p:txBody>
      </p:sp>
    </p:spTree>
    <p:extLst>
      <p:ext uri="{BB962C8B-B14F-4D97-AF65-F5344CB8AC3E}">
        <p14:creationId xmlns:p14="http://schemas.microsoft.com/office/powerpoint/2010/main" val="64357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GBM?</a:t>
            </a:r>
            <a:endParaRPr lang="en-US" dirty="0"/>
          </a:p>
        </p:txBody>
      </p:sp>
      <p:sp>
        <p:nvSpPr>
          <p:cNvPr id="3" name="Content Placeholder 2"/>
          <p:cNvSpPr>
            <a:spLocks noGrp="1"/>
          </p:cNvSpPr>
          <p:nvPr>
            <p:ph idx="1"/>
          </p:nvPr>
        </p:nvSpPr>
        <p:spPr/>
        <p:txBody>
          <a:bodyPr>
            <a:normAutofit/>
          </a:bodyPr>
          <a:lstStyle/>
          <a:p>
            <a:r>
              <a:rPr lang="en-US" dirty="0"/>
              <a:t>Predictive modeling </a:t>
            </a:r>
            <a:r>
              <a:rPr lang="en-US" dirty="0" smtClean="0"/>
              <a:t>algorithm</a:t>
            </a:r>
          </a:p>
          <a:p>
            <a:pPr lvl="1"/>
            <a:r>
              <a:rPr lang="en-US" dirty="0" smtClean="0"/>
              <a:t>Classification &amp; Regression</a:t>
            </a:r>
          </a:p>
          <a:p>
            <a:r>
              <a:rPr lang="en-US" dirty="0" smtClean="0"/>
              <a:t>Decision </a:t>
            </a:r>
            <a:r>
              <a:rPr lang="en-US" dirty="0"/>
              <a:t>tree as a </a:t>
            </a:r>
            <a:r>
              <a:rPr lang="en-US" dirty="0" smtClean="0"/>
              <a:t>basis</a:t>
            </a:r>
            <a:r>
              <a:rPr lang="en-US" baseline="30000" dirty="0" smtClean="0"/>
              <a:t>*</a:t>
            </a:r>
          </a:p>
          <a:p>
            <a:r>
              <a:rPr lang="en-US" dirty="0" smtClean="0"/>
              <a:t>Boosted</a:t>
            </a:r>
          </a:p>
          <a:p>
            <a:pPr lvl="1"/>
            <a:r>
              <a:rPr lang="en-US" dirty="0" smtClean="0"/>
              <a:t>Multiple </a:t>
            </a:r>
            <a:r>
              <a:rPr lang="en-US" dirty="0"/>
              <a:t>weak </a:t>
            </a:r>
            <a:r>
              <a:rPr lang="en-US" dirty="0" smtClean="0"/>
              <a:t>models combined algorithmically</a:t>
            </a:r>
            <a:endParaRPr lang="en-US" dirty="0"/>
          </a:p>
          <a:p>
            <a:r>
              <a:rPr lang="en-US" dirty="0" smtClean="0"/>
              <a:t>Gradient boosted</a:t>
            </a:r>
          </a:p>
          <a:p>
            <a:pPr lvl="1"/>
            <a:r>
              <a:rPr lang="en-US" dirty="0" smtClean="0"/>
              <a:t>Iteratively </a:t>
            </a:r>
            <a:r>
              <a:rPr lang="en-US" dirty="0"/>
              <a:t>solves </a:t>
            </a:r>
            <a:r>
              <a:rPr lang="en-US" dirty="0" smtClean="0"/>
              <a:t>residuals</a:t>
            </a:r>
          </a:p>
          <a:p>
            <a:r>
              <a:rPr lang="en-US" dirty="0" smtClean="0"/>
              <a:t>Stochastic</a:t>
            </a:r>
          </a:p>
          <a:p>
            <a:endParaRPr lang="en-US" dirty="0"/>
          </a:p>
          <a:p>
            <a:pPr marL="0" indent="0">
              <a:buNone/>
            </a:pPr>
            <a:r>
              <a:rPr lang="en-US" sz="2000" dirty="0" smtClean="0"/>
              <a:t>(some additional references on </a:t>
            </a:r>
            <a:r>
              <a:rPr lang="en-US" sz="2000" dirty="0" smtClean="0">
                <a:hlinkClick r:id="rId2" action="ppaction://hlinksldjump"/>
              </a:rPr>
              <a:t>last slide</a:t>
            </a:r>
            <a:r>
              <a:rPr lang="en-US" sz="2000" dirty="0" smtClean="0"/>
              <a:t>)</a:t>
            </a:r>
            <a:r>
              <a:rPr lang="en-US" dirty="0" smtClean="0"/>
              <a:t/>
            </a:r>
            <a:br>
              <a:rPr lang="en-US" dirty="0" smtClean="0"/>
            </a:br>
            <a:endParaRPr lang="en-US" dirty="0"/>
          </a:p>
        </p:txBody>
      </p:sp>
      <p:sp>
        <p:nvSpPr>
          <p:cNvPr id="4" name="TextBox 3"/>
          <p:cNvSpPr txBox="1"/>
          <p:nvPr/>
        </p:nvSpPr>
        <p:spPr>
          <a:xfrm>
            <a:off x="457200" y="6273225"/>
            <a:ext cx="8229600" cy="523220"/>
          </a:xfrm>
          <a:prstGeom prst="rect">
            <a:avLst/>
          </a:prstGeom>
          <a:noFill/>
        </p:spPr>
        <p:txBody>
          <a:bodyPr wrap="square" rtlCol="0">
            <a:spAutoFit/>
          </a:bodyPr>
          <a:lstStyle/>
          <a:p>
            <a:r>
              <a:rPr lang="en-US" sz="1400" dirty="0" smtClean="0"/>
              <a:t>* technically, GBM can take on other forms such as linear, but decision trees are the dominant usage, Friedman specifically optimized for trees, and R’s implementation is internally represented as a tree</a:t>
            </a:r>
            <a:endParaRPr lang="en-US" sz="1400" dirty="0"/>
          </a:p>
        </p:txBody>
      </p:sp>
    </p:spTree>
    <p:extLst>
      <p:ext uri="{BB962C8B-B14F-4D97-AF65-F5344CB8AC3E}">
        <p14:creationId xmlns:p14="http://schemas.microsoft.com/office/powerpoint/2010/main" val="1372338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Predictive Modeling Landscape:</a:t>
            </a:r>
            <a:br>
              <a:rPr lang="en-US" dirty="0" smtClean="0"/>
            </a:br>
            <a:r>
              <a:rPr lang="en-US" dirty="0" smtClean="0"/>
              <a:t>General Purpose Algorithms</a:t>
            </a:r>
            <a:br>
              <a:rPr lang="en-US" dirty="0" smtClean="0"/>
            </a:br>
            <a:r>
              <a:rPr lang="en-US" sz="1200" dirty="0" smtClean="0"/>
              <a:t>(for illustrative purposes  only, not to scale, precise, or comprehensive; author’s perspective)</a:t>
            </a:r>
            <a:endParaRPr lang="en-US" dirty="0"/>
          </a:p>
        </p:txBody>
      </p:sp>
      <p:cxnSp>
        <p:nvCxnSpPr>
          <p:cNvPr id="5" name="Straight Connector 4"/>
          <p:cNvCxnSpPr/>
          <p:nvPr/>
        </p:nvCxnSpPr>
        <p:spPr>
          <a:xfrm>
            <a:off x="1219200" y="6019800"/>
            <a:ext cx="739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219200" y="1600200"/>
            <a:ext cx="0" cy="441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35109" y="6096000"/>
            <a:ext cx="2346291" cy="369332"/>
          </a:xfrm>
          <a:prstGeom prst="rect">
            <a:avLst/>
          </a:prstGeom>
          <a:noFill/>
        </p:spPr>
        <p:txBody>
          <a:bodyPr wrap="square" rtlCol="0">
            <a:spAutoFit/>
          </a:bodyPr>
          <a:lstStyle/>
          <a:p>
            <a:pPr algn="ctr"/>
            <a:r>
              <a:rPr lang="en-US" dirty="0" smtClean="0"/>
              <a:t>Linear Models</a:t>
            </a:r>
            <a:endParaRPr lang="en-US" dirty="0"/>
          </a:p>
        </p:txBody>
      </p:sp>
      <p:sp>
        <p:nvSpPr>
          <p:cNvPr id="9" name="TextBox 8"/>
          <p:cNvSpPr txBox="1"/>
          <p:nvPr/>
        </p:nvSpPr>
        <p:spPr>
          <a:xfrm>
            <a:off x="3581400" y="6096000"/>
            <a:ext cx="2514600" cy="369332"/>
          </a:xfrm>
          <a:prstGeom prst="rect">
            <a:avLst/>
          </a:prstGeom>
          <a:noFill/>
        </p:spPr>
        <p:txBody>
          <a:bodyPr wrap="square" rtlCol="0">
            <a:spAutoFit/>
          </a:bodyPr>
          <a:lstStyle/>
          <a:p>
            <a:pPr algn="ctr"/>
            <a:r>
              <a:rPr lang="en-US" dirty="0" smtClean="0"/>
              <a:t>Decision Trees</a:t>
            </a:r>
            <a:endParaRPr lang="en-US" dirty="0"/>
          </a:p>
        </p:txBody>
      </p:sp>
      <p:sp>
        <p:nvSpPr>
          <p:cNvPr id="12" name="TextBox 11"/>
          <p:cNvSpPr txBox="1"/>
          <p:nvPr/>
        </p:nvSpPr>
        <p:spPr>
          <a:xfrm>
            <a:off x="6096000" y="6096000"/>
            <a:ext cx="2514600" cy="369332"/>
          </a:xfrm>
          <a:prstGeom prst="rect">
            <a:avLst/>
          </a:prstGeom>
          <a:noFill/>
        </p:spPr>
        <p:txBody>
          <a:bodyPr wrap="square" rtlCol="0">
            <a:spAutoFit/>
          </a:bodyPr>
          <a:lstStyle/>
          <a:p>
            <a:pPr algn="ctr"/>
            <a:r>
              <a:rPr lang="en-US" dirty="0" smtClean="0"/>
              <a:t>Others</a:t>
            </a:r>
            <a:endParaRPr lang="en-US" dirty="0"/>
          </a:p>
        </p:txBody>
      </p:sp>
      <p:sp>
        <p:nvSpPr>
          <p:cNvPr id="13" name="TextBox 12"/>
          <p:cNvSpPr txBox="1"/>
          <p:nvPr/>
        </p:nvSpPr>
        <p:spPr>
          <a:xfrm>
            <a:off x="1235110" y="5410200"/>
            <a:ext cx="2346290" cy="523220"/>
          </a:xfrm>
          <a:prstGeom prst="rect">
            <a:avLst/>
          </a:prstGeom>
          <a:noFill/>
        </p:spPr>
        <p:txBody>
          <a:bodyPr wrap="square" rtlCol="0">
            <a:spAutoFit/>
          </a:bodyPr>
          <a:lstStyle/>
          <a:p>
            <a:pPr algn="ctr"/>
            <a:r>
              <a:rPr lang="en-US" sz="1400" dirty="0" smtClean="0"/>
              <a:t>Linear Models </a:t>
            </a:r>
            <a:br>
              <a:rPr lang="en-US" sz="1400" dirty="0" smtClean="0"/>
            </a:br>
            <a:r>
              <a:rPr lang="en-US" sz="1400" dirty="0" smtClean="0"/>
              <a:t>(lm)</a:t>
            </a:r>
            <a:endParaRPr lang="en-US" sz="1400" dirty="0"/>
          </a:p>
        </p:txBody>
      </p:sp>
      <p:sp>
        <p:nvSpPr>
          <p:cNvPr id="14" name="TextBox 13"/>
          <p:cNvSpPr txBox="1"/>
          <p:nvPr/>
        </p:nvSpPr>
        <p:spPr>
          <a:xfrm>
            <a:off x="1235109" y="4648200"/>
            <a:ext cx="2346291" cy="523220"/>
          </a:xfrm>
          <a:prstGeom prst="rect">
            <a:avLst/>
          </a:prstGeom>
          <a:noFill/>
        </p:spPr>
        <p:txBody>
          <a:bodyPr wrap="square" rtlCol="0">
            <a:spAutoFit/>
          </a:bodyPr>
          <a:lstStyle/>
          <a:p>
            <a:pPr algn="ctr"/>
            <a:r>
              <a:rPr lang="en-US" sz="1400" dirty="0" smtClean="0"/>
              <a:t>Generalized</a:t>
            </a:r>
            <a:br>
              <a:rPr lang="en-US" sz="1400" dirty="0" smtClean="0"/>
            </a:br>
            <a:r>
              <a:rPr lang="en-US" sz="1400" dirty="0" smtClean="0"/>
              <a:t>Linear Models (</a:t>
            </a:r>
            <a:r>
              <a:rPr lang="en-US" sz="1400" dirty="0" err="1" smtClean="0"/>
              <a:t>glm</a:t>
            </a:r>
            <a:r>
              <a:rPr lang="en-US" sz="1400" dirty="0" smtClean="0"/>
              <a:t>)</a:t>
            </a:r>
            <a:endParaRPr lang="en-US" sz="1400" dirty="0"/>
          </a:p>
        </p:txBody>
      </p:sp>
      <p:sp>
        <p:nvSpPr>
          <p:cNvPr id="15" name="TextBox 14"/>
          <p:cNvSpPr txBox="1"/>
          <p:nvPr/>
        </p:nvSpPr>
        <p:spPr>
          <a:xfrm>
            <a:off x="1235109" y="3352800"/>
            <a:ext cx="1173145" cy="954107"/>
          </a:xfrm>
          <a:prstGeom prst="rect">
            <a:avLst/>
          </a:prstGeom>
          <a:noFill/>
        </p:spPr>
        <p:txBody>
          <a:bodyPr wrap="square" rtlCol="0">
            <a:spAutoFit/>
          </a:bodyPr>
          <a:lstStyle/>
          <a:p>
            <a:pPr algn="ctr"/>
            <a:r>
              <a:rPr lang="en-US" sz="1400" dirty="0" smtClean="0"/>
              <a:t>Regularized </a:t>
            </a:r>
          </a:p>
          <a:p>
            <a:pPr algn="ctr"/>
            <a:r>
              <a:rPr lang="en-US" sz="1400" dirty="0" smtClean="0"/>
              <a:t>Linear </a:t>
            </a:r>
          </a:p>
          <a:p>
            <a:pPr algn="ctr"/>
            <a:r>
              <a:rPr lang="en-US" sz="1400" dirty="0" smtClean="0"/>
              <a:t>Models</a:t>
            </a:r>
          </a:p>
          <a:p>
            <a:pPr algn="ctr"/>
            <a:r>
              <a:rPr lang="en-US" sz="1400" dirty="0" smtClean="0"/>
              <a:t>(</a:t>
            </a:r>
            <a:r>
              <a:rPr lang="en-US" sz="1400" dirty="0" err="1" smtClean="0"/>
              <a:t>glmnet</a:t>
            </a:r>
            <a:r>
              <a:rPr lang="en-US" sz="1400" dirty="0" smtClean="0"/>
              <a:t>)</a:t>
            </a:r>
            <a:endParaRPr lang="en-US" sz="1400" dirty="0"/>
          </a:p>
        </p:txBody>
      </p:sp>
      <p:sp>
        <p:nvSpPr>
          <p:cNvPr id="16" name="TextBox 15"/>
          <p:cNvSpPr txBox="1"/>
          <p:nvPr/>
        </p:nvSpPr>
        <p:spPr>
          <a:xfrm>
            <a:off x="3581400" y="4519136"/>
            <a:ext cx="2514600" cy="738664"/>
          </a:xfrm>
          <a:prstGeom prst="rect">
            <a:avLst/>
          </a:prstGeom>
          <a:noFill/>
        </p:spPr>
        <p:txBody>
          <a:bodyPr wrap="square" rtlCol="0">
            <a:spAutoFit/>
          </a:bodyPr>
          <a:lstStyle/>
          <a:p>
            <a:pPr algn="ctr"/>
            <a:r>
              <a:rPr lang="en-US" sz="1400" dirty="0" smtClean="0"/>
              <a:t>Classification</a:t>
            </a:r>
          </a:p>
          <a:p>
            <a:pPr algn="ctr"/>
            <a:r>
              <a:rPr lang="en-US" sz="1400" dirty="0" smtClean="0"/>
              <a:t>And Regression</a:t>
            </a:r>
            <a:br>
              <a:rPr lang="en-US" sz="1400" dirty="0" smtClean="0"/>
            </a:br>
            <a:r>
              <a:rPr lang="en-US" sz="1400" dirty="0" smtClean="0"/>
              <a:t>Trees (</a:t>
            </a:r>
            <a:r>
              <a:rPr lang="en-US" sz="1400" dirty="0" err="1" smtClean="0"/>
              <a:t>rpart</a:t>
            </a:r>
            <a:r>
              <a:rPr lang="en-US" sz="1400" dirty="0" smtClean="0"/>
              <a:t>)</a:t>
            </a:r>
            <a:endParaRPr lang="en-US" sz="1400" dirty="0"/>
          </a:p>
        </p:txBody>
      </p:sp>
      <p:sp>
        <p:nvSpPr>
          <p:cNvPr id="17" name="TextBox 16"/>
          <p:cNvSpPr txBox="1"/>
          <p:nvPr/>
        </p:nvSpPr>
        <p:spPr>
          <a:xfrm>
            <a:off x="3581400" y="2448580"/>
            <a:ext cx="1447800" cy="738664"/>
          </a:xfrm>
          <a:prstGeom prst="rect">
            <a:avLst/>
          </a:prstGeom>
          <a:noFill/>
        </p:spPr>
        <p:txBody>
          <a:bodyPr wrap="square" rtlCol="0">
            <a:spAutoFit/>
          </a:bodyPr>
          <a:lstStyle/>
          <a:p>
            <a:pPr algn="ctr"/>
            <a:r>
              <a:rPr lang="en-US" sz="1400" dirty="0" smtClean="0"/>
              <a:t>Random</a:t>
            </a:r>
            <a:br>
              <a:rPr lang="en-US" sz="1400" dirty="0" smtClean="0"/>
            </a:br>
            <a:r>
              <a:rPr lang="en-US" sz="1400" dirty="0" smtClean="0"/>
              <a:t>Forest</a:t>
            </a:r>
          </a:p>
          <a:p>
            <a:pPr algn="ctr"/>
            <a:r>
              <a:rPr lang="en-US" sz="1400" dirty="0" smtClean="0"/>
              <a:t>(</a:t>
            </a:r>
            <a:r>
              <a:rPr lang="en-US" sz="1400" dirty="0" err="1" smtClean="0"/>
              <a:t>randomForest</a:t>
            </a:r>
            <a:r>
              <a:rPr lang="en-US" sz="1400" dirty="0" smtClean="0"/>
              <a:t>)</a:t>
            </a:r>
            <a:endParaRPr lang="en-US" sz="1400" dirty="0"/>
          </a:p>
        </p:txBody>
      </p:sp>
      <p:sp>
        <p:nvSpPr>
          <p:cNvPr id="18" name="TextBox 17"/>
          <p:cNvSpPr txBox="1"/>
          <p:nvPr/>
        </p:nvSpPr>
        <p:spPr>
          <a:xfrm>
            <a:off x="4914900" y="2438400"/>
            <a:ext cx="1181099" cy="954107"/>
          </a:xfrm>
          <a:prstGeom prst="rect">
            <a:avLst/>
          </a:prstGeom>
          <a:noFill/>
        </p:spPr>
        <p:txBody>
          <a:bodyPr wrap="square" rtlCol="0">
            <a:spAutoFit/>
          </a:bodyPr>
          <a:lstStyle/>
          <a:p>
            <a:pPr algn="ctr"/>
            <a:r>
              <a:rPr lang="en-US" sz="1400" dirty="0" smtClean="0"/>
              <a:t>Gradient</a:t>
            </a:r>
            <a:br>
              <a:rPr lang="en-US" sz="1400" dirty="0" smtClean="0"/>
            </a:br>
            <a:r>
              <a:rPr lang="en-US" sz="1400" dirty="0" smtClean="0"/>
              <a:t>Boosted</a:t>
            </a:r>
            <a:br>
              <a:rPr lang="en-US" sz="1400" dirty="0" smtClean="0"/>
            </a:br>
            <a:r>
              <a:rPr lang="en-US" sz="1400" dirty="0" smtClean="0"/>
              <a:t>Machines</a:t>
            </a:r>
            <a:br>
              <a:rPr lang="en-US" sz="1400" dirty="0" smtClean="0"/>
            </a:br>
            <a:r>
              <a:rPr lang="en-US" sz="1400" dirty="0" smtClean="0"/>
              <a:t>(</a:t>
            </a:r>
            <a:r>
              <a:rPr lang="en-US" sz="1400" dirty="0" err="1" smtClean="0"/>
              <a:t>gbm</a:t>
            </a:r>
            <a:r>
              <a:rPr lang="en-US" sz="1400" dirty="0" smtClean="0"/>
              <a:t>)</a:t>
            </a:r>
            <a:endParaRPr lang="en-US" sz="1400" dirty="0"/>
          </a:p>
        </p:txBody>
      </p:sp>
      <p:sp>
        <p:nvSpPr>
          <p:cNvPr id="19" name="TextBox 18"/>
          <p:cNvSpPr txBox="1"/>
          <p:nvPr/>
        </p:nvSpPr>
        <p:spPr>
          <a:xfrm>
            <a:off x="6781800" y="5257800"/>
            <a:ext cx="1473930" cy="523220"/>
          </a:xfrm>
          <a:prstGeom prst="rect">
            <a:avLst/>
          </a:prstGeom>
          <a:noFill/>
        </p:spPr>
        <p:txBody>
          <a:bodyPr wrap="none" rtlCol="0">
            <a:spAutoFit/>
          </a:bodyPr>
          <a:lstStyle/>
          <a:p>
            <a:pPr algn="ctr"/>
            <a:r>
              <a:rPr lang="en-US" sz="1400" dirty="0" smtClean="0"/>
              <a:t>Nearest Neighbor</a:t>
            </a:r>
            <a:br>
              <a:rPr lang="en-US" sz="1400" dirty="0" smtClean="0"/>
            </a:br>
            <a:r>
              <a:rPr lang="en-US" sz="1400" dirty="0" smtClean="0"/>
              <a:t>(</a:t>
            </a:r>
            <a:r>
              <a:rPr lang="en-US" sz="1400" dirty="0" err="1" smtClean="0"/>
              <a:t>kNN</a:t>
            </a:r>
            <a:r>
              <a:rPr lang="en-US" sz="1400" dirty="0" smtClean="0"/>
              <a:t>)</a:t>
            </a:r>
            <a:endParaRPr lang="en-US" sz="1400" dirty="0"/>
          </a:p>
        </p:txBody>
      </p:sp>
      <p:sp>
        <p:nvSpPr>
          <p:cNvPr id="20" name="TextBox 19"/>
          <p:cNvSpPr txBox="1"/>
          <p:nvPr/>
        </p:nvSpPr>
        <p:spPr>
          <a:xfrm>
            <a:off x="6096000" y="2438400"/>
            <a:ext cx="990600" cy="738664"/>
          </a:xfrm>
          <a:prstGeom prst="rect">
            <a:avLst/>
          </a:prstGeom>
          <a:noFill/>
        </p:spPr>
        <p:txBody>
          <a:bodyPr wrap="square" rtlCol="0">
            <a:spAutoFit/>
          </a:bodyPr>
          <a:lstStyle/>
          <a:p>
            <a:pPr algn="ctr"/>
            <a:r>
              <a:rPr lang="en-US" sz="1400" dirty="0" smtClean="0"/>
              <a:t>Neural</a:t>
            </a:r>
            <a:br>
              <a:rPr lang="en-US" sz="1400" dirty="0" smtClean="0"/>
            </a:br>
            <a:r>
              <a:rPr lang="en-US" sz="1400" dirty="0" smtClean="0"/>
              <a:t>Networks</a:t>
            </a:r>
            <a:br>
              <a:rPr lang="en-US" sz="1400" dirty="0" smtClean="0"/>
            </a:br>
            <a:r>
              <a:rPr lang="en-US" sz="1400" dirty="0" smtClean="0"/>
              <a:t>(</a:t>
            </a:r>
            <a:r>
              <a:rPr lang="en-US" sz="1400" dirty="0" err="1" smtClean="0"/>
              <a:t>nnet</a:t>
            </a:r>
            <a:r>
              <a:rPr lang="en-US" sz="1400" dirty="0" smtClean="0"/>
              <a:t>)</a:t>
            </a:r>
            <a:endParaRPr lang="en-US" sz="1400" dirty="0"/>
          </a:p>
        </p:txBody>
      </p:sp>
      <p:sp>
        <p:nvSpPr>
          <p:cNvPr id="21" name="TextBox 20"/>
          <p:cNvSpPr txBox="1"/>
          <p:nvPr/>
        </p:nvSpPr>
        <p:spPr>
          <a:xfrm>
            <a:off x="7086600" y="2362200"/>
            <a:ext cx="1523999" cy="954107"/>
          </a:xfrm>
          <a:prstGeom prst="rect">
            <a:avLst/>
          </a:prstGeom>
          <a:noFill/>
        </p:spPr>
        <p:txBody>
          <a:bodyPr wrap="square" rtlCol="0">
            <a:spAutoFit/>
          </a:bodyPr>
          <a:lstStyle/>
          <a:p>
            <a:pPr algn="ctr"/>
            <a:r>
              <a:rPr lang="en-US" sz="1400" dirty="0" smtClean="0"/>
              <a:t>Support</a:t>
            </a:r>
            <a:br>
              <a:rPr lang="en-US" sz="1400" dirty="0" smtClean="0"/>
            </a:br>
            <a:r>
              <a:rPr lang="en-US" sz="1400" dirty="0" smtClean="0"/>
              <a:t>Vector</a:t>
            </a:r>
            <a:br>
              <a:rPr lang="en-US" sz="1400" dirty="0" smtClean="0"/>
            </a:br>
            <a:r>
              <a:rPr lang="en-US" sz="1400" dirty="0" smtClean="0"/>
              <a:t>Machines</a:t>
            </a:r>
            <a:br>
              <a:rPr lang="en-US" sz="1400" dirty="0" smtClean="0"/>
            </a:br>
            <a:r>
              <a:rPr lang="en-US" sz="1400" dirty="0" smtClean="0"/>
              <a:t>(</a:t>
            </a:r>
            <a:r>
              <a:rPr lang="en-US" sz="1400" dirty="0" err="1" smtClean="0"/>
              <a:t>kernlab</a:t>
            </a:r>
            <a:r>
              <a:rPr lang="en-US" sz="1400" dirty="0" smtClean="0"/>
              <a:t>)</a:t>
            </a:r>
            <a:endParaRPr lang="en-US" sz="1400" dirty="0"/>
          </a:p>
        </p:txBody>
      </p:sp>
      <p:cxnSp>
        <p:nvCxnSpPr>
          <p:cNvPr id="23" name="Straight Connector 22"/>
          <p:cNvCxnSpPr/>
          <p:nvPr/>
        </p:nvCxnSpPr>
        <p:spPr>
          <a:xfrm flipV="1">
            <a:off x="3581400" y="1752600"/>
            <a:ext cx="0" cy="4267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096000" y="1752600"/>
            <a:ext cx="0" cy="4267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3143" y="3532909"/>
            <a:ext cx="1091966" cy="338554"/>
          </a:xfrm>
          <a:prstGeom prst="rect">
            <a:avLst/>
          </a:prstGeom>
          <a:noFill/>
        </p:spPr>
        <p:txBody>
          <a:bodyPr wrap="none" rtlCol="0">
            <a:spAutoFit/>
          </a:bodyPr>
          <a:lstStyle/>
          <a:p>
            <a:r>
              <a:rPr lang="en-US" sz="1600" dirty="0" smtClean="0"/>
              <a:t>complexity</a:t>
            </a:r>
            <a:endParaRPr lang="en-US" sz="1600" dirty="0"/>
          </a:p>
        </p:txBody>
      </p:sp>
      <p:sp>
        <p:nvSpPr>
          <p:cNvPr id="27" name="TextBox 26"/>
          <p:cNvSpPr txBox="1"/>
          <p:nvPr/>
        </p:nvSpPr>
        <p:spPr>
          <a:xfrm>
            <a:off x="6963101" y="4343400"/>
            <a:ext cx="1059071" cy="523220"/>
          </a:xfrm>
          <a:prstGeom prst="rect">
            <a:avLst/>
          </a:prstGeom>
          <a:noFill/>
        </p:spPr>
        <p:txBody>
          <a:bodyPr wrap="none" rtlCol="0">
            <a:spAutoFit/>
          </a:bodyPr>
          <a:lstStyle/>
          <a:p>
            <a:pPr algn="ctr"/>
            <a:r>
              <a:rPr lang="en-US" sz="1400" dirty="0" smtClean="0"/>
              <a:t>Naïve Bayes</a:t>
            </a:r>
            <a:br>
              <a:rPr lang="en-US" sz="1400" dirty="0" smtClean="0"/>
            </a:br>
            <a:r>
              <a:rPr lang="en-US" sz="1400" dirty="0" smtClean="0"/>
              <a:t>(</a:t>
            </a:r>
            <a:r>
              <a:rPr lang="en-US" sz="1400" dirty="0" err="1" smtClean="0"/>
              <a:t>klaR</a:t>
            </a:r>
            <a:r>
              <a:rPr lang="en-US" sz="1400" dirty="0" smtClean="0"/>
              <a:t>)</a:t>
            </a:r>
            <a:endParaRPr lang="en-US" sz="1400" dirty="0"/>
          </a:p>
        </p:txBody>
      </p:sp>
      <p:sp>
        <p:nvSpPr>
          <p:cNvPr id="28" name="TextBox 27"/>
          <p:cNvSpPr txBox="1"/>
          <p:nvPr/>
        </p:nvSpPr>
        <p:spPr>
          <a:xfrm>
            <a:off x="2408256" y="3352800"/>
            <a:ext cx="1157236" cy="523220"/>
          </a:xfrm>
          <a:prstGeom prst="rect">
            <a:avLst/>
          </a:prstGeom>
          <a:noFill/>
        </p:spPr>
        <p:txBody>
          <a:bodyPr wrap="square" rtlCol="0">
            <a:spAutoFit/>
          </a:bodyPr>
          <a:lstStyle/>
          <a:p>
            <a:pPr algn="ctr"/>
            <a:r>
              <a:rPr lang="en-US" sz="1400" dirty="0" smtClean="0"/>
              <a:t>Splines</a:t>
            </a:r>
            <a:br>
              <a:rPr lang="en-US" sz="1400" dirty="0" smtClean="0"/>
            </a:br>
            <a:r>
              <a:rPr lang="en-US" sz="1400" dirty="0" smtClean="0"/>
              <a:t>(earth)</a:t>
            </a:r>
            <a:endParaRPr lang="en-US" sz="1400" dirty="0"/>
          </a:p>
        </p:txBody>
      </p:sp>
      <p:sp>
        <p:nvSpPr>
          <p:cNvPr id="29" name="TextBox 28"/>
          <p:cNvSpPr txBox="1"/>
          <p:nvPr/>
        </p:nvSpPr>
        <p:spPr>
          <a:xfrm>
            <a:off x="0" y="6550223"/>
            <a:ext cx="5669565" cy="307777"/>
          </a:xfrm>
          <a:prstGeom prst="rect">
            <a:avLst/>
          </a:prstGeom>
          <a:noFill/>
        </p:spPr>
        <p:txBody>
          <a:bodyPr wrap="none" rtlCol="0">
            <a:spAutoFit/>
          </a:bodyPr>
          <a:lstStyle/>
          <a:p>
            <a:r>
              <a:rPr lang="en-US" sz="1400" dirty="0" smtClean="0"/>
              <a:t>More Comprehensive List: </a:t>
            </a:r>
            <a:r>
              <a:rPr lang="en-US" sz="1400" dirty="0" smtClean="0">
                <a:hlinkClick r:id="rId2"/>
              </a:rPr>
              <a:t>http://caret.r-forge.r-project.org/modelList.html</a:t>
            </a:r>
            <a:endParaRPr lang="en-US" sz="1400" dirty="0"/>
          </a:p>
        </p:txBody>
      </p:sp>
    </p:spTree>
    <p:extLst>
      <p:ext uri="{BB962C8B-B14F-4D97-AF65-F5344CB8AC3E}">
        <p14:creationId xmlns:p14="http://schemas.microsoft.com/office/powerpoint/2010/main" val="3038658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GBM’s decision tree structure</a:t>
            </a: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085975"/>
            <a:ext cx="81438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572000" y="2667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13360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10400" y="3810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066800" y="3810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90600" y="4953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90800" y="38100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019800" y="3810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43200" y="49530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91400" y="38100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33600" y="26670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57800" y="26670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685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GBM?</a:t>
            </a:r>
            <a:endParaRPr lang="en-US" dirty="0"/>
          </a:p>
        </p:txBody>
      </p:sp>
      <p:sp>
        <p:nvSpPr>
          <p:cNvPr id="3" name="Content Placeholder 2"/>
          <p:cNvSpPr>
            <a:spLocks noGrp="1"/>
          </p:cNvSpPr>
          <p:nvPr>
            <p:ph idx="1"/>
          </p:nvPr>
        </p:nvSpPr>
        <p:spPr/>
        <p:txBody>
          <a:bodyPr/>
          <a:lstStyle/>
          <a:p>
            <a:r>
              <a:rPr lang="en-US" dirty="0" smtClean="0"/>
              <a:t>Characteristics</a:t>
            </a:r>
          </a:p>
          <a:p>
            <a:pPr lvl="1"/>
            <a:r>
              <a:rPr lang="en-US" dirty="0" smtClean="0"/>
              <a:t>Competitive Performance</a:t>
            </a:r>
          </a:p>
          <a:p>
            <a:pPr lvl="1"/>
            <a:r>
              <a:rPr lang="en-US" dirty="0" smtClean="0"/>
              <a:t>Robust</a:t>
            </a:r>
          </a:p>
          <a:p>
            <a:pPr lvl="1"/>
            <a:r>
              <a:rPr lang="en-US" dirty="0" smtClean="0"/>
              <a:t>Loss functions</a:t>
            </a:r>
          </a:p>
          <a:p>
            <a:pPr lvl="1"/>
            <a:r>
              <a:rPr lang="en-US" dirty="0" smtClean="0"/>
              <a:t>Fast (relatively)</a:t>
            </a:r>
          </a:p>
          <a:p>
            <a:r>
              <a:rPr lang="en-US" dirty="0" smtClean="0"/>
              <a:t>Usages</a:t>
            </a:r>
          </a:p>
          <a:p>
            <a:pPr lvl="1"/>
            <a:r>
              <a:rPr lang="en-US" dirty="0" smtClean="0"/>
              <a:t>Quick modeling</a:t>
            </a:r>
          </a:p>
          <a:p>
            <a:pPr lvl="1"/>
            <a:r>
              <a:rPr lang="en-US" dirty="0" smtClean="0"/>
              <a:t>Variable selection</a:t>
            </a:r>
          </a:p>
          <a:p>
            <a:pPr lvl="1"/>
            <a:r>
              <a:rPr lang="en-US" dirty="0" smtClean="0"/>
              <a:t>Final-stage precision modeling</a:t>
            </a:r>
          </a:p>
        </p:txBody>
      </p:sp>
    </p:spTree>
    <p:extLst>
      <p:ext uri="{BB962C8B-B14F-4D97-AF65-F5344CB8AC3E}">
        <p14:creationId xmlns:p14="http://schemas.microsoft.com/office/powerpoint/2010/main" val="41943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Performance</a:t>
            </a:r>
            <a:endParaRPr lang="en-US" dirty="0"/>
          </a:p>
        </p:txBody>
      </p:sp>
      <p:sp>
        <p:nvSpPr>
          <p:cNvPr id="3" name="Content Placeholder 2"/>
          <p:cNvSpPr>
            <a:spLocks noGrp="1"/>
          </p:cNvSpPr>
          <p:nvPr>
            <p:ph idx="1"/>
          </p:nvPr>
        </p:nvSpPr>
        <p:spPr/>
        <p:txBody>
          <a:bodyPr/>
          <a:lstStyle/>
          <a:p>
            <a:r>
              <a:rPr lang="en-US" dirty="0" smtClean="0"/>
              <a:t>Competitive with high-end algorithms such as </a:t>
            </a:r>
            <a:r>
              <a:rPr lang="en-US" dirty="0" err="1" smtClean="0"/>
              <a:t>RandomForest</a:t>
            </a:r>
            <a:endParaRPr lang="en-US" dirty="0" smtClean="0"/>
          </a:p>
          <a:p>
            <a:r>
              <a:rPr lang="en-US" dirty="0" smtClean="0"/>
              <a:t>Reliable performance</a:t>
            </a:r>
          </a:p>
          <a:p>
            <a:pPr lvl="1"/>
            <a:r>
              <a:rPr lang="en-US" dirty="0" smtClean="0"/>
              <a:t>Avoids nonsensical predictions</a:t>
            </a:r>
          </a:p>
          <a:p>
            <a:pPr lvl="1"/>
            <a:r>
              <a:rPr lang="en-US" dirty="0" smtClean="0"/>
              <a:t>Rare to produce worse predictions than simpler models</a:t>
            </a:r>
          </a:p>
          <a:p>
            <a:r>
              <a:rPr lang="en-US" dirty="0" smtClean="0"/>
              <a:t>Often </a:t>
            </a:r>
            <a:r>
              <a:rPr lang="en-US" dirty="0"/>
              <a:t>in winning </a:t>
            </a:r>
            <a:r>
              <a:rPr lang="en-US" dirty="0" err="1"/>
              <a:t>Kaggle</a:t>
            </a:r>
            <a:r>
              <a:rPr lang="en-US" dirty="0"/>
              <a:t> </a:t>
            </a:r>
            <a:r>
              <a:rPr lang="en-US" dirty="0" smtClean="0"/>
              <a:t>solutions</a:t>
            </a:r>
          </a:p>
          <a:p>
            <a:pPr lvl="1"/>
            <a:r>
              <a:rPr lang="en-US" dirty="0" smtClean="0"/>
              <a:t>Cited within winning solution descriptions in numerous competitions, including $3M competition</a:t>
            </a:r>
          </a:p>
          <a:p>
            <a:pPr lvl="1"/>
            <a:r>
              <a:rPr lang="en-US" dirty="0" smtClean="0"/>
              <a:t>Many of the highest ranked competitors use it frequently</a:t>
            </a:r>
          </a:p>
          <a:p>
            <a:pPr lvl="1"/>
            <a:r>
              <a:rPr lang="en-US" dirty="0" smtClean="0"/>
              <a:t>Used in 4 of 5 personal top 20 finishes</a:t>
            </a:r>
            <a:endParaRPr lang="en-US" dirty="0"/>
          </a:p>
        </p:txBody>
      </p:sp>
    </p:spTree>
    <p:extLst>
      <p:ext uri="{BB962C8B-B14F-4D97-AF65-F5344CB8AC3E}">
        <p14:creationId xmlns:p14="http://schemas.microsoft.com/office/powerpoint/2010/main" val="957890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a:t>
            </a:r>
            <a:endParaRPr lang="en-US" dirty="0"/>
          </a:p>
        </p:txBody>
      </p:sp>
      <p:sp>
        <p:nvSpPr>
          <p:cNvPr id="3" name="Content Placeholder 2"/>
          <p:cNvSpPr>
            <a:spLocks noGrp="1"/>
          </p:cNvSpPr>
          <p:nvPr>
            <p:ph idx="1"/>
          </p:nvPr>
        </p:nvSpPr>
        <p:spPr/>
        <p:txBody>
          <a:bodyPr/>
          <a:lstStyle/>
          <a:p>
            <a:r>
              <a:rPr lang="en-US" dirty="0" smtClean="0"/>
              <a:t>Explicitly handles NAs</a:t>
            </a:r>
          </a:p>
          <a:p>
            <a:r>
              <a:rPr lang="en-US" dirty="0" smtClean="0"/>
              <a:t>Scaling/normalization is unnecessary</a:t>
            </a:r>
          </a:p>
          <a:p>
            <a:r>
              <a:rPr lang="en-US" dirty="0" smtClean="0"/>
              <a:t>Handles more factor levels than random forest (1024 vs 32)</a:t>
            </a:r>
          </a:p>
          <a:p>
            <a:r>
              <a:rPr lang="en-US" dirty="0" smtClean="0"/>
              <a:t>Handles perfectly correlated independent variables</a:t>
            </a:r>
          </a:p>
          <a:p>
            <a:r>
              <a:rPr lang="en-US" dirty="0" smtClean="0"/>
              <a:t>No [known] limit to number of independent variables</a:t>
            </a:r>
            <a:endParaRPr lang="en-US" dirty="0"/>
          </a:p>
        </p:txBody>
      </p:sp>
    </p:spTree>
    <p:extLst>
      <p:ext uri="{BB962C8B-B14F-4D97-AF65-F5344CB8AC3E}">
        <p14:creationId xmlns:p14="http://schemas.microsoft.com/office/powerpoint/2010/main" val="145999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Functions</a:t>
            </a:r>
            <a:endParaRPr lang="en-US" dirty="0"/>
          </a:p>
        </p:txBody>
      </p:sp>
      <p:sp>
        <p:nvSpPr>
          <p:cNvPr id="3" name="Content Placeholder 2"/>
          <p:cNvSpPr>
            <a:spLocks noGrp="1"/>
          </p:cNvSpPr>
          <p:nvPr>
            <p:ph idx="1"/>
          </p:nvPr>
        </p:nvSpPr>
        <p:spPr/>
        <p:txBody>
          <a:bodyPr>
            <a:normAutofit lnSpcReduction="10000"/>
          </a:bodyPr>
          <a:lstStyle/>
          <a:p>
            <a:r>
              <a:rPr lang="en-US" sz="1900" dirty="0" smtClean="0"/>
              <a:t>Gaussian: squared loss</a:t>
            </a:r>
          </a:p>
          <a:p>
            <a:r>
              <a:rPr lang="en-US" sz="1900" dirty="0" smtClean="0"/>
              <a:t>Laplace: absolute loss</a:t>
            </a:r>
          </a:p>
          <a:p>
            <a:r>
              <a:rPr lang="en-US" sz="1900" dirty="0" smtClean="0"/>
              <a:t>Bernoulli: logistic, for 0/1</a:t>
            </a:r>
          </a:p>
          <a:p>
            <a:r>
              <a:rPr lang="en-US" sz="1900" dirty="0" err="1" smtClean="0"/>
              <a:t>Huberized</a:t>
            </a:r>
            <a:r>
              <a:rPr lang="en-US" sz="1900" dirty="0" smtClean="0"/>
              <a:t>: hinge, for 0/1</a:t>
            </a:r>
          </a:p>
          <a:p>
            <a:r>
              <a:rPr lang="en-US" sz="1900" dirty="0" err="1" smtClean="0"/>
              <a:t>Adaboost</a:t>
            </a:r>
            <a:r>
              <a:rPr lang="en-US" sz="1900" dirty="0" smtClean="0"/>
              <a:t>: exponential loss, for 0/1</a:t>
            </a:r>
          </a:p>
          <a:p>
            <a:r>
              <a:rPr lang="en-US" sz="1900" dirty="0" smtClean="0"/>
              <a:t>Multinomial: more than one class (produces probability matrix)</a:t>
            </a:r>
          </a:p>
          <a:p>
            <a:r>
              <a:rPr lang="en-US" sz="1900" dirty="0" err="1" smtClean="0"/>
              <a:t>Quantile</a:t>
            </a:r>
            <a:r>
              <a:rPr lang="en-US" sz="1900" dirty="0" smtClean="0"/>
              <a:t>: flexible alpha (e.g. optimize for 2 </a:t>
            </a:r>
            <a:r>
              <a:rPr lang="en-US" sz="1900" dirty="0" err="1" smtClean="0"/>
              <a:t>StDev</a:t>
            </a:r>
            <a:r>
              <a:rPr lang="en-US" sz="1900" dirty="0" smtClean="0"/>
              <a:t> threshold)</a:t>
            </a:r>
          </a:p>
          <a:p>
            <a:r>
              <a:rPr lang="en-US" sz="1900" dirty="0" smtClean="0"/>
              <a:t>Poisson: Poisson distribution, for counts</a:t>
            </a:r>
          </a:p>
          <a:p>
            <a:r>
              <a:rPr lang="en-US" sz="1900" dirty="0" err="1" smtClean="0"/>
              <a:t>CoxPH</a:t>
            </a:r>
            <a:r>
              <a:rPr lang="en-US" sz="1900" dirty="0" smtClean="0"/>
              <a:t>: Cox proportional hazard, for right-censored</a:t>
            </a:r>
          </a:p>
          <a:p>
            <a:r>
              <a:rPr lang="en-US" sz="1900" dirty="0" err="1" smtClean="0"/>
              <a:t>Tdist</a:t>
            </a:r>
            <a:r>
              <a:rPr lang="en-US" sz="1900" dirty="0" smtClean="0"/>
              <a:t>: t-distribution loss</a:t>
            </a:r>
          </a:p>
          <a:p>
            <a:r>
              <a:rPr lang="en-US" sz="1900" dirty="0" smtClean="0"/>
              <a:t>Pairwise: rankings (e.g. search result scoring)</a:t>
            </a:r>
          </a:p>
          <a:p>
            <a:pPr lvl="1"/>
            <a:r>
              <a:rPr lang="en-US" sz="1600" dirty="0" smtClean="0"/>
              <a:t>Concordant pairs</a:t>
            </a:r>
          </a:p>
          <a:p>
            <a:pPr lvl="1"/>
            <a:r>
              <a:rPr lang="en-US" sz="1600" dirty="0" smtClean="0"/>
              <a:t>Mean reciprocal rank</a:t>
            </a:r>
            <a:endParaRPr lang="en-US" sz="1600" dirty="0"/>
          </a:p>
          <a:p>
            <a:pPr lvl="1"/>
            <a:r>
              <a:rPr lang="en-US" sz="1600" dirty="0" smtClean="0"/>
              <a:t>Mean average precision</a:t>
            </a:r>
          </a:p>
          <a:p>
            <a:pPr lvl="1"/>
            <a:r>
              <a:rPr lang="en-US" sz="1600" dirty="0" smtClean="0"/>
              <a:t>Normalized discounted cumulative gain</a:t>
            </a:r>
          </a:p>
        </p:txBody>
      </p:sp>
    </p:spTree>
    <p:extLst>
      <p:ext uri="{BB962C8B-B14F-4D97-AF65-F5344CB8AC3E}">
        <p14:creationId xmlns:p14="http://schemas.microsoft.com/office/powerpoint/2010/main" val="246797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9260</TotalTime>
  <Words>1059</Words>
  <Application>Microsoft Office PowerPoint</Application>
  <PresentationFormat>On-screen Show (4:3)</PresentationFormat>
  <Paragraphs>238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GBM Package in R</vt:lpstr>
      <vt:lpstr>Presentation Outline</vt:lpstr>
      <vt:lpstr>What is GBM?</vt:lpstr>
      <vt:lpstr>Predictive Modeling Landscape: General Purpose Algorithms (for illustrative purposes  only, not to scale, precise, or comprehensive; author’s perspective)</vt:lpstr>
      <vt:lpstr>GBM’s decision tree structure</vt:lpstr>
      <vt:lpstr>Why GBM?</vt:lpstr>
      <vt:lpstr>Competitive Performance</vt:lpstr>
      <vt:lpstr>Robust</vt:lpstr>
      <vt:lpstr>Loss Functions</vt:lpstr>
      <vt:lpstr>Drawbacks</vt:lpstr>
      <vt:lpstr>Deeper Analysis via Walkthrough</vt:lpstr>
      <vt:lpstr>Same analysis with a simpler data set</vt:lpstr>
      <vt:lpstr>Same analysis with a simpler data set</vt:lpstr>
      <vt:lpstr>GBM predict: fit a GBM to data</vt:lpstr>
      <vt:lpstr>Effect of shrinkage &amp; trees</vt:lpstr>
      <vt:lpstr>Code Dump</vt:lpstr>
      <vt:lpstr>Code Dump: Page1</vt:lpstr>
      <vt:lpstr>Code Dump: Page2</vt:lpstr>
      <vt:lpstr>Code Dump: Page3</vt:lpstr>
      <vt:lpstr>Code Dump: Page4</vt:lpstr>
      <vt:lpstr>Selected References</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GBM Package in R</dc:title>
  <dc:creator>Landry, Mark</dc:creator>
  <cp:keywords>No Restrictions</cp:keywords>
  <cp:lastModifiedBy>murtuza morbiwala</cp:lastModifiedBy>
  <cp:revision>40</cp:revision>
  <dcterms:created xsi:type="dcterms:W3CDTF">2014-07-18T20:30:33Z</dcterms:created>
  <dcterms:modified xsi:type="dcterms:W3CDTF">2015-02-12T00:23:34Z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e9dfbf3e-116f-44be-aae8-717890fc55a5</vt:lpwstr>
  </property>
  <property fmtid="{D5CDD505-2E9C-101B-9397-08002B2CF9AE}" pid="3" name="DellClassification">
    <vt:lpwstr>No Restrictions</vt:lpwstr>
  </property>
  <property fmtid="{D5CDD505-2E9C-101B-9397-08002B2CF9AE}" pid="4" name="DellSubLabels">
    <vt:lpwstr/>
  </property>
</Properties>
</file>