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4572" y="629234"/>
            <a:ext cx="710920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260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0460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13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711" y="0"/>
                </a:moveTo>
                <a:lnTo>
                  <a:pt x="0" y="0"/>
                </a:lnTo>
                <a:lnTo>
                  <a:pt x="1209585" y="6857996"/>
                </a:lnTo>
                <a:lnTo>
                  <a:pt x="2590711" y="6857996"/>
                </a:lnTo>
                <a:lnTo>
                  <a:pt x="259071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2271" y="0"/>
            <a:ext cx="1247140" cy="6858000"/>
          </a:xfrm>
          <a:custGeom>
            <a:avLst/>
            <a:gdLst/>
            <a:ahLst/>
            <a:cxnLst/>
            <a:rect l="l" t="t" r="r" b="b"/>
            <a:pathLst>
              <a:path w="1247140" h="6858000">
                <a:moveTo>
                  <a:pt x="1246680" y="0"/>
                </a:moveTo>
                <a:lnTo>
                  <a:pt x="0" y="0"/>
                </a:lnTo>
                <a:lnTo>
                  <a:pt x="1106472" y="6857996"/>
                </a:lnTo>
                <a:lnTo>
                  <a:pt x="1246680" y="6857996"/>
                </a:lnTo>
                <a:lnTo>
                  <a:pt x="1246680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868" y="3589019"/>
            <a:ext cx="1815464" cy="3268979"/>
          </a:xfrm>
          <a:custGeom>
            <a:avLst/>
            <a:gdLst/>
            <a:ahLst/>
            <a:cxnLst/>
            <a:rect l="l" t="t" r="r" b="b"/>
            <a:pathLst>
              <a:path w="1815465" h="3268979">
                <a:moveTo>
                  <a:pt x="1815083" y="0"/>
                </a:moveTo>
                <a:lnTo>
                  <a:pt x="0" y="3268979"/>
                </a:lnTo>
                <a:lnTo>
                  <a:pt x="1815083" y="3268979"/>
                </a:lnTo>
                <a:lnTo>
                  <a:pt x="1815083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1375" cy="5664835"/>
          </a:xfrm>
          <a:custGeom>
            <a:avLst/>
            <a:gdLst/>
            <a:ahLst/>
            <a:cxnLst/>
            <a:rect l="l" t="t" r="r" b="b"/>
            <a:pathLst>
              <a:path w="841375" h="5664835">
                <a:moveTo>
                  <a:pt x="841248" y="0"/>
                </a:moveTo>
                <a:lnTo>
                  <a:pt x="0" y="0"/>
                </a:lnTo>
                <a:lnTo>
                  <a:pt x="0" y="5664708"/>
                </a:lnTo>
                <a:lnTo>
                  <a:pt x="841248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260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0460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13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711" y="0"/>
                </a:moveTo>
                <a:lnTo>
                  <a:pt x="0" y="0"/>
                </a:lnTo>
                <a:lnTo>
                  <a:pt x="1209585" y="6857996"/>
                </a:lnTo>
                <a:lnTo>
                  <a:pt x="2590711" y="6857996"/>
                </a:lnTo>
                <a:lnTo>
                  <a:pt x="259071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2271" y="0"/>
            <a:ext cx="1247140" cy="6858000"/>
          </a:xfrm>
          <a:custGeom>
            <a:avLst/>
            <a:gdLst/>
            <a:ahLst/>
            <a:cxnLst/>
            <a:rect l="l" t="t" r="r" b="b"/>
            <a:pathLst>
              <a:path w="1247140" h="6858000">
                <a:moveTo>
                  <a:pt x="1246680" y="0"/>
                </a:moveTo>
                <a:lnTo>
                  <a:pt x="0" y="0"/>
                </a:lnTo>
                <a:lnTo>
                  <a:pt x="1106472" y="6857996"/>
                </a:lnTo>
                <a:lnTo>
                  <a:pt x="1246680" y="6857996"/>
                </a:lnTo>
                <a:lnTo>
                  <a:pt x="1246680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3868" y="3589019"/>
            <a:ext cx="1815464" cy="3268979"/>
          </a:xfrm>
          <a:custGeom>
            <a:avLst/>
            <a:gdLst/>
            <a:ahLst/>
            <a:cxnLst/>
            <a:rect l="l" t="t" r="r" b="b"/>
            <a:pathLst>
              <a:path w="1815465" h="3268979">
                <a:moveTo>
                  <a:pt x="1815083" y="0"/>
                </a:moveTo>
                <a:lnTo>
                  <a:pt x="0" y="3268979"/>
                </a:lnTo>
                <a:lnTo>
                  <a:pt x="1815083" y="3268979"/>
                </a:lnTo>
                <a:lnTo>
                  <a:pt x="1815083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234"/>
            <a:ext cx="1068572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90750"/>
            <a:ext cx="10685729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905000"/>
            <a:ext cx="10058400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5325" marR="5080" indent="-1953260" algn="r">
              <a:spcBef>
                <a:spcPts val="105"/>
              </a:spcBef>
            </a:pPr>
            <a:r>
              <a:rPr lang="en-GB" sz="6000" b="1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Data Warehousing with IBM Cloud Db2 Warehouse</a:t>
            </a:r>
            <a:br>
              <a:rPr lang="en-GB" sz="3200" b="1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</a:b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3E3E-EEC8-01EE-93A6-32368BF3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9905999" cy="29546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By examining the structure of data warehousing, data integration, ETL processes, data exploration, and actionable insights through the lens of IBM Cloud Db2 Warehouse, this project provides a comprehensive understanding of how to harness the power of data for improved business outcomes.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Feel free to customize this abstract to align with the specific details and objectives of your project.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15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B7DB93-BAFC-9574-7B2B-64F0317D1DE4}"/>
              </a:ext>
            </a:extLst>
          </p:cNvPr>
          <p:cNvSpPr/>
          <p:nvPr/>
        </p:nvSpPr>
        <p:spPr>
          <a:xfrm>
            <a:off x="914400" y="3048000"/>
            <a:ext cx="8854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Thank</a:t>
            </a:r>
            <a:r>
              <a:rPr lang="en-GB"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lang="en-GB"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lang="en-GB"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10" dirty="0">
                <a:solidFill>
                  <a:srgbClr val="404040"/>
                </a:solidFill>
                <a:latin typeface="Trebuchet MS"/>
                <a:cs typeface="Trebuchet MS"/>
              </a:rPr>
              <a:t>giving</a:t>
            </a:r>
            <a:r>
              <a:rPr lang="en-GB"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lang="en-GB"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10" dirty="0">
                <a:solidFill>
                  <a:srgbClr val="404040"/>
                </a:solidFill>
                <a:latin typeface="Trebuchet MS"/>
                <a:cs typeface="Trebuchet MS"/>
              </a:rPr>
              <a:t>opportunity</a:t>
            </a:r>
            <a:r>
              <a:rPr lang="en-GB"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lang="en-GB"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lang="en-GB"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lang="en-GB"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GB" sz="2400" spc="-25" dirty="0">
                <a:solidFill>
                  <a:srgbClr val="404040"/>
                </a:solidFill>
                <a:latin typeface="Trebuchet MS"/>
                <a:cs typeface="Trebuchet MS"/>
              </a:rPr>
              <a:t>PowerPoint</a:t>
            </a:r>
            <a:endParaRPr lang="en-GB" sz="2400" dirty="0">
              <a:latin typeface="Trebuchet MS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93D42-6C14-6A2E-816F-EA00346EC49A}"/>
              </a:ext>
            </a:extLst>
          </p:cNvPr>
          <p:cNvSpPr/>
          <p:nvPr/>
        </p:nvSpPr>
        <p:spPr>
          <a:xfrm>
            <a:off x="3276600" y="1295400"/>
            <a:ext cx="3786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5" dirty="0">
                <a:ln>
                  <a:solidFill>
                    <a:srgbClr val="FFC0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rebuchet MS"/>
                <a:cs typeface="Trebuchet MS"/>
              </a:rPr>
              <a:t>THANK</a:t>
            </a:r>
            <a:r>
              <a:rPr lang="en-IN" sz="5400" spc="-120" dirty="0">
                <a:ln>
                  <a:solidFill>
                    <a:srgbClr val="FFC0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rebuchet MS"/>
                <a:cs typeface="Trebuchet MS"/>
              </a:rPr>
              <a:t> </a:t>
            </a:r>
            <a:r>
              <a:rPr lang="en-IN" sz="5400" spc="-10" dirty="0">
                <a:ln>
                  <a:solidFill>
                    <a:srgbClr val="FFC000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rebuchet MS"/>
                <a:cs typeface="Trebuchet MS"/>
              </a:rPr>
              <a:t>YOU</a:t>
            </a:r>
            <a:endParaRPr lang="en-IN" sz="5400" dirty="0">
              <a:ln>
                <a:solidFill>
                  <a:srgbClr val="FFC000"/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629234"/>
            <a:ext cx="4349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758190" algn="l"/>
                <a:tab pos="758825" algn="l"/>
              </a:tabLst>
            </a:pPr>
            <a:r>
              <a:rPr lang="en-IN" sz="3600" dirty="0">
                <a:solidFill>
                  <a:srgbClr val="002060"/>
                </a:solidFill>
                <a:latin typeface="Trebuchet MS"/>
                <a:cs typeface="Trebuchet MS"/>
              </a:rPr>
              <a:t>TEAM</a:t>
            </a:r>
            <a:r>
              <a:rPr lang="en-IN" sz="3600" spc="-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lang="en-IN" sz="3600" dirty="0">
                <a:solidFill>
                  <a:srgbClr val="002060"/>
                </a:solidFill>
                <a:latin typeface="Trebuchet MS"/>
                <a:cs typeface="Trebuchet MS"/>
              </a:rPr>
              <a:t>MEMBERS: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0" y="1614401"/>
            <a:ext cx="5644490" cy="181459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3200" spc="-5" dirty="0">
                <a:solidFill>
                  <a:srgbClr val="002060"/>
                </a:solidFill>
                <a:latin typeface="Trebuchet MS"/>
                <a:cs typeface="Lucida Sans Unicode"/>
              </a:rPr>
              <a:t>MURUGADAS V</a:t>
            </a:r>
            <a:endParaRPr lang="en-IN" sz="32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3200" spc="-5" dirty="0">
                <a:solidFill>
                  <a:srgbClr val="002060"/>
                </a:solidFill>
                <a:latin typeface="Trebuchet MS"/>
                <a:cs typeface="Lucida Sans Unicode"/>
              </a:rPr>
              <a:t>MOHAMED SHEIK ABDULLA  A</a:t>
            </a:r>
            <a:endParaRPr lang="en-IN" sz="32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800" spc="-5" dirty="0">
                <a:solidFill>
                  <a:srgbClr val="002060"/>
                </a:solidFill>
                <a:latin typeface="Trebuchet MS"/>
                <a:cs typeface="Lucida Sans Unicode"/>
              </a:rPr>
              <a:t>KESAVABOOPATHI S</a:t>
            </a:r>
            <a:endParaRPr lang="en-IN" sz="28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82044" y="1199747"/>
            <a:ext cx="6406490" cy="1650452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lang="en-GB" sz="36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Data Warehousing with IBM Cloud Db2 Warehouse</a:t>
            </a:r>
            <a:endParaRPr sz="3600" b="1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975"/>
              </a:spcBef>
              <a:tabLst>
                <a:tab pos="355600" algn="l"/>
              </a:tabLst>
            </a:pPr>
            <a:endParaRPr sz="1800" b="1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6714" y="111899"/>
            <a:ext cx="1586483" cy="1609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420712"/>
            <a:ext cx="4565782" cy="10675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88505E2-082D-57C8-54E5-3150CBC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Title: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23291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600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Abstract:</a:t>
            </a:r>
            <a:br>
              <a:rPr lang="en-GB" sz="3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2474" y="1371600"/>
            <a:ext cx="8260080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GB" sz="1450" spc="-150" dirty="0">
              <a:solidFill>
                <a:srgbClr val="90C225"/>
              </a:solidFill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GB" sz="1450" spc="-150" dirty="0">
              <a:latin typeface="Lucida Sans Unicode"/>
              <a:cs typeface="Lucida Sans Unicode"/>
            </a:endParaRPr>
          </a:p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b="1" i="1" spc="-150" dirty="0">
                <a:latin typeface="Trebuchet MS" panose="020B0603020202020204" pitchFamily="34" charset="0"/>
                <a:cs typeface="Lucida Sans Unicode"/>
              </a:rPr>
              <a:t>In the era of big data, organizations are inundated with vast amounts of information from various sources. </a:t>
            </a:r>
          </a:p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b="1" i="1" spc="-150" dirty="0">
                <a:latin typeface="Trebuchet MS" panose="020B0603020202020204" pitchFamily="34" charset="0"/>
                <a:cs typeface="Lucida Sans Unicode"/>
              </a:rPr>
              <a:t>To transform this data into valuable insights, efficient data warehousing solutions are essential.</a:t>
            </a:r>
          </a:p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b="1" i="1" spc="-150" dirty="0">
                <a:latin typeface="Trebuchet MS" panose="020B0603020202020204" pitchFamily="34" charset="0"/>
                <a:cs typeface="Lucida Sans Unicode"/>
              </a:rPr>
              <a:t> This project explores the architecture, data integration, ETL (Extract, Transform, Load) processes, data exploration techniques, and the generation of actionable insights within the context of IBM Cloud Db2 Warehouse.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02" y="853247"/>
            <a:ext cx="43561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>
                <a:solidFill>
                  <a:srgbClr val="002060"/>
                </a:solidFill>
              </a:rPr>
              <a:t>Data Warehouse Structure:</a:t>
            </a:r>
            <a:br>
              <a:rPr lang="en-IN" sz="2800" spc="-5" dirty="0">
                <a:solidFill>
                  <a:srgbClr val="002060"/>
                </a:solidFill>
              </a:rPr>
            </a:br>
            <a:endParaRPr sz="2800" spc="-5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90750"/>
            <a:ext cx="841438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55015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 A well-designed data warehouse structure is the cornerstone of effective data management. </a:t>
            </a:r>
          </a:p>
          <a:p>
            <a:pPr marL="355600" marR="755015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This project delves into the principles of data warehousing architecture, focusing on the design and organization of data for optimized querying and reporting. </a:t>
            </a:r>
          </a:p>
          <a:p>
            <a:pPr marL="355600" marR="755015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It emphasizes the advantages of using IBM Cloud Db2 Warehouse as a robust and scalable platform.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381000"/>
            <a:ext cx="47300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758190" algn="l"/>
                <a:tab pos="758825" algn="l"/>
              </a:tabLst>
            </a:pPr>
            <a:r>
              <a:rPr lang="en-IN" sz="4000" dirty="0">
                <a:solidFill>
                  <a:srgbClr val="002060"/>
                </a:solidFill>
                <a:latin typeface="Trebuchet MS"/>
                <a:cs typeface="Trebuchet MS"/>
              </a:rPr>
              <a:t>Data Integration:</a:t>
            </a:r>
            <a:endParaRPr sz="40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8387690" cy="3422091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The integration of data from diverse sources is a critical component of any data warehousing project.</a:t>
            </a:r>
          </a:p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 This project investigates methods for seamlessly integrating data from various sources, ensuring data quality, consistency, and reliability. </a:t>
            </a:r>
          </a:p>
          <a:p>
            <a:pPr marL="298450" indent="-285750">
              <a:lnSpc>
                <a:spcPct val="100000"/>
              </a:lnSpc>
              <a:spcBef>
                <a:spcPts val="106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It highlights the capabilities of IBM Cloud Db2 Warehouse in facilitating this integration process.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  <a:tabLst>
                <a:tab pos="35560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37270"/>
            <a:ext cx="755395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solidFill>
                  <a:srgbClr val="002060"/>
                </a:solidFill>
              </a:rPr>
              <a:t>ETL Processes:</a:t>
            </a:r>
            <a:br>
              <a:rPr lang="en-IN" sz="4000" dirty="0">
                <a:solidFill>
                  <a:srgbClr val="002060"/>
                </a:solidFill>
              </a:rPr>
            </a:b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981200"/>
            <a:ext cx="775144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The ETL (Extract, Transform, Load) process is central to data warehousing.</a:t>
            </a:r>
          </a:p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 This project elucidates the ETL pipeline, emphasizing the extraction of raw data, transformation to fit the warehouse schema, and loading into the data warehouse. </a:t>
            </a:r>
          </a:p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It showcases the capabilities of IBM Cloud Db2 Warehouse in automating and streamlining ETL processes.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5753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solidFill>
                  <a:srgbClr val="002060"/>
                </a:solidFill>
              </a:rPr>
              <a:t>Data Exploration:</a:t>
            </a:r>
            <a:endParaRPr spc="-3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020" y="1600200"/>
            <a:ext cx="8171180" cy="2635337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Data exploration is the gateway to uncovering hidden patterns and trends within the data.</a:t>
            </a: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 This project explores techniques for data exploration, including SQL queries, data visualization, and analytics. </a:t>
            </a: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GB" sz="2400" dirty="0">
                <a:latin typeface="Trebuchet MS"/>
                <a:cs typeface="Trebuchet MS"/>
              </a:rPr>
              <a:t>It demonstrates how IBM Cloud Db2 Warehouse supports interactive and insightful data exploration.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411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002060"/>
                </a:solidFill>
              </a:rPr>
              <a:t>Actionable Insights: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4E670-64AF-80F1-7CD9-6DB8246557DF}"/>
              </a:ext>
            </a:extLst>
          </p:cNvPr>
          <p:cNvSpPr txBox="1"/>
          <p:nvPr/>
        </p:nvSpPr>
        <p:spPr>
          <a:xfrm>
            <a:off x="1219200" y="1828800"/>
            <a:ext cx="7848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ultimate goal of data warehousing is to generate actionable insights that drive informed decision-making.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This project illustrates how IBM Cloud Db2 Warehouse empowers users to derive valuable insights from data, enabling organizations to make data-driven decisions that impact their bottom line positively.</a:t>
            </a:r>
          </a:p>
          <a:p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465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Open Sans</vt:lpstr>
      <vt:lpstr>Trebuchet MS</vt:lpstr>
      <vt:lpstr>Wingdings</vt:lpstr>
      <vt:lpstr>Office Theme</vt:lpstr>
      <vt:lpstr>Data Warehousing with IBM Cloud Db2 Warehouse </vt:lpstr>
      <vt:lpstr>PowerPoint Presentation</vt:lpstr>
      <vt:lpstr>Title:</vt:lpstr>
      <vt:lpstr>Abstract: </vt:lpstr>
      <vt:lpstr>Data Warehouse Structure: </vt:lpstr>
      <vt:lpstr>PowerPoint Presentation</vt:lpstr>
      <vt:lpstr>ETL Processes: </vt:lpstr>
      <vt:lpstr>Data Exploration:</vt:lpstr>
      <vt:lpstr>Actionable Insights: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with IBM Cloud Db2 Warehouse</dc:title>
  <dc:creator>DEVIL BOY</dc:creator>
  <cp:lastModifiedBy>murugadas MS</cp:lastModifiedBy>
  <cp:revision>4</cp:revision>
  <dcterms:created xsi:type="dcterms:W3CDTF">2023-09-27T18:25:57Z</dcterms:created>
  <dcterms:modified xsi:type="dcterms:W3CDTF">2023-09-28T13:04:47Z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