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4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4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47" name="Slide Image Placeholder 1"/>
          <p:cNvSpPr>
            <a:spLocks noChangeAspect="1" noRot="1" noGrp="1"/>
          </p:cNvSpPr>
          <p:nvPr>
            <p:ph type="sldImg"/>
          </p:nvPr>
        </p:nvSpPr>
        <p:spPr/>
      </p:sp>
      <p:sp>
        <p:nvSpPr>
          <p:cNvPr id="1048648" name="Notes Placeholder 2"/>
          <p:cNvSpPr>
            <a:spLocks noGrp="1"/>
          </p:cNvSpPr>
          <p:nvPr>
            <p:ph type="body" idx="1"/>
          </p:nvPr>
        </p:nvSpPr>
        <p:spPr/>
        <p:txBody>
          <a:bodyPr/>
          <a:p>
            <a:endParaRPr dirty="0" lang="en-IN"/>
          </a:p>
        </p:txBody>
      </p:sp>
      <p:sp>
        <p:nvSpPr>
          <p:cNvPr id="104864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35"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6"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3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2"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72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29" name="Holder 3"/>
          <p:cNvSpPr>
            <a:spLocks noGrp="1"/>
          </p:cNvSpPr>
          <p:nvPr>
            <p:ph type="body" idx="1"/>
          </p:nvPr>
        </p:nvSpPr>
        <p:spPr>
          <a:xfrm>
            <a:off x="609600" y="1577340"/>
            <a:ext cx="10972800" cy="266700"/>
          </a:xfrm>
        </p:spPr>
        <p:txBody>
          <a:bodyPr bIns="0" lIns="0" rIns="0" tIns="0"/>
          <a:p/>
        </p:txBody>
      </p:sp>
      <p:sp>
        <p:nvSpPr>
          <p:cNvPr id="104873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6" name=""/>
        <p:cNvGrpSpPr/>
        <p:nvPr/>
      </p:nvGrpSpPr>
      <p:grpSpPr>
        <a:xfrm>
          <a:off x="0" y="0"/>
          <a:ext cx="0" cy="0"/>
          <a:chOff x="0" y="0"/>
          <a:chExt cx="0" cy="0"/>
        </a:xfrm>
      </p:grpSpPr>
      <p:sp>
        <p:nvSpPr>
          <p:cNvPr id="104873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3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3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3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7" name=""/>
        <p:cNvGrpSpPr/>
        <p:nvPr/>
      </p:nvGrpSpPr>
      <p:grpSpPr>
        <a:xfrm>
          <a:off x="0" y="0"/>
          <a:ext cx="0" cy="0"/>
          <a:chOff x="0" y="0"/>
          <a:chExt cx="0" cy="0"/>
        </a:xfrm>
      </p:grpSpPr>
      <p:sp>
        <p:nvSpPr>
          <p:cNvPr id="104873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0" name=""/>
        <p:cNvGrpSpPr/>
        <p:nvPr/>
      </p:nvGrpSpPr>
      <p:grpSpPr>
        <a:xfrm>
          <a:off x="0" y="0"/>
          <a:ext cx="0" cy="0"/>
          <a:chOff x="0" y="0"/>
          <a:chExt cx="0" cy="0"/>
        </a:xfrm>
      </p:grpSpPr>
      <p:sp>
        <p:nvSpPr>
          <p:cNvPr id="1048617"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618" name="Holder 3"/>
          <p:cNvSpPr>
            <a:spLocks noGrp="1"/>
          </p:cNvSpPr>
          <p:nvPr>
            <p:ph type="subTitle" idx="4"/>
          </p:nvPr>
        </p:nvSpPr>
        <p:spPr>
          <a:xfrm>
            <a:off x="1828800" y="3840480"/>
            <a:ext cx="8534400" cy="266700"/>
          </a:xfrm>
          <a:prstGeom prst="rect"/>
        </p:spPr>
        <p:txBody>
          <a:bodyPr bIns="0" lIns="0" rIns="0" tIns="0" wrap="square">
            <a:spAutoFit/>
          </a:bodyPr>
          <a:p>
            <a:r>
              <a:t/>
            </a:r>
          </a:p>
        </p:txBody>
      </p:sp>
      <p:sp>
        <p:nvSpPr>
          <p:cNvPr id="1048619"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62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2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71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18" name="Holder 3"/>
          <p:cNvSpPr>
            <a:spLocks noGrp="1"/>
          </p:cNvSpPr>
          <p:nvPr>
            <p:ph type="body" idx="1"/>
          </p:nvPr>
        </p:nvSpPr>
        <p:spPr>
          <a:xfrm>
            <a:off x="609600" y="1577340"/>
            <a:ext cx="10972800" cy="266700"/>
          </a:xfrm>
        </p:spPr>
        <p:txBody>
          <a:bodyPr bIns="0" lIns="0" rIns="0" tIns="0"/>
          <a:p>
            <a:r>
              <a:t/>
            </a:r>
          </a:p>
        </p:txBody>
      </p:sp>
      <p:sp>
        <p:nvSpPr>
          <p:cNvPr id="1048719"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4" name=""/>
        <p:cNvGrpSpPr/>
        <p:nvPr/>
      </p:nvGrpSpPr>
      <p:grpSpPr>
        <a:xfrm>
          <a:off x="0" y="0"/>
          <a:ext cx="0" cy="0"/>
          <a:chOff x="0" y="0"/>
          <a:chExt cx="0" cy="0"/>
        </a:xfrm>
      </p:grpSpPr>
      <p:sp>
        <p:nvSpPr>
          <p:cNvPr id="104872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23" name="Holder 3"/>
          <p:cNvSpPr>
            <a:spLocks noGrp="1"/>
          </p:cNvSpPr>
          <p:nvPr>
            <p:ph sz="half" idx="2"/>
          </p:nvPr>
        </p:nvSpPr>
        <p:spPr>
          <a:xfrm>
            <a:off x="609600" y="1577340"/>
            <a:ext cx="5303520" cy="266700"/>
          </a:xfrm>
          <a:prstGeom prst="rect"/>
        </p:spPr>
        <p:txBody>
          <a:bodyPr bIns="0" lIns="0" rIns="0" tIns="0" wrap="square">
            <a:spAutoFit/>
          </a:bodyPr>
          <a:p>
            <a:r>
              <a:t/>
            </a:r>
          </a:p>
        </p:txBody>
      </p:sp>
      <p:sp>
        <p:nvSpPr>
          <p:cNvPr id="1048724" name="Holder 4"/>
          <p:cNvSpPr>
            <a:spLocks noGrp="1"/>
          </p:cNvSpPr>
          <p:nvPr>
            <p:ph sz="half" idx="3"/>
          </p:nvPr>
        </p:nvSpPr>
        <p:spPr>
          <a:xfrm>
            <a:off x="6278880" y="1577340"/>
            <a:ext cx="5303520" cy="266700"/>
          </a:xfrm>
          <a:prstGeom prst="rect"/>
        </p:spPr>
        <p:txBody>
          <a:bodyPr bIns="0" lIns="0" rIns="0" tIns="0" wrap="square">
            <a:spAutoFit/>
          </a:bodyPr>
          <a:p>
            <a:r>
              <a:t/>
            </a:r>
          </a:p>
        </p:txBody>
      </p:sp>
      <p:sp>
        <p:nvSpPr>
          <p:cNvPr id="1048725"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51" name=""/>
        <p:cNvGrpSpPr/>
        <p:nvPr/>
      </p:nvGrpSpPr>
      <p:grpSpPr>
        <a:xfrm>
          <a:off x="0" y="0"/>
          <a:ext cx="0" cy="0"/>
          <a:chOff x="0" y="0"/>
          <a:chExt cx="0" cy="0"/>
        </a:xfrm>
      </p:grpSpPr>
      <p:sp>
        <p:nvSpPr>
          <p:cNvPr id="104871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11"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4" name=""/>
        <p:cNvGrpSpPr/>
        <p:nvPr/>
      </p:nvGrpSpPr>
      <p:grpSpPr>
        <a:xfrm>
          <a:off x="0" y="0"/>
          <a:ext cx="0" cy="0"/>
          <a:chOff x="0" y="0"/>
          <a:chExt cx="0" cy="0"/>
        </a:xfrm>
      </p:grpSpPr>
      <p:sp>
        <p:nvSpPr>
          <p:cNvPr id="1048602"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603"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604"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605"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606"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607"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608"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609"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610"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611"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612"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613"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614"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615"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6"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4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6" name="TextBox 13"/>
          <p:cNvSpPr txBox="1"/>
          <p:nvPr/>
        </p:nvSpPr>
        <p:spPr>
          <a:xfrm>
            <a:off x="2554542" y="3314150"/>
            <a:ext cx="8610600" cy="1869440"/>
          </a:xfrm>
          <a:prstGeom prst="rect"/>
          <a:noFill/>
        </p:spPr>
        <p:txBody>
          <a:bodyPr rtlCol="0" wrap="square">
            <a:spAutoFit/>
          </a:bodyPr>
          <a:p>
            <a:r>
              <a:rPr sz="2400" lang="en-US"/>
              <a:t>STUDENT NA</a:t>
            </a:r>
            <a:r>
              <a:rPr sz="2400" lang="en-US"/>
              <a:t>ME</a:t>
            </a:r>
            <a:r>
              <a:rPr sz="2400" lang="en-US"/>
              <a:t>:</a:t>
            </a:r>
            <a:r>
              <a:rPr sz="2400" lang="en-US"/>
              <a:t> </a:t>
            </a:r>
            <a:r>
              <a:rPr sz="2400" lang="en-US"/>
              <a:t>T</a:t>
            </a:r>
            <a:r>
              <a:rPr sz="2400" lang="en-US"/>
              <a:t>a</a:t>
            </a:r>
            <a:r>
              <a:rPr sz="2400" lang="en-US"/>
              <a:t>m</a:t>
            </a:r>
            <a:r>
              <a:rPr sz="2400" lang="en-US"/>
              <a:t>i</a:t>
            </a:r>
            <a:r>
              <a:rPr sz="2400" lang="en-US"/>
              <a:t>l</a:t>
            </a:r>
            <a:r>
              <a:rPr sz="2400" lang="en-US"/>
              <a:t>a</a:t>
            </a:r>
            <a:r>
              <a:rPr sz="2400" lang="en-US"/>
              <a:t>r</a:t>
            </a:r>
            <a:r>
              <a:rPr sz="2400" lang="en-US"/>
              <a:t>a</a:t>
            </a:r>
            <a:r>
              <a:rPr sz="2400" lang="en-US"/>
              <a:t>s</a:t>
            </a:r>
            <a:r>
              <a:rPr sz="2400" lang="en-US"/>
              <a:t>i</a:t>
            </a:r>
            <a:r>
              <a:rPr sz="2400" lang="en-US"/>
              <a:t>.</a:t>
            </a:r>
            <a:r>
              <a:rPr sz="2400" lang="en-US"/>
              <a:t>M</a:t>
            </a:r>
            <a:endParaRPr dirty="0" sz="2400" lang="en-US"/>
          </a:p>
          <a:p>
            <a:r>
              <a:rPr dirty="0" sz="2400" lang="en-US"/>
              <a:t>REGISTER NO:</a:t>
            </a:r>
            <a:r>
              <a:rPr dirty="0" sz="2400" lang="en-US"/>
              <a:t>D</a:t>
            </a:r>
            <a:r>
              <a:rPr dirty="0" sz="2400" lang="en-US"/>
              <a:t>F</a:t>
            </a:r>
            <a:r>
              <a:rPr dirty="0" sz="2400" lang="en-US"/>
              <a:t>2</a:t>
            </a:r>
            <a:r>
              <a:rPr dirty="0" sz="2400" lang="en-US"/>
              <a:t>8</a:t>
            </a:r>
            <a:r>
              <a:rPr dirty="0" sz="2400" lang="en-US"/>
              <a:t>8</a:t>
            </a:r>
            <a:r>
              <a:rPr dirty="0" sz="2400" lang="en-US"/>
              <a:t>7</a:t>
            </a:r>
            <a:r>
              <a:rPr dirty="0" sz="2400" lang="en-US"/>
              <a:t>5</a:t>
            </a:r>
            <a:r>
              <a:rPr dirty="0" sz="2400" lang="en-US"/>
              <a:t>3</a:t>
            </a:r>
            <a:r>
              <a:rPr dirty="0" sz="2400" lang="en-US"/>
              <a:t>6</a:t>
            </a:r>
            <a:r>
              <a:rPr dirty="0" sz="2400" lang="en-US"/>
              <a:t>1</a:t>
            </a:r>
            <a:r>
              <a:rPr dirty="0" sz="2400" lang="en-US"/>
              <a:t>B</a:t>
            </a:r>
            <a:r>
              <a:rPr dirty="0" sz="2400" lang="en-US"/>
              <a:t>8</a:t>
            </a:r>
            <a:r>
              <a:rPr dirty="0" sz="2400" lang="en-US"/>
              <a:t>9</a:t>
            </a:r>
            <a:r>
              <a:rPr dirty="0" sz="2400" lang="en-US"/>
              <a:t>9</a:t>
            </a:r>
            <a:r>
              <a:rPr dirty="0" sz="2400" lang="en-US"/>
              <a:t>4</a:t>
            </a:r>
            <a:r>
              <a:rPr dirty="0" sz="2400" lang="en-US"/>
              <a:t>9</a:t>
            </a:r>
            <a:r>
              <a:rPr dirty="0" sz="2400" lang="en-US"/>
              <a:t>F</a:t>
            </a:r>
            <a:r>
              <a:rPr dirty="0" sz="2400" lang="en-US"/>
              <a:t>7</a:t>
            </a:r>
            <a:r>
              <a:rPr dirty="0" sz="2400" lang="en-US"/>
              <a:t>6</a:t>
            </a:r>
            <a:r>
              <a:rPr dirty="0" sz="2400" lang="en-US"/>
              <a:t>4</a:t>
            </a:r>
            <a:r>
              <a:rPr dirty="0" sz="2400" lang="en-US"/>
              <a:t>5</a:t>
            </a:r>
            <a:r>
              <a:rPr dirty="0" sz="2400" lang="en-US"/>
              <a:t>4</a:t>
            </a:r>
            <a:r>
              <a:rPr dirty="0" sz="2400" lang="en-US"/>
              <a:t>6</a:t>
            </a:r>
            <a:r>
              <a:rPr dirty="0" sz="2400" lang="en-US"/>
              <a:t>7</a:t>
            </a:r>
            <a:r>
              <a:rPr dirty="0" sz="2400" lang="en-US"/>
              <a:t>9</a:t>
            </a:r>
            <a:r>
              <a:rPr dirty="0" sz="2400" lang="en-US"/>
              <a:t>5</a:t>
            </a:r>
            <a:r>
              <a:rPr dirty="0" sz="2400" lang="en-US"/>
              <a:t>3</a:t>
            </a:r>
            <a:r>
              <a:rPr dirty="0" sz="2400" lang="en-US"/>
              <a:t>C</a:t>
            </a:r>
            <a:r>
              <a:rPr dirty="0" sz="2400" lang="en-US"/>
              <a:t>9</a:t>
            </a:r>
            <a:r>
              <a:rPr dirty="0" sz="2400" lang="en-US"/>
              <a:t>2</a:t>
            </a:r>
            <a:r>
              <a:rPr dirty="0" sz="2400" lang="en-US"/>
              <a:t>1</a:t>
            </a:r>
            <a:r>
              <a:rPr dirty="0" sz="2400" lang="en-US"/>
              <a:t>6</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t/>
            </a:r>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24" name="object 8"/>
          <p:cNvSpPr txBox="1"/>
          <p:nvPr/>
        </p:nvSpPr>
        <p:spPr>
          <a:xfrm>
            <a:off x="575449" y="156522"/>
            <a:ext cx="4842854" cy="737236"/>
          </a:xfrm>
          <a:prstGeom prst="rect"/>
        </p:spPr>
        <p:txBody>
          <a:bodyPr bIns="0" lIns="0" rIns="0" rtlCol="0" tIns="13335" vert="horz" wrap="square">
            <a:spAutoFit/>
          </a:bodyPr>
          <a:p>
            <a:pPr marL="12700">
              <a:lnSpc>
                <a:spcPct val="100000"/>
              </a:lnSpc>
              <a:spcBef>
                <a:spcPts val="105"/>
              </a:spcBef>
            </a:pPr>
            <a:r>
              <a:rPr dirty="0" sz="4800" lang="en-US">
                <a:latin typeface="Trebuchet MS"/>
                <a:cs typeface="Trebuchet MS"/>
              </a:rPr>
              <a:t>M</a:t>
            </a:r>
            <a:r>
              <a:rPr dirty="0" sz="4800" lang="en-US">
                <a:latin typeface="Trebuchet MS"/>
                <a:cs typeface="Trebuchet MS"/>
              </a:rPr>
              <a:t>O</a:t>
            </a:r>
            <a:r>
              <a:rPr dirty="0" sz="4800" lang="en-US">
                <a:latin typeface="Trebuchet MS"/>
                <a:cs typeface="Trebuchet MS"/>
              </a:rPr>
              <a:t>D</a:t>
            </a:r>
            <a:r>
              <a:rPr dirty="0" sz="4800" lang="en-US">
                <a:latin typeface="Trebuchet MS"/>
                <a:cs typeface="Trebuchet MS"/>
              </a:rPr>
              <a:t>E</a:t>
            </a:r>
            <a:r>
              <a:rPr dirty="0" sz="4800" lang="en-US">
                <a:latin typeface="Trebuchet MS"/>
                <a:cs typeface="Trebuchet MS"/>
              </a:rPr>
              <a:t>L</a:t>
            </a:r>
            <a:r>
              <a:rPr dirty="0" sz="4800" lang="en-US">
                <a:latin typeface="Trebuchet MS"/>
                <a:cs typeface="Trebuchet MS"/>
              </a:rPr>
              <a:t>L</a:t>
            </a:r>
            <a:r>
              <a:rPr dirty="0" sz="4800" lang="en-US">
                <a:latin typeface="Trebuchet MS"/>
                <a:cs typeface="Trebuchet MS"/>
              </a:rPr>
              <a:t>IN</a:t>
            </a:r>
            <a:r>
              <a:rPr dirty="0" sz="4800" lang="en-US">
                <a:latin typeface="Trebuchet MS"/>
                <a:cs typeface="Trebuchet MS"/>
              </a:rPr>
              <a:t>G</a:t>
            </a:r>
            <a:r>
              <a:rPr dirty="0" sz="4800" lang="en-US">
                <a:latin typeface="Trebuchet MS"/>
                <a:cs typeface="Trebuchet MS"/>
              </a:rPr>
              <a:t> </a:t>
            </a:r>
            <a:endParaRPr dirty="0" sz="4800">
              <a:latin typeface="Trebuchet MS"/>
              <a:cs typeface="Trebuchet MS"/>
            </a:endParaRPr>
          </a:p>
        </p:txBody>
      </p:sp>
      <p:sp>
        <p:nvSpPr>
          <p:cNvPr id="104862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t/>
            </a:r>
          </a:p>
        </p:txBody>
      </p:sp>
      <p:sp>
        <p:nvSpPr>
          <p:cNvPr id="1048626" name=""/>
          <p:cNvSpPr txBox="1"/>
          <p:nvPr/>
        </p:nvSpPr>
        <p:spPr>
          <a:xfrm rot="7146">
            <a:off x="259869" y="887034"/>
            <a:ext cx="11672261" cy="5958841"/>
          </a:xfrm>
          <a:prstGeom prst="rect"/>
        </p:spPr>
        <p:txBody>
          <a:bodyPr rtlCol="0" wrap="square">
            <a:spAutoFit/>
          </a:bodyPr>
          <a:p>
            <a:r>
              <a:rPr sz="2800" lang="en-US">
                <a:solidFill>
                  <a:srgbClr val="000000"/>
                </a:solidFill>
              </a:rPr>
              <a:t>1. **Regression**: Predict outcomes like turnover or performance based on historical data.
2. **Clustering**: Group employees with similar attributes to identify patterns or segments.
3. **Pivot**: Summarize and analyze data dynamically using pivot tables to reveal trends.
4. **Forecasting**: Use historical data to project future trends or metrics.
5. **Visualization**: Create charts and graphs to present data insights clearly and effective</a:t>
            </a:r>
            <a:endParaRPr sz="2800" lang="en-US">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Data Collection:**</a:t>
            </a:r>
            <a:endParaRPr sz="2800" lang="en-US">
              <a:solidFill>
                <a:srgbClr val="000000"/>
              </a:solidFill>
            </a:endParaRPr>
          </a:p>
          <a:p>
            <a:r>
              <a:rPr sz="2800" lang="en-US">
                <a:solidFill>
                  <a:srgbClr val="000000"/>
                </a:solidFill>
              </a:rPr>
              <a:t>Survey</a:t>
            </a:r>
            <a:r>
              <a:rPr sz="2800" lang="en-US">
                <a:solidFill>
                  <a:srgbClr val="000000"/>
                </a:solidFill>
              </a:rPr>
              <a:t>,</a:t>
            </a:r>
            <a:r>
              <a:rPr sz="2800" lang="en-US">
                <a:solidFill>
                  <a:srgbClr val="000000"/>
                </a:solidFill>
              </a:rPr>
              <a:t>HR Systems</a:t>
            </a:r>
            <a:r>
              <a:rPr sz="2800" lang="en-US">
                <a:solidFill>
                  <a:srgbClr val="000000"/>
                </a:solidFill>
              </a:rPr>
              <a:t>,</a:t>
            </a:r>
            <a:r>
              <a:rPr sz="2800" lang="en-US">
                <a:solidFill>
                  <a:srgbClr val="000000"/>
                </a:solidFill>
              </a:rPr>
              <a:t>Interviews</a:t>
            </a:r>
            <a:r>
              <a:rPr sz="2800" lang="en-US">
                <a:solidFill>
                  <a:srgbClr val="000000"/>
                </a:solidFill>
              </a:rPr>
              <a:t>,</a:t>
            </a:r>
            <a:r>
              <a:rPr sz="2800" lang="en-US">
                <a:solidFill>
                  <a:srgbClr val="000000"/>
                </a:solidFill>
              </a:rPr>
              <a:t>T</a:t>
            </a:r>
            <a:r>
              <a:rPr sz="2800" lang="en-US">
                <a:solidFill>
                  <a:srgbClr val="000000"/>
                </a:solidFill>
              </a:rPr>
              <a:t>i</a:t>
            </a:r>
            <a:r>
              <a:rPr sz="2800" lang="en-US">
                <a:solidFill>
                  <a:srgbClr val="000000"/>
                </a:solidFill>
              </a:rPr>
              <a:t>me Tracking</a:t>
            </a:r>
            <a:r>
              <a:rPr sz="2800" lang="en-US">
                <a:solidFill>
                  <a:srgbClr val="000000"/>
                </a:solidFill>
              </a:rPr>
              <a:t>,</a:t>
            </a:r>
            <a:r>
              <a:rPr sz="2800" lang="en-US">
                <a:solidFill>
                  <a:srgbClr val="000000"/>
                </a:solidFill>
              </a:rPr>
              <a:t>F</a:t>
            </a:r>
            <a:r>
              <a:rPr sz="2800" lang="en-US">
                <a:solidFill>
                  <a:srgbClr val="000000"/>
                </a:solidFill>
              </a:rPr>
              <a:t>eedback Tools</a:t>
            </a:r>
            <a:endParaRPr sz="2800" lang="en-US">
              <a:solidFill>
                <a:srgbClr val="000000"/>
              </a:solidFill>
            </a:endParaRPr>
          </a:p>
          <a:p>
            <a:r>
              <a:rPr sz="2800" lang="en-US">
                <a:solidFill>
                  <a:srgbClr val="000000"/>
                </a:solidFill>
              </a:rPr>
              <a:t>7</a:t>
            </a:r>
            <a:r>
              <a:rPr sz="2800" lang="en-US">
                <a:solidFill>
                  <a:srgbClr val="000000"/>
                </a:solidFill>
              </a:rPr>
              <a:t>.</a:t>
            </a:r>
            <a:r>
              <a:rPr sz="2800" lang="en-US">
                <a:solidFill>
                  <a:srgbClr val="000000"/>
                </a:solidFill>
              </a:rPr>
              <a:t>**Data Cleaning:</a:t>
            </a:r>
            <a:endParaRPr sz="2800" lang="en-US">
              <a:solidFill>
                <a:srgbClr val="000000"/>
              </a:solidFill>
            </a:endParaRPr>
          </a:p>
          <a:p>
            <a:r>
              <a:rPr sz="2800" lang="en-US">
                <a:solidFill>
                  <a:srgbClr val="000000"/>
                </a:solidFill>
              </a:rPr>
              <a:t>Removing Duplicates</a:t>
            </a:r>
            <a:r>
              <a:rPr sz="2800" lang="en-US">
                <a:solidFill>
                  <a:srgbClr val="000000"/>
                </a:solidFill>
              </a:rPr>
              <a:t>,</a:t>
            </a:r>
            <a:r>
              <a:rPr sz="2800" lang="en-US">
                <a:solidFill>
                  <a:srgbClr val="000000"/>
                </a:solidFill>
              </a:rPr>
              <a:t>Handling Missing Val</a:t>
            </a:r>
            <a:r>
              <a:rPr sz="2800" lang="en-US">
                <a:solidFill>
                  <a:srgbClr val="000000"/>
                </a:solidFill>
              </a:rPr>
              <a:t>u</a:t>
            </a:r>
            <a:r>
              <a:rPr sz="2800" lang="en-US">
                <a:solidFill>
                  <a:srgbClr val="000000"/>
                </a:solidFill>
              </a:rPr>
              <a:t>e</a:t>
            </a:r>
            <a:r>
              <a:rPr sz="2800" lang="en-US">
                <a:solidFill>
                  <a:srgbClr val="000000"/>
                </a:solidFill>
              </a:rPr>
              <a:t>s</a:t>
            </a:r>
            <a:r>
              <a:rPr sz="2800" lang="en-US">
                <a:solidFill>
                  <a:srgbClr val="000000"/>
                </a:solidFill>
              </a:rPr>
              <a:t>,</a:t>
            </a:r>
            <a:r>
              <a:rPr sz="2800" lang="en-US">
                <a:solidFill>
                  <a:srgbClr val="000000"/>
                </a:solidFill>
              </a:rPr>
              <a:t>Standardizing Formats</a:t>
            </a:r>
            <a:r>
              <a:rPr sz="2800" lang="en-US">
                <a:solidFill>
                  <a:srgbClr val="000000"/>
                </a:solidFill>
              </a:rPr>
              <a:t>,</a:t>
            </a:r>
            <a:r>
              <a:rPr sz="2800" lang="en-US">
                <a:solidFill>
                  <a:srgbClr val="000000"/>
                </a:solidFill>
              </a:rPr>
              <a:t>Correcting Errors</a:t>
            </a:r>
            <a:r>
              <a:rPr sz="2800" lang="en-US">
                <a:solidFill>
                  <a:srgbClr val="000000"/>
                </a:solidFill>
              </a:rPr>
              <a:t>,</a:t>
            </a:r>
            <a:r>
              <a:rPr sz="2800" lang="en-US">
                <a:solidFill>
                  <a:srgbClr val="000000"/>
                </a:solidFill>
              </a:rPr>
              <a:t>Validating Data</a:t>
            </a:r>
            <a:r>
              <a:rPr sz="2800" lang="en-US">
                <a:solidFill>
                  <a:srgbClr val="000000"/>
                </a:solidFill>
              </a:rPr>
              <a: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313630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a:t>
            </a:r>
            <a:r>
              <a:rPr dirty="0" lang="en-US"/>
              <a:t>S</a:t>
            </a:r>
            <a:r>
              <a:rPr dirty="0" lang="en-US"/>
              <a:t> </a:t>
            </a:r>
            <a:endParaRPr altLang="en-US" lang="zh-CN"/>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rcRect l="0" t="27510" r="437" b="33236"/>
          <a:stretch>
            <a:fillRect/>
          </a:stretch>
        </p:blipFill>
        <p:spPr>
          <a:xfrm rot="12799">
            <a:off x="1713692" y="1649638"/>
            <a:ext cx="9271552" cy="505257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rot="13439">
            <a:off x="728073" y="924050"/>
            <a:ext cx="10992683" cy="6797039"/>
          </a:xfrm>
          <a:prstGeom prst="rect"/>
        </p:spPr>
        <p:txBody>
          <a:bodyPr rtlCol="0" wrap="square">
            <a:spAutoFit/>
          </a:bodyPr>
          <a:p>
            <a:r>
              <a:rPr sz="2800" lang="en-US">
                <a:solidFill>
                  <a:srgbClr val="000000"/>
                </a:solidFill>
              </a:rPr>
              <a:t>
**Conclusion:**
The data analysis provides a comprehensive overview of employee performance, engagement, and satisfaction. Key findings indicate trends and patterns that highlight strengths and areas for improvement. By leveraging these insights, the organization can make informed decisions to enhance employee productivity, address concerns, and foster a positive work environment. Implementing targeted strategies based on this analysis will help in optimizing workforce management and achieving overall organizational goals.
---
Feel free to adjust the specifics based on your actual findings!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5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9"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40"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6" name="TextBox 22"/>
          <p:cNvSpPr txBox="1"/>
          <p:nvPr/>
        </p:nvSpPr>
        <p:spPr>
          <a:xfrm>
            <a:off x="1217522" y="2123271"/>
            <a:ext cx="5063629"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66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2" name="object 3"/>
          <p:cNvGrpSpPr/>
          <p:nvPr/>
        </p:nvGrpSpPr>
        <p:grpSpPr>
          <a:xfrm>
            <a:off x="7443849" y="0"/>
            <a:ext cx="4752975" cy="6863080"/>
            <a:chOff x="7443849" y="0"/>
            <a:chExt cx="4752975" cy="6863080"/>
          </a:xfrm>
        </p:grpSpPr>
        <p:sp>
          <p:nvSpPr>
            <p:cNvPr id="104866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7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7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8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3"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81" name="object 21"/>
          <p:cNvSpPr txBox="1">
            <a:spLocks noGrp="1"/>
          </p:cNvSpPr>
          <p:nvPr>
            <p:ph type="title"/>
          </p:nvPr>
        </p:nvSpPr>
        <p:spPr>
          <a:xfrm>
            <a:off x="739775" y="445388"/>
            <a:ext cx="247834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8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7991475" y="2933700"/>
            <a:ext cx="2762250" cy="3257550"/>
            <a:chOff x="7991475" y="2933700"/>
            <a:chExt cx="2762250" cy="325755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US" spc="2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 </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9" name=""/>
          <p:cNvSpPr txBox="1"/>
          <p:nvPr/>
        </p:nvSpPr>
        <p:spPr>
          <a:xfrm>
            <a:off x="1174295" y="899159"/>
            <a:ext cx="6256452" cy="5958840"/>
          </a:xfrm>
          <a:prstGeom prst="rect"/>
        </p:spPr>
        <p:txBody>
          <a:bodyPr rtlCol="0" wrap="square">
            <a:spAutoFit/>
          </a:bodyPr>
          <a:p>
            <a:endParaRPr sz="2800" lang="en-US">
              <a:solidFill>
                <a:srgbClr val="000000"/>
              </a:solidFill>
            </a:endParaRPr>
          </a:p>
          <a:p>
            <a:r>
              <a:rPr sz="2800" lang="en-US">
                <a:solidFill>
                  <a:srgbClr val="000000"/>
                </a:solidFill>
              </a:rPr>
              <a:t>Organizations struggle to manage their workforce effectively due to a lack of insights from employee data, leading to high turnover, low engagement, and inefficient resource utilization. The analysis of employee data aims to identify key factors affecting performance, satisfaction, and retention, enabling data-driven decisions that improve workforce management, optimize resources, and enhance overall organizational performance.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object 2"/>
          <p:cNvGrpSpPr/>
          <p:nvPr/>
        </p:nvGrpSpPr>
        <p:grpSpPr>
          <a:xfrm>
            <a:off x="8232648" y="-995913"/>
            <a:ext cx="6543798" cy="5613276"/>
            <a:chOff x="9353550" y="2743823"/>
            <a:chExt cx="4441590" cy="381000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9614857" y="2743823"/>
              <a:ext cx="4180283" cy="3810000"/>
            </a:xfrm>
            <a:prstGeom prst="rect"/>
          </p:spPr>
        </p:pic>
      </p:grpSp>
      <p:sp>
        <p:nvSpPr>
          <p:cNvPr id="104869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95" name="TextBox 10"/>
          <p:cNvSpPr txBox="1"/>
          <p:nvPr/>
        </p:nvSpPr>
        <p:spPr>
          <a:xfrm>
            <a:off x="808072" y="1810725"/>
            <a:ext cx="9035456" cy="4714240"/>
          </a:xfrm>
          <a:prstGeom prst="rect"/>
          <a:noFill/>
        </p:spPr>
        <p:txBody>
          <a:bodyPr rtlCol="0" wrap="square">
            <a:spAutoFit/>
          </a:bodyPr>
          <a:p>
            <a:pPr algn="l" indent="0" marL="0">
              <a:buNone/>
            </a:pPr>
            <a:r>
              <a:rPr b="0" dirty="0" sz="2400" i="0" lang="en-US">
                <a:solidFill>
                  <a:srgbClr val="0D0D0D"/>
                </a:solidFill>
                <a:effectLst/>
                <a:latin typeface="Times New Roman" panose="02020603050405020304" pitchFamily="18" charset="0"/>
                <a:cs typeface="Times New Roman" panose="02020603050405020304" pitchFamily="18" charset="0"/>
              </a:rPr>
              <a:t> Employee Data </a:t>
            </a:r>
            <a:r>
              <a:rPr b="0" dirty="0" sz="2400" i="0" lang="en-US">
                <a:solidFill>
                  <a:srgbClr val="0D0D0D"/>
                </a:solidFill>
                <a:effectLst/>
                <a:latin typeface="Times New Roman" panose="02020603050405020304" pitchFamily="18" charset="0"/>
                <a:cs typeface="Times New Roman" panose="02020603050405020304" pitchFamily="18" charset="0"/>
              </a:rPr>
              <a:t>Analysis </a:t>
            </a:r>
            <a:r>
              <a:rPr b="0" dirty="0" sz="2400" i="0" lang="en-US">
                <a:solidFill>
                  <a:srgbClr val="0D0D0D"/>
                </a:solidFill>
                <a:effectLst/>
                <a:latin typeface="Times New Roman" panose="02020603050405020304" pitchFamily="18" charset="0"/>
                <a:cs typeface="Times New Roman" panose="02020603050405020304" pitchFamily="18" charset="0"/>
              </a:rPr>
              <a:t>The Employee Data Analysis project aims to provide insights into workforce trends, performance, and demographics within an organization. By analyzing employee data, such as age, gender, department, job role, salary, tenure, and performance metrics, the project seeks to identify patterns that can inform decision-making. Key objectives include improving employee retention, optimizing resource allocation, enhancing productivity, and supporting strategic planning. The analysis utilizes data visualization, statistical methods, and predictive modeling to generate actionable insights, ultimately contributing to a more efficient and effective workforce management strategy.</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70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1" name=""/>
          <p:cNvSpPr txBox="1"/>
          <p:nvPr/>
        </p:nvSpPr>
        <p:spPr>
          <a:xfrm>
            <a:off x="149355" y="2019299"/>
            <a:ext cx="11499645" cy="4282441"/>
          </a:xfrm>
          <a:prstGeom prst="rect"/>
        </p:spPr>
        <p:txBody>
          <a:bodyPr rtlCol="0" wrap="square">
            <a:spAutoFit/>
          </a:bodyPr>
          <a:p>
            <a:r>
              <a:rPr sz="2800" lang="en-US">
                <a:solidFill>
                  <a:srgbClr val="000000"/>
                </a:solidFill>
              </a:rPr>
              <a:t>The primary end users of Employee Data Analysis are HR professionals, management teams, and business leaders. HR teams use the insights to improve recruitment, retention, and employee engagement strategies. Managers leverage the data to make informed decisions about team performance, workload distribution, and employee development. Business leaders utilize the analysis to align workforce planning with organizational goals, optimize operational efficiency, and support strategic decisions. Additionally, data analysts and IT departments are key users who help interpret and implement findings to drive actionable outcomes.</a:t>
            </a:r>
            <a:r>
              <a:rPr sz="2800" lang="en-US">
                <a:solidFill>
                  <a:srgbClr val="000000"/>
                </a:solidFill>
              </a:rPr>
              <a: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8034562" y="3214777"/>
            <a:ext cx="4367621" cy="4133696"/>
          </a:xfrm>
          <a:prstGeom prst="rect"/>
        </p:spPr>
      </p:pic>
      <p:sp>
        <p:nvSpPr>
          <p:cNvPr id="10487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5" name="object 6"/>
          <p:cNvSpPr txBox="1">
            <a:spLocks noGrp="1"/>
          </p:cNvSpPr>
          <p:nvPr>
            <p:ph type="title"/>
          </p:nvPr>
        </p:nvSpPr>
        <p:spPr>
          <a:xfrm>
            <a:off x="676274" y="291464"/>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0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307660" y="564831"/>
            <a:ext cx="11743132" cy="6377939"/>
          </a:xfrm>
          <a:prstGeom prst="rect"/>
        </p:spPr>
        <p:txBody>
          <a:bodyPr rtlCol="0" wrap="square">
            <a:spAutoFit/>
          </a:bodyPr>
          <a:p>
            <a:r>
              <a:rPr sz="2800" lang="en-US">
                <a:solidFill>
                  <a:srgbClr val="000000"/>
                </a:solidFill>
              </a:rPr>
              <a:t>
</a:t>
            </a:r>
            <a:r>
              <a:rPr sz="2800" lang="en-US">
                <a:solidFill>
                  <a:srgbClr val="000000"/>
                </a:solidFill>
              </a:rPr>
              <a:t>1</a:t>
            </a:r>
            <a:r>
              <a:rPr sz="2800" lang="en-US">
                <a:solidFill>
                  <a:srgbClr val="000000"/>
                </a:solidFill>
              </a:rPr>
              <a:t>.</a:t>
            </a:r>
            <a:r>
              <a:rPr sz="2800" lang="en-US">
                <a:solidFill>
                  <a:srgbClr val="000000"/>
                </a:solidFill>
              </a:rPr>
              <a:t>Visualization Tools:Creates clear and insightful graphs and dashboards for easy understanding.
</a:t>
            </a:r>
            <a:r>
              <a:rPr sz="2800" lang="en-US">
                <a:solidFill>
                  <a:srgbClr val="000000"/>
                </a:solidFill>
              </a:rPr>
              <a:t>2</a:t>
            </a:r>
            <a:r>
              <a:rPr sz="2800" lang="en-US">
                <a:solidFill>
                  <a:srgbClr val="000000"/>
                </a:solidFill>
              </a:rPr>
              <a:t>.</a:t>
            </a:r>
            <a:r>
              <a:rPr sz="2800" lang="en-US">
                <a:solidFill>
                  <a:srgbClr val="000000"/>
                </a:solidFill>
              </a:rPr>
              <a:t>T</a:t>
            </a:r>
            <a:r>
              <a:rPr sz="2800" lang="en-US">
                <a:solidFill>
                  <a:srgbClr val="000000"/>
                </a:solidFill>
              </a:rPr>
              <a:t>rend Analysis:</a:t>
            </a:r>
            <a:r>
              <a:rPr sz="2800" lang="en-US">
                <a:solidFill>
                  <a:srgbClr val="000000"/>
                </a:solidFill>
              </a:rPr>
              <a:t>I</a:t>
            </a:r>
            <a:r>
              <a:rPr sz="2800" lang="en-US">
                <a:solidFill>
                  <a:srgbClr val="000000"/>
                </a:solidFill>
              </a:rPr>
              <a:t>dentifies patterns in employee performance, attendance, and turnover.
</a:t>
            </a:r>
            <a:r>
              <a:rPr sz="2800" lang="en-US">
                <a:solidFill>
                  <a:srgbClr val="000000"/>
                </a:solidFill>
              </a:rPr>
              <a:t>3</a:t>
            </a:r>
            <a:r>
              <a:rPr sz="2800" lang="en-US">
                <a:solidFill>
                  <a:srgbClr val="000000"/>
                </a:solidFill>
              </a:rPr>
              <a:t>.</a:t>
            </a:r>
            <a:r>
              <a:rPr sz="2800" lang="en-US">
                <a:solidFill>
                  <a:srgbClr val="000000"/>
                </a:solidFill>
              </a:rPr>
              <a:t>R</a:t>
            </a:r>
            <a:r>
              <a:rPr sz="2800" lang="en-US">
                <a:solidFill>
                  <a:srgbClr val="000000"/>
                </a:solidFill>
              </a:rPr>
              <a:t>eporting</a:t>
            </a:r>
            <a:r>
              <a:rPr sz="2800" lang="en-US">
                <a:solidFill>
                  <a:srgbClr val="000000"/>
                </a:solidFill>
              </a:rPr>
              <a:t>:</a:t>
            </a:r>
            <a:r>
              <a:rPr sz="2800" lang="en-US">
                <a:solidFill>
                  <a:srgbClr val="000000"/>
                </a:solidFill>
              </a:rPr>
              <a:t>Generates automated reports with Excel templates to track key metrics
Value Proposition:
1.</a:t>
            </a:r>
            <a:r>
              <a:rPr sz="2800" lang="en-US">
                <a:solidFill>
                  <a:srgbClr val="000000"/>
                </a:solidFill>
              </a:rPr>
              <a:t>Cost-Effective: Uses familiar Excel tools, minimizing the need for expensive software.
2.Easy to Use:</a:t>
            </a:r>
            <a:r>
              <a:rPr sz="2800" lang="en-US">
                <a:solidFill>
                  <a:srgbClr val="000000"/>
                </a:solidFill>
              </a:rPr>
              <a:t>Provides an accessible platform for HR teams without advanced tech skills.
3.Quick Insights: Delivers fast, actionable insights through Excel’s powerful analysis tools.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IN"/>
              <a:t>Dataset Description</a:t>
            </a:r>
          </a:p>
        </p:txBody>
      </p:sp>
      <p:sp>
        <p:nvSpPr>
          <p:cNvPr id="1048709" name=""/>
          <p:cNvSpPr txBox="1"/>
          <p:nvPr/>
        </p:nvSpPr>
        <p:spPr>
          <a:xfrm rot="20145">
            <a:off x="309289" y="1205685"/>
            <a:ext cx="13395545" cy="5539741"/>
          </a:xfrm>
          <a:prstGeom prst="rect"/>
        </p:spPr>
        <p:txBody>
          <a:bodyPr rtlCol="0" wrap="square">
            <a:spAutoFit/>
          </a:bodyPr>
          <a:p>
            <a:r>
              <a:rPr sz="2800" lang="en-US">
                <a:solidFill>
                  <a:srgbClr val="000000"/>
                </a:solidFill>
              </a:rPr>
              <a:t>
1. **Employee ID**: Unique identifier.
2. **Demographics**: Age, gender, etc.
3. **Job Details**: Role, department, tenure.
4. **Salary**: Pay and bonuses.
5. **Performance**: Ratings and scores.
6. **Attendance**: Leaves and hours worked.
7. **Engagement**: Survey results.
8. **Training**: Programs attended.
9. **Turnover**: Employment status.
</a:t>
            </a:r>
            <a:r>
              <a:rPr sz="2800" lang="en-US">
                <a:solidFill>
                  <a:srgbClr val="000000"/>
                </a:solidFill>
              </a:rPr>
              <a:t>1</a:t>
            </a:r>
            <a:r>
              <a:rPr sz="2800" lang="en-US">
                <a:solidFill>
                  <a:srgbClr val="000000"/>
                </a:solidFill>
              </a:rPr>
              <a:t>0</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G</a:t>
            </a:r>
            <a:r>
              <a:rPr sz="2800" lang="en-US">
                <a:solidFill>
                  <a:srgbClr val="000000"/>
                </a:solidFill>
              </a:rPr>
              <a:t>r</a:t>
            </a:r>
            <a:r>
              <a:rPr sz="2800" lang="en-US">
                <a:solidFill>
                  <a:srgbClr val="000000"/>
                </a:solidFill>
              </a:rPr>
              <a:t>oup</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
This data provides insights into employee trends and performance.</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31" name="object 7"/>
          <p:cNvSpPr txBox="1">
            <a:spLocks noGrp="1"/>
          </p:cNvSpPr>
          <p:nvPr>
            <p:ph type="title"/>
          </p:nvPr>
        </p:nvSpPr>
        <p:spPr>
          <a:xfrm>
            <a:off x="752474" y="322233"/>
            <a:ext cx="8162971"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3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34" name=""/>
          <p:cNvSpPr txBox="1"/>
          <p:nvPr/>
        </p:nvSpPr>
        <p:spPr>
          <a:xfrm>
            <a:off x="2189433" y="1561999"/>
            <a:ext cx="9641934" cy="3863341"/>
          </a:xfrm>
          <a:prstGeom prst="rect"/>
        </p:spPr>
        <p:txBody>
          <a:bodyPr rtlCol="0" wrap="square">
            <a:spAutoFit/>
          </a:bodyPr>
          <a:p>
            <a:r>
              <a:rPr sz="2800" lang="en-US">
                <a:solidFill>
                  <a:srgbClr val="000000"/>
                </a:solidFill>
              </a:rPr>
              <a:t>The "Wow" in our employee data analysis solution lies in its ability to deliver advanced, actionable insights. This includes predictive analytics for forecasting trends, sentiment analysis to gauge employee morale, real-time interactive dashboards, customized alerts for anomalies, and skill gap analysis for targeted development. These features transform raw data into strategic, decision-driving information.</a:t>
            </a:r>
            <a:endParaRPr sz="2800" lang="en-US">
              <a:solidFill>
                <a:srgbClr val="000000"/>
              </a:solidFill>
            </a:endParaRPr>
          </a:p>
          <a:p>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2024-09-05T14:44:48Z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7a4e0269d58948c0bc13791ceb9e470f</vt:lpwstr>
  </property>
</Properties>
</file>