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0"/>
    <c:view3D>
      <c:rotX val="30"/>
      <c:rotY val="0"/>
      <c:depthPercent val="100"/>
      <c:rAngAx val="0"/>
      <c:perspective val="3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dash"/>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x"/>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star"/>
              <c:size val="5"/>
              <c:spPr>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plus"/>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dot"/>
              <c:size val="5"/>
              <c:spPr>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dPt>
            <c:idx val="0"/>
            <c:marker>
              <c:symbol val="circle"/>
              <c:size val="5"/>
              <c:spPr>
                <a:solidFill>
                  <a:srgbClr val="4f81bd"/>
                </a:solidFill>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ot"/>
              <c:size val="5"/>
              <c:spPr>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dash"/>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x"/>
              <c:size val="5"/>
              <c:spPr>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star"/>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star"/>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plus"/>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ot"/>
              <c:size val="5"/>
              <c:spPr>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dash"/>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x"/>
              <c:size val="5"/>
              <c:spPr>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01894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34801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10808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45408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069495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76165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0594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50730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77907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98978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26872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46477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96400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62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259644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56837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33903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90588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638583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156237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42"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3"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31105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7108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2757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8995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96012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9637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90234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1597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1274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6524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Sandhiya.M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2079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 </a:t>
            </a:r>
            <a:r>
              <a:rPr lang="en-US" altLang="zh-CN" sz="2400" b="0" i="0" u="none" strike="noStrike" kern="1200" cap="none" spc="0" baseline="0">
                <a:solidFill>
                  <a:srgbClr val="222222"/>
                </a:solidFill>
                <a:latin typeface="Arial" pitchFamily="34" charset="0"/>
                <a:ea typeface="宋体" pitchFamily="0" charset="0"/>
                <a:cs typeface="Calibri" pitchFamily="0" charset="0"/>
              </a:rPr>
              <a:t>asunm1353</a:t>
            </a:r>
            <a:r>
              <a:rPr lang="en-US" altLang="zh-CN" sz="2400" b="0" i="0" u="none" strike="noStrike" kern="1200" cap="none" spc="0" baseline="0">
                <a:solidFill>
                  <a:srgbClr val="222222"/>
                </a:solidFill>
                <a:latin typeface="Arial" pitchFamily="34" charset="0"/>
                <a:ea typeface="宋体" pitchFamily="0" charset="0"/>
                <a:cs typeface="Calibri" pitchFamily="0" charset="0"/>
              </a:rPr>
              <a:t>122202079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BCOM(COPRATE ACCOUNTING)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54047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Calibri" pitchFamily="0" charset="0"/>
                <a:ea typeface="宋体" pitchFamily="0" charset="0"/>
                <a:cs typeface="Trebuchet MS" pitchFamily="0" charset="0"/>
              </a:rPr>
              <a:t>M</a:t>
            </a:r>
            <a:r>
              <a:rPr lang="en-US" altLang="zh-CN" sz="4800" b="1" i="0" u="none" strike="noStrike" kern="1200" cap="none" spc="0" baseline="0">
                <a:solidFill>
                  <a:schemeClr val="tx1"/>
                </a:solidFill>
                <a:latin typeface="Calibri" pitchFamily="0" charset="0"/>
                <a:ea typeface="宋体" pitchFamily="0" charset="0"/>
                <a:cs typeface="Trebuchet MS" pitchFamily="0" charset="0"/>
              </a:rPr>
              <a:t>O</a:t>
            </a:r>
            <a:r>
              <a:rPr lang="en-US" altLang="zh-CN" sz="4800" b="1" i="0" u="none" strike="noStrike" kern="1200" cap="none" spc="-15" baseline="0">
                <a:solidFill>
                  <a:schemeClr val="tx1"/>
                </a:solidFill>
                <a:latin typeface="Calibri" pitchFamily="0" charset="0"/>
                <a:ea typeface="宋体" pitchFamily="0" charset="0"/>
                <a:cs typeface="Trebuchet MS" pitchFamily="0" charset="0"/>
              </a:rPr>
              <a:t>D</a:t>
            </a:r>
            <a:r>
              <a:rPr lang="en-US" altLang="zh-CN" sz="4800" b="1" i="0" u="none" strike="noStrike" kern="120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LL</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I</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N</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G</a:t>
            </a:r>
            <a:endParaRPr lang="zh-CN" altLang="en-US" sz="4800" b="0" i="0" u="none" strike="noStrike" kern="1200" cap="none" spc="0" baseline="0">
              <a:solidFill>
                <a:schemeClr val="tx1"/>
              </a:solidFill>
              <a:latin typeface="Calibri"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066800"/>
            <a:ext cx="10972800" cy="627864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DATA COLLECTION: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Downloaded the dataset from edunet dashboard</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Opened the data in excel</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Saved the file in desktop as an(.xls) file</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FEATURE COLLECTION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conditional formatting</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fill color option</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Used  filter option to separate blanks in the column</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DATA CLEANING</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Filtering the data according to our needs</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Making the data into a structured data</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Separating the important columns</a:t>
            </a:r>
            <a:endParaRPr lang="en-US" altLang="zh-CN" sz="2000" b="0" i="0" u="none" strike="noStrike" kern="0" cap="none" spc="0" baseline="0">
              <a:latin typeface="Calibri" pitchFamily="0" charset="0"/>
              <a:ea typeface="宋体" pitchFamily="0" charset="0"/>
              <a:cs typeface="Lucida Sans"/>
            </a:endParaRPr>
          </a:p>
          <a:p>
            <a:pPr lvl="1" marL="45720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a:endParaRPr>
          </a:p>
          <a:p>
            <a:pPr lvl="2" marL="1371600" indent="-457200" algn="l">
              <a:lnSpc>
                <a:spcPct val="100000"/>
              </a:lnSpc>
              <a:spcBef>
                <a:spcPts val="0"/>
              </a:spcBef>
              <a:spcAft>
                <a:spcPts val="0"/>
              </a:spcAft>
              <a:buClrTx/>
              <a:buAutoNum type="arabicPeriod"/>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3984969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2133600" y="1371600"/>
          <a:ext cx="6858000" cy="4343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655814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2133600" y="1447800"/>
          <a:ext cx="6248400" cy="3886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1611601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imes New Roman" pitchFamily="18" charset="0"/>
              </a:rPr>
              <a:t>conclusion</a:t>
            </a:r>
            <a:endParaRPr lang="zh-CN" altLang="en-US" sz="4800" b="1" i="0" u="none" strike="noStrike" kern="0" cap="none" spc="0" baseline="0">
              <a:solidFill>
                <a:schemeClr val="tx1"/>
              </a:solidFill>
              <a:latin typeface="Calibri" pitchFamily="0" charset="0"/>
              <a:ea typeface="宋体" pitchFamily="0" charset="0"/>
              <a:cs typeface="Times New Roman" pitchFamily="18" charset="0"/>
            </a:endParaRPr>
          </a:p>
        </p:txBody>
      </p:sp>
      <p:sp>
        <p:nvSpPr>
          <p:cNvPr id="182" name="文本框"/>
          <p:cNvSpPr>
            <a:spLocks noGrp="1"/>
          </p:cNvSpPr>
          <p:nvPr>
            <p:ph type="body" idx="1"/>
          </p:nvPr>
        </p:nvSpPr>
        <p:spPr>
          <a:xfrm rot="0">
            <a:off x="762000" y="1219200"/>
            <a:ext cx="7848599"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In any organization, the main task is people handling because the main task is to manage people who are the main assets of the organization as they are the person to fulfil the ultimate goal of the company.</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There is a saying that “when you are an employee, success definition for you to grow yourself but at the time when you become a leader the definition of success is to grow others. And that is where employee performance analysis plays a huge role”.</a:t>
            </a: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7587884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Calibri" pitchFamily="0" charset="0"/>
                <a:ea typeface="宋体" pitchFamily="0" charset="0"/>
                <a:cs typeface="Trebuchet MS" pitchFamily="0" charset="0"/>
              </a:rPr>
              <a:t>PROJECT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25" baseline="0">
                <a:solidFill>
                  <a:schemeClr val="tx1"/>
                </a:solidFill>
                <a:latin typeface="Calibri"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Calibri" pitchFamily="0"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16692508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Calibri" pitchFamily="0" charset="0"/>
                <a:ea typeface="宋体" pitchFamily="0" charset="0"/>
                <a:cs typeface="Trebuchet MS" pitchFamily="0" charset="0"/>
              </a:rPr>
              <a:t>A</a:t>
            </a:r>
            <a:r>
              <a:rPr lang="en-US" altLang="zh-CN" sz="4800" b="1" i="0" u="none" strike="noStrike" kern="0" cap="none" spc="-5" baseline="0">
                <a:solidFill>
                  <a:schemeClr val="tx1"/>
                </a:solidFill>
                <a:latin typeface="Calibri" pitchFamily="0" charset="0"/>
                <a:ea typeface="宋体" pitchFamily="0" charset="0"/>
                <a:cs typeface="Trebuchet MS" pitchFamily="0" charset="0"/>
              </a:rPr>
              <a:t>G</a:t>
            </a:r>
            <a:r>
              <a:rPr lang="en-US" altLang="zh-CN" sz="4800" b="1" i="0" u="none" strike="noStrike" kern="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N</a:t>
            </a:r>
            <a:r>
              <a:rPr lang="en-US" altLang="zh-CN" sz="4800" b="1" i="0" u="none" strike="noStrike" kern="0" cap="none" spc="0" baseline="0">
                <a:solidFill>
                  <a:schemeClr val="tx1"/>
                </a:solidFill>
                <a:latin typeface="Calibri" pitchFamily="0" charset="0"/>
                <a:ea typeface="宋体" pitchFamily="0" charset="0"/>
                <a:cs typeface="Trebuchet MS" pitchFamily="0" charset="0"/>
              </a:rPr>
              <a:t>DA</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End Users</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Results and </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62620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rot="19804736">
            <a:off x="8589799" y="3497853"/>
            <a:ext cx="3279807" cy="3237239"/>
            <a:chOff x="8589799" y="3497853"/>
            <a:chExt cx="3279807" cy="3237239"/>
          </a:xfrm>
        </p:grpSpPr>
        <p:sp>
          <p:nvSpPr>
            <p:cNvPr id="121" name="曲线"/>
            <p:cNvSpPr>
              <a:spLocks/>
            </p:cNvSpPr>
            <p:nvPr/>
          </p:nvSpPr>
          <p:spPr>
            <a:xfrm rot="0">
              <a:off x="10207084" y="5911585"/>
              <a:ext cx="542864" cy="4543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10207084" y="6441659"/>
              <a:ext cx="214883" cy="17984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89799" y="3497853"/>
              <a:ext cx="3279807" cy="3237239"/>
            </a:xfrm>
            <a:prstGeom prst="rect"/>
            <a:noFill/>
            <a:ln w="12700" cmpd="sng" cap="flat">
              <a:noFill/>
              <a:prstDash val="solid"/>
              <a:miter/>
            </a:ln>
          </p:spPr>
        </p:pic>
      </p:grpSp>
      <p:sp>
        <p:nvSpPr>
          <p:cNvPr id="12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8" name="文本框"/>
          <p:cNvSpPr>
            <a:spLocks noGrp="1"/>
          </p:cNvSpPr>
          <p:nvPr>
            <p:ph type="body" idx="1"/>
          </p:nvPr>
        </p:nvSpPr>
        <p:spPr>
          <a:xfrm rot="0">
            <a:off x="609600" y="1295399"/>
            <a:ext cx="9067800" cy="44575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Analyzing employee data sets is crucial for several reasons:</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Improving Employee Experience</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Enhancing Productivity</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Informed Decision-Making</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Identifying Trends and Patterns</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Ensuring Fairness and Compliance</a:t>
            </a:r>
            <a:endParaRPr lang="en-US" altLang="zh-CN" sz="28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a:rPr>
              <a:t>Strategic Planning</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5592646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609600" y="1371600"/>
            <a:ext cx="10972800" cy="512294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400" b="1" i="0" u="none" strike="noStrike" kern="0" cap="none" spc="0" baseline="0">
                <a:latin typeface="Calibri" pitchFamily="0" charset="0"/>
                <a:ea typeface="宋体" pitchFamily="0" charset="0"/>
                <a:cs typeface="Lucida Sans"/>
              </a:rPr>
              <a:t>Objective:</a:t>
            </a:r>
            <a:endParaRPr lang="en-US" altLang="zh-CN" sz="2400" b="1"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2000" b="0" i="0" u="none" strike="noStrike" kern="0" cap="none" spc="0" baseline="0">
                <a:latin typeface="Calibri" pitchFamily="0" charset="0"/>
                <a:ea typeface="宋体" pitchFamily="0" charset="0"/>
                <a:cs typeface="Lucida Sans"/>
              </a:rPr>
              <a:t>The primary objective of this project is to systematically analyze employee performance across the organization, identify key factors affecting performance, and develop strategies to improve overall productivity, engagement, and job satisfaction.</a:t>
            </a:r>
            <a:endParaRPr lang="en-US" altLang="zh-CN" sz="20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Employee performance analysis is crucial for several reasons: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Feedback and improvement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Goal setting</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Career development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Increased productivity</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Alignment with organisational goals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 retention </a:t>
            </a:r>
            <a:endParaRPr lang="zh-CN" altLang="en-US" sz="2000" b="0" i="0" u="none" strike="noStrike" kern="0" cap="none" spc="0" baseline="0">
              <a:latin typeface="Calibri" pitchFamily="0" charset="0"/>
              <a:ea typeface="宋体" pitchFamily="0" charset="0"/>
              <a:cs typeface="Lucida Sans"/>
            </a:endParaRPr>
          </a:p>
        </p:txBody>
      </p:sp>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3661088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Calibri" pitchFamily="0" charset="0"/>
                <a:ea typeface="宋体" pitchFamily="0" charset="0"/>
                <a:cs typeface="Trebuchet MS" pitchFamily="0" charset="0"/>
              </a:rPr>
              <a:t>W</a:t>
            </a:r>
            <a:r>
              <a:rPr lang="en-US" altLang="zh-CN" sz="3200" b="1" i="0" u="none" strike="noStrike" kern="0" cap="none" spc="-20" baseline="0">
                <a:solidFill>
                  <a:schemeClr val="tx1"/>
                </a:solidFill>
                <a:latin typeface="Calibri" pitchFamily="0" charset="0"/>
                <a:ea typeface="宋体" pitchFamily="0" charset="0"/>
                <a:cs typeface="Trebuchet MS" pitchFamily="0" charset="0"/>
              </a:rPr>
              <a:t>H</a:t>
            </a:r>
            <a:r>
              <a:rPr lang="en-US" altLang="zh-CN" sz="3200" b="1" i="0" u="none" strike="noStrike" kern="0" cap="none" spc="20" baseline="0">
                <a:solidFill>
                  <a:schemeClr val="tx1"/>
                </a:solidFill>
                <a:latin typeface="Calibri" pitchFamily="0" charset="0"/>
                <a:ea typeface="宋体" pitchFamily="0" charset="0"/>
                <a:cs typeface="Trebuchet MS" pitchFamily="0" charset="0"/>
              </a:rPr>
              <a:t>O</a:t>
            </a:r>
            <a:r>
              <a:rPr lang="en-US" altLang="zh-CN" sz="3200" b="1" i="0" u="none" strike="noStrike" kern="0" cap="none" spc="-2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AR</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T</a:t>
            </a:r>
            <a:r>
              <a:rPr lang="en-US" altLang="zh-CN" sz="3200" b="1" i="0" u="none" strike="noStrike" kern="0" cap="none" spc="-15" baseline="0">
                <a:solidFill>
                  <a:schemeClr val="tx1"/>
                </a:solidFill>
                <a:latin typeface="Calibri" pitchFamily="0" charset="0"/>
                <a:ea typeface="宋体" pitchFamily="0" charset="0"/>
                <a:cs typeface="Trebuchet MS" pitchFamily="0" charset="0"/>
              </a:rPr>
              <a:t>H</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20" baseline="0">
                <a:solidFill>
                  <a:schemeClr val="tx1"/>
                </a:solidFill>
                <a:latin typeface="Calibri" pitchFamily="0" charset="0"/>
                <a:ea typeface="宋体" pitchFamily="0" charset="0"/>
                <a:cs typeface="Trebuchet MS" pitchFamily="0" charset="0"/>
              </a:rPr>
              <a:t>E</a:t>
            </a:r>
            <a:r>
              <a:rPr lang="en-US" altLang="zh-CN" sz="3200" b="1" i="0" u="none" strike="noStrike" kern="0" cap="none" spc="30" baseline="0">
                <a:solidFill>
                  <a:schemeClr val="tx1"/>
                </a:solidFill>
                <a:latin typeface="Calibri" pitchFamily="0" charset="0"/>
                <a:ea typeface="宋体" pitchFamily="0" charset="0"/>
                <a:cs typeface="Trebuchet MS" pitchFamily="0" charset="0"/>
              </a:rPr>
              <a:t>N</a:t>
            </a:r>
            <a:r>
              <a:rPr lang="en-US" altLang="zh-CN" sz="3200" b="1" i="0" u="none" strike="noStrike" kern="0" cap="none" spc="15" baseline="0">
                <a:solidFill>
                  <a:schemeClr val="tx1"/>
                </a:solidFill>
                <a:latin typeface="Calibri" pitchFamily="0" charset="0"/>
                <a:ea typeface="宋体" pitchFamily="0" charset="0"/>
                <a:cs typeface="Trebuchet MS" pitchFamily="0" charset="0"/>
              </a:rPr>
              <a:t>D</a:t>
            </a:r>
            <a:r>
              <a:rPr lang="en-US" altLang="zh-CN" sz="3200" b="1" i="0" u="none" strike="noStrike" kern="0" cap="none" spc="-45" baseline="0">
                <a:solidFill>
                  <a:schemeClr val="tx1"/>
                </a:solidFill>
                <a:latin typeface="Calibri" pitchFamily="0" charset="0"/>
                <a:ea typeface="宋体" pitchFamily="0" charset="0"/>
                <a:cs typeface="Trebuchet MS" pitchFamily="0" charset="0"/>
              </a:rPr>
              <a:t> </a:t>
            </a:r>
            <a:r>
              <a:rPr lang="en-US" altLang="zh-CN" sz="3200" b="1" i="0" u="none" strike="noStrike" kern="0" cap="none" spc="0" baseline="0">
                <a:solidFill>
                  <a:schemeClr val="tx1"/>
                </a:solidFill>
                <a:latin typeface="Calibri" pitchFamily="0" charset="0"/>
                <a:ea typeface="宋体" pitchFamily="0" charset="0"/>
                <a:cs typeface="Trebuchet MS" pitchFamily="0" charset="0"/>
              </a:rPr>
              <a:t>U</a:t>
            </a:r>
            <a:r>
              <a:rPr lang="en-US" altLang="zh-CN" sz="3200" b="1" i="0" u="none" strike="noStrike" kern="0" cap="none" spc="10" baseline="0">
                <a:solidFill>
                  <a:schemeClr val="tx1"/>
                </a:solidFill>
                <a:latin typeface="Calibri" pitchFamily="0" charset="0"/>
                <a:ea typeface="宋体" pitchFamily="0" charset="0"/>
                <a:cs typeface="Trebuchet MS" pitchFamily="0" charset="0"/>
              </a:rPr>
              <a:t>S</a:t>
            </a:r>
            <a:r>
              <a:rPr lang="en-US" altLang="zh-CN" sz="3200" b="1" i="0" u="none" strike="noStrike" kern="0" cap="none" spc="-25" baseline="0">
                <a:solidFill>
                  <a:schemeClr val="tx1"/>
                </a:solidFill>
                <a:latin typeface="Calibri" pitchFamily="0" charset="0"/>
                <a:ea typeface="宋体" pitchFamily="0" charset="0"/>
                <a:cs typeface="Trebuchet MS" pitchFamily="0" charset="0"/>
              </a:rPr>
              <a:t>E</a:t>
            </a:r>
            <a:r>
              <a:rPr lang="en-US" altLang="zh-CN" sz="3200" b="1" i="0" u="none" strike="noStrike" kern="0" cap="none" spc="-10" baseline="0">
                <a:solidFill>
                  <a:schemeClr val="tx1"/>
                </a:solidFill>
                <a:latin typeface="Calibri" pitchFamily="0" charset="0"/>
                <a:ea typeface="宋体" pitchFamily="0" charset="0"/>
                <a:cs typeface="Trebuchet MS" pitchFamily="0" charset="0"/>
              </a:rPr>
              <a:t>R</a:t>
            </a:r>
            <a:r>
              <a:rPr lang="en-US" altLang="zh-CN" sz="3200" b="1" i="0" u="none" strike="noStrike" kern="0" cap="none" spc="5" baseline="0">
                <a:solidFill>
                  <a:schemeClr val="tx1"/>
                </a:solidFill>
                <a:latin typeface="Calibri" pitchFamily="0" charset="0"/>
                <a:ea typeface="宋体" pitchFamily="0" charset="0"/>
                <a:cs typeface="Trebuchet MS" pitchFamily="0" charset="0"/>
              </a:rPr>
              <a:t>S?</a:t>
            </a:r>
            <a:endParaRPr lang="zh-CN" altLang="en-US" sz="32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447800"/>
            <a:ext cx="9524999" cy="4001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Employee performance analysis is valuable tool for various stakeholders within an organization. Here are some of the key end users: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Human resource department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Managers and team leaders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Executives and senior management</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Training and development teams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 analysts</a:t>
            </a:r>
            <a:endParaRPr lang="en-US" altLang="zh-CN" sz="2000" b="0" i="0" u="none" strike="noStrike" kern="0" cap="none" spc="0" baseline="0">
              <a:latin typeface="Calibri" pitchFamily="0" charset="0"/>
              <a:ea typeface="宋体" pitchFamily="0" charset="0"/>
              <a:cs typeface="Lucida Sans"/>
            </a:endParaRPr>
          </a:p>
          <a:p>
            <a:pPr lvl="1" marL="800100" indent="-342900" algn="l">
              <a:lnSpc>
                <a:spcPct val="100000"/>
              </a:lnSpc>
              <a:spcBef>
                <a:spcPts val="0"/>
              </a:spcBef>
              <a:spcAft>
                <a:spcPts val="0"/>
              </a:spcAft>
              <a:buFont typeface="Wingdings" pitchFamily="2" charset="2"/>
              <a:buChar char="Ø"/>
            </a:pPr>
            <a:endParaRPr lang="zh-CN" altLang="en-US" sz="20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433618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U</a:t>
            </a:r>
            <a:r>
              <a:rPr lang="en-US" altLang="zh-CN" sz="3600" b="1" i="0" u="none" strike="noStrike" kern="0" cap="none" spc="0" baseline="0">
                <a:solidFill>
                  <a:schemeClr val="tx1"/>
                </a:solidFill>
                <a:latin typeface="Calibri" pitchFamily="0" charset="0"/>
                <a:ea typeface="宋体" pitchFamily="0" charset="0"/>
                <a:cs typeface="Trebuchet MS" pitchFamily="0" charset="0"/>
              </a:rPr>
              <a:t>R</a:t>
            </a:r>
            <a:r>
              <a:rPr lang="en-US" altLang="zh-CN" sz="3600" b="1" i="0" u="none" strike="noStrike" kern="0" cap="none" spc="5" baseline="0">
                <a:solidFill>
                  <a:schemeClr val="tx1"/>
                </a:solidFill>
                <a:latin typeface="Calibri" pitchFamily="0" charset="0"/>
                <a:ea typeface="宋体" pitchFamily="0" charset="0"/>
                <a:cs typeface="Trebuchet MS" pitchFamily="0" charset="0"/>
              </a:rPr>
              <a:t> </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r>
              <a:rPr lang="en-US" altLang="zh-CN" sz="3600" b="1" i="0" u="none" strike="noStrike" kern="0" cap="none" spc="-34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5" baseline="0">
                <a:solidFill>
                  <a:schemeClr val="tx1"/>
                </a:solidFill>
                <a:latin typeface="Calibri" pitchFamily="0" charset="0"/>
                <a:ea typeface="宋体" pitchFamily="0" charset="0"/>
                <a:cs typeface="Trebuchet MS" pitchFamily="0" charset="0"/>
              </a:rPr>
              <a:t>N</a:t>
            </a:r>
            <a:r>
              <a:rPr lang="en-US" altLang="zh-CN" sz="3600" b="1" i="0" u="none" strike="noStrike" kern="0" cap="none" spc="0" baseline="0">
                <a:solidFill>
                  <a:schemeClr val="tx1"/>
                </a:solidFill>
                <a:latin typeface="Calibri" pitchFamily="0" charset="0"/>
                <a:ea typeface="宋体" pitchFamily="0" charset="0"/>
                <a:cs typeface="Trebuchet MS" pitchFamily="0" charset="0"/>
              </a:rPr>
              <a:t>D</a:t>
            </a:r>
            <a:r>
              <a:rPr lang="en-US" altLang="zh-CN" sz="3600" b="1" i="0" u="none" strike="noStrike" kern="0" cap="none" spc="3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0" baseline="0">
                <a:solidFill>
                  <a:schemeClr val="tx1"/>
                </a:solidFill>
                <a:latin typeface="Calibri" pitchFamily="0" charset="0"/>
                <a:ea typeface="宋体" pitchFamily="0" charset="0"/>
                <a:cs typeface="Trebuchet MS" pitchFamily="0" charset="0"/>
              </a:rPr>
              <a:t>S</a:t>
            </a:r>
            <a:r>
              <a:rPr lang="en-US" altLang="zh-CN" sz="3600" b="1" i="0" u="none" strike="noStrike" kern="0" cap="none" spc="60" baseline="0">
                <a:solidFill>
                  <a:schemeClr val="tx1"/>
                </a:solidFill>
                <a:latin typeface="Calibri" pitchFamily="0" charset="0"/>
                <a:ea typeface="宋体" pitchFamily="0" charset="0"/>
                <a:cs typeface="Trebuchet MS" pitchFamily="0" charset="0"/>
              </a:rPr>
              <a:t> </a:t>
            </a:r>
            <a:r>
              <a:rPr lang="en-US" altLang="zh-CN" sz="3600" b="1" i="0" u="none" strike="noStrike" kern="0" cap="none" spc="-295" baseline="0">
                <a:solidFill>
                  <a:schemeClr val="tx1"/>
                </a:solidFill>
                <a:latin typeface="Calibri" pitchFamily="0" charset="0"/>
                <a:ea typeface="宋体" pitchFamily="0" charset="0"/>
                <a:cs typeface="Trebuchet MS" pitchFamily="0" charset="0"/>
              </a:rPr>
              <a:t>V</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0" baseline="0">
                <a:solidFill>
                  <a:schemeClr val="tx1"/>
                </a:solidFill>
                <a:latin typeface="Calibri" pitchFamily="0" charset="0"/>
                <a:ea typeface="宋体" pitchFamily="0" charset="0"/>
                <a:cs typeface="Trebuchet MS" pitchFamily="0" charset="0"/>
              </a:rPr>
              <a:t>E</a:t>
            </a:r>
            <a:r>
              <a:rPr lang="en-US" altLang="zh-CN" sz="3600" b="1" i="0" u="none" strike="noStrike" kern="0" cap="none" spc="-65" baseline="0">
                <a:solidFill>
                  <a:schemeClr val="tx1"/>
                </a:solidFill>
                <a:latin typeface="Calibri" pitchFamily="0" charset="0"/>
                <a:ea typeface="宋体" pitchFamily="0" charset="0"/>
                <a:cs typeface="Trebuchet MS" pitchFamily="0" charset="0"/>
              </a:rPr>
              <a:t> </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30" baseline="0">
                <a:solidFill>
                  <a:schemeClr val="tx1"/>
                </a:solidFill>
                <a:latin typeface="Calibri" pitchFamily="0" charset="0"/>
                <a:ea typeface="宋体" pitchFamily="0" charset="0"/>
                <a:cs typeface="Trebuchet MS" pitchFamily="0" charset="0"/>
              </a:rPr>
              <a:t>R</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endParaRPr lang="zh-CN" altLang="en-US" sz="36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58" name="文本框"/>
          <p:cNvSpPr>
            <a:spLocks noGrp="1"/>
          </p:cNvSpPr>
          <p:nvPr>
            <p:ph type="body" idx="2"/>
          </p:nvPr>
        </p:nvSpPr>
        <p:spPr>
          <a:xfrm rot="0">
            <a:off x="609600" y="1577340"/>
            <a:ext cx="4800600"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SOLUTION FOR EMPLOYEE PERFORMANCE ANALYSIS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 collection and integration </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Performance metrics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Advanced analytics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Personalised insights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Continuous feedback and improvement</a:t>
            </a:r>
            <a:endParaRPr lang="zh-CN" altLang="en-US" sz="2000" b="0" i="0" u="none" strike="noStrike" kern="0" cap="none" spc="0" baseline="0">
              <a:latin typeface="Calibri" pitchFamily="0" charset="0"/>
              <a:ea typeface="宋体" pitchFamily="0" charset="0"/>
              <a:cs typeface="Lucida Sans"/>
            </a:endParaRPr>
          </a:p>
        </p:txBody>
      </p:sp>
      <p:sp>
        <p:nvSpPr>
          <p:cNvPr id="159" name="文本框"/>
          <p:cNvSpPr>
            <a:spLocks noGrp="1"/>
          </p:cNvSpPr>
          <p:nvPr>
            <p:ph type="body" idx="3"/>
          </p:nvPr>
        </p:nvSpPr>
        <p:spPr>
          <a:xfrm rot="0">
            <a:off x="6278880" y="1577340"/>
            <a:ext cx="4084320" cy="39703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V</a:t>
            </a:r>
            <a:r>
              <a:rPr lang="en-US" altLang="zh-CN" sz="2000" b="0" i="0" u="none" strike="noStrike" kern="0" cap="none" spc="0" baseline="0">
                <a:latin typeface="Calibri" pitchFamily="0" charset="0"/>
                <a:ea typeface="宋体" pitchFamily="0" charset="0"/>
                <a:cs typeface="Lucida Sans"/>
              </a:rPr>
              <a:t>ALUE PROPOSITION</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Enhanced productivity</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Employee engagement and retention</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Data-driven decisions</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Improved organizational performance</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Scalability and flexibility</a:t>
            </a:r>
            <a:endParaRPr lang="en-US" altLang="zh-CN" sz="2000" b="0" i="0" u="none" strike="noStrike" kern="0" cap="none" spc="0" baseline="0">
              <a:latin typeface="Calibri" pitchFamily="0" charset="0"/>
              <a:ea typeface="宋体" pitchFamily="0" charset="0"/>
              <a:cs typeface="Lucida Sans"/>
            </a:endParaRPr>
          </a:p>
          <a:p>
            <a:pPr lvl="1" marL="7429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a:endParaRPr>
          </a:p>
        </p:txBody>
      </p:sp>
      <p:sp>
        <p:nvSpPr>
          <p:cNvPr id="16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1"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93726455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3" name="文本框"/>
          <p:cNvSpPr>
            <a:spLocks noGrp="1"/>
          </p:cNvSpPr>
          <p:nvPr>
            <p:ph type="body" idx="1"/>
          </p:nvPr>
        </p:nvSpPr>
        <p:spPr>
          <a:xfrm rot="0">
            <a:off x="609600" y="1295399"/>
            <a:ext cx="104394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ID: Unique identifier for each employee in the organization</a:t>
            </a:r>
            <a:r>
              <a:rPr lang="en-US" altLang="zh-CN" sz="1800" b="0" i="0" u="none" strike="noStrike" kern="0" cap="none" spc="0" baseline="0">
                <a:latin typeface="Calibri" pitchFamily="0" charset="0"/>
                <a:ea typeface="宋体" pitchFamily="0" charset="0"/>
                <a:cs typeface="Lucida Sans"/>
              </a:rPr>
              <a:t>. Described in numbers</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First name: First name of the employee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Last name: Last name of the employee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Business unit: The specific business unit or department to which the employee belongs, in text.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status: The current employment status of the employee i.e. active, on leave, terminated.</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Employee type: The type of employment the employee has full-time, part-time, contract.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Gender code: A code representing the gender of the employee, M for male, F for female, N for non-binary.</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Performance score: A score indicating the employee’s performance level i.e. excellent, satisfactory, needs improvement.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a:rPr>
              <a:t>Current employee rating: The current rating or evaluation of the employee’s overall performance.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449262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Calibri" pitchFamily="0" charset="0"/>
                <a:ea typeface="宋体" pitchFamily="0" charset="0"/>
                <a:cs typeface="Trebuchet MS" pitchFamily="0" charset="0"/>
              </a:rPr>
              <a:t>THE</a:t>
            </a:r>
            <a:r>
              <a:rPr lang="en-US" altLang="zh-CN" sz="4250" b="1" i="0" u="none" strike="noStrike" kern="0" cap="none" spc="2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a:t>
            </a:r>
            <a:r>
              <a:rPr lang="en-US" altLang="zh-CN" sz="4250" b="1" i="0" u="none" strike="noStrike" kern="0" cap="none" spc="10" baseline="0">
                <a:solidFill>
                  <a:schemeClr val="tx1"/>
                </a:solidFill>
                <a:latin typeface="Calibri" pitchFamily="0" charset="0"/>
                <a:ea typeface="宋体" pitchFamily="0" charset="0"/>
                <a:cs typeface="Trebuchet MS" pitchFamily="0" charset="0"/>
              </a:rPr>
              <a:t>WOW</a:t>
            </a:r>
            <a:r>
              <a:rPr lang="en-US" altLang="zh-CN" sz="4250" b="1" i="0" u="none" strike="noStrike" kern="0" cap="none" spc="10" baseline="0">
                <a:solidFill>
                  <a:schemeClr val="tx1"/>
                </a:solidFill>
                <a:latin typeface="Calibri" pitchFamily="0" charset="0"/>
                <a:ea typeface="宋体" pitchFamily="0" charset="0"/>
                <a:cs typeface="Trebuchet MS" pitchFamily="0" charset="0"/>
              </a:rPr>
              <a: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0" baseline="0">
                <a:solidFill>
                  <a:schemeClr val="tx1"/>
                </a:solidFill>
                <a:latin typeface="Calibri" pitchFamily="0" charset="0"/>
                <a:ea typeface="宋体" pitchFamily="0" charset="0"/>
                <a:cs typeface="Trebuchet MS" pitchFamily="0" charset="0"/>
              </a:rPr>
              <a:t>IN</a:t>
            </a:r>
            <a:r>
              <a:rPr lang="en-US" altLang="zh-CN" sz="4250" b="1" i="0" u="none" strike="noStrike" kern="0" cap="none" spc="-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5" baseline="0">
                <a:solidFill>
                  <a:schemeClr val="tx1"/>
                </a:solidFill>
                <a:latin typeface="Calibri" pitchFamily="0" charset="0"/>
                <a:ea typeface="宋体" pitchFamily="0" charset="0"/>
                <a:cs typeface="Trebuchet MS" pitchFamily="0" charset="0"/>
              </a:rPr>
              <a:t>OUR</a:t>
            </a:r>
            <a:r>
              <a:rPr lang="en-US" altLang="zh-CN" sz="4250" b="1" i="0" u="none" strike="noStrike" kern="0" cap="none" spc="-1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914400" y="1676400"/>
            <a:ext cx="10744201"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t>
            </a:r>
            <a:r>
              <a:rPr lang="en-US" altLang="zh-CN" sz="2400" b="0" i="0" u="none" strike="noStrike" kern="1200" cap="none" spc="0" baseline="0">
                <a:solidFill>
                  <a:schemeClr val="tx1"/>
                </a:solidFill>
                <a:latin typeface="Calibri" pitchFamily="0" charset="0"/>
                <a:ea typeface="宋体" pitchFamily="0" charset="0"/>
                <a:cs typeface="Calibri" pitchFamily="0" charset="0"/>
              </a:rPr>
              <a:t>a used for finding the performance level of employees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=IFS(Z8&gt;=5,"VERY HIGH",Z8&gt;=4,"HIGH",Z8&gt;=3,"MED",Z8&gt;=2,"LOW",Z8&gt;=1,"VERY LOW")</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67519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2024-09-20T04:11:29Z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