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TN Marginal Workers Assessment</a:t>
            </a:r>
            <a:endParaRPr lang="en-IN" dirty="0"/>
          </a:p>
        </p:txBody>
      </p:sp>
      <p:sp>
        <p:nvSpPr>
          <p:cNvPr id="3" name="Subtitle 2"/>
          <p:cNvSpPr>
            <a:spLocks noGrp="1"/>
          </p:cNvSpPr>
          <p:nvPr>
            <p:ph type="subTitle" idx="1"/>
          </p:nvPr>
        </p:nvSpPr>
        <p:spPr/>
        <p:txBody>
          <a:bodyPr/>
          <a:lstStyle/>
          <a:p>
            <a:r>
              <a:rPr lang="en-US" dirty="0" smtClean="0"/>
              <a:t>                                                                                submitted by:</a:t>
            </a:r>
          </a:p>
          <a:p>
            <a:r>
              <a:rPr lang="en-US" dirty="0"/>
              <a:t> </a:t>
            </a:r>
            <a:r>
              <a:rPr lang="en-US" dirty="0" smtClean="0"/>
              <a:t>                                                                                      </a:t>
            </a:r>
            <a:r>
              <a:rPr lang="en-US" dirty="0" err="1" smtClean="0"/>
              <a:t>V.Murugan</a:t>
            </a:r>
            <a:endParaRPr lang="en-US" dirty="0" smtClean="0"/>
          </a:p>
        </p:txBody>
      </p:sp>
    </p:spTree>
    <p:extLst>
      <p:ext uri="{BB962C8B-B14F-4D97-AF65-F5344CB8AC3E}">
        <p14:creationId xmlns:p14="http://schemas.microsoft.com/office/powerpoint/2010/main" val="238351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marginal workers</a:t>
            </a:r>
            <a:br>
              <a:rPr lang="en-US" dirty="0" smtClean="0"/>
            </a:br>
            <a:endParaRPr lang="en-IN" dirty="0"/>
          </a:p>
        </p:txBody>
      </p:sp>
      <p:sp>
        <p:nvSpPr>
          <p:cNvPr id="3" name="Content Placeholder 2"/>
          <p:cNvSpPr>
            <a:spLocks noGrp="1"/>
          </p:cNvSpPr>
          <p:nvPr>
            <p:ph idx="1"/>
          </p:nvPr>
        </p:nvSpPr>
        <p:spPr/>
        <p:txBody>
          <a:bodyPr/>
          <a:lstStyle/>
          <a:p>
            <a:pPr marL="0" indent="0">
              <a:buNone/>
            </a:pPr>
            <a:r>
              <a:rPr lang="en-US" dirty="0" smtClean="0"/>
              <a:t> </a:t>
            </a:r>
            <a:r>
              <a:rPr lang="en-US" dirty="0"/>
              <a:t>application and commencement-(1) These rules may be called the Tamil Nadu Building and Other </a:t>
            </a:r>
            <a:r>
              <a:rPr lang="en-US" dirty="0" smtClean="0"/>
              <a:t>marginal Workers </a:t>
            </a:r>
            <a:r>
              <a:rPr lang="en-US" dirty="0"/>
              <a:t>(Regulation of Employment and Conditions of Service) Rules, </a:t>
            </a:r>
            <a:r>
              <a:rPr lang="en-US" dirty="0" smtClean="0"/>
              <a:t>2006</a:t>
            </a:r>
          </a:p>
          <a:p>
            <a:pPr marL="0" indent="0">
              <a:buNone/>
            </a:pPr>
            <a:r>
              <a:rPr lang="en-US" dirty="0" smtClean="0"/>
              <a:t> </a:t>
            </a:r>
          </a:p>
          <a:p>
            <a:pPr marL="0" indent="0">
              <a:buNone/>
            </a:pPr>
            <a:r>
              <a:rPr lang="en-US" dirty="0" smtClean="0"/>
              <a:t>(</a:t>
            </a:r>
            <a:r>
              <a:rPr lang="en-US" dirty="0"/>
              <a:t>2) They shall apply to the building or other construction work relating to any establishment in relation to which appropriate Government is the Government of Tamil Nadu under the Act</a:t>
            </a:r>
            <a:r>
              <a:rPr lang="en-US" dirty="0" smtClean="0"/>
              <a:t>.</a:t>
            </a:r>
          </a:p>
          <a:p>
            <a:pPr marL="0" indent="0">
              <a:buNone/>
            </a:pPr>
            <a:endParaRPr lang="en-US" dirty="0" smtClean="0"/>
          </a:p>
          <a:p>
            <a:pPr marL="0" indent="0">
              <a:buNone/>
            </a:pPr>
            <a:r>
              <a:rPr lang="en-US" dirty="0" smtClean="0"/>
              <a:t> </a:t>
            </a:r>
            <a:r>
              <a:rPr lang="en-US" dirty="0"/>
              <a:t>(3) They shall come into force on the date of the publication in the Tamil Nadu Government Gazette. </a:t>
            </a:r>
            <a:endParaRPr lang="en-IN" dirty="0"/>
          </a:p>
        </p:txBody>
      </p:sp>
    </p:spTree>
    <p:extLst>
      <p:ext uri="{BB962C8B-B14F-4D97-AF65-F5344CB8AC3E}">
        <p14:creationId xmlns:p14="http://schemas.microsoft.com/office/powerpoint/2010/main" val="3003762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6375" y="1545996"/>
            <a:ext cx="9521073" cy="3416320"/>
          </a:xfrm>
          <a:prstGeom prst="rect">
            <a:avLst/>
          </a:prstGeom>
        </p:spPr>
        <p:txBody>
          <a:bodyPr wrap="square">
            <a:spAutoFit/>
          </a:bodyPr>
          <a:lstStyle/>
          <a:p>
            <a:r>
              <a:rPr lang="en-US" dirty="0"/>
              <a:t>- In these rules, unless the context otherwise requires,- (a)"Act" means the Building and Other Construction Workers (Regulation of Employment and Conditions of Service) Act 1996 (Central Act 27 of 1996); (b) "access" or "egress" means passageways, corridors, stairs, platforms, ladders and any other means to be used by a building worker for normally entering or leaving the workplace or for escaping incase of danger; (c) "approved" means approved in writing by the chief inspector of building and other construction works or the Government as the case may be; (d) "base plate" means a plate for distributing the load from a standard in the case of metal scaffolds; (e) "bay" in relation to scaffolds, means that portion of the scaffold between horizontal and vertical supports whether standards or supports from which the portion is suspended, which are adjacent longitudinally; (f) "brace" means a member incorporated diagonally in a scaffold for stability; </a:t>
            </a:r>
            <a:endParaRPr lang="en-IN" dirty="0"/>
          </a:p>
        </p:txBody>
      </p:sp>
    </p:spTree>
    <p:extLst>
      <p:ext uri="{BB962C8B-B14F-4D97-AF65-F5344CB8AC3E}">
        <p14:creationId xmlns:p14="http://schemas.microsoft.com/office/powerpoint/2010/main" val="157458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4593" y="810705"/>
            <a:ext cx="8191893" cy="5355312"/>
          </a:xfrm>
          <a:prstGeom prst="rect">
            <a:avLst/>
          </a:prstGeom>
        </p:spPr>
        <p:txBody>
          <a:bodyPr wrap="square">
            <a:spAutoFit/>
          </a:bodyPr>
          <a:lstStyle/>
          <a:p>
            <a:r>
              <a:rPr lang="en-US" dirty="0"/>
              <a:t>caisson" means an air and watertight chamber in which it is possible for men to work under air pressure greater than atmospheric pressure at sea level to excavate material below water level; </a:t>
            </a:r>
          </a:p>
          <a:p>
            <a:endParaRPr lang="en-US" dirty="0" smtClean="0"/>
          </a:p>
          <a:p>
            <a:r>
              <a:rPr lang="en-US" dirty="0" smtClean="0"/>
              <a:t>"cofferdam</a:t>
            </a:r>
            <a:r>
              <a:rPr lang="en-US" dirty="0"/>
              <a:t>" means a structure constructed entirely or in part below the level of the water table in the ground and intended to provide a place for work that is free of water</a:t>
            </a:r>
            <a:r>
              <a:rPr lang="en-US" dirty="0" smtClean="0"/>
              <a:t>;</a:t>
            </a:r>
          </a:p>
          <a:p>
            <a:endParaRPr lang="en-US" dirty="0" smtClean="0"/>
          </a:p>
          <a:p>
            <a:r>
              <a:rPr lang="en-US" dirty="0" smtClean="0"/>
              <a:t>"competent </a:t>
            </a:r>
            <a:r>
              <a:rPr lang="en-US" dirty="0"/>
              <a:t>person" means a person so approved by the Chief Inspector of Inspection of building and construction, possessing adequate qualification, experience and skill as specified under Rule 2-A of the Tamil Nadu Factories Rules, 1950 for the purposes of testing, examination or annealing and certification of lifting appliances, lifting gears, wire ropes or pressure plant or equipment; </a:t>
            </a:r>
          </a:p>
          <a:p>
            <a:endParaRPr lang="en-US" dirty="0" smtClean="0"/>
          </a:p>
          <a:p>
            <a:r>
              <a:rPr lang="en-US" dirty="0" smtClean="0"/>
              <a:t>'</a:t>
            </a:r>
            <a:r>
              <a:rPr lang="en-US" dirty="0"/>
              <a:t>'compressed air" means air mechanically raised to a pressure higher than atmospheric pressure at sea level; (1) "construction site" means any site at which any of the processes or operations, related to building or other construction work, are carried on</a:t>
            </a:r>
            <a:r>
              <a:rPr lang="en-US" dirty="0" smtClean="0"/>
              <a:t>;</a:t>
            </a:r>
            <a:endParaRPr lang="en-IN" dirty="0"/>
          </a:p>
        </p:txBody>
      </p:sp>
    </p:spTree>
    <p:extLst>
      <p:ext uri="{BB962C8B-B14F-4D97-AF65-F5344CB8AC3E}">
        <p14:creationId xmlns:p14="http://schemas.microsoft.com/office/powerpoint/2010/main" val="348975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755" y="829560"/>
            <a:ext cx="9690754" cy="5632311"/>
          </a:xfrm>
          <a:prstGeom prst="rect">
            <a:avLst/>
          </a:prstGeom>
        </p:spPr>
        <p:txBody>
          <a:bodyPr wrap="square">
            <a:spAutoFit/>
          </a:bodyPr>
          <a:lstStyle/>
          <a:p>
            <a:r>
              <a:rPr lang="en-US" dirty="0"/>
              <a:t>"ledger" means a member spanning horizontally and tying scaffolding longitudinally and which acts as a support for putlogs or transoms; </a:t>
            </a:r>
          </a:p>
          <a:p>
            <a:endParaRPr lang="en-US" dirty="0" smtClean="0"/>
          </a:p>
          <a:p>
            <a:r>
              <a:rPr lang="en-US" dirty="0" smtClean="0"/>
              <a:t>"lifting </a:t>
            </a:r>
            <a:r>
              <a:rPr lang="en-US" dirty="0"/>
              <a:t>appliance" means a crane, hoist, derrick, winch, gin pole, sheer legs. jacks. pulley block or other equipment used for lifting materials, objects or building worker; (</a:t>
            </a:r>
            <a:r>
              <a:rPr lang="en-US" dirty="0" err="1"/>
              <a:t>zc</a:t>
            </a:r>
            <a:r>
              <a:rPr lang="en-US" dirty="0"/>
              <a:t>) "lifting gear" means ropes, chains, hooks, slings and other accessories of a "lilting appliance</a:t>
            </a:r>
            <a:r>
              <a:rPr lang="en-US" dirty="0" smtClean="0"/>
              <a:t>":</a:t>
            </a:r>
          </a:p>
          <a:p>
            <a:endParaRPr lang="en-US" dirty="0"/>
          </a:p>
          <a:p>
            <a:r>
              <a:rPr lang="en-US" dirty="0" smtClean="0"/>
              <a:t> </a:t>
            </a:r>
            <a:r>
              <a:rPr lang="en-US" dirty="0"/>
              <a:t>" lock attendant" means the person in charge of a man-lock or medical lock and who is immediately responsible for controlling the compression, recompression or decompression of persons in such locks: </a:t>
            </a:r>
          </a:p>
          <a:p>
            <a:endParaRPr lang="en-US" dirty="0" smtClean="0"/>
          </a:p>
          <a:p>
            <a:r>
              <a:rPr lang="en-US" dirty="0" smtClean="0"/>
              <a:t> </a:t>
            </a:r>
            <a:r>
              <a:rPr lang="en-US" dirty="0"/>
              <a:t>"low pressure air" means air supplied to </a:t>
            </a:r>
            <a:r>
              <a:rPr lang="en-US" dirty="0" err="1"/>
              <a:t>pressurise</a:t>
            </a:r>
            <a:r>
              <a:rPr lang="en-US" dirty="0"/>
              <a:t> working chambers and </a:t>
            </a:r>
            <a:r>
              <a:rPr lang="en-US" dirty="0" err="1"/>
              <a:t>manlocks</a:t>
            </a:r>
            <a:r>
              <a:rPr lang="en-US" dirty="0"/>
              <a:t> and medical locks; </a:t>
            </a:r>
          </a:p>
          <a:p>
            <a:endParaRPr lang="en-US" dirty="0" smtClean="0"/>
          </a:p>
          <a:p>
            <a:r>
              <a:rPr lang="en-US" dirty="0" smtClean="0"/>
              <a:t> </a:t>
            </a:r>
            <a:r>
              <a:rPr lang="en-US" dirty="0"/>
              <a:t>"magazine" means a place in which explosives are stored or kept, whether above or below ground: </a:t>
            </a:r>
          </a:p>
          <a:p>
            <a:endParaRPr lang="en-US" dirty="0" smtClean="0"/>
          </a:p>
          <a:p>
            <a:r>
              <a:rPr lang="en-US" dirty="0" smtClean="0"/>
              <a:t> </a:t>
            </a:r>
            <a:r>
              <a:rPr lang="en-US" dirty="0"/>
              <a:t>"man-lock" means any lock, other than a medical lock. used for the compression or decompression or persons entering or leaving a working chamber; </a:t>
            </a:r>
            <a:endParaRPr lang="en-IN" dirty="0"/>
          </a:p>
        </p:txBody>
      </p:sp>
    </p:spTree>
    <p:extLst>
      <p:ext uri="{BB962C8B-B14F-4D97-AF65-F5344CB8AC3E}">
        <p14:creationId xmlns:p14="http://schemas.microsoft.com/office/powerpoint/2010/main" val="258768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901" y="622168"/>
            <a:ext cx="9455085" cy="5909310"/>
          </a:xfrm>
          <a:prstGeom prst="rect">
            <a:avLst/>
          </a:prstGeom>
        </p:spPr>
        <p:txBody>
          <a:bodyPr wrap="square">
            <a:spAutoFit/>
          </a:bodyPr>
          <a:lstStyle/>
          <a:p>
            <a:r>
              <a:rPr lang="en-US" dirty="0"/>
              <a:t>(</a:t>
            </a:r>
            <a:r>
              <a:rPr lang="en-US" dirty="0" err="1"/>
              <a:t>zh</a:t>
            </a:r>
            <a:r>
              <a:rPr lang="en-US" dirty="0"/>
              <a:t>) "material hoist" means a power or manually operated and suspended platform or bucket operating in guide rails and used for raising or lowering material exclusively and operated and controlled from a point outside the conveyance; </a:t>
            </a:r>
          </a:p>
          <a:p>
            <a:endParaRPr lang="en-US" dirty="0" smtClean="0"/>
          </a:p>
          <a:p>
            <a:r>
              <a:rPr lang="en-US" dirty="0" smtClean="0"/>
              <a:t>"materials </a:t>
            </a:r>
            <a:r>
              <a:rPr lang="en-US" dirty="0"/>
              <a:t>lock" means a chamber through which materials and </a:t>
            </a:r>
            <a:r>
              <a:rPr lang="en-US" dirty="0" err="1"/>
              <a:t>equipments</a:t>
            </a:r>
            <a:r>
              <a:rPr lang="en-US" dirty="0"/>
              <a:t> pass from one air pressure environment into another; </a:t>
            </a:r>
          </a:p>
          <a:p>
            <a:endParaRPr lang="en-US" dirty="0" smtClean="0"/>
          </a:p>
          <a:p>
            <a:r>
              <a:rPr lang="en-US" dirty="0" smtClean="0"/>
              <a:t> </a:t>
            </a:r>
            <a:r>
              <a:rPr lang="en-US" dirty="0"/>
              <a:t>"medical lock" means a double compartment lock used for the therapeutic recompression and decompression of persons suffering from the ill-effects of decompression</a:t>
            </a:r>
            <a:r>
              <a:rPr lang="en-US" dirty="0" smtClean="0"/>
              <a:t>;</a:t>
            </a:r>
          </a:p>
          <a:p>
            <a:endParaRPr lang="en-US" dirty="0"/>
          </a:p>
          <a:p>
            <a:r>
              <a:rPr lang="en-US" dirty="0" smtClean="0"/>
              <a:t> </a:t>
            </a:r>
            <a:r>
              <a:rPr lang="en-US" dirty="0"/>
              <a:t>"national standards" means standards as approved by Bureau of Indian Standards and in the absence of such standards of Bureau of Indian Standards, the standards approved by the Government for a specific purpose; </a:t>
            </a:r>
          </a:p>
          <a:p>
            <a:endParaRPr lang="en-US" dirty="0" smtClean="0"/>
          </a:p>
          <a:p>
            <a:r>
              <a:rPr lang="en-US" dirty="0" smtClean="0"/>
              <a:t> </a:t>
            </a:r>
            <a:r>
              <a:rPr lang="en-US" dirty="0"/>
              <a:t>"outrigger" means a structure projecting beyond the facade of a building with the inner end being anchored and includes a cantilever or other support; </a:t>
            </a:r>
            <a:endParaRPr lang="en-US" dirty="0" smtClean="0"/>
          </a:p>
          <a:p>
            <a:endParaRPr lang="en-US" dirty="0"/>
          </a:p>
          <a:p>
            <a:r>
              <a:rPr lang="en-US" dirty="0" smtClean="0"/>
              <a:t>"plant </a:t>
            </a:r>
            <a:r>
              <a:rPr lang="en-US" dirty="0"/>
              <a:t>or equipment" includes any plant, equipment, gear. machinery, apparatus or appliance, or any part thereof: </a:t>
            </a:r>
            <a:r>
              <a:rPr lang="en-US" dirty="0" smtClean="0"/>
              <a:t> </a:t>
            </a:r>
            <a:r>
              <a:rPr lang="en-US" dirty="0"/>
              <a:t>"pressure" means air pressure in bars above atmospheric pressure; </a:t>
            </a:r>
            <a:endParaRPr lang="en-IN" dirty="0"/>
          </a:p>
        </p:txBody>
      </p:sp>
    </p:spTree>
    <p:extLst>
      <p:ext uri="{BB962C8B-B14F-4D97-AF65-F5344CB8AC3E}">
        <p14:creationId xmlns:p14="http://schemas.microsoft.com/office/powerpoint/2010/main" val="297686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Marginal workers</a:t>
            </a:r>
            <a:br>
              <a:rPr lang="en-US" dirty="0" smtClean="0"/>
            </a:b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9007" b="19007"/>
          <a:stretch>
            <a:fillRect/>
          </a:stretch>
        </p:blipFill>
        <p:spPr>
          <a:xfrm>
            <a:off x="1154955" y="527902"/>
            <a:ext cx="8300130" cy="3798564"/>
          </a:xfrm>
          <a:prstGeom prst="roundRect">
            <a:avLst>
              <a:gd name="adj" fmla="val 16617"/>
            </a:avLst>
          </a:prstGeom>
        </p:spPr>
      </p:pic>
      <p:sp>
        <p:nvSpPr>
          <p:cNvPr id="4" name="Text Placeholder 3"/>
          <p:cNvSpPr>
            <a:spLocks noGrp="1"/>
          </p:cNvSpPr>
          <p:nvPr>
            <p:ph type="body" sz="half" idx="2"/>
          </p:nvPr>
        </p:nvSpPr>
        <p:spPr/>
        <p:txBody>
          <a:bodyPr/>
          <a:lstStyle/>
          <a:p>
            <a:r>
              <a:rPr lang="en-US" dirty="0"/>
              <a:t>Marginal worker is a person who might have done some work any time during the previous year, but not for the major part of the year. The data on secondary work done by main workers are also collected.</a:t>
            </a:r>
            <a:endParaRPr lang="en-IN" dirty="0"/>
          </a:p>
        </p:txBody>
      </p:sp>
    </p:spTree>
    <p:extLst>
      <p:ext uri="{BB962C8B-B14F-4D97-AF65-F5344CB8AC3E}">
        <p14:creationId xmlns:p14="http://schemas.microsoft.com/office/powerpoint/2010/main" val="969098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TotalTime>
  <Words>864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TN Marginal Workers Assessment</vt:lpstr>
      <vt:lpstr>Rules for marginal workers </vt:lpstr>
      <vt:lpstr>PowerPoint Presentation</vt:lpstr>
      <vt:lpstr>PowerPoint Presentation</vt:lpstr>
      <vt:lpstr>PowerPoint Presentation</vt:lpstr>
      <vt:lpstr>PowerPoint Presentation</vt:lpstr>
      <vt:lpstr>Marginal workers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 Marginal Workers Assessment</dc:title>
  <dc:creator>Lenovo</dc:creator>
  <cp:lastModifiedBy>Lenovo</cp:lastModifiedBy>
  <cp:revision>4</cp:revision>
  <dcterms:created xsi:type="dcterms:W3CDTF">2023-10-24T06:13:33Z</dcterms:created>
  <dcterms:modified xsi:type="dcterms:W3CDTF">2023-10-24T06:50:22Z</dcterms:modified>
</cp:coreProperties>
</file>