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dvance.lexis.com/container?config=014CJAA5ZGVhZjA3NS02MmMzLTRlZWQtOGJjNC00YzQ1MmZlNzc2YWYKAFBvZENhdGFsb2e9zYpNUjTRaIWVfyrur9ud&amp;crid=afb03e79-7ed1-4c82-acf3-3c1b4037c8b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tn.gov/content/tn/workforce/injuries-at-work/injured-workers/injured-workers/returning-to-work/next-step-program.html" TargetMode="External"/><Relationship Id="rId2" Type="http://schemas.openxmlformats.org/officeDocument/2006/relationships/hyperlink" Target="https://www.tn.gov/content/tn/workforce/injuries-at-work/bureau-services/bureau-services/mediation-service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n.gov/content/tn/workforce/contact-the-department0/boards---commissions/boards---commissions-redirect/workers--compensation-medical-payment-committee.html" TargetMode="External"/><Relationship Id="rId2" Type="http://schemas.openxmlformats.org/officeDocument/2006/relationships/hyperlink" Target="https://www.tn.gov/content/tn/workforce/contact-the-department0/boards---commissions/boards---commissions-redirect/workers--compensation-medical-advisory-committee.html" TargetMode="External"/><Relationship Id="rId1" Type="http://schemas.openxmlformats.org/officeDocument/2006/relationships/slideLayout" Target="../slideLayouts/slideLayout7.xml"/><Relationship Id="rId6" Type="http://schemas.openxmlformats.org/officeDocument/2006/relationships/hyperlink" Target="https://www.tn.gov/content/tn/workforce/injuries-at-work/bureau-services/bureau-services/appeals-board.html" TargetMode="External"/><Relationship Id="rId5" Type="http://schemas.openxmlformats.org/officeDocument/2006/relationships/hyperlink" Target="https://www.tn.gov/content/tn/workforce/injuries-at-work/bureau-services/bureau-services/medical-programs-redirect/mir-registry.html" TargetMode="External"/><Relationship Id="rId4" Type="http://schemas.openxmlformats.org/officeDocument/2006/relationships/hyperlink" Target="https://www.tn.gov/content/tn/workforce/injuries-at-work/bureau-services/bureau-services/medical-programs-redirect/utilization-review.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tn.gov/content/tn/workforce/injuries-at-work/available-resources/redirecr-available-resources/request-a-speaker.html" TargetMode="External"/><Relationship Id="rId3" Type="http://schemas.openxmlformats.org/officeDocument/2006/relationships/hyperlink" Target="https://www.tn.gov/content/tn/workforce/injuries-at-work/employers/employers/compliance/uninsured-employers-fund.html" TargetMode="External"/><Relationship Id="rId7" Type="http://schemas.openxmlformats.org/officeDocument/2006/relationships/hyperlink" Target="https://www.tn.gov/content/tn/workforce/injuries-at-work/bureau-services/bureau-services/adjuster-certification-program.html" TargetMode="External"/><Relationship Id="rId2" Type="http://schemas.openxmlformats.org/officeDocument/2006/relationships/hyperlink" Target="https://www.tn.gov/content/tn/workforce/injuries-at-work/employers/employers/compliance.html" TargetMode="External"/><Relationship Id="rId1" Type="http://schemas.openxmlformats.org/officeDocument/2006/relationships/slideLayout" Target="../slideLayouts/slideLayout7.xml"/><Relationship Id="rId6" Type="http://schemas.openxmlformats.org/officeDocument/2006/relationships/hyperlink" Target="https://www.tn.gov/content/tn/workers-comp-conference.html" TargetMode="External"/><Relationship Id="rId5" Type="http://schemas.openxmlformats.org/officeDocument/2006/relationships/hyperlink" Target="https://www.tn.gov/content/tn/workforce/injuries-at-work/bureau-services/bureau-services/sivrf.html" TargetMode="External"/><Relationship Id="rId10" Type="http://schemas.openxmlformats.org/officeDocument/2006/relationships/hyperlink" Target="https://www.tn.gov/content/tn/workforce/injuries-at-work/bureau-services/bureau-services/court-of-wc-claims.html" TargetMode="External"/><Relationship Id="rId4" Type="http://schemas.openxmlformats.org/officeDocument/2006/relationships/hyperlink" Target="https://www.tn.gov/content/tn/workforce/injuries-at-work/employers/employers/compliance/employee-misclassification.html" TargetMode="External"/><Relationship Id="rId9" Type="http://schemas.openxmlformats.org/officeDocument/2006/relationships/hyperlink" Target="https://www.tn.gov/content/tn/workforce/injuries-at-work/available-resources/redirecr-available-resources/the-bureau-bulleti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DD36-EE2A-A9D1-4E53-61DBFD886736}"/>
              </a:ext>
            </a:extLst>
          </p:cNvPr>
          <p:cNvSpPr>
            <a:spLocks noGrp="1"/>
          </p:cNvSpPr>
          <p:nvPr>
            <p:ph type="ctrTitle"/>
          </p:nvPr>
        </p:nvSpPr>
        <p:spPr/>
        <p:txBody>
          <a:bodyPr/>
          <a:lstStyle/>
          <a:p>
            <a:r>
              <a:rPr lang="en-US" dirty="0"/>
              <a:t>Tn marginal workers assessment</a:t>
            </a:r>
            <a:endParaRPr lang="en-IN" dirty="0"/>
          </a:p>
        </p:txBody>
      </p:sp>
      <p:sp>
        <p:nvSpPr>
          <p:cNvPr id="3" name="Subtitle 2">
            <a:extLst>
              <a:ext uri="{FF2B5EF4-FFF2-40B4-BE49-F238E27FC236}">
                <a16:creationId xmlns:a16="http://schemas.microsoft.com/office/drawing/2014/main" id="{6F259424-D685-A0F0-1F00-E7D351ECE154}"/>
              </a:ext>
            </a:extLst>
          </p:cNvPr>
          <p:cNvSpPr>
            <a:spLocks noGrp="1"/>
          </p:cNvSpPr>
          <p:nvPr>
            <p:ph type="subTitle" idx="1"/>
          </p:nvPr>
        </p:nvSpPr>
        <p:spPr/>
        <p:txBody>
          <a:bodyPr/>
          <a:lstStyle/>
          <a:p>
            <a:r>
              <a:rPr lang="en-US" dirty="0"/>
              <a:t>                                                                                   Submitted by: </a:t>
            </a:r>
          </a:p>
          <a:p>
            <a:r>
              <a:rPr lang="en-US" dirty="0"/>
              <a:t>                                                                                            </a:t>
            </a:r>
            <a:r>
              <a:rPr lang="en-US" dirty="0" err="1"/>
              <a:t>v.murugan</a:t>
            </a:r>
            <a:endParaRPr lang="en-IN" dirty="0"/>
          </a:p>
        </p:txBody>
      </p:sp>
    </p:spTree>
    <p:extLst>
      <p:ext uri="{BB962C8B-B14F-4D97-AF65-F5344CB8AC3E}">
        <p14:creationId xmlns:p14="http://schemas.microsoft.com/office/powerpoint/2010/main" val="6190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B46BA3-541A-70A2-BB23-04466571B56A}"/>
              </a:ext>
            </a:extLst>
          </p:cNvPr>
          <p:cNvSpPr txBox="1"/>
          <p:nvPr/>
        </p:nvSpPr>
        <p:spPr>
          <a:xfrm>
            <a:off x="1697783" y="1427584"/>
            <a:ext cx="8796434" cy="3693319"/>
          </a:xfrm>
          <a:prstGeom prst="rect">
            <a:avLst/>
          </a:prstGeom>
          <a:noFill/>
        </p:spPr>
        <p:txBody>
          <a:bodyPr wrap="square">
            <a:spAutoFit/>
          </a:bodyPr>
          <a:lstStyle/>
          <a:p>
            <a:pPr algn="l"/>
            <a:r>
              <a:rPr lang="en-US" b="0" i="0" dirty="0">
                <a:solidFill>
                  <a:srgbClr val="131E29"/>
                </a:solidFill>
                <a:effectLst/>
                <a:latin typeface="Open Sans" panose="020F0502020204030204" pitchFamily="34" charset="0"/>
              </a:rPr>
              <a:t>The Tennessee Bureau of Workers’ Compensation (BWC) administers the Tennessee Workers’ Compensation </a:t>
            </a:r>
            <a:r>
              <a:rPr lang="en-US" b="0" i="0" u="sng" dirty="0">
                <a:solidFill>
                  <a:srgbClr val="174A7C"/>
                </a:solidFill>
                <a:effectLst/>
                <a:latin typeface="Open Sans" panose="020F0502020204030204" pitchFamily="34" charset="0"/>
                <a:hlinkClick r:id="rId2" tooltip="Workers' Compensation Law: Title 50, Ch. 6"/>
              </a:rPr>
              <a:t>Law</a:t>
            </a:r>
            <a:r>
              <a:rPr lang="en-US" b="0" i="0" dirty="0">
                <a:solidFill>
                  <a:srgbClr val="131E29"/>
                </a:solidFill>
                <a:effectLst/>
                <a:latin typeface="Open Sans" panose="020F0502020204030204" pitchFamily="34" charset="0"/>
              </a:rPr>
              <a:t>, assisting both employees and employers in minimizing the impact of work-related injuries. The Bureau’s programs are designed to provide timely and effective services that help injured employees return to their health and jobs as quickly as possible. Informing all parties of their rights and responsibilities, these programs promote a better understanding of the benefits and requirements provided by the Workers’ Compensation Law.</a:t>
            </a:r>
          </a:p>
          <a:p>
            <a:pPr algn="l"/>
            <a:r>
              <a:rPr lang="en-US" b="0" i="0" dirty="0">
                <a:solidFill>
                  <a:srgbClr val="131E29"/>
                </a:solidFill>
                <a:effectLst/>
                <a:latin typeface="Open Sans" panose="020F0502020204030204" pitchFamily="34" charset="0"/>
              </a:rPr>
              <a:t>Workers’ compensation is designed to protect employees and employers from the negative consequences associated with a work-related accident. The law provides a financial safety net to employees by guaranteeing medical benefits and partial wage replacement to those injured on the job. The law benefits employers by limiting the amount of benefits that employers must provide to only those set forth in the law.</a:t>
            </a:r>
          </a:p>
        </p:txBody>
      </p:sp>
    </p:spTree>
    <p:extLst>
      <p:ext uri="{BB962C8B-B14F-4D97-AF65-F5344CB8AC3E}">
        <p14:creationId xmlns:p14="http://schemas.microsoft.com/office/powerpoint/2010/main" val="117969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A2DE2-8D81-E004-54D3-B1FD4F01F612}"/>
              </a:ext>
            </a:extLst>
          </p:cNvPr>
          <p:cNvSpPr txBox="1"/>
          <p:nvPr/>
        </p:nvSpPr>
        <p:spPr>
          <a:xfrm>
            <a:off x="1627803" y="1328383"/>
            <a:ext cx="8936393" cy="3693319"/>
          </a:xfrm>
          <a:prstGeom prst="rect">
            <a:avLst/>
          </a:prstGeom>
          <a:noFill/>
        </p:spPr>
        <p:txBody>
          <a:bodyPr wrap="square">
            <a:spAutoFit/>
          </a:bodyPr>
          <a:lstStyle/>
          <a:p>
            <a:pPr algn="l"/>
            <a:r>
              <a:rPr lang="en-US" b="0" i="0" dirty="0">
                <a:solidFill>
                  <a:srgbClr val="1B365D"/>
                </a:solidFill>
                <a:effectLst/>
                <a:latin typeface="Permian Slab"/>
              </a:rPr>
              <a:t>Programs</a:t>
            </a:r>
          </a:p>
          <a:p>
            <a:pPr algn="l">
              <a:buFont typeface="Arial" panose="020B0604020202020204" pitchFamily="34" charset="0"/>
              <a:buChar char="•"/>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2" tooltip="Mediation and Ombudsman Services of Tennessee (MOST) Program"/>
              </a:rPr>
              <a:t>Mediation and Ombudsman Services of Tennessee (MOST) Program</a:t>
            </a:r>
            <a:r>
              <a:rPr lang="en-US" b="0" i="0" dirty="0">
                <a:solidFill>
                  <a:srgbClr val="131E29"/>
                </a:solidFill>
                <a:effectLst/>
                <a:latin typeface="Open Sans" panose="020B0606030504020204" pitchFamily="34" charset="0"/>
              </a:rPr>
              <a:t> assists employees, employers, or any other party in a workers’ compensation claim that is not represented by an attorney. The MOST program also administers a three-stage process to help resolve disputes between injured employees and an insurance adjuster or employer in a workers’ compensation claim.</a:t>
            </a:r>
          </a:p>
          <a:p>
            <a:pPr algn="l">
              <a:buFont typeface="Arial" panose="020B0604020202020204" pitchFamily="34" charset="0"/>
              <a:buChar char="•"/>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3" tooltip="Next Step Program"/>
              </a:rPr>
              <a:t>Next Step Program</a:t>
            </a:r>
            <a:r>
              <a:rPr lang="en-US" b="0" i="0" dirty="0">
                <a:solidFill>
                  <a:srgbClr val="131E29"/>
                </a:solidFill>
                <a:effectLst/>
                <a:latin typeface="Open Sans" panose="020B0606030504020204" pitchFamily="34" charset="0"/>
              </a:rPr>
              <a:t> provides injured workers a means to return to meaningful and productive employment once they have exhausted their disability benefits. It assists injured workers in finding a new career path by awarding scholarship funds to acquire new job skills and by providing job search training. Qualified injured workers can receive up to $5,000 for tuition and expenses (per fiscal year) to attend a College of Applied Technology, community college, or state university in Tennessee.</a:t>
            </a:r>
          </a:p>
        </p:txBody>
      </p:sp>
    </p:spTree>
    <p:extLst>
      <p:ext uri="{BB962C8B-B14F-4D97-AF65-F5344CB8AC3E}">
        <p14:creationId xmlns:p14="http://schemas.microsoft.com/office/powerpoint/2010/main" val="40066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EE96E-070F-E93D-A5F6-CCF2DDA4CB7A}"/>
              </a:ext>
            </a:extLst>
          </p:cNvPr>
          <p:cNvSpPr txBox="1"/>
          <p:nvPr/>
        </p:nvSpPr>
        <p:spPr>
          <a:xfrm>
            <a:off x="1520890" y="839755"/>
            <a:ext cx="8621486" cy="3693319"/>
          </a:xfrm>
          <a:prstGeom prst="rect">
            <a:avLst/>
          </a:prstGeom>
          <a:noFill/>
        </p:spPr>
        <p:txBody>
          <a:bodyPr wrap="square">
            <a:spAutoFit/>
          </a:bodyPr>
          <a:lstStyle/>
          <a:p>
            <a:pPr algn="l">
              <a:buFont typeface="+mj-lt"/>
              <a:buAutoNum type="arabicPeriod"/>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2" tooltip="Medical Advisory Committee"/>
              </a:rPr>
              <a:t>Medical Advisory Committee</a:t>
            </a:r>
            <a:r>
              <a:rPr lang="en-US" b="0" i="0" dirty="0">
                <a:solidFill>
                  <a:srgbClr val="131E29"/>
                </a:solidFill>
                <a:effectLst/>
                <a:latin typeface="Open Sans" panose="020B0606030504020204" pitchFamily="34" charset="0"/>
              </a:rPr>
              <a:t> advises the Administrator on medical treatment guidelines and issues related to medical care in workers’ compensation such as access to care and telemedicine.</a:t>
            </a:r>
          </a:p>
          <a:p>
            <a:pPr algn="l">
              <a:buFont typeface="+mj-lt"/>
              <a:buAutoNum type="arabicPeriod"/>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3" tooltip="Medical Payment Committee"/>
              </a:rPr>
              <a:t>Medical Payment Committee</a:t>
            </a:r>
            <a:r>
              <a:rPr lang="en-US" b="0" i="0" dirty="0">
                <a:solidFill>
                  <a:srgbClr val="131E29"/>
                </a:solidFill>
                <a:effectLst/>
                <a:latin typeface="Open Sans" panose="020B0606030504020204" pitchFamily="34" charset="0"/>
              </a:rPr>
              <a:t> reviews the Medical Fee Schedule yearly and recommends revisions. It hears reimbursement disputes between payers and providers.</a:t>
            </a:r>
          </a:p>
          <a:p>
            <a:pPr algn="l">
              <a:buFont typeface="+mj-lt"/>
              <a:buAutoNum type="arabicPeriod"/>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4" tooltip="Utilization Review Appeals Program"/>
              </a:rPr>
              <a:t>Utilization Review Appeals Program</a:t>
            </a:r>
            <a:r>
              <a:rPr lang="en-US" b="0" i="0" dirty="0">
                <a:solidFill>
                  <a:srgbClr val="131E29"/>
                </a:solidFill>
                <a:effectLst/>
                <a:latin typeface="Open Sans" panose="020B0606030504020204" pitchFamily="34" charset="0"/>
              </a:rPr>
              <a:t> evaluates the appropriateness and medical necessity of care of treatment denied by the carriers’ Utilization Review Organizations.</a:t>
            </a:r>
          </a:p>
          <a:p>
            <a:pPr algn="l">
              <a:buFont typeface="+mj-lt"/>
              <a:buAutoNum type="arabicPeriod"/>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5" tooltip="Medical Impairment Rating (MIR) Registry"/>
              </a:rPr>
              <a:t>Medical Impairment Rating (MIR) Registry</a:t>
            </a:r>
            <a:r>
              <a:rPr lang="en-US" b="0" i="0" dirty="0">
                <a:solidFill>
                  <a:srgbClr val="131E29"/>
                </a:solidFill>
                <a:effectLst/>
                <a:latin typeface="Open Sans" panose="020B0606030504020204" pitchFamily="34" charset="0"/>
              </a:rPr>
              <a:t> comprises specially trained physicians to assist in resolving impairment rating disputes. The rating produced is utilized to help determine any Permanent Disability Benefits due in a matter.</a:t>
            </a:r>
          </a:p>
        </p:txBody>
      </p:sp>
      <p:sp>
        <p:nvSpPr>
          <p:cNvPr id="5" name="TextBox 4">
            <a:extLst>
              <a:ext uri="{FF2B5EF4-FFF2-40B4-BE49-F238E27FC236}">
                <a16:creationId xmlns:a16="http://schemas.microsoft.com/office/drawing/2014/main" id="{B01F1765-7C1F-1F96-4C78-0AF8B15A2EFF}"/>
              </a:ext>
            </a:extLst>
          </p:cNvPr>
          <p:cNvSpPr txBox="1"/>
          <p:nvPr/>
        </p:nvSpPr>
        <p:spPr>
          <a:xfrm>
            <a:off x="1520890" y="4533074"/>
            <a:ext cx="915022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6" tooltip="Workers' Compensation Appeals Board"/>
              </a:rPr>
              <a:t>Workers' Compensation Appeals Board</a:t>
            </a:r>
            <a:r>
              <a:rPr lang="en-US" b="0" i="0" dirty="0">
                <a:solidFill>
                  <a:srgbClr val="131E29"/>
                </a:solidFill>
                <a:effectLst/>
                <a:latin typeface="Open Sans" panose="020B0606030504020204" pitchFamily="34" charset="0"/>
              </a:rPr>
              <a:t> focuses on providing fair, accurate, and meaningful review of decisions issued by the Court of Workers’ Compensation Claims. The Appeals Board is comprised of three judges appointed by the Governor and is separate from the Court of Workers’ Compensation Claims. The Appeals Board reviews cases with dates of injury on or after July 1, 2014.</a:t>
            </a:r>
          </a:p>
        </p:txBody>
      </p:sp>
    </p:spTree>
    <p:extLst>
      <p:ext uri="{BB962C8B-B14F-4D97-AF65-F5344CB8AC3E}">
        <p14:creationId xmlns:p14="http://schemas.microsoft.com/office/powerpoint/2010/main" val="80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2E7B0-1615-CDD3-12D7-0140614D2757}"/>
              </a:ext>
            </a:extLst>
          </p:cNvPr>
          <p:cNvSpPr txBox="1"/>
          <p:nvPr/>
        </p:nvSpPr>
        <p:spPr>
          <a:xfrm>
            <a:off x="1290735" y="485190"/>
            <a:ext cx="9610530" cy="3139321"/>
          </a:xfrm>
          <a:prstGeom prst="rect">
            <a:avLst/>
          </a:prstGeom>
          <a:noFill/>
        </p:spPr>
        <p:txBody>
          <a:bodyPr wrap="square">
            <a:spAutoFit/>
          </a:bodyPr>
          <a:lstStyle/>
          <a:p>
            <a:pPr algn="l">
              <a:buFont typeface="Arial" panose="020B0604020202020204" pitchFamily="34" charset="0"/>
              <a:buChar char="•"/>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2" tooltip="Compliance Program"/>
              </a:rPr>
              <a:t>Compliance Program</a:t>
            </a:r>
            <a:r>
              <a:rPr lang="en-US" b="0" i="0" dirty="0">
                <a:solidFill>
                  <a:srgbClr val="131E29"/>
                </a:solidFill>
                <a:effectLst/>
                <a:latin typeface="Open Sans" panose="020B0606030504020204" pitchFamily="34" charset="0"/>
              </a:rPr>
              <a:t> includes the </a:t>
            </a:r>
            <a:r>
              <a:rPr lang="en-US" b="0" i="0" u="sng" dirty="0">
                <a:solidFill>
                  <a:srgbClr val="174A7C"/>
                </a:solidFill>
                <a:effectLst/>
                <a:latin typeface="Open Sans" panose="020B0606030504020204" pitchFamily="34" charset="0"/>
                <a:hlinkClick r:id="rId3" tooltip="Uninsured Employers Fund (UEF)"/>
              </a:rPr>
              <a:t>Uninsured Employers Fund (UEF)</a:t>
            </a:r>
            <a:r>
              <a:rPr lang="en-US" b="0" i="0" dirty="0">
                <a:solidFill>
                  <a:srgbClr val="131E29"/>
                </a:solidFill>
                <a:effectLst/>
                <a:latin typeface="Open Sans" panose="020B0606030504020204" pitchFamily="34" charset="0"/>
              </a:rPr>
              <a:t> and the </a:t>
            </a:r>
            <a:r>
              <a:rPr lang="en-US" b="0" i="0" u="sng" dirty="0">
                <a:solidFill>
                  <a:srgbClr val="174A7C"/>
                </a:solidFill>
                <a:effectLst/>
                <a:latin typeface="Open Sans" panose="020B0606030504020204" pitchFamily="34" charset="0"/>
                <a:hlinkClick r:id="rId4" tooltip="Employee Misclassification Education and Enforcement Fund (EMEEF)"/>
              </a:rPr>
              <a:t>Employee Misclassification Education and Enforcement Fund (EMEEF)</a:t>
            </a:r>
            <a:r>
              <a:rPr lang="en-US" b="0" i="0" dirty="0">
                <a:solidFill>
                  <a:srgbClr val="131E29"/>
                </a:solidFill>
                <a:effectLst/>
                <a:latin typeface="Open Sans" panose="020B0606030504020204" pitchFamily="34" charset="0"/>
              </a:rPr>
              <a:t>. The UEF program ensures that covered employers secure the required workers’ compensation coverage. The EMEEF program ensures that construction service employers accurately classify their workforce as employees or independent contractors.</a:t>
            </a:r>
          </a:p>
          <a:p>
            <a:pPr algn="l">
              <a:buFont typeface="Arial" panose="020B0604020202020204" pitchFamily="34" charset="0"/>
              <a:buChar char="•"/>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5" tooltip="Subsequent Injury and Vocational Recovery Fund"/>
              </a:rPr>
              <a:t>Subsequent Injury and Vocational Recovery Fund</a:t>
            </a:r>
            <a:r>
              <a:rPr lang="en-US" b="0" i="0" dirty="0">
                <a:solidFill>
                  <a:srgbClr val="131E29"/>
                </a:solidFill>
                <a:effectLst/>
                <a:latin typeface="Open Sans" panose="020B0606030504020204" pitchFamily="34" charset="0"/>
              </a:rPr>
              <a:t> encourages employers to employ or retain workers who have previously suffered permanent physical disabilities by limiting the employer’s potential future workers’ compensation exposure or liability.</a:t>
            </a:r>
          </a:p>
          <a:p>
            <a:pPr algn="l">
              <a:buFont typeface="Arial" panose="020B0604020202020204" pitchFamily="34" charset="0"/>
              <a:buChar char="•"/>
            </a:pPr>
            <a:r>
              <a:rPr lang="en-US" b="0" i="0" dirty="0">
                <a:solidFill>
                  <a:srgbClr val="131E29"/>
                </a:solidFill>
                <a:effectLst/>
                <a:latin typeface="Open Sans" panose="020B0606030504020204" pitchFamily="34" charset="0"/>
              </a:rPr>
              <a:t>Education and Outreach includes an </a:t>
            </a:r>
            <a:r>
              <a:rPr lang="en-US" b="0" i="0" u="sng" dirty="0">
                <a:solidFill>
                  <a:srgbClr val="174A7C"/>
                </a:solidFill>
                <a:effectLst/>
                <a:latin typeface="Open Sans" panose="020B0606030504020204" pitchFamily="34" charset="0"/>
                <a:hlinkClick r:id="rId6" tooltip="Educational Conference"/>
              </a:rPr>
              <a:t>Educational Conference</a:t>
            </a:r>
            <a:r>
              <a:rPr lang="en-US" b="0" i="0" dirty="0">
                <a:solidFill>
                  <a:srgbClr val="131E29"/>
                </a:solidFill>
                <a:effectLst/>
                <a:latin typeface="Open Sans" panose="020B0606030504020204" pitchFamily="34" charset="0"/>
              </a:rPr>
              <a:t>, a voluntary </a:t>
            </a:r>
            <a:r>
              <a:rPr lang="en-US" b="0" i="0" u="sng" dirty="0">
                <a:solidFill>
                  <a:srgbClr val="174A7C"/>
                </a:solidFill>
                <a:effectLst/>
                <a:latin typeface="Open Sans" panose="020B0606030504020204" pitchFamily="34" charset="0"/>
                <a:hlinkClick r:id="rId7" tooltip="Adjuster Certification Program"/>
              </a:rPr>
              <a:t>Adjuster Certification Program</a:t>
            </a:r>
            <a:r>
              <a:rPr lang="en-US" b="0" i="0" dirty="0">
                <a:solidFill>
                  <a:srgbClr val="131E29"/>
                </a:solidFill>
                <a:effectLst/>
                <a:latin typeface="Open Sans" panose="020B0606030504020204" pitchFamily="34" charset="0"/>
              </a:rPr>
              <a:t>, </a:t>
            </a:r>
            <a:r>
              <a:rPr lang="en-US" b="0" i="0" u="sng" dirty="0">
                <a:solidFill>
                  <a:srgbClr val="174A7C"/>
                </a:solidFill>
                <a:effectLst/>
                <a:latin typeface="Open Sans" panose="020B0606030504020204" pitchFamily="34" charset="0"/>
                <a:hlinkClick r:id="rId8" tooltip="speaking events"/>
              </a:rPr>
              <a:t>speaking events</a:t>
            </a:r>
            <a:r>
              <a:rPr lang="en-US" b="0" i="0" dirty="0">
                <a:solidFill>
                  <a:srgbClr val="131E29"/>
                </a:solidFill>
                <a:effectLst/>
                <a:latin typeface="Open Sans" panose="020B0606030504020204" pitchFamily="34" charset="0"/>
              </a:rPr>
              <a:t>, production of multiple brochures, and producing the </a:t>
            </a:r>
            <a:r>
              <a:rPr lang="en-US" b="0" i="1" u="sng" dirty="0">
                <a:solidFill>
                  <a:srgbClr val="174A7C"/>
                </a:solidFill>
                <a:effectLst/>
                <a:latin typeface="Open Sans" panose="020B0606030504020204" pitchFamily="34" charset="0"/>
                <a:hlinkClick r:id="rId9" tooltip="Bureau Bulletin newsletter"/>
              </a:rPr>
              <a:t>Bureau Bulletin </a:t>
            </a:r>
            <a:r>
              <a:rPr lang="en-US" b="0" i="0" u="sng" dirty="0">
                <a:solidFill>
                  <a:srgbClr val="174A7C"/>
                </a:solidFill>
                <a:effectLst/>
                <a:latin typeface="Open Sans" panose="020B0606030504020204" pitchFamily="34" charset="0"/>
                <a:hlinkClick r:id="rId9" tooltip="Bureau Bulletin newsletter"/>
              </a:rPr>
              <a:t>newsletter</a:t>
            </a:r>
            <a:r>
              <a:rPr lang="en-US" b="0" i="0" dirty="0">
                <a:solidFill>
                  <a:srgbClr val="131E29"/>
                </a:solidFill>
                <a:effectLst/>
                <a:latin typeface="Open Sans" panose="020B0606030504020204" pitchFamily="34" charset="0"/>
              </a:rPr>
              <a:t>.</a:t>
            </a:r>
          </a:p>
        </p:txBody>
      </p:sp>
      <p:sp>
        <p:nvSpPr>
          <p:cNvPr id="5" name="TextBox 4">
            <a:extLst>
              <a:ext uri="{FF2B5EF4-FFF2-40B4-BE49-F238E27FC236}">
                <a16:creationId xmlns:a16="http://schemas.microsoft.com/office/drawing/2014/main" id="{06E41512-8D3F-4634-004D-CCB1A692EAF3}"/>
              </a:ext>
            </a:extLst>
          </p:cNvPr>
          <p:cNvSpPr txBox="1"/>
          <p:nvPr/>
        </p:nvSpPr>
        <p:spPr>
          <a:xfrm>
            <a:off x="1180322" y="4124130"/>
            <a:ext cx="9831355"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131E29"/>
                </a:solidFill>
                <a:effectLst/>
                <a:latin typeface="Open Sans" panose="020B0606030504020204" pitchFamily="34" charset="0"/>
              </a:rPr>
              <a:t>The </a:t>
            </a:r>
            <a:r>
              <a:rPr lang="en-US" b="0" i="0" u="sng" dirty="0">
                <a:solidFill>
                  <a:srgbClr val="174A7C"/>
                </a:solidFill>
                <a:effectLst/>
                <a:latin typeface="Open Sans" panose="020B0606030504020204" pitchFamily="34" charset="0"/>
                <a:hlinkClick r:id="rId10" tooltip="Court of Workers’ Compensation Claims"/>
              </a:rPr>
              <a:t>Court of Workers’ Compensation Claims</a:t>
            </a:r>
            <a:r>
              <a:rPr lang="en-US" b="0" i="0" dirty="0">
                <a:solidFill>
                  <a:srgbClr val="131E29"/>
                </a:solidFill>
                <a:effectLst/>
                <a:latin typeface="Open Sans" panose="020B0606030504020204" pitchFamily="34" charset="0"/>
              </a:rPr>
              <a:t> within the Bureau of Workers’ Compensation adjudicates disputed claims. Twelve judges appointed by the Administrator of the Bureau preside over courtrooms in each of the Bureau's area offices, conducting evidentiary and settlement approval hearings. The Court of Workers’ Compensation Claims adjudicates disputed claims if the date of injury was on or after July 1, 2014.</a:t>
            </a:r>
          </a:p>
          <a:p>
            <a:pPr algn="l"/>
            <a:endParaRPr lang="en-US" b="0" i="0" dirty="0">
              <a:solidFill>
                <a:srgbClr val="131E29"/>
              </a:solidFill>
              <a:effectLst/>
              <a:latin typeface="Open Sans" panose="020B0606030504020204" pitchFamily="34" charset="0"/>
            </a:endParaRPr>
          </a:p>
        </p:txBody>
      </p:sp>
    </p:spTree>
    <p:extLst>
      <p:ext uri="{BB962C8B-B14F-4D97-AF65-F5344CB8AC3E}">
        <p14:creationId xmlns:p14="http://schemas.microsoft.com/office/powerpoint/2010/main" val="95126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9124F-B4FC-BEC2-87B1-97ADFF755B1B}"/>
              </a:ext>
            </a:extLst>
          </p:cNvPr>
          <p:cNvSpPr txBox="1"/>
          <p:nvPr/>
        </p:nvSpPr>
        <p:spPr>
          <a:xfrm>
            <a:off x="1962538" y="839754"/>
            <a:ext cx="7791061" cy="1477328"/>
          </a:xfrm>
          <a:prstGeom prst="rect">
            <a:avLst/>
          </a:prstGeom>
          <a:noFill/>
        </p:spPr>
        <p:txBody>
          <a:bodyPr wrap="square">
            <a:spAutoFit/>
          </a:bodyPr>
          <a:lstStyle/>
          <a:p>
            <a:r>
              <a:rPr lang="en-US" b="0" i="0" dirty="0">
                <a:solidFill>
                  <a:srgbClr val="040C28"/>
                </a:solidFill>
                <a:effectLst/>
                <a:latin typeface="Google Sans"/>
              </a:rPr>
              <a:t>Those workers who had not worked for the major part of the reference period (i.e. less than 6 months)</a:t>
            </a:r>
            <a:r>
              <a:rPr lang="en-US" b="0" i="0" dirty="0">
                <a:solidFill>
                  <a:srgbClr val="4D5156"/>
                </a:solidFill>
                <a:effectLst/>
                <a:latin typeface="Google Sans"/>
              </a:rPr>
              <a:t> are termed as Marginal Workers. Work is defined as participation in any economically productive activity with or without compensation, wages or profit. Such participation may be physical and/or mental in nature.</a:t>
            </a:r>
            <a:endParaRPr lang="en-IN" dirty="0"/>
          </a:p>
        </p:txBody>
      </p:sp>
      <p:sp>
        <p:nvSpPr>
          <p:cNvPr id="5" name="TextBox 4">
            <a:extLst>
              <a:ext uri="{FF2B5EF4-FFF2-40B4-BE49-F238E27FC236}">
                <a16:creationId xmlns:a16="http://schemas.microsoft.com/office/drawing/2014/main" id="{4C1B1229-9E8D-F272-8D7B-1A096310A89A}"/>
              </a:ext>
            </a:extLst>
          </p:cNvPr>
          <p:cNvSpPr txBox="1"/>
          <p:nvPr/>
        </p:nvSpPr>
        <p:spPr>
          <a:xfrm>
            <a:off x="1897223" y="4251670"/>
            <a:ext cx="7856376" cy="1200329"/>
          </a:xfrm>
          <a:prstGeom prst="rect">
            <a:avLst/>
          </a:prstGeom>
          <a:noFill/>
        </p:spPr>
        <p:txBody>
          <a:bodyPr wrap="square">
            <a:spAutoFit/>
          </a:bodyPr>
          <a:lstStyle/>
          <a:p>
            <a:r>
              <a:rPr lang="en-US" b="0" i="0">
                <a:solidFill>
                  <a:srgbClr val="4D5156"/>
                </a:solidFill>
                <a:effectLst/>
                <a:latin typeface="Google Sans"/>
              </a:rPr>
              <a:t> marginal worker is </a:t>
            </a:r>
            <a:r>
              <a:rPr lang="en-US" b="0" i="0">
                <a:solidFill>
                  <a:srgbClr val="040C28"/>
                </a:solidFill>
                <a:effectLst/>
                <a:latin typeface="Google Sans"/>
              </a:rPr>
              <a:t>one who engaged in only economically productive work for less than 183 days in a year</a:t>
            </a:r>
            <a:r>
              <a:rPr lang="en-US" b="0" i="0">
                <a:solidFill>
                  <a:srgbClr val="4D5156"/>
                </a:solidFill>
                <a:effectLst/>
                <a:latin typeface="Google Sans"/>
              </a:rPr>
              <a:t>. In India 8.7% of workers are marginal workers. Percentage of marginal workers reflects a less developing economy and poverty. In a analysis term what does basically human geography study?</a:t>
            </a:r>
            <a:endParaRPr lang="en-IN" dirty="0"/>
          </a:p>
        </p:txBody>
      </p:sp>
      <p:sp>
        <p:nvSpPr>
          <p:cNvPr id="7" name="TextBox 6">
            <a:extLst>
              <a:ext uri="{FF2B5EF4-FFF2-40B4-BE49-F238E27FC236}">
                <a16:creationId xmlns:a16="http://schemas.microsoft.com/office/drawing/2014/main" id="{B8556CD0-48F1-3EA9-B1CF-8BA526A213A7}"/>
              </a:ext>
            </a:extLst>
          </p:cNvPr>
          <p:cNvSpPr txBox="1"/>
          <p:nvPr/>
        </p:nvSpPr>
        <p:spPr>
          <a:xfrm>
            <a:off x="1897223" y="2528596"/>
            <a:ext cx="7244443" cy="1477328"/>
          </a:xfrm>
          <a:prstGeom prst="rect">
            <a:avLst/>
          </a:prstGeom>
          <a:noFill/>
        </p:spPr>
        <p:txBody>
          <a:bodyPr wrap="square">
            <a:spAutoFit/>
          </a:bodyPr>
          <a:lstStyle/>
          <a:p>
            <a:pPr algn="l"/>
            <a:br>
              <a:rPr lang="en-US" b="0" i="0" dirty="0">
                <a:solidFill>
                  <a:srgbClr val="202124"/>
                </a:solidFill>
                <a:effectLst/>
                <a:latin typeface="arial" panose="020B0604020202020204" pitchFamily="34" charset="0"/>
              </a:rPr>
            </a:br>
            <a:endParaRPr lang="en-US" b="0" i="0" dirty="0">
              <a:solidFill>
                <a:srgbClr val="202124"/>
              </a:solidFill>
              <a:effectLst/>
              <a:latin typeface="arial" panose="020B0604020202020204" pitchFamily="34" charset="0"/>
            </a:endParaRPr>
          </a:p>
          <a:p>
            <a:pPr algn="l"/>
            <a:r>
              <a:rPr lang="en-US" b="0" i="0" dirty="0">
                <a:solidFill>
                  <a:srgbClr val="040C28"/>
                </a:solidFill>
                <a:effectLst/>
                <a:latin typeface="Google Sans"/>
              </a:rPr>
              <a:t>Those who had not worked for the major part of the year</a:t>
            </a:r>
            <a:r>
              <a:rPr lang="en-US" b="0" i="0" dirty="0">
                <a:solidFill>
                  <a:srgbClr val="202124"/>
                </a:solidFill>
                <a:effectLst/>
                <a:latin typeface="Google Sans"/>
              </a:rPr>
              <a:t> ( i.e. those who had worked for less than 6 months or less than 183 days in a year) were termed as marginal workers.</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943086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838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vt:lpstr>
      <vt:lpstr>Google Sans</vt:lpstr>
      <vt:lpstr>Open Sans</vt:lpstr>
      <vt:lpstr>Permian Slab</vt:lpstr>
      <vt:lpstr>Tw Cen MT</vt:lpstr>
      <vt:lpstr>Circuit</vt:lpstr>
      <vt:lpstr>Tn marginal workers assessment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 marginal workers assessment</dc:title>
  <dc:creator>Thiyaneshwaran .</dc:creator>
  <cp:lastModifiedBy>Thiyaneshwaran .</cp:lastModifiedBy>
  <cp:revision>1</cp:revision>
  <dcterms:created xsi:type="dcterms:W3CDTF">2023-10-26T09:50:01Z</dcterms:created>
  <dcterms:modified xsi:type="dcterms:W3CDTF">2023-10-26T10:12:20Z</dcterms:modified>
</cp:coreProperties>
</file>