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3" r:id="rId6"/>
    <p:sldId id="262" r:id="rId7"/>
    <p:sldId id="260" r:id="rId8"/>
    <p:sldId id="268" r:id="rId9"/>
    <p:sldId id="269" r:id="rId10"/>
    <p:sldId id="264" r:id="rId11"/>
    <p:sldId id="270" r:id="rId12"/>
    <p:sldId id="271" r:id="rId13"/>
    <p:sldId id="265" r:id="rId14"/>
    <p:sldId id="266" r:id="rId15"/>
    <p:sldId id="267" r:id="rId16"/>
    <p:sldId id="272"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206" autoAdjust="0"/>
  </p:normalViewPr>
  <p:slideViewPr>
    <p:cSldViewPr>
      <p:cViewPr varScale="1">
        <p:scale>
          <a:sx n="67" d="100"/>
          <a:sy n="67" d="100"/>
        </p:scale>
        <p:origin x="834" y="7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urugavell47/IBM_EDUNET_GENAI/blob/c37292750b2d56ec19c1aba3a3d078fc2a0b1813/WINE_QUALITY_PREDICTION.ipynb"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Murugavell47/IBM_EDUNET_GENAI/blob/c37292750b2d56ec19c1aba3a3d078fc2a0b1813/winequality-red.csv" TargetMode="External"/><Relationship Id="rId2" Type="http://schemas.openxmlformats.org/officeDocument/2006/relationships/hyperlink" Target="https://github.com/Murugavell47/IBM_EDUNET_GENAI/blob/c37292750b2d56ec19c1aba3a3d078fc2a0b1813/WINE_QUALITY_PREDICTION.ipynb" TargetMode="External"/><Relationship Id="rId1" Type="http://schemas.openxmlformats.org/officeDocument/2006/relationships/slideLayout" Target="../slideLayouts/slideLayout4.xml"/><Relationship Id="rId4" Type="http://schemas.openxmlformats.org/officeDocument/2006/relationships/hyperlink" Target="https://github.com/Murugavell47/IBM_EDUNET_GENAI/blob/c37292750b2d56ec19c1aba3a3d078fc2a0b1813/winequality-white.csv"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414774" y="4443886"/>
            <a:ext cx="66342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S.T. MURUGAVELL</a:t>
            </a:r>
            <a:endParaRPr spc="15" dirty="0"/>
          </a:p>
        </p:txBody>
      </p:sp>
      <p:sp>
        <p:nvSpPr>
          <p:cNvPr id="8" name="object 8"/>
          <p:cNvSpPr txBox="1"/>
          <p:nvPr/>
        </p:nvSpPr>
        <p:spPr>
          <a:xfrm>
            <a:off x="7620000" y="5029200"/>
            <a:ext cx="4411980" cy="1590179"/>
          </a:xfrm>
          <a:prstGeom prst="rect">
            <a:avLst/>
          </a:prstGeom>
        </p:spPr>
        <p:txBody>
          <a:bodyPr vert="horz" wrap="square" lIns="0" tIns="12700" rIns="0" bIns="0" rtlCol="0">
            <a:spAutoFit/>
          </a:bodyPr>
          <a:lstStyle/>
          <a:p>
            <a:pPr marL="12700">
              <a:lnSpc>
                <a:spcPct val="100000"/>
              </a:lnSpc>
              <a:spcBef>
                <a:spcPts val="100"/>
              </a:spcBef>
            </a:pPr>
            <a:r>
              <a:rPr lang="en-IN" sz="2000" spc="10" dirty="0">
                <a:latin typeface="Trebuchet MS"/>
                <a:cs typeface="Trebuchet MS"/>
              </a:rPr>
              <a:t>Email: murugavelkarthi4@gmail.com</a:t>
            </a:r>
          </a:p>
          <a:p>
            <a:pPr marL="12700">
              <a:lnSpc>
                <a:spcPct val="100000"/>
              </a:lnSpc>
              <a:spcBef>
                <a:spcPts val="100"/>
              </a:spcBef>
            </a:pPr>
            <a:r>
              <a:rPr lang="en-IN" sz="2000" spc="10" dirty="0">
                <a:latin typeface="Trebuchet MS"/>
                <a:cs typeface="Trebuchet MS"/>
              </a:rPr>
              <a:t>Reg No: 211521243106</a:t>
            </a:r>
          </a:p>
          <a:p>
            <a:pPr marL="12700">
              <a:lnSpc>
                <a:spcPct val="100000"/>
              </a:lnSpc>
              <a:spcBef>
                <a:spcPts val="100"/>
              </a:spcBef>
            </a:pPr>
            <a:r>
              <a:rPr lang="en-IN" sz="2000" spc="10" dirty="0">
                <a:latin typeface="Trebuchet MS"/>
                <a:cs typeface="Trebuchet MS"/>
              </a:rPr>
              <a:t>Department of AI &amp; DS</a:t>
            </a:r>
          </a:p>
          <a:p>
            <a:pPr marL="12700">
              <a:lnSpc>
                <a:spcPct val="100000"/>
              </a:lnSpc>
              <a:spcBef>
                <a:spcPts val="100"/>
              </a:spcBef>
            </a:pPr>
            <a:r>
              <a:rPr lang="en-IN" sz="2000" spc="10" dirty="0">
                <a:latin typeface="Trebuchet MS"/>
                <a:cs typeface="Trebuchet MS"/>
              </a:rPr>
              <a:t>Panimalar Institute of Technology, Chennai</a:t>
            </a:r>
            <a:endParaRPr sz="20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4</a:t>
            </a:r>
            <a:r>
              <a:rPr sz="1100" spc="20" dirty="0">
                <a:solidFill>
                  <a:srgbClr val="2D83C3"/>
                </a:solidFill>
                <a:latin typeface="Trebuchet MS"/>
                <a:cs typeface="Trebuchet MS"/>
              </a:rPr>
              <a:t>/</a:t>
            </a:r>
            <a:r>
              <a:rPr lang="en-IN" sz="1100" spc="20" dirty="0">
                <a:solidFill>
                  <a:srgbClr val="2D83C3"/>
                </a:solidFill>
                <a:latin typeface="Trebuchet MS"/>
                <a:cs typeface="Trebuchet MS"/>
              </a:rPr>
              <a:t>01</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lang="en-IN" sz="1100" b="1" spc="50" dirty="0">
                <a:solidFill>
                  <a:srgbClr val="2D83C3"/>
                </a:solidFill>
                <a:latin typeface="Trebuchet MS"/>
                <a:cs typeface="Trebuchet MS"/>
              </a:rPr>
              <a:t>Final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FDB400AD-143B-BF50-4D35-BE18CB5D2C87}"/>
              </a:ext>
            </a:extLst>
          </p:cNvPr>
          <p:cNvSpPr txBox="1"/>
          <p:nvPr/>
        </p:nvSpPr>
        <p:spPr>
          <a:xfrm>
            <a:off x="152400" y="2590800"/>
            <a:ext cx="10896600" cy="1446550"/>
          </a:xfrm>
          <a:prstGeom prst="rect">
            <a:avLst/>
          </a:prstGeom>
          <a:noFill/>
        </p:spPr>
        <p:txBody>
          <a:bodyPr wrap="square" rtlCol="0">
            <a:spAutoFit/>
          </a:bodyPr>
          <a:lstStyle/>
          <a:p>
            <a:r>
              <a:rPr lang="en-IN" sz="4400" i="0" dirty="0">
                <a:solidFill>
                  <a:srgbClr val="000000"/>
                </a:solidFill>
                <a:effectLst/>
                <a:highlight>
                  <a:srgbClr val="FFFFFF"/>
                </a:highlight>
                <a:latin typeface="Montserrat" panose="00000500000000000000" pitchFamily="2" charset="0"/>
              </a:rPr>
              <a:t>Generative AI for Engineering (E2324)</a:t>
            </a:r>
          </a:p>
          <a:p>
            <a:r>
              <a:rPr lang="en-IN" sz="4400" dirty="0">
                <a:solidFill>
                  <a:srgbClr val="000000"/>
                </a:solidFill>
                <a:highlight>
                  <a:srgbClr val="FFFFFF"/>
                </a:highlight>
                <a:latin typeface="Montserrat" panose="00000500000000000000" pitchFamily="2" charset="0"/>
              </a:rPr>
              <a:t>IBM-EDUNET FOUNDATION</a:t>
            </a:r>
            <a:endParaRPr lang="en-IN"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a:cs typeface="Trebuchet MS"/>
              </a:rPr>
              <a:t>RESULT</a:t>
            </a:r>
            <a:endParaRPr sz="4800" dirty="0">
              <a:latin typeface="Trebuchet MS"/>
              <a:cs typeface="Trebuchet MS"/>
            </a:endParaRPr>
          </a:p>
        </p:txBody>
      </p:sp>
      <p:pic>
        <p:nvPicPr>
          <p:cNvPr id="3" name="Picture 2">
            <a:extLst>
              <a:ext uri="{FF2B5EF4-FFF2-40B4-BE49-F238E27FC236}">
                <a16:creationId xmlns:a16="http://schemas.microsoft.com/office/drawing/2014/main" id="{644B127C-E2FB-DADF-0559-7D7FC3661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0" y="1051560"/>
            <a:ext cx="8724900" cy="52349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a:cs typeface="Trebuchet MS"/>
              </a:rPr>
              <a:t>RESULT</a:t>
            </a:r>
            <a:endParaRPr sz="4800" dirty="0">
              <a:latin typeface="Trebuchet MS"/>
              <a:cs typeface="Trebuchet MS"/>
            </a:endParaRPr>
          </a:p>
        </p:txBody>
      </p:sp>
      <p:pic>
        <p:nvPicPr>
          <p:cNvPr id="3" name="Picture 2">
            <a:extLst>
              <a:ext uri="{FF2B5EF4-FFF2-40B4-BE49-F238E27FC236}">
                <a16:creationId xmlns:a16="http://schemas.microsoft.com/office/drawing/2014/main" id="{4E933C84-BC96-70C1-E816-29FC3AC78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70" y="1387204"/>
            <a:ext cx="11525230" cy="4334345"/>
          </a:xfrm>
          <a:prstGeom prst="rect">
            <a:avLst/>
          </a:prstGeom>
        </p:spPr>
      </p:pic>
    </p:spTree>
    <p:extLst>
      <p:ext uri="{BB962C8B-B14F-4D97-AF65-F5344CB8AC3E}">
        <p14:creationId xmlns:p14="http://schemas.microsoft.com/office/powerpoint/2010/main" val="410243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a:cs typeface="Trebuchet MS"/>
              </a:rPr>
              <a:t>RESULT</a:t>
            </a:r>
            <a:endParaRPr sz="4800" dirty="0">
              <a:latin typeface="Trebuchet MS"/>
              <a:cs typeface="Trebuchet MS"/>
            </a:endParaRPr>
          </a:p>
        </p:txBody>
      </p:sp>
      <p:pic>
        <p:nvPicPr>
          <p:cNvPr id="3" name="Picture 2">
            <a:extLst>
              <a:ext uri="{FF2B5EF4-FFF2-40B4-BE49-F238E27FC236}">
                <a16:creationId xmlns:a16="http://schemas.microsoft.com/office/drawing/2014/main" id="{B0D6C8DB-427B-9604-D6A6-C9FC61783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600200"/>
            <a:ext cx="10439400" cy="3991759"/>
          </a:xfrm>
          <a:prstGeom prst="rect">
            <a:avLst/>
          </a:prstGeom>
        </p:spPr>
      </p:pic>
    </p:spTree>
    <p:extLst>
      <p:ext uri="{BB962C8B-B14F-4D97-AF65-F5344CB8AC3E}">
        <p14:creationId xmlns:p14="http://schemas.microsoft.com/office/powerpoint/2010/main" val="1294751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045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902970" y="5955274"/>
            <a:ext cx="1230630" cy="335280"/>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a:solidFill>
                  <a:srgbClr val="006FC0"/>
                </a:solidFill>
                <a:uFill>
                  <a:solidFill>
                    <a:srgbClr val="006FC0"/>
                  </a:solidFill>
                </a:uFill>
                <a:latin typeface="Trebuchet MS"/>
                <a:cs typeface="Trebuchet MS"/>
                <a:hlinkClick r:id="rId3"/>
              </a:rPr>
              <a:t>Code Link</a:t>
            </a:r>
            <a:endParaRPr sz="2000" dirty="0">
              <a:latin typeface="Trebuchet MS"/>
              <a:cs typeface="Trebuchet MS"/>
            </a:endParaRPr>
          </a:p>
        </p:txBody>
      </p:sp>
      <p:sp>
        <p:nvSpPr>
          <p:cNvPr id="10" name="TextBox 9">
            <a:extLst>
              <a:ext uri="{FF2B5EF4-FFF2-40B4-BE49-F238E27FC236}">
                <a16:creationId xmlns:a16="http://schemas.microsoft.com/office/drawing/2014/main" id="{4AAD58A9-891A-9122-E263-8AD62C3E0396}"/>
              </a:ext>
            </a:extLst>
          </p:cNvPr>
          <p:cNvSpPr txBox="1"/>
          <p:nvPr/>
        </p:nvSpPr>
        <p:spPr>
          <a:xfrm>
            <a:off x="752475" y="1524000"/>
            <a:ext cx="10753343" cy="4401205"/>
          </a:xfrm>
          <a:prstGeom prst="rect">
            <a:avLst/>
          </a:prstGeom>
          <a:noFill/>
        </p:spPr>
        <p:txBody>
          <a:bodyPr wrap="square" rtlCol="0">
            <a:spAutoFit/>
          </a:bodyPr>
          <a:lstStyle/>
          <a:p>
            <a:r>
              <a:rPr lang="en-US" sz="2000" dirty="0"/>
              <a:t>In conclusion, our project successfully employed LSTM neural networks to classify wine quality based on its attributes. Through extensive preprocessing and model training, we achieved high accuracy and F1 scores for both red and white wine datasets. The interactive visualizations provided insights into model performance, showcasing confusion matrices, accuracy, F1 scores, and training loss. This project demonstrates the effectiveness of deep learning techniques in predicting wine quality, offering valuable tools for wine producers and enthusiasts to enhance quality assessment and production processes. Future work could involve refining model architectures and exploring additional features to further improve classification accuracy and broaden applicability.</a:t>
            </a:r>
          </a:p>
          <a:p>
            <a:endParaRPr lang="en-US" sz="2000" dirty="0"/>
          </a:p>
          <a:p>
            <a:endParaRPr lang="en-US" sz="2000" dirty="0"/>
          </a:p>
          <a:p>
            <a:endParaRPr lang="en-US" sz="2000" dirty="0"/>
          </a:p>
          <a:p>
            <a:endParaRPr lang="en-US" sz="2000" dirty="0"/>
          </a:p>
          <a:p>
            <a:endParaRPr lang="en-US" sz="2000" dirty="0"/>
          </a:p>
          <a:p>
            <a:r>
              <a:rPr lang="en-US" sz="2000" dirty="0"/>
              <a:t>The Coding of the project is uploaded in GitHub, click below button to see the code :)</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DC564-0803-435B-35CB-F284726A5609}"/>
              </a:ext>
            </a:extLst>
          </p:cNvPr>
          <p:cNvSpPr>
            <a:spLocks noGrp="1"/>
          </p:cNvSpPr>
          <p:nvPr>
            <p:ph type="title"/>
          </p:nvPr>
        </p:nvSpPr>
        <p:spPr/>
        <p:txBody>
          <a:bodyPr/>
          <a:lstStyle/>
          <a:p>
            <a:r>
              <a:rPr lang="en-IN" dirty="0"/>
              <a:t>FUTURE SCOPE</a:t>
            </a:r>
          </a:p>
        </p:txBody>
      </p:sp>
      <p:sp>
        <p:nvSpPr>
          <p:cNvPr id="3" name="TextBox 2">
            <a:extLst>
              <a:ext uri="{FF2B5EF4-FFF2-40B4-BE49-F238E27FC236}">
                <a16:creationId xmlns:a16="http://schemas.microsoft.com/office/drawing/2014/main" id="{FFE5BD81-7010-A269-4E20-3FA929FE7DC2}"/>
              </a:ext>
            </a:extLst>
          </p:cNvPr>
          <p:cNvSpPr txBox="1"/>
          <p:nvPr/>
        </p:nvSpPr>
        <p:spPr>
          <a:xfrm>
            <a:off x="755332" y="1307842"/>
            <a:ext cx="10903268"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Integrate time-series data, such as seasonal variations in grape cultivation and fermentation processes, to capture temporal patterns and enhance model accuracy.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Investigate additional features related to wine production, such as weather conditions, soil properties, and fermentation techniques, to enrich the dataset and improve model generalization.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Implement ensemble learning techniques, such as bagging or boosting, to combine predictions from multiple LSTM models and potentially achieve higher classification performance.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Apply transfer learning approaches by leveraging pre-trained LSTM models on related tasks or datasets, adapting them to the wine quality classification problem with fine-tuning or feature extraction.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Develop real-time monitoring systems that utilize trained LSTM models to continuously assess wine quality based on sensor data from production facilities, enabling proactive quality control measures and timely interventions.</a:t>
            </a:r>
            <a:endParaRPr lang="en-IN" sz="2000" dirty="0"/>
          </a:p>
        </p:txBody>
      </p:sp>
    </p:spTree>
    <p:extLst>
      <p:ext uri="{BB962C8B-B14F-4D97-AF65-F5344CB8AC3E}">
        <p14:creationId xmlns:p14="http://schemas.microsoft.com/office/powerpoint/2010/main" val="78476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DC564-0803-435B-35CB-F284726A5609}"/>
              </a:ext>
            </a:extLst>
          </p:cNvPr>
          <p:cNvSpPr>
            <a:spLocks noGrp="1"/>
          </p:cNvSpPr>
          <p:nvPr>
            <p:ph type="title"/>
          </p:nvPr>
        </p:nvSpPr>
        <p:spPr/>
        <p:txBody>
          <a:bodyPr/>
          <a:lstStyle/>
          <a:p>
            <a:r>
              <a:rPr lang="en-IN" dirty="0"/>
              <a:t>REFERENCES</a:t>
            </a:r>
          </a:p>
        </p:txBody>
      </p:sp>
      <p:sp>
        <p:nvSpPr>
          <p:cNvPr id="3" name="TextBox 2">
            <a:extLst>
              <a:ext uri="{FF2B5EF4-FFF2-40B4-BE49-F238E27FC236}">
                <a16:creationId xmlns:a16="http://schemas.microsoft.com/office/drawing/2014/main" id="{0637A994-7FEB-AB84-8318-C0BC09321911}"/>
              </a:ext>
            </a:extLst>
          </p:cNvPr>
          <p:cNvSpPr txBox="1"/>
          <p:nvPr/>
        </p:nvSpPr>
        <p:spPr>
          <a:xfrm>
            <a:off x="755332" y="1371600"/>
            <a:ext cx="10681335" cy="923330"/>
          </a:xfrm>
          <a:prstGeom prst="rect">
            <a:avLst/>
          </a:prstGeom>
          <a:noFill/>
        </p:spPr>
        <p:txBody>
          <a:bodyPr wrap="square" rtlCol="0">
            <a:spAutoFit/>
          </a:bodyPr>
          <a:lstStyle/>
          <a:p>
            <a:r>
              <a:rPr lang="en-IN" dirty="0"/>
              <a:t>GitHub Link: </a:t>
            </a:r>
            <a:r>
              <a:rPr lang="en-IN" dirty="0">
                <a:hlinkClick r:id="rId2"/>
              </a:rPr>
              <a:t>Murugavell47</a:t>
            </a:r>
            <a:endParaRPr lang="en-IN" dirty="0"/>
          </a:p>
          <a:p>
            <a:endParaRPr lang="en-IN" dirty="0"/>
          </a:p>
          <a:p>
            <a:r>
              <a:rPr lang="en-IN" dirty="0"/>
              <a:t>Dataset Link: </a:t>
            </a:r>
            <a:r>
              <a:rPr lang="en-IN" dirty="0">
                <a:hlinkClick r:id="rId3"/>
              </a:rPr>
              <a:t>Wine_quality_RED</a:t>
            </a:r>
            <a:r>
              <a:rPr lang="en-IN" dirty="0"/>
              <a:t>, </a:t>
            </a:r>
            <a:r>
              <a:rPr lang="en-IN" dirty="0">
                <a:hlinkClick r:id="rId4"/>
              </a:rPr>
              <a:t>Wine_quality_WHITE</a:t>
            </a:r>
            <a:endParaRPr lang="en-IN" dirty="0"/>
          </a:p>
        </p:txBody>
      </p:sp>
    </p:spTree>
    <p:extLst>
      <p:ext uri="{BB962C8B-B14F-4D97-AF65-F5344CB8AC3E}">
        <p14:creationId xmlns:p14="http://schemas.microsoft.com/office/powerpoint/2010/main" val="2565034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16D056-5EF9-260A-7A3D-2B890707C16E}"/>
              </a:ext>
            </a:extLst>
          </p:cNvPr>
          <p:cNvSpPr>
            <a:spLocks noGrp="1"/>
          </p:cNvSpPr>
          <p:nvPr>
            <p:ph type="title"/>
          </p:nvPr>
        </p:nvSpPr>
        <p:spPr>
          <a:xfrm>
            <a:off x="3949065" y="2819400"/>
            <a:ext cx="3899535" cy="758190"/>
          </a:xfrm>
        </p:spPr>
        <p:txBody>
          <a:bodyPr/>
          <a:lstStyle/>
          <a:p>
            <a:r>
              <a:rPr lang="en-IN" dirty="0"/>
              <a:t>THANK YOU!</a:t>
            </a:r>
          </a:p>
        </p:txBody>
      </p:sp>
    </p:spTree>
    <p:extLst>
      <p:ext uri="{BB962C8B-B14F-4D97-AF65-F5344CB8AC3E}">
        <p14:creationId xmlns:p14="http://schemas.microsoft.com/office/powerpoint/2010/main" val="2362218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1">
            <a:schemeClr val="dk1"/>
          </a:lnRef>
          <a:fillRef idx="2">
            <a:schemeClr val="dk1"/>
          </a:fillRef>
          <a:effectRef idx="1">
            <a:schemeClr val="dk1"/>
          </a:effectRef>
          <a:fontRef idx="minor">
            <a:schemeClr val="dk1"/>
          </a:fontRef>
        </p:style>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537BD19-B8A1-B3CF-CD13-37D15F8955FF}"/>
              </a:ext>
            </a:extLst>
          </p:cNvPr>
          <p:cNvSpPr txBox="1"/>
          <p:nvPr/>
        </p:nvSpPr>
        <p:spPr>
          <a:xfrm>
            <a:off x="657225" y="2922120"/>
            <a:ext cx="10543793" cy="1200329"/>
          </a:xfrm>
          <a:prstGeom prst="rect">
            <a:avLst/>
          </a:prstGeom>
          <a:noFill/>
        </p:spPr>
        <p:txBody>
          <a:bodyPr wrap="square" rtlCol="0">
            <a:spAutoFit/>
          </a:bodyPr>
          <a:lstStyle/>
          <a:p>
            <a:pPr algn="ctr"/>
            <a:r>
              <a:rPr lang="en-US" sz="3600" b="1" dirty="0"/>
              <a:t>WINE QUALITY CLASSIFICATION USING LSTM: </a:t>
            </a:r>
          </a:p>
          <a:p>
            <a:pPr algn="ctr"/>
            <a:r>
              <a:rPr lang="en-US" sz="3600" b="1" dirty="0"/>
              <a:t>RED VS. WHITE WINES</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1605280" y="2670810"/>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D1621EF-290C-2050-E019-BC0E7FBC68EF}"/>
              </a:ext>
            </a:extLst>
          </p:cNvPr>
          <p:cNvSpPr txBox="1"/>
          <p:nvPr/>
        </p:nvSpPr>
        <p:spPr>
          <a:xfrm>
            <a:off x="5858257" y="1447800"/>
            <a:ext cx="5952743" cy="3539430"/>
          </a:xfrm>
          <a:prstGeom prst="rect">
            <a:avLst/>
          </a:prstGeom>
          <a:noFill/>
        </p:spPr>
        <p:txBody>
          <a:bodyPr wrap="square" rtlCol="0">
            <a:spAutoFit/>
          </a:bodyPr>
          <a:lstStyle/>
          <a:p>
            <a:pPr marL="457200" indent="-457200">
              <a:buFont typeface="Courier New" panose="02070309020205020404" pitchFamily="49" charset="0"/>
              <a:buChar char="o"/>
            </a:pPr>
            <a:r>
              <a:rPr lang="en-IN" sz="2800" b="1" dirty="0"/>
              <a:t>Problem Statement</a:t>
            </a:r>
          </a:p>
          <a:p>
            <a:pPr marL="457200" indent="-457200">
              <a:buFont typeface="Courier New" panose="02070309020205020404" pitchFamily="49" charset="0"/>
              <a:buChar char="o"/>
            </a:pPr>
            <a:r>
              <a:rPr lang="en-IN" sz="2800" b="1" dirty="0"/>
              <a:t>Proposed System/Solution</a:t>
            </a:r>
          </a:p>
          <a:p>
            <a:pPr marL="457200" indent="-457200">
              <a:buFont typeface="Courier New" panose="02070309020205020404" pitchFamily="49" charset="0"/>
              <a:buChar char="o"/>
            </a:pPr>
            <a:r>
              <a:rPr lang="en-IN" sz="2800" b="1" dirty="0"/>
              <a:t>System Development Approach</a:t>
            </a:r>
          </a:p>
          <a:p>
            <a:pPr marL="457200" indent="-457200">
              <a:buFont typeface="Courier New" panose="02070309020205020404" pitchFamily="49" charset="0"/>
              <a:buChar char="o"/>
            </a:pPr>
            <a:r>
              <a:rPr lang="en-IN" sz="2800" b="1" dirty="0"/>
              <a:t>Algorithm &amp; Deployment</a:t>
            </a:r>
          </a:p>
          <a:p>
            <a:pPr marL="457200" indent="-457200">
              <a:buFont typeface="Courier New" panose="02070309020205020404" pitchFamily="49" charset="0"/>
              <a:buChar char="o"/>
            </a:pPr>
            <a:r>
              <a:rPr lang="en-IN" sz="2800" b="1" dirty="0"/>
              <a:t>Result</a:t>
            </a:r>
          </a:p>
          <a:p>
            <a:pPr marL="457200" indent="-457200">
              <a:buFont typeface="Courier New" panose="02070309020205020404" pitchFamily="49" charset="0"/>
              <a:buChar char="o"/>
            </a:pPr>
            <a:r>
              <a:rPr lang="en-IN" sz="2800" b="1" dirty="0"/>
              <a:t>Conclusion</a:t>
            </a:r>
          </a:p>
          <a:p>
            <a:pPr marL="457200" indent="-457200">
              <a:buFont typeface="Courier New" panose="02070309020205020404" pitchFamily="49" charset="0"/>
              <a:buChar char="o"/>
            </a:pPr>
            <a:r>
              <a:rPr lang="en-IN" sz="2800" b="1" dirty="0"/>
              <a:t>Future Scope</a:t>
            </a:r>
          </a:p>
          <a:p>
            <a:pPr marL="457200" indent="-457200">
              <a:buFont typeface="Courier New" panose="02070309020205020404" pitchFamily="49" charset="0"/>
              <a:buChar char="o"/>
            </a:pPr>
            <a:r>
              <a:rPr lang="en-IN" sz="2800" b="1" dirty="0"/>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541EEE3A-6107-5273-003C-BA828383FB9B}"/>
              </a:ext>
            </a:extLst>
          </p:cNvPr>
          <p:cNvSpPr txBox="1"/>
          <p:nvPr/>
        </p:nvSpPr>
        <p:spPr>
          <a:xfrm>
            <a:off x="834072" y="2286000"/>
            <a:ext cx="10519346" cy="3046988"/>
          </a:xfrm>
          <a:prstGeom prst="rect">
            <a:avLst/>
          </a:prstGeom>
          <a:noFill/>
        </p:spPr>
        <p:txBody>
          <a:bodyPr wrap="square" rtlCol="0">
            <a:spAutoFit/>
          </a:bodyPr>
          <a:lstStyle/>
          <a:p>
            <a:r>
              <a:rPr lang="en-US" sz="2400" dirty="0"/>
              <a:t>Develop a predictive model using Long Short-Term Memory (LSTM) neural networks to classify the quality of red and white wines based on their chemical properties. The goal is to accurately categorize wines into 'Low', 'Medium', or 'High' quality classes. The model will be trained on a dataset containing features such as acidity levels, sugar content, and sulfur dioxide concentration, with quality labels provided. The project aims to explore the effectiveness of LSTM models in predicting wine quality and compare the performance between red and white wines.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4938"/>
            <a:ext cx="754316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PROPOSED SYSTEM </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5</a:t>
            </a:fld>
            <a:endParaRPr sz="1100">
              <a:latin typeface="Trebuchet MS"/>
              <a:cs typeface="Trebuchet MS"/>
            </a:endParaRPr>
          </a:p>
        </p:txBody>
      </p:sp>
      <p:sp>
        <p:nvSpPr>
          <p:cNvPr id="10" name="TextBox 9">
            <a:extLst>
              <a:ext uri="{FF2B5EF4-FFF2-40B4-BE49-F238E27FC236}">
                <a16:creationId xmlns:a16="http://schemas.microsoft.com/office/drawing/2014/main" id="{E229CD59-72F2-A206-9BEB-9AD6CDB3D314}"/>
              </a:ext>
            </a:extLst>
          </p:cNvPr>
          <p:cNvSpPr txBox="1"/>
          <p:nvPr/>
        </p:nvSpPr>
        <p:spPr>
          <a:xfrm>
            <a:off x="752475" y="1676400"/>
            <a:ext cx="10906125"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Utilize Long Short-Term Memory (LSTM) neural networks to build a predictive model for wine quality classification.</a:t>
            </a:r>
          </a:p>
          <a:p>
            <a:pPr marL="285750" indent="-285750">
              <a:buFont typeface="Arial" panose="020B0604020202020204" pitchFamily="34" charset="0"/>
              <a:buChar char="•"/>
            </a:pPr>
            <a:r>
              <a:rPr lang="en-US" sz="2000" dirty="0"/>
              <a:t>Preprocess the dataset by categorizing wine quality into discrete classes and standardizing feature values.</a:t>
            </a:r>
          </a:p>
          <a:p>
            <a:pPr marL="285750" indent="-285750">
              <a:buFont typeface="Arial" panose="020B0604020202020204" pitchFamily="34" charset="0"/>
              <a:buChar char="•"/>
            </a:pPr>
            <a:r>
              <a:rPr lang="en-US" sz="2000" dirty="0"/>
              <a:t>Train separate LSTM models for red and white wines using the processed data, incorporating multiple epochs for model refinement.</a:t>
            </a:r>
          </a:p>
          <a:p>
            <a:pPr marL="285750" indent="-285750">
              <a:buFont typeface="Arial" panose="020B0604020202020204" pitchFamily="34" charset="0"/>
              <a:buChar char="•"/>
            </a:pPr>
            <a:r>
              <a:rPr lang="en-US" sz="2000" dirty="0"/>
              <a:t>Evaluate the trained models' performance using accuracy metrics, confusion matrices, and F1 scores to assess their effectiveness in classifying wine quality.</a:t>
            </a:r>
          </a:p>
          <a:p>
            <a:pPr marL="285750" indent="-285750">
              <a:buFont typeface="Arial" panose="020B0604020202020204" pitchFamily="34" charset="0"/>
              <a:buChar char="•"/>
            </a:pPr>
            <a:r>
              <a:rPr lang="en-US" sz="2000" dirty="0"/>
              <a:t>Provide recommendations for stakeholders in the wine industry based on the model's findings, such as identifying factors that contribute most significantly to wine quality and suggesting potential strategies for quality improvement.</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40" dirty="0"/>
              <a:t>SYSTEM DEVELOPMENT APPROACH</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5C380782-677C-3666-7E14-973D6E1C9798}"/>
              </a:ext>
            </a:extLst>
          </p:cNvPr>
          <p:cNvSpPr txBox="1"/>
          <p:nvPr/>
        </p:nvSpPr>
        <p:spPr>
          <a:xfrm>
            <a:off x="609600" y="1620083"/>
            <a:ext cx="10743818" cy="3693319"/>
          </a:xfrm>
          <a:prstGeom prst="rect">
            <a:avLst/>
          </a:prstGeom>
          <a:noFill/>
        </p:spPr>
        <p:txBody>
          <a:bodyPr wrap="square" rtlCol="0">
            <a:spAutoFit/>
          </a:bodyPr>
          <a:lstStyle/>
          <a:p>
            <a:r>
              <a:rPr lang="en-US" dirty="0"/>
              <a:t>The proposed system uses several technologies and libraries for data processing, deep learning, and visualization. Here's a list of the key technologies used:</a:t>
            </a:r>
          </a:p>
          <a:p>
            <a:endParaRPr lang="en-US" b="1" dirty="0"/>
          </a:p>
          <a:p>
            <a:r>
              <a:rPr lang="en-US" b="1" dirty="0"/>
              <a:t>Python</a:t>
            </a:r>
            <a:r>
              <a:rPr lang="en-US" dirty="0"/>
              <a:t>: The programming language used for the entire codebase.</a:t>
            </a:r>
          </a:p>
          <a:p>
            <a:endParaRPr lang="en-US" b="1" dirty="0"/>
          </a:p>
          <a:p>
            <a:r>
              <a:rPr lang="en-US" b="1" dirty="0"/>
              <a:t>NumPy</a:t>
            </a:r>
            <a:r>
              <a:rPr lang="en-US" dirty="0"/>
              <a:t>: Library for numerical operations.</a:t>
            </a:r>
          </a:p>
          <a:p>
            <a:endParaRPr lang="en-US" b="1" dirty="0"/>
          </a:p>
          <a:p>
            <a:r>
              <a:rPr lang="en-US" b="1" dirty="0"/>
              <a:t>Scikit-learn</a:t>
            </a:r>
            <a:r>
              <a:rPr lang="en-US" dirty="0"/>
              <a:t>: Library for machine learning tasks, used here for data preprocessing and evaluation metrics calculation.</a:t>
            </a:r>
          </a:p>
          <a:p>
            <a:endParaRPr lang="en-US" b="1" dirty="0"/>
          </a:p>
          <a:p>
            <a:r>
              <a:rPr lang="en-US" b="1" dirty="0"/>
              <a:t>TensorFlow</a:t>
            </a:r>
            <a:r>
              <a:rPr lang="en-US" dirty="0"/>
              <a:t>: Deep learning framework used to build and train the LSTM model.</a:t>
            </a:r>
          </a:p>
          <a:p>
            <a:endParaRPr lang="en-US" dirty="0"/>
          </a:p>
          <a:p>
            <a:r>
              <a:rPr lang="en-US" b="1" dirty="0"/>
              <a:t>Plotly</a:t>
            </a:r>
            <a:r>
              <a:rPr lang="en-US" dirty="0"/>
              <a:t>: Library for interactive data visualization.</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78708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ALGORITHM &amp; DEVELOPMENT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95B7791D-286F-83A7-9FC0-72D31337FF0E}"/>
              </a:ext>
            </a:extLst>
          </p:cNvPr>
          <p:cNvSpPr txBox="1"/>
          <p:nvPr/>
        </p:nvSpPr>
        <p:spPr>
          <a:xfrm>
            <a:off x="739775" y="1676400"/>
            <a:ext cx="10613643" cy="4524315"/>
          </a:xfrm>
          <a:prstGeom prst="rect">
            <a:avLst/>
          </a:prstGeom>
          <a:noFill/>
        </p:spPr>
        <p:txBody>
          <a:bodyPr wrap="square" rtlCol="0">
            <a:spAutoFit/>
          </a:bodyPr>
          <a:lstStyle/>
          <a:p>
            <a:r>
              <a:rPr lang="en-US" dirty="0"/>
              <a:t>Algorithm Overview:</a:t>
            </a:r>
          </a:p>
          <a:p>
            <a:endParaRPr lang="en-US" dirty="0"/>
          </a:p>
          <a:p>
            <a:r>
              <a:rPr lang="en-US" dirty="0"/>
              <a:t>The Long Short-Term Memory (LSTM) algorithm is a type of recurrent neural network (RNN) specifically designed to capture long-term dependencies in sequential data.</a:t>
            </a:r>
          </a:p>
          <a:p>
            <a:r>
              <a:rPr lang="en-US" dirty="0"/>
              <a:t>LSTM networks consist of memory cells that can maintain information over time, making them suitable for modeling time series and sequential data like the chemical properties of wines.</a:t>
            </a:r>
          </a:p>
          <a:p>
            <a:endParaRPr lang="en-US" dirty="0"/>
          </a:p>
          <a:p>
            <a:r>
              <a:rPr lang="en-US" dirty="0"/>
              <a:t>Development Steps:</a:t>
            </a:r>
          </a:p>
          <a:p>
            <a:endParaRPr lang="en-US" dirty="0"/>
          </a:p>
          <a:p>
            <a:r>
              <a:rPr lang="en-US" dirty="0"/>
              <a:t>a. Data Loading and Preprocessing:</a:t>
            </a:r>
          </a:p>
          <a:p>
            <a:endParaRPr lang="en-US" dirty="0"/>
          </a:p>
          <a:p>
            <a:r>
              <a:rPr lang="en-US" dirty="0"/>
              <a:t>Load the wine datasets (red and white wines) and preprocess them by assigning column names, categorizing wine quality, and splitting the data into training and testing sets.</a:t>
            </a:r>
          </a:p>
          <a:p>
            <a:r>
              <a:rPr lang="en-US" dirty="0"/>
              <a:t>Standardize the features to ensure they have a mean of 0 and a standard deviation of 1, which helps improve the model's convergence during training.</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77946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ALGORITHM &amp; DEVELOPMENT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2" name="TextBox 11">
            <a:extLst>
              <a:ext uri="{FF2B5EF4-FFF2-40B4-BE49-F238E27FC236}">
                <a16:creationId xmlns:a16="http://schemas.microsoft.com/office/drawing/2014/main" id="{95B7791D-286F-83A7-9FC0-72D31337FF0E}"/>
              </a:ext>
            </a:extLst>
          </p:cNvPr>
          <p:cNvSpPr txBox="1"/>
          <p:nvPr/>
        </p:nvSpPr>
        <p:spPr>
          <a:xfrm>
            <a:off x="739775" y="1676400"/>
            <a:ext cx="10613643" cy="4524315"/>
          </a:xfrm>
          <a:prstGeom prst="rect">
            <a:avLst/>
          </a:prstGeom>
          <a:noFill/>
        </p:spPr>
        <p:txBody>
          <a:bodyPr wrap="square" rtlCol="0">
            <a:spAutoFit/>
          </a:bodyPr>
          <a:lstStyle/>
          <a:p>
            <a:r>
              <a:rPr lang="en-US" dirty="0"/>
              <a:t> Model Building:</a:t>
            </a:r>
          </a:p>
          <a:p>
            <a:endParaRPr lang="en-US" dirty="0"/>
          </a:p>
          <a:p>
            <a:r>
              <a:rPr lang="en-US" dirty="0"/>
              <a:t>Construct separate LSTM models for red and white wines using the TensorFlow-Keras framework.</a:t>
            </a:r>
          </a:p>
          <a:p>
            <a:r>
              <a:rPr lang="en-US" dirty="0"/>
              <a:t>Design the model architecture, including the number of LSTM units, input shape, and output layer with </a:t>
            </a:r>
            <a:r>
              <a:rPr lang="en-US" dirty="0" err="1"/>
              <a:t>softmax</a:t>
            </a:r>
            <a:r>
              <a:rPr lang="en-US" dirty="0"/>
              <a:t> activation for multi-class classification.</a:t>
            </a:r>
          </a:p>
          <a:p>
            <a:r>
              <a:rPr lang="en-US" dirty="0"/>
              <a:t>c. Model Training:</a:t>
            </a:r>
          </a:p>
          <a:p>
            <a:endParaRPr lang="en-US" dirty="0"/>
          </a:p>
          <a:p>
            <a:r>
              <a:rPr lang="en-US" dirty="0"/>
              <a:t>Train the LSTM models on the training data using the fit() function, specifying the number of epochs and batch size for training iterations.</a:t>
            </a:r>
          </a:p>
          <a:p>
            <a:r>
              <a:rPr lang="en-US" dirty="0"/>
              <a:t>The models learn to predict the wine quality classes based on the input features (chemical properties) provided during training.</a:t>
            </a:r>
          </a:p>
          <a:p>
            <a:r>
              <a:rPr lang="en-US" dirty="0"/>
              <a:t>d. Model Evaluation:</a:t>
            </a:r>
          </a:p>
          <a:p>
            <a:endParaRPr lang="en-US" dirty="0"/>
          </a:p>
          <a:p>
            <a:r>
              <a:rPr lang="en-US" dirty="0"/>
              <a:t>Evaluate the trained models' performance on the testing data using evaluation metrics such as accuracy, precision, recall, and F1 score.</a:t>
            </a:r>
          </a:p>
          <a:p>
            <a:r>
              <a:rPr lang="en-US" dirty="0"/>
              <a:t>Generate classification reports to analyze the models' performance for each quality class and overall.</a:t>
            </a:r>
            <a:endParaRPr lang="en-IN" dirty="0"/>
          </a:p>
        </p:txBody>
      </p:sp>
    </p:spTree>
    <p:extLst>
      <p:ext uri="{BB962C8B-B14F-4D97-AF65-F5344CB8AC3E}">
        <p14:creationId xmlns:p14="http://schemas.microsoft.com/office/powerpoint/2010/main" val="4050017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77946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dirty="0"/>
              <a:t>ALGORITHM &amp; DEVELOPMENT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2" name="TextBox 11">
            <a:extLst>
              <a:ext uri="{FF2B5EF4-FFF2-40B4-BE49-F238E27FC236}">
                <a16:creationId xmlns:a16="http://schemas.microsoft.com/office/drawing/2014/main" id="{95B7791D-286F-83A7-9FC0-72D31337FF0E}"/>
              </a:ext>
            </a:extLst>
          </p:cNvPr>
          <p:cNvSpPr txBox="1"/>
          <p:nvPr/>
        </p:nvSpPr>
        <p:spPr>
          <a:xfrm>
            <a:off x="739775" y="1868031"/>
            <a:ext cx="10613643" cy="1754326"/>
          </a:xfrm>
          <a:prstGeom prst="rect">
            <a:avLst/>
          </a:prstGeom>
          <a:noFill/>
        </p:spPr>
        <p:txBody>
          <a:bodyPr wrap="square" rtlCol="0">
            <a:spAutoFit/>
          </a:bodyPr>
          <a:lstStyle/>
          <a:p>
            <a:r>
              <a:rPr lang="en-US" dirty="0"/>
              <a:t>Visualization:</a:t>
            </a:r>
          </a:p>
          <a:p>
            <a:endParaRPr lang="en-US" dirty="0"/>
          </a:p>
          <a:p>
            <a:r>
              <a:rPr lang="en-US" dirty="0"/>
              <a:t>Visualize the models' performance using confusion matrices to show the number of correct and incorrect predictions for each quality class.</a:t>
            </a:r>
          </a:p>
          <a:p>
            <a:r>
              <a:rPr lang="en-US" dirty="0"/>
              <a:t>Create interactive visualizations using Plotly to compare model accuracy and F1 scores between red and white wines.</a:t>
            </a:r>
            <a:endParaRPr lang="en-IN" dirty="0"/>
          </a:p>
        </p:txBody>
      </p:sp>
    </p:spTree>
    <p:extLst>
      <p:ext uri="{BB962C8B-B14F-4D97-AF65-F5344CB8AC3E}">
        <p14:creationId xmlns:p14="http://schemas.microsoft.com/office/powerpoint/2010/main" val="228860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TotalTime>
  <Words>1012</Words>
  <Application>Microsoft Office PowerPoint</Application>
  <PresentationFormat>Widescreen</PresentationFormat>
  <Paragraphs>110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Montserrat</vt:lpstr>
      <vt:lpstr>Trebuchet MS</vt:lpstr>
      <vt:lpstr>Office Theme</vt:lpstr>
      <vt:lpstr>S.T. MURUGAVELL</vt:lpstr>
      <vt:lpstr>PROJECT TITLE</vt:lpstr>
      <vt:lpstr>AGENDA</vt:lpstr>
      <vt:lpstr>PROBLEM STATEMENT</vt:lpstr>
      <vt:lpstr>PROPOSED SYSTEM </vt:lpstr>
      <vt:lpstr>SYSTEM DEVELOPMENT APPROACH</vt:lpstr>
      <vt:lpstr>ALGORITHM &amp; DEVELOPMENT</vt:lpstr>
      <vt:lpstr>ALGORITHM &amp; DEVELOPMENT</vt:lpstr>
      <vt:lpstr>ALGORITHM &amp; DEVELOPMENT</vt:lpstr>
      <vt:lpstr>PowerPoint Presentation</vt:lpstr>
      <vt:lpstr>PowerPoint Presentation</vt:lpstr>
      <vt:lpstr>PowerPoint Presentation</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 KARTHIKEYAN</dc:title>
  <dc:creator>KARTHIKEYAN.N</dc:creator>
  <cp:lastModifiedBy>karthi keyan</cp:lastModifiedBy>
  <cp:revision>2</cp:revision>
  <dcterms:created xsi:type="dcterms:W3CDTF">2024-03-28T10:12:12Z</dcterms:created>
  <dcterms:modified xsi:type="dcterms:W3CDTF">2024-04-01T14:13:18Z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