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130" r:id="rId1"/>
  </p:sldMasterIdLst>
  <p:notesMasterIdLst>
    <p:notesMasterId r:id="rId42"/>
  </p:notesMasterIdLst>
  <p:sldIdLst>
    <p:sldId id="256" r:id="rId2"/>
    <p:sldId id="257" r:id="rId3"/>
    <p:sldId id="258" r:id="rId4"/>
    <p:sldId id="276" r:id="rId5"/>
    <p:sldId id="277" r:id="rId6"/>
    <p:sldId id="307" r:id="rId7"/>
    <p:sldId id="308" r:id="rId8"/>
    <p:sldId id="309" r:id="rId9"/>
    <p:sldId id="310" r:id="rId10"/>
    <p:sldId id="275" r:id="rId11"/>
    <p:sldId id="268" r:id="rId12"/>
    <p:sldId id="303" r:id="rId13"/>
    <p:sldId id="299" r:id="rId14"/>
    <p:sldId id="316" r:id="rId15"/>
    <p:sldId id="317" r:id="rId16"/>
    <p:sldId id="318" r:id="rId17"/>
    <p:sldId id="319" r:id="rId18"/>
    <p:sldId id="304" r:id="rId19"/>
    <p:sldId id="300" r:id="rId20"/>
    <p:sldId id="301" r:id="rId21"/>
    <p:sldId id="302" r:id="rId22"/>
    <p:sldId id="305" r:id="rId23"/>
    <p:sldId id="285" r:id="rId24"/>
    <p:sldId id="286" r:id="rId25"/>
    <p:sldId id="288" r:id="rId26"/>
    <p:sldId id="291" r:id="rId27"/>
    <p:sldId id="292" r:id="rId28"/>
    <p:sldId id="293" r:id="rId29"/>
    <p:sldId id="295" r:id="rId30"/>
    <p:sldId id="296" r:id="rId31"/>
    <p:sldId id="297" r:id="rId32"/>
    <p:sldId id="298" r:id="rId33"/>
    <p:sldId id="311" r:id="rId34"/>
    <p:sldId id="312" r:id="rId35"/>
    <p:sldId id="313" r:id="rId36"/>
    <p:sldId id="314" r:id="rId37"/>
    <p:sldId id="315" r:id="rId38"/>
    <p:sldId id="271" r:id="rId39"/>
    <p:sldId id="283" r:id="rId40"/>
    <p:sldId id="279" r:id="rId4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94660"/>
  </p:normalViewPr>
  <p:slideViewPr>
    <p:cSldViewPr>
      <p:cViewPr varScale="1">
        <p:scale>
          <a:sx n="69" d="100"/>
          <a:sy n="69" d="100"/>
        </p:scale>
        <p:origin x="87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6E4869A-76C8-48CD-BAE6-955FB1091FFA}" type="datetimeFigureOut">
              <a:rPr lang="en-US" smtClean="0"/>
              <a:t>16-Mar-21</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3BA9334-8B4D-46FD-B7BB-F044FB2531A9}" type="slidenum">
              <a:rPr lang="en-US" smtClean="0"/>
              <a:t>‹#›</a:t>
            </a:fld>
            <a:endParaRPr lang="en-US"/>
          </a:p>
        </p:txBody>
      </p:sp>
    </p:spTree>
    <p:extLst>
      <p:ext uri="{BB962C8B-B14F-4D97-AF65-F5344CB8AC3E}">
        <p14:creationId xmlns:p14="http://schemas.microsoft.com/office/powerpoint/2010/main" val="4172538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BA9334-8B4D-46FD-B7BB-F044FB2531A9}" type="slidenum">
              <a:rPr lang="en-US" smtClean="0"/>
              <a:t>6</a:t>
            </a:fld>
            <a:endParaRPr lang="en-US"/>
          </a:p>
        </p:txBody>
      </p:sp>
    </p:spTree>
    <p:extLst>
      <p:ext uri="{BB962C8B-B14F-4D97-AF65-F5344CB8AC3E}">
        <p14:creationId xmlns:p14="http://schemas.microsoft.com/office/powerpoint/2010/main" val="141401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BA9334-8B4D-46FD-B7BB-F044FB2531A9}" type="slidenum">
              <a:rPr lang="en-US" smtClean="0"/>
              <a:t>7</a:t>
            </a:fld>
            <a:endParaRPr lang="en-US"/>
          </a:p>
        </p:txBody>
      </p:sp>
    </p:spTree>
    <p:extLst>
      <p:ext uri="{BB962C8B-B14F-4D97-AF65-F5344CB8AC3E}">
        <p14:creationId xmlns:p14="http://schemas.microsoft.com/office/powerpoint/2010/main" val="4238627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16-Mar-21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41231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16-Mar-21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2114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16-Mar-21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71925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16-Mar-21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13871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16-Mar-21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3445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t>16-Mar-21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591592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t>16-Mar-21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127273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t>16-Mar-21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957653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16-Mar-21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05080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16-Mar-21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48928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16-Mar-21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02875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16-Mar-21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3278824307"/>
      </p:ext>
    </p:extLst>
  </p:cSld>
  <p:clrMap bg1="lt1" tx1="dk1" bg2="lt2" tx2="dk2" accent1="accent1" accent2="accent2" accent3="accent3" accent4="accent4" accent5="accent5" accent6="accent6" hlink="hlink" folHlink="folHlink"/>
  <p:sldLayoutIdLst>
    <p:sldLayoutId id="2147484131" r:id="rId1"/>
    <p:sldLayoutId id="2147484132" r:id="rId2"/>
    <p:sldLayoutId id="2147484133" r:id="rId3"/>
    <p:sldLayoutId id="2147484134" r:id="rId4"/>
    <p:sldLayoutId id="2147484135" r:id="rId5"/>
    <p:sldLayoutId id="2147484136" r:id="rId6"/>
    <p:sldLayoutId id="2147484137" r:id="rId7"/>
    <p:sldLayoutId id="2147484138" r:id="rId8"/>
    <p:sldLayoutId id="2147484139" r:id="rId9"/>
    <p:sldLayoutId id="2147484140" r:id="rId10"/>
    <p:sldLayoutId id="21474841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3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s://ieeexplore.ieee.org/xpl/conhome/8953068/proceeding" TargetMode="External"/><Relationship Id="rId13" Type="http://schemas.openxmlformats.org/officeDocument/2006/relationships/hyperlink" Target="https://ieeexplore.ieee.org/author/37085641329" TargetMode="External"/><Relationship Id="rId3" Type="http://schemas.openxmlformats.org/officeDocument/2006/relationships/hyperlink" Target="https://ieeexplore.ieee.org/xpl/conhome/8606805/proceeding" TargetMode="External"/><Relationship Id="rId7" Type="http://schemas.openxmlformats.org/officeDocument/2006/relationships/hyperlink" Target="https://ieeexplore.ieee.org/author/37086178201" TargetMode="External"/><Relationship Id="rId12" Type="http://schemas.openxmlformats.org/officeDocument/2006/relationships/hyperlink" Target="https://ieeexplore.ieee.org/author/38484668800" TargetMode="External"/><Relationship Id="rId2" Type="http://schemas.openxmlformats.org/officeDocument/2006/relationships/hyperlink" Target="https://ieeexplore.ieee.org/xpl/conhome/4269829/proceeding" TargetMode="External"/><Relationship Id="rId1" Type="http://schemas.openxmlformats.org/officeDocument/2006/relationships/slideLayout" Target="../slideLayouts/slideLayout2.xml"/><Relationship Id="rId6" Type="http://schemas.openxmlformats.org/officeDocument/2006/relationships/hyperlink" Target="https://ieeexplore.ieee.org/author/37086176031" TargetMode="External"/><Relationship Id="rId11" Type="http://schemas.openxmlformats.org/officeDocument/2006/relationships/hyperlink" Target="https://ieeexplore.ieee.org/author/37086258264" TargetMode="External"/><Relationship Id="rId5" Type="http://schemas.openxmlformats.org/officeDocument/2006/relationships/hyperlink" Target="https://ieeexplore.ieee.org/author/37086290370" TargetMode="External"/><Relationship Id="rId15" Type="http://schemas.openxmlformats.org/officeDocument/2006/relationships/hyperlink" Target="https://ieeexplore.ieee.org/xpl/conhome/8081745/proceeding" TargetMode="External"/><Relationship Id="rId10" Type="http://schemas.openxmlformats.org/officeDocument/2006/relationships/hyperlink" Target="https://ieeexplore.ieee.org/xpl/conhome/9046951/proceeding" TargetMode="External"/><Relationship Id="rId4" Type="http://schemas.openxmlformats.org/officeDocument/2006/relationships/hyperlink" Target="https://ieeexplore.ieee.org/author/37086111528" TargetMode="External"/><Relationship Id="rId9" Type="http://schemas.openxmlformats.org/officeDocument/2006/relationships/hyperlink" Target="https://ieeexplore.ieee.org/author/37088368219" TargetMode="External"/><Relationship Id="rId14" Type="http://schemas.openxmlformats.org/officeDocument/2006/relationships/hyperlink" Target="https://ieeexplore.ieee.org/author/37605369700" TargetMode="External"/></Relationships>
</file>

<file path=ppt/slides/_rels/slide39.xml.rels><?xml version="1.0" encoding="UTF-8" standalone="yes"?>
<Relationships xmlns="http://schemas.openxmlformats.org/package/2006/relationships"><Relationship Id="rId8" Type="http://schemas.openxmlformats.org/officeDocument/2006/relationships/hyperlink" Target="https://ieeexplore.ieee.org/author/37274001900" TargetMode="External"/><Relationship Id="rId13" Type="http://schemas.openxmlformats.org/officeDocument/2006/relationships/hyperlink" Target="https://ieeexplore.ieee.org/author/37829482600" TargetMode="External"/><Relationship Id="rId18" Type="http://schemas.openxmlformats.org/officeDocument/2006/relationships/hyperlink" Target="https://ieeexplore.ieee.org/author/37280631000" TargetMode="External"/><Relationship Id="rId3" Type="http://schemas.openxmlformats.org/officeDocument/2006/relationships/hyperlink" Target="https://ieeexplore.ieee.org/author/38667444800" TargetMode="External"/><Relationship Id="rId21" Type="http://schemas.openxmlformats.org/officeDocument/2006/relationships/hyperlink" Target="https://ieeexplore.ieee.org/author/37085430768" TargetMode="External"/><Relationship Id="rId7" Type="http://schemas.openxmlformats.org/officeDocument/2006/relationships/hyperlink" Target="https://ieeexplore.ieee.org/author/37085564025" TargetMode="External"/><Relationship Id="rId12" Type="http://schemas.openxmlformats.org/officeDocument/2006/relationships/hyperlink" Target="https://ieeexplore.ieee.org/author/37829486800" TargetMode="External"/><Relationship Id="rId17" Type="http://schemas.openxmlformats.org/officeDocument/2006/relationships/hyperlink" Target="https://ieeexplore.ieee.org/author/37286658200" TargetMode="External"/><Relationship Id="rId25" Type="http://schemas.openxmlformats.org/officeDocument/2006/relationships/hyperlink" Target="https://ieeexplore.ieee.org/xpl/conhome/7044914/proceeding" TargetMode="External"/><Relationship Id="rId2" Type="http://schemas.openxmlformats.org/officeDocument/2006/relationships/hyperlink" Target="https://ieeexplore.ieee.org/author/37077670700" TargetMode="External"/><Relationship Id="rId16" Type="http://schemas.openxmlformats.org/officeDocument/2006/relationships/hyperlink" Target="https://ieeexplore.ieee.org/author/37299294900" TargetMode="External"/><Relationship Id="rId20" Type="http://schemas.openxmlformats.org/officeDocument/2006/relationships/hyperlink" Target="https://ieeexplore.ieee.org/xpl/tocresult.jsp?isnumber=7945" TargetMode="External"/><Relationship Id="rId1" Type="http://schemas.openxmlformats.org/officeDocument/2006/relationships/slideLayout" Target="../slideLayouts/slideLayout2.xml"/><Relationship Id="rId6" Type="http://schemas.openxmlformats.org/officeDocument/2006/relationships/hyperlink" Target="https://ieeexplore.ieee.org/author/37085806881" TargetMode="External"/><Relationship Id="rId11" Type="http://schemas.openxmlformats.org/officeDocument/2006/relationships/hyperlink" Target="https://ieeexplore.ieee.org/author/37297990500" TargetMode="External"/><Relationship Id="rId24" Type="http://schemas.openxmlformats.org/officeDocument/2006/relationships/hyperlink" Target="https://ieeexplore.ieee.org/author/37658541200" TargetMode="External"/><Relationship Id="rId5" Type="http://schemas.openxmlformats.org/officeDocument/2006/relationships/hyperlink" Target="https://ieeexplore.ieee.org/xpl/conhome/7128761/proceeding" TargetMode="External"/><Relationship Id="rId15" Type="http://schemas.openxmlformats.org/officeDocument/2006/relationships/hyperlink" Target="https://ieeexplore.ieee.org/xpl/conhome/4796186/proceeding" TargetMode="External"/><Relationship Id="rId23" Type="http://schemas.openxmlformats.org/officeDocument/2006/relationships/hyperlink" Target="https://ieeexplore.ieee.org/author/37085565514" TargetMode="External"/><Relationship Id="rId10" Type="http://schemas.openxmlformats.org/officeDocument/2006/relationships/hyperlink" Target="https://ieeexplore.ieee.org/author/37829487300" TargetMode="External"/><Relationship Id="rId19" Type="http://schemas.openxmlformats.org/officeDocument/2006/relationships/hyperlink" Target="https://ieeexplore.ieee.org/xpl/RecentIssue.jsp?punumber=70" TargetMode="External"/><Relationship Id="rId4" Type="http://schemas.openxmlformats.org/officeDocument/2006/relationships/hyperlink" Target="https://ieeexplore.ieee.org/author/37705712100" TargetMode="External"/><Relationship Id="rId9" Type="http://schemas.openxmlformats.org/officeDocument/2006/relationships/hyperlink" Target="https://ieeexplore.ieee.org/xpl/conhome/7446754/proceeding" TargetMode="External"/><Relationship Id="rId14" Type="http://schemas.openxmlformats.org/officeDocument/2006/relationships/hyperlink" Target="https://ieeexplore.ieee.org/author/37642356300" TargetMode="External"/><Relationship Id="rId22" Type="http://schemas.openxmlformats.org/officeDocument/2006/relationships/hyperlink" Target="https://ieeexplore.ieee.org/author/3707638650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7517" y="226314"/>
            <a:ext cx="6697345" cy="391160"/>
          </a:xfrm>
          <a:prstGeom prst="rect">
            <a:avLst/>
          </a:prstGeom>
        </p:spPr>
        <p:txBody>
          <a:bodyPr vert="horz" wrap="square" lIns="0" tIns="12700" rIns="0" bIns="0" rtlCol="0">
            <a:spAutoFit/>
          </a:bodyPr>
          <a:lstStyle/>
          <a:p>
            <a:pPr marL="12700" algn="ctr">
              <a:lnSpc>
                <a:spcPct val="100000"/>
              </a:lnSpc>
              <a:spcBef>
                <a:spcPts val="100"/>
              </a:spcBef>
            </a:pPr>
            <a:r>
              <a:rPr sz="2400" b="1" spc="-5" dirty="0">
                <a:latin typeface="Times New Roman"/>
                <a:cs typeface="Times New Roman"/>
              </a:rPr>
              <a:t>SRM </a:t>
            </a:r>
            <a:r>
              <a:rPr sz="2400" b="1" spc="-35" dirty="0">
                <a:latin typeface="Times New Roman"/>
                <a:cs typeface="Times New Roman"/>
              </a:rPr>
              <a:t>VALLIAMMAI </a:t>
            </a:r>
            <a:r>
              <a:rPr sz="2400" b="1" spc="-5" dirty="0">
                <a:latin typeface="Times New Roman"/>
                <a:cs typeface="Times New Roman"/>
              </a:rPr>
              <a:t>ENGINEERING</a:t>
            </a:r>
            <a:r>
              <a:rPr sz="2400" b="1" spc="35" dirty="0">
                <a:latin typeface="Times New Roman"/>
                <a:cs typeface="Times New Roman"/>
              </a:rPr>
              <a:t> </a:t>
            </a:r>
            <a:r>
              <a:rPr sz="2400" b="1" spc="-5" dirty="0">
                <a:latin typeface="Times New Roman"/>
                <a:cs typeface="Times New Roman"/>
              </a:rPr>
              <a:t>COLLEGE</a:t>
            </a:r>
            <a:endParaRPr sz="2400" dirty="0">
              <a:latin typeface="Times New Roman"/>
              <a:cs typeface="Times New Roman"/>
            </a:endParaRPr>
          </a:p>
        </p:txBody>
      </p:sp>
      <p:sp>
        <p:nvSpPr>
          <p:cNvPr id="3" name="object 3"/>
          <p:cNvSpPr txBox="1"/>
          <p:nvPr/>
        </p:nvSpPr>
        <p:spPr>
          <a:xfrm>
            <a:off x="8713519" y="2935211"/>
            <a:ext cx="2275840" cy="706755"/>
          </a:xfrm>
          <a:prstGeom prst="rect">
            <a:avLst/>
          </a:prstGeom>
        </p:spPr>
        <p:txBody>
          <a:bodyPr vert="horz" wrap="square" lIns="0" tIns="48260" rIns="0" bIns="0" rtlCol="0">
            <a:spAutoFit/>
          </a:bodyPr>
          <a:lstStyle/>
          <a:p>
            <a:pPr marL="12700" algn="ctr">
              <a:lnSpc>
                <a:spcPct val="100000"/>
              </a:lnSpc>
              <a:spcBef>
                <a:spcPts val="380"/>
              </a:spcBef>
            </a:pPr>
            <a:r>
              <a:rPr lang="en-US" sz="2000" b="1" spc="-5" dirty="0" smtClean="0">
                <a:latin typeface="Times New Roman"/>
                <a:cs typeface="Times New Roman"/>
              </a:rPr>
              <a:t>SECOND</a:t>
            </a:r>
            <a:r>
              <a:rPr sz="2000" b="1" spc="250" dirty="0" smtClean="0">
                <a:latin typeface="Times New Roman"/>
                <a:cs typeface="Times New Roman"/>
              </a:rPr>
              <a:t> </a:t>
            </a:r>
            <a:r>
              <a:rPr sz="2000" b="1" dirty="0">
                <a:latin typeface="Times New Roman"/>
                <a:cs typeface="Times New Roman"/>
              </a:rPr>
              <a:t>REVIEW</a:t>
            </a:r>
            <a:endParaRPr sz="2000" dirty="0">
              <a:latin typeface="Times New Roman"/>
              <a:cs typeface="Times New Roman"/>
            </a:endParaRPr>
          </a:p>
          <a:p>
            <a:pPr marL="50800" algn="ctr">
              <a:lnSpc>
                <a:spcPct val="100000"/>
              </a:lnSpc>
              <a:spcBef>
                <a:spcPts val="280"/>
              </a:spcBef>
            </a:pPr>
            <a:r>
              <a:rPr sz="2000" b="1" spc="-35" dirty="0">
                <a:latin typeface="Times New Roman"/>
                <a:cs typeface="Times New Roman"/>
              </a:rPr>
              <a:t>DATE </a:t>
            </a:r>
            <a:r>
              <a:rPr sz="2000" b="1" dirty="0">
                <a:latin typeface="Times New Roman"/>
                <a:cs typeface="Times New Roman"/>
              </a:rPr>
              <a:t>:</a:t>
            </a:r>
            <a:r>
              <a:rPr sz="2000" b="1" spc="-15" dirty="0">
                <a:latin typeface="Times New Roman"/>
                <a:cs typeface="Times New Roman"/>
              </a:rPr>
              <a:t> </a:t>
            </a:r>
            <a:r>
              <a:rPr lang="en-US" sz="2000" b="1" dirty="0" smtClean="0">
                <a:latin typeface="Times New Roman"/>
                <a:cs typeface="Times New Roman"/>
              </a:rPr>
              <a:t>17</a:t>
            </a:r>
            <a:r>
              <a:rPr sz="2000" b="1" dirty="0" smtClean="0">
                <a:latin typeface="Times New Roman"/>
                <a:cs typeface="Times New Roman"/>
              </a:rPr>
              <a:t>-0</a:t>
            </a:r>
            <a:r>
              <a:rPr lang="en-US" sz="2000" b="1" dirty="0">
                <a:latin typeface="Times New Roman"/>
                <a:cs typeface="Times New Roman"/>
              </a:rPr>
              <a:t>3</a:t>
            </a:r>
            <a:r>
              <a:rPr sz="2000" b="1" dirty="0" smtClean="0">
                <a:latin typeface="Times New Roman"/>
                <a:cs typeface="Times New Roman"/>
              </a:rPr>
              <a:t>-202</a:t>
            </a:r>
            <a:r>
              <a:rPr lang="en-US" sz="2000" b="1" dirty="0" smtClean="0">
                <a:latin typeface="Times New Roman"/>
                <a:cs typeface="Times New Roman"/>
              </a:rPr>
              <a:t>1</a:t>
            </a:r>
            <a:endParaRPr sz="2000" dirty="0">
              <a:latin typeface="Times New Roman"/>
              <a:cs typeface="Times New Roman"/>
            </a:endParaRPr>
          </a:p>
        </p:txBody>
      </p:sp>
      <p:sp>
        <p:nvSpPr>
          <p:cNvPr id="4" name="object 4"/>
          <p:cNvSpPr txBox="1"/>
          <p:nvPr/>
        </p:nvSpPr>
        <p:spPr>
          <a:xfrm>
            <a:off x="5012345" y="3463387"/>
            <a:ext cx="2167255" cy="330835"/>
          </a:xfrm>
          <a:prstGeom prst="rect">
            <a:avLst/>
          </a:prstGeom>
        </p:spPr>
        <p:txBody>
          <a:bodyPr vert="horz" wrap="square" lIns="0" tIns="12700" rIns="0" bIns="0" rtlCol="0">
            <a:spAutoFit/>
          </a:bodyPr>
          <a:lstStyle/>
          <a:p>
            <a:pPr marL="12700" algn="ctr">
              <a:lnSpc>
                <a:spcPct val="100000"/>
              </a:lnSpc>
              <a:spcBef>
                <a:spcPts val="100"/>
              </a:spcBef>
            </a:pPr>
            <a:r>
              <a:rPr sz="2000" b="1" dirty="0">
                <a:latin typeface="Times New Roman"/>
                <a:cs typeface="Times New Roman"/>
              </a:rPr>
              <a:t>TEAM</a:t>
            </a:r>
            <a:r>
              <a:rPr sz="2000" b="1" spc="-65" dirty="0">
                <a:latin typeface="Times New Roman"/>
                <a:cs typeface="Times New Roman"/>
              </a:rPr>
              <a:t> </a:t>
            </a:r>
            <a:r>
              <a:rPr sz="2000" b="1" dirty="0">
                <a:latin typeface="Times New Roman"/>
                <a:cs typeface="Times New Roman"/>
              </a:rPr>
              <a:t>MEMBERS</a:t>
            </a:r>
            <a:endParaRPr sz="2000" dirty="0">
              <a:latin typeface="Times New Roman"/>
              <a:cs typeface="Times New Roman"/>
            </a:endParaRPr>
          </a:p>
        </p:txBody>
      </p:sp>
      <p:graphicFrame>
        <p:nvGraphicFramePr>
          <p:cNvPr id="5" name="object 5"/>
          <p:cNvGraphicFramePr>
            <a:graphicFrameLocks noGrp="1"/>
          </p:cNvGraphicFramePr>
          <p:nvPr>
            <p:extLst>
              <p:ext uri="{D42A27DB-BD31-4B8C-83A1-F6EECF244321}">
                <p14:modId xmlns:p14="http://schemas.microsoft.com/office/powerpoint/2010/main" val="3314317864"/>
              </p:ext>
            </p:extLst>
          </p:nvPr>
        </p:nvGraphicFramePr>
        <p:xfrm>
          <a:off x="3478426" y="3850544"/>
          <a:ext cx="6198973" cy="1940657"/>
        </p:xfrm>
        <a:graphic>
          <a:graphicData uri="http://schemas.openxmlformats.org/drawingml/2006/table">
            <a:tbl>
              <a:tblPr firstRow="1" bandRow="1">
                <a:tableStyleId>{2D5ABB26-0587-4C30-8999-92F81FD0307C}</a:tableStyleId>
              </a:tblPr>
              <a:tblGrid>
                <a:gridCol w="2693774">
                  <a:extLst>
                    <a:ext uri="{9D8B030D-6E8A-4147-A177-3AD203B41FA5}">
                      <a16:colId xmlns:a16="http://schemas.microsoft.com/office/drawing/2014/main" val="20000"/>
                    </a:ext>
                  </a:extLst>
                </a:gridCol>
                <a:gridCol w="3505199">
                  <a:extLst>
                    <a:ext uri="{9D8B030D-6E8A-4147-A177-3AD203B41FA5}">
                      <a16:colId xmlns:a16="http://schemas.microsoft.com/office/drawing/2014/main" val="20001"/>
                    </a:ext>
                  </a:extLst>
                </a:gridCol>
              </a:tblGrid>
              <a:tr h="685800">
                <a:tc>
                  <a:txBody>
                    <a:bodyPr/>
                    <a:lstStyle/>
                    <a:p>
                      <a:pPr marL="31750" marR="0" lvl="0" indent="0" algn="l" defTabSz="914400" rtl="0" eaLnBrk="1" fontAlgn="auto" latinLnBrk="0" hangingPunct="1">
                        <a:lnSpc>
                          <a:spcPts val="2395"/>
                        </a:lnSpc>
                        <a:spcBef>
                          <a:spcPts val="0"/>
                        </a:spcBef>
                        <a:spcAft>
                          <a:spcPts val="0"/>
                        </a:spcAft>
                        <a:buClrTx/>
                        <a:buSzTx/>
                        <a:buFontTx/>
                        <a:buNone/>
                        <a:tabLst/>
                        <a:defRPr/>
                      </a:pPr>
                      <a:endParaRPr sz="2000" b="1" dirty="0">
                        <a:latin typeface="Times New Roman" panose="02020603050405020304" pitchFamily="18" charset="0"/>
                        <a:cs typeface="Times New Roman" panose="02020603050405020304" pitchFamily="18" charset="0"/>
                      </a:endParaRPr>
                    </a:p>
                  </a:txBody>
                  <a:tcPr marL="0" marR="0" marT="0" marB="0"/>
                </a:tc>
                <a:tc>
                  <a:txBody>
                    <a:bodyPr/>
                    <a:lstStyle/>
                    <a:p>
                      <a:pPr marR="24130" algn="r">
                        <a:lnSpc>
                          <a:spcPts val="2395"/>
                        </a:lnSpc>
                      </a:pPr>
                      <a:endParaRPr sz="2200" dirty="0">
                        <a:latin typeface="Times New Roman"/>
                        <a:cs typeface="Times New Roman"/>
                      </a:endParaRPr>
                    </a:p>
                  </a:txBody>
                  <a:tcPr marL="0" marR="0" marT="0" marB="0"/>
                </a:tc>
                <a:extLst>
                  <a:ext uri="{0D108BD9-81ED-4DB2-BD59-A6C34878D82A}">
                    <a16:rowId xmlns:a16="http://schemas.microsoft.com/office/drawing/2014/main" val="10000"/>
                  </a:ext>
                </a:extLst>
              </a:tr>
              <a:tr h="0">
                <a:tc>
                  <a:txBody>
                    <a:bodyPr/>
                    <a:lstStyle/>
                    <a:p>
                      <a:pPr marL="31750">
                        <a:lnSpc>
                          <a:spcPts val="2500"/>
                        </a:lnSpc>
                      </a:pPr>
                      <a:endParaRPr sz="2000" b="1" dirty="0">
                        <a:latin typeface="Times New Roman" panose="02020603050405020304" pitchFamily="18" charset="0"/>
                        <a:cs typeface="Times New Roman" panose="02020603050405020304" pitchFamily="18" charset="0"/>
                      </a:endParaRPr>
                    </a:p>
                  </a:txBody>
                  <a:tcPr marL="0" marR="0" marT="0" marB="0"/>
                </a:tc>
                <a:tc>
                  <a:txBody>
                    <a:bodyPr/>
                    <a:lstStyle/>
                    <a:p>
                      <a:pPr marR="24130" algn="r">
                        <a:lnSpc>
                          <a:spcPts val="2500"/>
                        </a:lnSpc>
                      </a:pPr>
                      <a:endParaRPr sz="2200" dirty="0">
                        <a:latin typeface="Times New Roman"/>
                        <a:cs typeface="Times New Roman"/>
                      </a:endParaRPr>
                    </a:p>
                  </a:txBody>
                  <a:tcPr marL="0" marR="0" marT="0" marB="0"/>
                </a:tc>
                <a:extLst>
                  <a:ext uri="{0D108BD9-81ED-4DB2-BD59-A6C34878D82A}">
                    <a16:rowId xmlns:a16="http://schemas.microsoft.com/office/drawing/2014/main" val="10001"/>
                  </a:ext>
                </a:extLst>
              </a:tr>
              <a:tr h="327757">
                <a:tc>
                  <a:txBody>
                    <a:bodyPr/>
                    <a:lstStyle/>
                    <a:p>
                      <a:pPr marL="31750">
                        <a:lnSpc>
                          <a:spcPts val="2500"/>
                        </a:lnSpc>
                      </a:pPr>
                      <a:endParaRPr sz="2000" b="1" dirty="0">
                        <a:latin typeface="Times New Roman" panose="02020603050405020304" pitchFamily="18" charset="0"/>
                        <a:cs typeface="Times New Roman" panose="02020603050405020304" pitchFamily="18" charset="0"/>
                      </a:endParaRPr>
                    </a:p>
                  </a:txBody>
                  <a:tcPr marL="0" marR="0" marT="0" marB="0"/>
                </a:tc>
                <a:tc>
                  <a:txBody>
                    <a:bodyPr/>
                    <a:lstStyle/>
                    <a:p>
                      <a:pPr marR="24130" algn="r">
                        <a:lnSpc>
                          <a:spcPts val="2500"/>
                        </a:lnSpc>
                      </a:pPr>
                      <a:endParaRPr sz="2200" dirty="0">
                        <a:latin typeface="Times New Roman"/>
                        <a:cs typeface="Times New Roman"/>
                      </a:endParaRPr>
                    </a:p>
                  </a:txBody>
                  <a:tcPr marL="0" marR="0" marT="0" marB="0"/>
                </a:tc>
                <a:extLst>
                  <a:ext uri="{0D108BD9-81ED-4DB2-BD59-A6C34878D82A}">
                    <a16:rowId xmlns:a16="http://schemas.microsoft.com/office/drawing/2014/main" val="10002"/>
                  </a:ext>
                </a:extLst>
              </a:tr>
              <a:tr h="116743">
                <a:tc>
                  <a:txBody>
                    <a:bodyPr/>
                    <a:lstStyle/>
                    <a:p>
                      <a:pPr marL="31750" marR="0" lvl="0" indent="0" algn="l" defTabSz="914400" rtl="0" eaLnBrk="1" fontAlgn="auto" latinLnBrk="0" hangingPunct="1">
                        <a:lnSpc>
                          <a:spcPts val="2435"/>
                        </a:lnSpc>
                        <a:spcBef>
                          <a:spcPts val="0"/>
                        </a:spcBef>
                        <a:spcAft>
                          <a:spcPts val="0"/>
                        </a:spcAft>
                        <a:buClrTx/>
                        <a:buSzTx/>
                        <a:buFontTx/>
                        <a:buNone/>
                        <a:tabLst/>
                        <a:defRPr/>
                      </a:pPr>
                      <a:endParaRPr lang="en-US" sz="2400" b="1" dirty="0" smtClean="0">
                        <a:latin typeface="Times New Roman" panose="02020603050405020304" pitchFamily="18" charset="0"/>
                        <a:cs typeface="Times New Roman" panose="02020603050405020304" pitchFamily="18" charset="0"/>
                      </a:endParaRPr>
                    </a:p>
                    <a:p>
                      <a:pPr marL="31750">
                        <a:lnSpc>
                          <a:spcPts val="2435"/>
                        </a:lnSpc>
                      </a:pPr>
                      <a:endParaRPr sz="2200" dirty="0">
                        <a:latin typeface="Times New Roman"/>
                        <a:cs typeface="Times New Roman"/>
                      </a:endParaRPr>
                    </a:p>
                  </a:txBody>
                  <a:tcPr marL="0" marR="0" marT="0" marB="0"/>
                </a:tc>
                <a:tc>
                  <a:txBody>
                    <a:bodyPr/>
                    <a:lstStyle/>
                    <a:p>
                      <a:pPr marR="24130" algn="r">
                        <a:lnSpc>
                          <a:spcPts val="2435"/>
                        </a:lnSpc>
                      </a:pPr>
                      <a:endParaRPr sz="2200" dirty="0">
                        <a:latin typeface="Times New Roman"/>
                        <a:cs typeface="Times New Roman"/>
                      </a:endParaRPr>
                    </a:p>
                  </a:txBody>
                  <a:tcPr marL="0" marR="0" marT="0" marB="0"/>
                </a:tc>
                <a:extLst>
                  <a:ext uri="{0D108BD9-81ED-4DB2-BD59-A6C34878D82A}">
                    <a16:rowId xmlns:a16="http://schemas.microsoft.com/office/drawing/2014/main" val="10003"/>
                  </a:ext>
                </a:extLst>
              </a:tr>
            </a:tbl>
          </a:graphicData>
        </a:graphic>
      </p:graphicFrame>
      <p:sp>
        <p:nvSpPr>
          <p:cNvPr id="6" name="object 6"/>
          <p:cNvSpPr txBox="1"/>
          <p:nvPr/>
        </p:nvSpPr>
        <p:spPr>
          <a:xfrm>
            <a:off x="3872812" y="5653530"/>
            <a:ext cx="4516464" cy="692497"/>
          </a:xfrm>
          <a:prstGeom prst="rect">
            <a:avLst/>
          </a:prstGeom>
        </p:spPr>
        <p:txBody>
          <a:bodyPr vert="horz" wrap="square" lIns="0" tIns="12700" rIns="0" bIns="0" rtlCol="0">
            <a:spAutoFit/>
          </a:bodyPr>
          <a:lstStyle/>
          <a:p>
            <a:pPr marL="12700" algn="ctr">
              <a:lnSpc>
                <a:spcPts val="2390"/>
              </a:lnSpc>
              <a:spcBef>
                <a:spcPts val="100"/>
              </a:spcBef>
            </a:pPr>
            <a:r>
              <a:rPr sz="2000" b="1" dirty="0">
                <a:latin typeface="Times New Roman"/>
                <a:cs typeface="Times New Roman"/>
              </a:rPr>
              <a:t>UNDER THE GUIDANCE</a:t>
            </a:r>
            <a:r>
              <a:rPr sz="2000" b="1" spc="-100" dirty="0">
                <a:latin typeface="Times New Roman"/>
                <a:cs typeface="Times New Roman"/>
              </a:rPr>
              <a:t> </a:t>
            </a:r>
            <a:r>
              <a:rPr sz="2000" b="1" dirty="0">
                <a:latin typeface="Times New Roman"/>
                <a:cs typeface="Times New Roman"/>
              </a:rPr>
              <a:t>OF</a:t>
            </a:r>
            <a:endParaRPr sz="2000" dirty="0">
              <a:latin typeface="Times New Roman"/>
              <a:cs typeface="Times New Roman"/>
            </a:endParaRPr>
          </a:p>
          <a:p>
            <a:pPr marL="161925" algn="ctr">
              <a:lnSpc>
                <a:spcPts val="2870"/>
              </a:lnSpc>
            </a:pPr>
            <a:r>
              <a:rPr lang="en-US" sz="2000" b="1" dirty="0" smtClean="0">
                <a:latin typeface="Times New Roman" panose="02020603050405020304" pitchFamily="18" charset="0"/>
                <a:cs typeface="Times New Roman" panose="02020603050405020304" pitchFamily="18" charset="0"/>
              </a:rPr>
              <a:t>Mr. R</a:t>
            </a:r>
            <a:r>
              <a:rPr lang="en-US" sz="2000" b="1" dirty="0">
                <a:latin typeface="Times New Roman" panose="02020603050405020304" pitchFamily="18" charset="0"/>
                <a:cs typeface="Times New Roman" panose="02020603050405020304" pitchFamily="18" charset="0"/>
              </a:rPr>
              <a:t>. ISSANRAJ A.P (SR.G</a:t>
            </a:r>
            <a:r>
              <a:rPr lang="en-US" sz="2000" b="1" dirty="0" smtClean="0">
                <a:latin typeface="Times New Roman" panose="02020603050405020304" pitchFamily="18" charset="0"/>
                <a:cs typeface="Times New Roman" panose="02020603050405020304" pitchFamily="18" charset="0"/>
              </a:rPr>
              <a:t>)</a:t>
            </a:r>
            <a:endParaRPr sz="2000" b="1" dirty="0">
              <a:latin typeface="Times New Roman" panose="02020603050405020304" pitchFamily="18" charset="0"/>
              <a:cs typeface="Times New Roman" panose="02020603050405020304" pitchFamily="18" charset="0"/>
            </a:endParaRPr>
          </a:p>
        </p:txBody>
      </p:sp>
      <p:sp>
        <p:nvSpPr>
          <p:cNvPr id="7" name="object 7"/>
          <p:cNvSpPr txBox="1"/>
          <p:nvPr/>
        </p:nvSpPr>
        <p:spPr>
          <a:xfrm>
            <a:off x="330809" y="593293"/>
            <a:ext cx="11530330" cy="1867819"/>
          </a:xfrm>
          <a:prstGeom prst="rect">
            <a:avLst/>
          </a:prstGeom>
        </p:spPr>
        <p:txBody>
          <a:bodyPr vert="horz" wrap="square" lIns="0" tIns="13335" rIns="0" bIns="0" rtlCol="0">
            <a:spAutoFit/>
          </a:bodyPr>
          <a:lstStyle/>
          <a:p>
            <a:pPr marL="1905" algn="ctr">
              <a:lnSpc>
                <a:spcPct val="100000"/>
              </a:lnSpc>
              <a:spcBef>
                <a:spcPts val="105"/>
              </a:spcBef>
            </a:pPr>
            <a:r>
              <a:rPr sz="2000" b="1" dirty="0">
                <a:latin typeface="Times New Roman"/>
                <a:cs typeface="Times New Roman"/>
              </a:rPr>
              <a:t>(An Autonomous</a:t>
            </a:r>
            <a:r>
              <a:rPr sz="2000" b="1" spc="-180" dirty="0">
                <a:latin typeface="Times New Roman"/>
                <a:cs typeface="Times New Roman"/>
              </a:rPr>
              <a:t> </a:t>
            </a:r>
            <a:r>
              <a:rPr sz="2000" b="1" dirty="0">
                <a:latin typeface="Times New Roman"/>
                <a:cs typeface="Times New Roman"/>
              </a:rPr>
              <a:t>Institution)</a:t>
            </a:r>
            <a:endParaRPr sz="2000" dirty="0">
              <a:latin typeface="Times New Roman"/>
              <a:cs typeface="Times New Roman"/>
            </a:endParaRPr>
          </a:p>
          <a:p>
            <a:pPr marL="11430" algn="ctr">
              <a:lnSpc>
                <a:spcPct val="100000"/>
              </a:lnSpc>
            </a:pPr>
            <a:r>
              <a:rPr sz="2000" b="1" spc="-20" dirty="0">
                <a:latin typeface="Times New Roman"/>
                <a:cs typeface="Times New Roman"/>
              </a:rPr>
              <a:t>DEPARTMENT</a:t>
            </a:r>
            <a:r>
              <a:rPr sz="2000" b="1" spc="-45" dirty="0">
                <a:latin typeface="Times New Roman"/>
                <a:cs typeface="Times New Roman"/>
              </a:rPr>
              <a:t> </a:t>
            </a:r>
            <a:r>
              <a:rPr sz="2000" b="1" dirty="0">
                <a:latin typeface="Times New Roman"/>
                <a:cs typeface="Times New Roman"/>
              </a:rPr>
              <a:t>OF</a:t>
            </a:r>
            <a:endParaRPr sz="2000" dirty="0">
              <a:latin typeface="Times New Roman"/>
              <a:cs typeface="Times New Roman"/>
            </a:endParaRPr>
          </a:p>
          <a:p>
            <a:pPr algn="ctr"/>
            <a:r>
              <a:rPr sz="2000" b="1" dirty="0">
                <a:latin typeface="Times New Roman"/>
                <a:cs typeface="Times New Roman"/>
              </a:rPr>
              <a:t>ELECTRONICS AND </a:t>
            </a:r>
            <a:r>
              <a:rPr sz="2000" b="1" spc="-20" dirty="0">
                <a:latin typeface="Times New Roman"/>
                <a:cs typeface="Times New Roman"/>
              </a:rPr>
              <a:t>INSTRUMENTATION</a:t>
            </a:r>
            <a:r>
              <a:rPr sz="2000" b="1" spc="-145" dirty="0">
                <a:latin typeface="Times New Roman"/>
                <a:cs typeface="Times New Roman"/>
              </a:rPr>
              <a:t> </a:t>
            </a:r>
            <a:r>
              <a:rPr sz="2000" b="1" dirty="0" smtClean="0">
                <a:latin typeface="Times New Roman"/>
                <a:cs typeface="Times New Roman"/>
              </a:rPr>
              <a:t>ENGINEERING</a:t>
            </a:r>
            <a:r>
              <a:rPr lang="en-US" sz="2000" b="1" dirty="0" smtClean="0">
                <a:latin typeface="Times New Roman"/>
                <a:cs typeface="Times New Roman"/>
              </a:rPr>
              <a:t/>
            </a:r>
            <a:br>
              <a:rPr lang="en-US" sz="2000" b="1" dirty="0" smtClean="0">
                <a:latin typeface="Times New Roman"/>
                <a:cs typeface="Times New Roman"/>
              </a:rPr>
            </a:br>
            <a:r>
              <a:rPr lang="en-US" sz="2000" b="1" dirty="0" smtClean="0">
                <a:latin typeface="Times New Roman"/>
                <a:cs typeface="Times New Roman"/>
              </a:rPr>
              <a:t/>
            </a:r>
            <a:br>
              <a:rPr lang="en-US" sz="2000" b="1" dirty="0" smtClean="0">
                <a:latin typeface="Times New Roman"/>
                <a:cs typeface="Times New Roman"/>
              </a:rPr>
            </a:br>
            <a:r>
              <a:rPr lang="en-US" sz="2000" b="1" spc="-15" dirty="0" smtClean="0">
                <a:latin typeface="Times New Roman"/>
                <a:cs typeface="Times New Roman"/>
              </a:rPr>
              <a:t>EI6811- </a:t>
            </a:r>
            <a:r>
              <a:rPr lang="en-US" sz="2000" b="1" dirty="0" smtClean="0">
                <a:latin typeface="Times New Roman"/>
                <a:cs typeface="Times New Roman"/>
              </a:rPr>
              <a:t>PROJECT</a:t>
            </a:r>
            <a:r>
              <a:rPr lang="en-US" sz="2000" b="1" spc="-120" dirty="0" smtClean="0">
                <a:latin typeface="Times New Roman"/>
                <a:cs typeface="Times New Roman"/>
              </a:rPr>
              <a:t> </a:t>
            </a:r>
            <a:r>
              <a:rPr lang="en-US" sz="2000" b="1" spc="5" dirty="0" smtClean="0">
                <a:latin typeface="Times New Roman"/>
                <a:cs typeface="Times New Roman"/>
              </a:rPr>
              <a:t>WORK</a:t>
            </a:r>
            <a:endParaRPr lang="en-US" sz="2000" dirty="0" smtClean="0">
              <a:latin typeface="Times New Roman"/>
              <a:cs typeface="Times New Roman"/>
            </a:endParaRPr>
          </a:p>
          <a:p>
            <a:pPr algn="ctr">
              <a:lnSpc>
                <a:spcPct val="100000"/>
              </a:lnSpc>
              <a:spcBef>
                <a:spcPts val="45"/>
              </a:spcBef>
            </a:pPr>
            <a:endParaRPr sz="2050" dirty="0">
              <a:latin typeface="Times New Roman"/>
              <a:cs typeface="Times New Roman"/>
            </a:endParaRPr>
          </a:p>
        </p:txBody>
      </p:sp>
      <p:sp>
        <p:nvSpPr>
          <p:cNvPr id="8" name="object 8"/>
          <p:cNvSpPr txBox="1"/>
          <p:nvPr/>
        </p:nvSpPr>
        <p:spPr>
          <a:xfrm>
            <a:off x="330808" y="2371397"/>
            <a:ext cx="11530330" cy="886781"/>
          </a:xfrm>
          <a:prstGeom prst="rect">
            <a:avLst/>
          </a:prstGeom>
        </p:spPr>
        <p:txBody>
          <a:bodyPr vert="horz" wrap="square" lIns="0" tIns="12065" rIns="0" bIns="0" rtlCol="0">
            <a:spAutoFit/>
          </a:bodyPr>
          <a:lstStyle/>
          <a:p>
            <a:pPr marL="12700" algn="ctr">
              <a:spcBef>
                <a:spcPts val="95"/>
              </a:spcBef>
            </a:pPr>
            <a:r>
              <a:rPr lang="en-US" sz="2800" b="1" dirty="0" smtClean="0"/>
              <a:t>DITTO </a:t>
            </a:r>
            <a:r>
              <a:rPr lang="en-US" sz="2800" b="1" dirty="0"/>
              <a:t>– THE ADVANCED LEAD </a:t>
            </a:r>
            <a:r>
              <a:rPr lang="en-US" sz="2800" b="1" dirty="0" smtClean="0"/>
              <a:t>THROUGH ROBOT</a:t>
            </a:r>
            <a:endParaRPr lang="en-US" sz="3600" dirty="0">
              <a:latin typeface="Times New Roman"/>
              <a:cs typeface="Times New Roman"/>
            </a:endParaRPr>
          </a:p>
          <a:p>
            <a:pPr marL="12700" algn="ctr">
              <a:spcBef>
                <a:spcPts val="95"/>
              </a:spcBef>
            </a:pPr>
            <a:endParaRPr sz="2800" dirty="0">
              <a:latin typeface="Times New Roman"/>
              <a:cs typeface="Times New Roman"/>
            </a:endParaRPr>
          </a:p>
        </p:txBody>
      </p:sp>
      <p:sp>
        <p:nvSpPr>
          <p:cNvPr id="9" name="object 9"/>
          <p:cNvSpPr/>
          <p:nvPr/>
        </p:nvSpPr>
        <p:spPr>
          <a:xfrm>
            <a:off x="1203960" y="239268"/>
            <a:ext cx="976884" cy="1251203"/>
          </a:xfrm>
          <a:prstGeom prst="rect">
            <a:avLst/>
          </a:prstGeom>
          <a:blipFill>
            <a:blip r:embed="rId2" cstate="print"/>
            <a:stretch>
              <a:fillRect/>
            </a:stretch>
          </a:blipFill>
        </p:spPr>
        <p:txBody>
          <a:bodyPr wrap="square" lIns="0" tIns="0" rIns="0" bIns="0" rtlCol="0"/>
          <a:lstStyle/>
          <a:p>
            <a:pPr algn="ctr"/>
            <a:endParaRPr dirty="0"/>
          </a:p>
        </p:txBody>
      </p:sp>
      <p:sp>
        <p:nvSpPr>
          <p:cNvPr id="10" name="object 10"/>
          <p:cNvSpPr/>
          <p:nvPr/>
        </p:nvSpPr>
        <p:spPr>
          <a:xfrm>
            <a:off x="10131552" y="300227"/>
            <a:ext cx="1363979" cy="1234439"/>
          </a:xfrm>
          <a:prstGeom prst="rect">
            <a:avLst/>
          </a:prstGeom>
          <a:blipFill>
            <a:blip r:embed="rId3" cstate="print"/>
            <a:stretch>
              <a:fillRect/>
            </a:stretch>
          </a:blipFill>
        </p:spPr>
        <p:txBody>
          <a:bodyPr wrap="square" lIns="0" tIns="0" rIns="0" bIns="0" rtlCol="0"/>
          <a:lstStyle/>
          <a:p>
            <a:pPr algn="ctr"/>
            <a:endParaRPr dirty="0"/>
          </a:p>
        </p:txBody>
      </p:sp>
      <p:sp>
        <p:nvSpPr>
          <p:cNvPr id="11" name="object 8"/>
          <p:cNvSpPr txBox="1"/>
          <p:nvPr/>
        </p:nvSpPr>
        <p:spPr>
          <a:xfrm>
            <a:off x="3872812" y="3933770"/>
            <a:ext cx="5410200" cy="1774204"/>
          </a:xfrm>
          <a:prstGeom prst="rect">
            <a:avLst/>
          </a:prstGeom>
        </p:spPr>
        <p:txBody>
          <a:bodyPr vert="horz" wrap="square" lIns="0" tIns="12065" rIns="0" bIns="0" rtlCol="0">
            <a:spAutoFit/>
          </a:bodyPr>
          <a:lstStyle/>
          <a:p>
            <a:pPr marL="12700">
              <a:spcBef>
                <a:spcPts val="95"/>
              </a:spcBef>
            </a:pPr>
            <a:r>
              <a:rPr lang="en-US" sz="2800" dirty="0" smtClean="0">
                <a:cs typeface="Times New Roman" panose="02020603050405020304" pitchFamily="18" charset="0"/>
              </a:rPr>
              <a:t>HARINE .R	            (</a:t>
            </a:r>
            <a:r>
              <a:rPr lang="en-US" sz="2800" dirty="0">
                <a:cs typeface="Times New Roman" panose="02020603050405020304" pitchFamily="18" charset="0"/>
              </a:rPr>
              <a:t>412817107023</a:t>
            </a:r>
            <a:r>
              <a:rPr lang="en-US" sz="2800" dirty="0" smtClean="0">
                <a:cs typeface="Times New Roman" panose="02020603050405020304" pitchFamily="18" charset="0"/>
              </a:rPr>
              <a:t>)</a:t>
            </a:r>
          </a:p>
          <a:p>
            <a:pPr marL="12700">
              <a:spcBef>
                <a:spcPts val="95"/>
              </a:spcBef>
            </a:pPr>
            <a:r>
              <a:rPr lang="en-US" sz="2800" dirty="0" smtClean="0">
                <a:cs typeface="Times New Roman" panose="02020603050405020304" pitchFamily="18" charset="0"/>
              </a:rPr>
              <a:t>ISHWARYA .A.A 	 </a:t>
            </a:r>
            <a:r>
              <a:rPr lang="en-US" sz="2800" dirty="0">
                <a:cs typeface="Times New Roman" panose="02020603050405020304" pitchFamily="18" charset="0"/>
              </a:rPr>
              <a:t>(412817107024</a:t>
            </a:r>
            <a:r>
              <a:rPr lang="en-US" sz="2800" dirty="0" smtClean="0">
                <a:cs typeface="Times New Roman" panose="02020603050405020304" pitchFamily="18" charset="0"/>
              </a:rPr>
              <a:t>)</a:t>
            </a:r>
          </a:p>
          <a:p>
            <a:pPr marL="12700">
              <a:spcBef>
                <a:spcPts val="95"/>
              </a:spcBef>
            </a:pPr>
            <a:r>
              <a:rPr lang="en-US" sz="2800" dirty="0" smtClean="0">
                <a:cs typeface="Times New Roman" panose="02020603050405020304" pitchFamily="18" charset="0"/>
              </a:rPr>
              <a:t>KAVIYA .S		 </a:t>
            </a:r>
            <a:r>
              <a:rPr lang="en-US" sz="2800" dirty="0">
                <a:cs typeface="Times New Roman" panose="02020603050405020304" pitchFamily="18" charset="0"/>
              </a:rPr>
              <a:t>(</a:t>
            </a:r>
            <a:r>
              <a:rPr lang="en-US" sz="2800" dirty="0" smtClean="0">
                <a:cs typeface="Times New Roman" panose="02020603050405020304" pitchFamily="18" charset="0"/>
              </a:rPr>
              <a:t>412817107030)</a:t>
            </a:r>
            <a:endParaRPr lang="en-US" sz="2800" dirty="0">
              <a:cs typeface="Times New Roman" panose="02020603050405020304" pitchFamily="18" charset="0"/>
            </a:endParaRPr>
          </a:p>
          <a:p>
            <a:pPr marL="12700" algn="ctr">
              <a:spcBef>
                <a:spcPts val="95"/>
              </a:spcBef>
            </a:pPr>
            <a:endParaRPr sz="2800" dirty="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6698" y="373125"/>
            <a:ext cx="4895902" cy="627736"/>
          </a:xfrm>
          <a:prstGeom prst="rect">
            <a:avLst/>
          </a:prstGeom>
        </p:spPr>
        <p:txBody>
          <a:bodyPr vert="horz" wrap="square" lIns="0" tIns="12065" rIns="0" bIns="0" rtlCol="0">
            <a:spAutoFit/>
          </a:bodyPr>
          <a:lstStyle/>
          <a:p>
            <a:pPr marL="12700">
              <a:lnSpc>
                <a:spcPct val="100000"/>
              </a:lnSpc>
              <a:spcBef>
                <a:spcPts val="95"/>
              </a:spcBef>
            </a:pPr>
            <a:r>
              <a:rPr lang="en-US" sz="4000" spc="-35" dirty="0" smtClean="0"/>
              <a:t>Base Paper</a:t>
            </a:r>
            <a:endParaRPr sz="4000" dirty="0"/>
          </a:p>
        </p:txBody>
      </p:sp>
      <p:sp>
        <p:nvSpPr>
          <p:cNvPr id="3" name="object 3"/>
          <p:cNvSpPr txBox="1"/>
          <p:nvPr/>
        </p:nvSpPr>
        <p:spPr>
          <a:xfrm>
            <a:off x="838200" y="1219200"/>
            <a:ext cx="10206990" cy="5014834"/>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Sensorless</a:t>
            </a:r>
            <a:r>
              <a:rPr lang="en-US" sz="2000" b="1" dirty="0">
                <a:latin typeface="Times New Roman" panose="02020603050405020304" pitchFamily="18" charset="0"/>
                <a:cs typeface="Times New Roman" panose="02020603050405020304" pitchFamily="18" charset="0"/>
              </a:rPr>
              <a:t> kinesthetic teaching of robotic manipulators assisted by observer-based force control</a:t>
            </a:r>
            <a:r>
              <a:rPr lang="en-US" sz="2000" dirty="0" smtClean="0">
                <a:latin typeface="Times New Roman" panose="02020603050405020304" pitchFamily="18" charset="0"/>
                <a:cs typeface="Times New Roman" panose="02020603050405020304" pitchFamily="18" charset="0"/>
              </a:rPr>
              <a:t>” by </a:t>
            </a:r>
            <a:r>
              <a:rPr lang="en-US" sz="2000" dirty="0">
                <a:latin typeface="Times New Roman" panose="02020603050405020304" pitchFamily="18" charset="0"/>
                <a:cs typeface="Times New Roman" panose="02020603050405020304" pitchFamily="18" charset="0"/>
              </a:rPr>
              <a:t>Martino </a:t>
            </a:r>
            <a:r>
              <a:rPr lang="en-US" sz="2000" dirty="0" err="1" smtClean="0">
                <a:latin typeface="Times New Roman" panose="02020603050405020304" pitchFamily="18" charset="0"/>
                <a:cs typeface="Times New Roman" panose="02020603050405020304" pitchFamily="18" charset="0"/>
              </a:rPr>
              <a:t>Capurso</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 Mahdi </a:t>
            </a:r>
            <a:r>
              <a:rPr lang="en-US" sz="2000" dirty="0" err="1">
                <a:latin typeface="Times New Roman" panose="02020603050405020304" pitchFamily="18" charset="0"/>
                <a:cs typeface="Times New Roman" panose="02020603050405020304" pitchFamily="18" charset="0"/>
              </a:rPr>
              <a:t>Ghazaei</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Ardakani</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Rolf </a:t>
            </a:r>
            <a:r>
              <a:rPr lang="en-US" sz="2000" dirty="0" smtClean="0">
                <a:latin typeface="Times New Roman" panose="02020603050405020304" pitchFamily="18" charset="0"/>
                <a:cs typeface="Times New Roman" panose="02020603050405020304" pitchFamily="18" charset="0"/>
              </a:rPr>
              <a:t>Johansson, </a:t>
            </a:r>
            <a:r>
              <a:rPr lang="en-US" sz="2000" dirty="0">
                <a:latin typeface="Times New Roman" panose="02020603050405020304" pitchFamily="18" charset="0"/>
                <a:cs typeface="Times New Roman" panose="02020603050405020304" pitchFamily="18" charset="0"/>
              </a:rPr>
              <a:t>Anders </a:t>
            </a:r>
            <a:r>
              <a:rPr lang="en-US" sz="2000" dirty="0" err="1" smtClean="0">
                <a:latin typeface="Times New Roman" panose="02020603050405020304" pitchFamily="18" charset="0"/>
                <a:cs typeface="Times New Roman" panose="02020603050405020304" pitchFamily="18" charset="0"/>
              </a:rPr>
              <a:t>Robertsson</a:t>
            </a:r>
            <a:r>
              <a:rPr lang="en-US" sz="2000" dirty="0" smtClean="0">
                <a:latin typeface="Times New Roman" panose="02020603050405020304" pitchFamily="18" charset="0"/>
                <a:cs typeface="Times New Roman" panose="02020603050405020304" pitchFamily="18" charset="0"/>
              </a:rPr>
              <a:t> and </a:t>
            </a:r>
            <a:r>
              <a:rPr lang="en-US" sz="2000" dirty="0">
                <a:latin typeface="Times New Roman" panose="02020603050405020304" pitchFamily="18" charset="0"/>
                <a:cs typeface="Times New Roman" panose="02020603050405020304" pitchFamily="18" charset="0"/>
              </a:rPr>
              <a:t>Paolo Rocco. </a:t>
            </a:r>
            <a:endParaRPr lang="en-US" sz="2000" dirty="0" smtClean="0">
              <a:latin typeface="Times New Roman" panose="02020603050405020304" pitchFamily="18" charset="0"/>
              <a:cs typeface="Times New Roman" panose="02020603050405020304" pitchFamily="18" charset="0"/>
            </a:endParaRPr>
          </a:p>
          <a:p>
            <a:pPr marL="285750" marR="5080" indent="-273685" algn="just">
              <a:spcBef>
                <a:spcPts val="105"/>
              </a:spcBef>
              <a:buClr>
                <a:srgbClr val="D24717"/>
              </a:buClr>
              <a:buSzPct val="84615"/>
              <a:buFont typeface="Wingdings 2"/>
              <a:buChar char=""/>
              <a:tabLst>
                <a:tab pos="286385" algn="l"/>
              </a:tabLst>
            </a:pPr>
            <a:endParaRPr lang="en-US" sz="2000" dirty="0">
              <a:latin typeface="Times New Roman" panose="02020603050405020304" pitchFamily="18" charset="0"/>
              <a:cs typeface="Times New Roman" panose="02020603050405020304" pitchFamily="18" charset="0"/>
            </a:endParaRP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This paper let us to know the programing strategy that is needed for industrial robots with the revolution of automation.</a:t>
            </a:r>
            <a:endParaRPr lang="en-US" sz="2000" dirty="0">
              <a:latin typeface="Times New Roman" panose="02020603050405020304" pitchFamily="18" charset="0"/>
              <a:cs typeface="Times New Roman" panose="02020603050405020304" pitchFamily="18" charset="0"/>
            </a:endParaRP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In this paper they mentioned, it </a:t>
            </a:r>
            <a:r>
              <a:rPr lang="en-US" sz="2000" dirty="0">
                <a:latin typeface="Times New Roman" panose="02020603050405020304" pitchFamily="18" charset="0"/>
                <a:cs typeface="Times New Roman" panose="02020603050405020304" pitchFamily="18" charset="0"/>
              </a:rPr>
              <a:t>is vital to be able to reprogram robots quickly. Kinesthetic teaching, also known as lead-through programming (LTP), provides a fast approach for teaching a trajectory</a:t>
            </a:r>
            <a:r>
              <a:rPr lang="en-US" sz="2000" dirty="0" smtClean="0">
                <a:latin typeface="Times New Roman" panose="02020603050405020304" pitchFamily="18" charset="0"/>
                <a:cs typeface="Times New Roman" panose="02020603050405020304" pitchFamily="18" charset="0"/>
              </a:rPr>
              <a:t>.</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this approach, a trajectory is demonstrated by physical interaction with the robot, i.e., the user manually guides the manipulator. This paper presents a </a:t>
            </a:r>
            <a:r>
              <a:rPr lang="en-US" sz="2000" dirty="0" smtClean="0">
                <a:latin typeface="Times New Roman" panose="02020603050405020304" pitchFamily="18" charset="0"/>
                <a:cs typeface="Times New Roman" panose="02020603050405020304" pitchFamily="18" charset="0"/>
              </a:rPr>
              <a:t>sensor less </a:t>
            </a:r>
            <a:r>
              <a:rPr lang="en-US" sz="2000" dirty="0">
                <a:latin typeface="Times New Roman" panose="02020603050405020304" pitchFamily="18" charset="0"/>
                <a:cs typeface="Times New Roman" panose="02020603050405020304" pitchFamily="18" charset="0"/>
              </a:rPr>
              <a:t>approach to LTP for redundant robots that eliminates the need for expensive force/torque sensors</a:t>
            </a:r>
            <a:r>
              <a:rPr lang="en-US" sz="2000" dirty="0" smtClean="0">
                <a:latin typeface="Times New Roman" panose="02020603050405020304" pitchFamily="18" charset="0"/>
                <a:cs typeface="Times New Roman" panose="02020603050405020304" pitchFamily="18" charset="0"/>
              </a:rPr>
              <a:t>.</a:t>
            </a:r>
          </a:p>
          <a:p>
            <a:pPr marL="285750" marR="5080" indent="-273685" algn="just">
              <a:spcBef>
                <a:spcPts val="105"/>
              </a:spcBef>
              <a:buClr>
                <a:srgbClr val="D24717"/>
              </a:buClr>
              <a:buSzPct val="84615"/>
              <a:buFont typeface="Wingdings 2"/>
              <a:buChar char=""/>
              <a:tabLst>
                <a:tab pos="286385" algn="l"/>
              </a:tabLst>
            </a:pPr>
            <a:endParaRPr lang="en-US" sz="2000" dirty="0" smtClean="0">
              <a:latin typeface="Times New Roman" panose="02020603050405020304" pitchFamily="18" charset="0"/>
              <a:cs typeface="Times New Roman" panose="02020603050405020304" pitchFamily="18" charset="0"/>
            </a:endParaRPr>
          </a:p>
          <a:p>
            <a:pPr marL="285750" marR="5080" indent="-273685" algn="just">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Through this paper, we thought that “why don’t a robot can be controlled through a scale down model in spite of fixing sensors to the arm?” so that it will be much more reliable and fast... Thereby we can do the same recording the motion, play and resetting path.</a:t>
            </a:r>
            <a:endParaRPr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4559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5343" y="70103"/>
            <a:ext cx="12018645" cy="6693534"/>
          </a:xfrm>
          <a:custGeom>
            <a:avLst/>
            <a:gdLst/>
            <a:ahLst/>
            <a:cxnLst/>
            <a:rect l="l" t="t" r="r" b="b"/>
            <a:pathLst>
              <a:path w="12018645" h="6693534">
                <a:moveTo>
                  <a:pt x="0" y="329946"/>
                </a:moveTo>
                <a:lnTo>
                  <a:pt x="3577" y="281184"/>
                </a:lnTo>
                <a:lnTo>
                  <a:pt x="13968" y="234645"/>
                </a:lnTo>
                <a:lnTo>
                  <a:pt x="30664" y="190840"/>
                </a:lnTo>
                <a:lnTo>
                  <a:pt x="53153" y="150277"/>
                </a:lnTo>
                <a:lnTo>
                  <a:pt x="80925" y="113468"/>
                </a:lnTo>
                <a:lnTo>
                  <a:pt x="113469" y="80923"/>
                </a:lnTo>
                <a:lnTo>
                  <a:pt x="150276" y="53151"/>
                </a:lnTo>
                <a:lnTo>
                  <a:pt x="190835" y="30662"/>
                </a:lnTo>
                <a:lnTo>
                  <a:pt x="234636" y="13967"/>
                </a:lnTo>
                <a:lnTo>
                  <a:pt x="281168" y="3576"/>
                </a:lnTo>
                <a:lnTo>
                  <a:pt x="329920" y="0"/>
                </a:lnTo>
                <a:lnTo>
                  <a:pt x="11688317" y="0"/>
                </a:lnTo>
                <a:lnTo>
                  <a:pt x="11737079" y="3576"/>
                </a:lnTo>
                <a:lnTo>
                  <a:pt x="11783618" y="13967"/>
                </a:lnTo>
                <a:lnTo>
                  <a:pt x="11827423" y="30662"/>
                </a:lnTo>
                <a:lnTo>
                  <a:pt x="11867986" y="53151"/>
                </a:lnTo>
                <a:lnTo>
                  <a:pt x="11904795" y="80923"/>
                </a:lnTo>
                <a:lnTo>
                  <a:pt x="11937340" y="113468"/>
                </a:lnTo>
                <a:lnTo>
                  <a:pt x="11965112" y="150277"/>
                </a:lnTo>
                <a:lnTo>
                  <a:pt x="11987601" y="190840"/>
                </a:lnTo>
                <a:lnTo>
                  <a:pt x="12004296" y="234645"/>
                </a:lnTo>
                <a:lnTo>
                  <a:pt x="12014687" y="281184"/>
                </a:lnTo>
                <a:lnTo>
                  <a:pt x="12018264" y="329946"/>
                </a:lnTo>
                <a:lnTo>
                  <a:pt x="12018264" y="6363487"/>
                </a:lnTo>
                <a:lnTo>
                  <a:pt x="12014687" y="6412239"/>
                </a:lnTo>
                <a:lnTo>
                  <a:pt x="12004296" y="6458771"/>
                </a:lnTo>
                <a:lnTo>
                  <a:pt x="11987601" y="6502571"/>
                </a:lnTo>
                <a:lnTo>
                  <a:pt x="11965112" y="6543130"/>
                </a:lnTo>
                <a:lnTo>
                  <a:pt x="11937340" y="6579937"/>
                </a:lnTo>
                <a:lnTo>
                  <a:pt x="11904795" y="6612482"/>
                </a:lnTo>
                <a:lnTo>
                  <a:pt x="11867986" y="6640254"/>
                </a:lnTo>
                <a:lnTo>
                  <a:pt x="11827423" y="6662742"/>
                </a:lnTo>
                <a:lnTo>
                  <a:pt x="11783618" y="6679438"/>
                </a:lnTo>
                <a:lnTo>
                  <a:pt x="11737079" y="6689829"/>
                </a:lnTo>
                <a:lnTo>
                  <a:pt x="11688317" y="6693406"/>
                </a:lnTo>
                <a:lnTo>
                  <a:pt x="329920" y="6693406"/>
                </a:lnTo>
                <a:lnTo>
                  <a:pt x="281168" y="6689829"/>
                </a:lnTo>
                <a:lnTo>
                  <a:pt x="234636" y="6679438"/>
                </a:lnTo>
                <a:lnTo>
                  <a:pt x="190835" y="6662742"/>
                </a:lnTo>
                <a:lnTo>
                  <a:pt x="150276" y="6640254"/>
                </a:lnTo>
                <a:lnTo>
                  <a:pt x="113469" y="6612482"/>
                </a:lnTo>
                <a:lnTo>
                  <a:pt x="80925" y="6579937"/>
                </a:lnTo>
                <a:lnTo>
                  <a:pt x="53153" y="6543130"/>
                </a:lnTo>
                <a:lnTo>
                  <a:pt x="30664" y="6502571"/>
                </a:lnTo>
                <a:lnTo>
                  <a:pt x="13968" y="6458771"/>
                </a:lnTo>
                <a:lnTo>
                  <a:pt x="3577" y="6412239"/>
                </a:lnTo>
                <a:lnTo>
                  <a:pt x="0" y="6363487"/>
                </a:lnTo>
                <a:lnTo>
                  <a:pt x="0" y="329946"/>
                </a:lnTo>
                <a:close/>
              </a:path>
            </a:pathLst>
          </a:custGeom>
          <a:ln w="6096">
            <a:solidFill>
              <a:srgbClr val="000000"/>
            </a:solidFill>
          </a:ln>
        </p:spPr>
        <p:txBody>
          <a:bodyPr wrap="square" lIns="0" tIns="0" rIns="0" bIns="0" rtlCol="0"/>
          <a:lstStyle/>
          <a:p>
            <a:endParaRPr dirty="0"/>
          </a:p>
        </p:txBody>
      </p:sp>
      <p:sp>
        <p:nvSpPr>
          <p:cNvPr id="3" name="object 3"/>
          <p:cNvSpPr txBox="1">
            <a:spLocks noGrp="1"/>
          </p:cNvSpPr>
          <p:nvPr>
            <p:ph type="title"/>
          </p:nvPr>
        </p:nvSpPr>
        <p:spPr>
          <a:xfrm>
            <a:off x="535940" y="272237"/>
            <a:ext cx="3137535" cy="635000"/>
          </a:xfrm>
          <a:prstGeom prst="rect">
            <a:avLst/>
          </a:prstGeom>
        </p:spPr>
        <p:txBody>
          <a:bodyPr vert="horz" wrap="square" lIns="0" tIns="12065" rIns="0" bIns="0" rtlCol="0">
            <a:spAutoFit/>
          </a:bodyPr>
          <a:lstStyle/>
          <a:p>
            <a:pPr marL="12700">
              <a:lnSpc>
                <a:spcPct val="100000"/>
              </a:lnSpc>
              <a:spcBef>
                <a:spcPts val="95"/>
              </a:spcBef>
            </a:pPr>
            <a:r>
              <a:rPr sz="4000" spc="-5" dirty="0"/>
              <a:t>Block</a:t>
            </a:r>
            <a:r>
              <a:rPr sz="4000" spc="-80" dirty="0"/>
              <a:t> </a:t>
            </a:r>
            <a:r>
              <a:rPr sz="4000" spc="-10" dirty="0"/>
              <a:t>Diagram</a:t>
            </a:r>
            <a:endParaRPr sz="4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1978" y="934946"/>
            <a:ext cx="8405374" cy="541167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6698" y="373126"/>
            <a:ext cx="6800902" cy="627736"/>
          </a:xfrm>
          <a:prstGeom prst="rect">
            <a:avLst/>
          </a:prstGeom>
        </p:spPr>
        <p:txBody>
          <a:bodyPr vert="horz" wrap="square" lIns="0" tIns="12065" rIns="0" bIns="0" rtlCol="0">
            <a:spAutoFit/>
          </a:bodyPr>
          <a:lstStyle/>
          <a:p>
            <a:pPr marL="12700">
              <a:lnSpc>
                <a:spcPct val="100000"/>
              </a:lnSpc>
              <a:spcBef>
                <a:spcPts val="95"/>
              </a:spcBef>
            </a:pPr>
            <a:r>
              <a:rPr lang="en-US" sz="4000" spc="-15" dirty="0" smtClean="0"/>
              <a:t>Methodology &amp; Work Flow</a:t>
            </a:r>
            <a:endParaRPr sz="4000" dirty="0">
              <a:latin typeface="Franklin Gothic Book"/>
              <a:cs typeface="Franklin Gothic Book"/>
            </a:endParaRPr>
          </a:p>
        </p:txBody>
      </p:sp>
      <p:sp>
        <p:nvSpPr>
          <p:cNvPr id="3" name="object 3"/>
          <p:cNvSpPr txBox="1"/>
          <p:nvPr/>
        </p:nvSpPr>
        <p:spPr>
          <a:xfrm>
            <a:off x="797153" y="1371091"/>
            <a:ext cx="10206990" cy="4412105"/>
          </a:xfrm>
          <a:prstGeom prst="rect">
            <a:avLst/>
          </a:prstGeom>
        </p:spPr>
        <p:txBody>
          <a:bodyPr vert="horz" wrap="square" lIns="0" tIns="13335" rIns="0" bIns="0" rtlCol="0">
            <a:spAutoFit/>
          </a:bodyPr>
          <a:lstStyle/>
          <a:p>
            <a:pPr marL="285750" marR="5080" indent="-273685" algn="just">
              <a:lnSpc>
                <a:spcPct val="100000"/>
              </a:lnSpc>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Step-1 : </a:t>
            </a:r>
            <a:r>
              <a:rPr lang="en-US" sz="2000" dirty="0" smtClean="0">
                <a:latin typeface="Times New Roman" panose="02020603050405020304" pitchFamily="18" charset="0"/>
                <a:cs typeface="Times New Roman" panose="02020603050405020304" pitchFamily="18" charset="0"/>
              </a:rPr>
              <a:t>We going to move the scale down model.</a:t>
            </a:r>
          </a:p>
          <a:p>
            <a:pPr marL="285750" marR="5080" indent="-273685" algn="just">
              <a:lnSpc>
                <a:spcPct val="100000"/>
              </a:lnSpc>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Step-2 : </a:t>
            </a:r>
            <a:r>
              <a:rPr lang="en-US" sz="2000" dirty="0" smtClean="0">
                <a:latin typeface="Times New Roman" panose="02020603050405020304" pitchFamily="18" charset="0"/>
                <a:cs typeface="Times New Roman" panose="02020603050405020304" pitchFamily="18" charset="0"/>
              </a:rPr>
              <a:t>The potentiometer is attached to the model will gives the output voltage with reference to the power supply and the angle of the scale down model.</a:t>
            </a:r>
          </a:p>
          <a:p>
            <a:pPr marL="285750" marR="5080" indent="-273685" algn="just">
              <a:lnSpc>
                <a:spcPct val="100000"/>
              </a:lnSpc>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Step-3 : </a:t>
            </a:r>
            <a:r>
              <a:rPr lang="en-US" sz="2000" dirty="0" smtClean="0">
                <a:latin typeface="Times New Roman" panose="02020603050405020304" pitchFamily="18" charset="0"/>
                <a:cs typeface="Times New Roman" panose="02020603050405020304" pitchFamily="18" charset="0"/>
              </a:rPr>
              <a:t>These output voltages from each joints of the scale down model are then converted to angles through micro controller.</a:t>
            </a:r>
          </a:p>
          <a:p>
            <a:pPr marL="285750" marR="5080" indent="-273685" algn="just">
              <a:lnSpc>
                <a:spcPct val="100000"/>
              </a:lnSpc>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Step-4 : </a:t>
            </a:r>
            <a:r>
              <a:rPr lang="en-US" sz="2000" dirty="0" smtClean="0">
                <a:latin typeface="Times New Roman" panose="02020603050405020304" pitchFamily="18" charset="0"/>
                <a:cs typeface="Times New Roman" panose="02020603050405020304" pitchFamily="18" charset="0"/>
              </a:rPr>
              <a:t>In the real-time robot, we will have servo motors for angular twist of the arm.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So we will control the servo through the angles obtained from the microcontroller with data from the potentiometer of the scale down model.</a:t>
            </a:r>
          </a:p>
          <a:p>
            <a:pPr marL="285750" marR="5080" indent="-273685" algn="just">
              <a:lnSpc>
                <a:spcPct val="100000"/>
              </a:lnSpc>
              <a:spcBef>
                <a:spcPts val="105"/>
              </a:spcBef>
              <a:buClr>
                <a:srgbClr val="D24717"/>
              </a:buClr>
              <a:buSzPct val="84615"/>
              <a:buFont typeface="Wingdings 2"/>
              <a:buChar char=""/>
              <a:tabLst>
                <a:tab pos="286385" algn="l"/>
              </a:tabLst>
            </a:pPr>
            <a:endParaRPr lang="en-US" sz="2000" dirty="0" smtClean="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So through programing, we can lively control the real-time robot with a small scale down model.</a:t>
            </a:r>
          </a:p>
          <a:p>
            <a:pPr marL="285750" marR="5080" indent="-273685" algn="just">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Later, when we need to record some required motion, we have switches for saving the angles, replay the position and to reset the program memory.</a:t>
            </a:r>
          </a:p>
          <a:p>
            <a:pPr marL="285750" marR="5080" indent="-273685" algn="just">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Through display device like computer, we can lively monitor the actions performed by the robot with clear data that can be saved and documented for future references.</a:t>
            </a:r>
            <a:endParaRP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0695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66800" y="4419600"/>
            <a:ext cx="10206990" cy="1983235"/>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dirty="0" smtClean="0"/>
              <a:t>The </a:t>
            </a:r>
            <a:r>
              <a:rPr lang="en-US" dirty="0"/>
              <a:t>Arduino Integrated Development Environment (IDE) is a cross-platform application (for Windows, macOS, Linux) that is written in functions from C and C</a:t>
            </a:r>
            <a:r>
              <a:rPr lang="en-US" dirty="0" smtClean="0"/>
              <a:t>++. </a:t>
            </a:r>
            <a:r>
              <a:rPr lang="en-US" dirty="0"/>
              <a:t>It is used to write and upload programs to Arduino compatible boards</a:t>
            </a:r>
            <a:r>
              <a:rPr lang="en-US" dirty="0" smtClean="0"/>
              <a:t>, The </a:t>
            </a:r>
            <a:r>
              <a:rPr lang="en-US" dirty="0"/>
              <a:t>Arduino IDE supports the languages C and C++ using special rules of code </a:t>
            </a:r>
            <a:r>
              <a:rPr lang="en-US" dirty="0" smtClean="0"/>
              <a:t>structuring. </a:t>
            </a:r>
          </a:p>
          <a:p>
            <a:pPr marL="285750" marR="5080" indent="-273685" algn="just">
              <a:spcBef>
                <a:spcPts val="105"/>
              </a:spcBef>
              <a:buClr>
                <a:srgbClr val="D24717"/>
              </a:buClr>
              <a:buSzPct val="84615"/>
              <a:buFont typeface="Wingdings 2"/>
              <a:buChar char=""/>
              <a:tabLst>
                <a:tab pos="286385" algn="l"/>
              </a:tabLst>
            </a:pPr>
            <a:r>
              <a:rPr lang="en-US" dirty="0" smtClean="0"/>
              <a:t>User-written </a:t>
            </a:r>
            <a:r>
              <a:rPr lang="en-US" dirty="0"/>
              <a:t>code only requires two basic functions, for starting the sketch and the main program loop, that are compiled and linked with a program stub main() into an executable cyclic executive program with the GNU toolchain, also included with the IDE distribution.</a:t>
            </a:r>
            <a:endParaRPr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46195" y="820753"/>
            <a:ext cx="4648200" cy="3870364"/>
          </a:xfrm>
          <a:prstGeom prst="rect">
            <a:avLst/>
          </a:prstGeom>
        </p:spPr>
      </p:pic>
      <p:sp>
        <p:nvSpPr>
          <p:cNvPr id="5"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spc="-15" dirty="0">
                <a:latin typeface="Times New Roman" panose="02020603050405020304" pitchFamily="18" charset="0"/>
                <a:cs typeface="Times New Roman" panose="02020603050405020304" pitchFamily="18" charset="0"/>
              </a:rPr>
              <a:t>Software </a:t>
            </a:r>
            <a:r>
              <a:rPr lang="en-US" sz="4000" b="1" dirty="0">
                <a:latin typeface="Times New Roman" panose="02020603050405020304" pitchFamily="18" charset="0"/>
                <a:cs typeface="Times New Roman" panose="02020603050405020304" pitchFamily="18" charset="0"/>
              </a:rPr>
              <a:t>- Arduino IDE 1.8.13</a:t>
            </a:r>
            <a:endParaRPr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97383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5924" y="929845"/>
            <a:ext cx="10763302" cy="319959"/>
          </a:xfrm>
          <a:prstGeom prst="rect">
            <a:avLst/>
          </a:prstGeom>
        </p:spPr>
        <p:txBody>
          <a:bodyPr vert="horz" wrap="square" lIns="0" tIns="12065" rIns="0" bIns="0" rtlCol="0">
            <a:spAutoFit/>
          </a:bodyPr>
          <a:lstStyle/>
          <a:p>
            <a:pPr marL="12700" algn="ctr">
              <a:lnSpc>
                <a:spcPct val="100000"/>
              </a:lnSpc>
              <a:spcBef>
                <a:spcPts val="95"/>
              </a:spcBef>
            </a:pPr>
            <a:r>
              <a:rPr lang="en-US" sz="2000" b="1" spc="-35" dirty="0" smtClean="0"/>
              <a:t>Program used to obtain angular data from potentiometer of the scale down model </a:t>
            </a:r>
            <a:endParaRPr sz="2000" b="1" dirty="0"/>
          </a:p>
        </p:txBody>
      </p:sp>
      <p:sp>
        <p:nvSpPr>
          <p:cNvPr id="3" name="object 3"/>
          <p:cNvSpPr txBox="1"/>
          <p:nvPr/>
        </p:nvSpPr>
        <p:spPr>
          <a:xfrm>
            <a:off x="797153" y="1417408"/>
            <a:ext cx="10206990" cy="5440592"/>
          </a:xfrm>
          <a:prstGeom prst="rect">
            <a:avLst/>
          </a:prstGeom>
        </p:spPr>
        <p:txBody>
          <a:bodyPr vert="horz" wrap="square" lIns="0" tIns="13335" rIns="0" bIns="0" rtlCol="0">
            <a:spAutoFit/>
          </a:bodyPr>
          <a:lstStyle/>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Read_Pin1 = A1;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Read_Pin2 = A2;</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Read_Pin3 = A3;</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Read_Pin4 = A4;</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Read_Pin5 = A5;</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void setup()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pinMode</a:t>
            </a:r>
            <a:r>
              <a:rPr lang="en-US" sz="1600" dirty="0">
                <a:latin typeface="Times New Roman" panose="02020603050405020304" pitchFamily="18" charset="0"/>
                <a:cs typeface="Times New Roman" panose="02020603050405020304" pitchFamily="18" charset="0"/>
              </a:rPr>
              <a:t>(Read_Pin1, INPUT);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pinMode</a:t>
            </a:r>
            <a:r>
              <a:rPr lang="en-US" sz="1600" dirty="0">
                <a:latin typeface="Times New Roman" panose="02020603050405020304" pitchFamily="18" charset="0"/>
                <a:cs typeface="Times New Roman" panose="02020603050405020304" pitchFamily="18" charset="0"/>
              </a:rPr>
              <a:t>(Read_Pin2, INPUT);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pinMode</a:t>
            </a:r>
            <a:r>
              <a:rPr lang="en-US" sz="1600" dirty="0">
                <a:latin typeface="Times New Roman" panose="02020603050405020304" pitchFamily="18" charset="0"/>
                <a:cs typeface="Times New Roman" panose="02020603050405020304" pitchFamily="18" charset="0"/>
              </a:rPr>
              <a:t>(Read_Pin3, INPUT);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pinMode</a:t>
            </a:r>
            <a:r>
              <a:rPr lang="en-US" sz="1600" dirty="0">
                <a:latin typeface="Times New Roman" panose="02020603050405020304" pitchFamily="18" charset="0"/>
                <a:cs typeface="Times New Roman" panose="02020603050405020304" pitchFamily="18" charset="0"/>
              </a:rPr>
              <a:t>(Read_Pin4, INPUT);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pinMode</a:t>
            </a:r>
            <a:r>
              <a:rPr lang="en-US" sz="1600" dirty="0">
                <a:latin typeface="Times New Roman" panose="02020603050405020304" pitchFamily="18" charset="0"/>
                <a:cs typeface="Times New Roman" panose="02020603050405020304" pitchFamily="18" charset="0"/>
              </a:rPr>
              <a:t>(Read_Pin5, INPUT);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Serial.begin</a:t>
            </a:r>
            <a:r>
              <a:rPr lang="en-US" sz="1600" dirty="0">
                <a:latin typeface="Times New Roman" panose="02020603050405020304" pitchFamily="18" charset="0"/>
                <a:cs typeface="Times New Roman" panose="02020603050405020304" pitchFamily="18" charset="0"/>
              </a:rPr>
              <a:t>(9600);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endParaRPr lang="en-US" sz="16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void loop()</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Analog_Read</a:t>
            </a: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 Mapping();</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endParaRPr lang="en-US" sz="1600" dirty="0">
              <a:latin typeface="Times New Roman" panose="02020603050405020304" pitchFamily="18" charset="0"/>
              <a:cs typeface="Times New Roman" panose="02020603050405020304" pitchFamily="18" charset="0"/>
            </a:endParaRPr>
          </a:p>
        </p:txBody>
      </p:sp>
      <p:sp>
        <p:nvSpPr>
          <p:cNvPr id="4" name="object 2"/>
          <p:cNvSpPr txBox="1">
            <a:spLocks/>
          </p:cNvSpPr>
          <p:nvPr/>
        </p:nvSpPr>
        <p:spPr>
          <a:xfrm>
            <a:off x="518997" y="302109"/>
            <a:ext cx="10763302" cy="627736"/>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95"/>
              </a:spcBef>
            </a:pPr>
            <a:r>
              <a:rPr lang="en-US" sz="4000" b="1" spc="-35" dirty="0" smtClean="0"/>
              <a:t>Program to obtain joint angles</a:t>
            </a:r>
            <a:endParaRPr lang="en-US" sz="4000" b="1" dirty="0"/>
          </a:p>
        </p:txBody>
      </p:sp>
    </p:spTree>
    <p:extLst>
      <p:ext uri="{BB962C8B-B14F-4D97-AF65-F5344CB8AC3E}">
        <p14:creationId xmlns:p14="http://schemas.microsoft.com/office/powerpoint/2010/main" val="16618594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838200"/>
            <a:ext cx="10206990" cy="4922501"/>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void  </a:t>
            </a:r>
            <a:r>
              <a:rPr lang="en-US" sz="1600" dirty="0" err="1">
                <a:latin typeface="Times New Roman" panose="02020603050405020304" pitchFamily="18" charset="0"/>
                <a:cs typeface="Times New Roman" panose="02020603050405020304" pitchFamily="18" charset="0"/>
              </a:rPr>
              <a:t>Analog_Read</a:t>
            </a:r>
            <a:r>
              <a:rPr lang="en-US" sz="1600" dirty="0">
                <a:latin typeface="Times New Roman" panose="02020603050405020304" pitchFamily="18" charset="0"/>
                <a:cs typeface="Times New Roman" panose="02020603050405020304" pitchFamily="18" charset="0"/>
              </a:rPr>
              <a:t>()</a:t>
            </a:r>
            <a:endParaRPr lang="en-US" sz="1600" b="1"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Pin_Value1 = </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(Read_Pin1);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Pin_Value2 = </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(Read_Pin2);</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Pin_Value3 = </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(Read_Pin3);</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Pin_Value4 = </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(Read_Pin4);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Pin_Value5 = </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(Read_Pin5);</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("Pin_Value1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("Pin_Value2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(Pin_Value2);</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   ");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("Pin_Value3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(Pin_Value3);</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("Pin_Value4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(Pin_Value4);</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96190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38200" y="846974"/>
            <a:ext cx="10206990" cy="5402120"/>
          </a:xfrm>
          <a:prstGeom prst="rect">
            <a:avLst/>
          </a:prstGeom>
        </p:spPr>
        <p:txBody>
          <a:bodyPr vert="horz" wrap="square" lIns="0" tIns="13335" rIns="0" bIns="0" rtlCol="0">
            <a:spAutoFit/>
          </a:bodyPr>
          <a:lstStyle/>
          <a:p>
            <a:pPr marL="285750" marR="5080" indent="-273685" algn="just">
              <a:lnSpc>
                <a:spcPct val="100000"/>
              </a:lnSpc>
              <a:spcBef>
                <a:spcPts val="105"/>
              </a:spcBef>
              <a:buClr>
                <a:srgbClr val="D24717"/>
              </a:buClr>
              <a:buSzPct val="84615"/>
              <a:buFont typeface="Wingdings 2"/>
              <a:buChar char=""/>
              <a:tabLst>
                <a:tab pos="286385" algn="l"/>
              </a:tabLst>
            </a:pP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("Pin_Value5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(Pin_Value5);</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Serial.println</a:t>
            </a:r>
            <a:r>
              <a:rPr lang="en-US" sz="1600" dirty="0">
                <a:latin typeface="Times New Roman" panose="02020603050405020304" pitchFamily="18" charset="0"/>
                <a:cs typeface="Times New Roman" panose="02020603050405020304" pitchFamily="18" charset="0"/>
              </a:rPr>
              <a:t>("");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endParaRPr lang="en-US" sz="16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void Mapping()</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Pin_Value1 = </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(Read_Pin1);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Map_Value1 = map(Pin_Value1, 0, 1023, 0, </a:t>
            </a:r>
            <a:r>
              <a:rPr lang="en-US" sz="1600" dirty="0" smtClean="0">
                <a:latin typeface="Times New Roman" panose="02020603050405020304" pitchFamily="18" charset="0"/>
                <a:cs typeface="Times New Roman" panose="02020603050405020304" pitchFamily="18" charset="0"/>
              </a:rPr>
              <a:t>180);</a:t>
            </a:r>
            <a:endParaRPr lang="en-US" sz="16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("Pin_Value1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("Map_Value1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Serial.println</a:t>
            </a:r>
            <a:r>
              <a:rPr lang="en-US" sz="1600" dirty="0">
                <a:latin typeface="Times New Roman" panose="02020603050405020304" pitchFamily="18" charset="0"/>
                <a:cs typeface="Times New Roman" panose="02020603050405020304" pitchFamily="18" charset="0"/>
              </a:rPr>
              <a:t>(Map_Value1);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smtClean="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endParaRPr lang="en-US" sz="1600" b="1"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From the above program we can take the link angles of a miniature model of pick and place robot.</a:t>
            </a:r>
          </a:p>
          <a:p>
            <a:pPr marL="285750" marR="5080" indent="-273685" algn="just">
              <a:lnSpc>
                <a:spcPct val="100000"/>
              </a:lnSpc>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In the next step, we going to operate the real-time robot with the angle data obtained from the above. So that we can control a real-time robot in live remote control method.</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91547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97153" y="1371600"/>
            <a:ext cx="10206990" cy="3706784"/>
          </a:xfrm>
          <a:prstGeom prst="rect">
            <a:avLst/>
          </a:prstGeom>
        </p:spPr>
        <p:txBody>
          <a:bodyPr vert="horz" wrap="square" lIns="0" tIns="13335" rIns="0" bIns="0" rtlCol="0">
            <a:spAutoFit/>
          </a:bodyPr>
          <a:lstStyle/>
          <a:p>
            <a:pPr marL="342900" indent="-342900">
              <a:buFont typeface="Arial" panose="020B0604020202020204" pitchFamily="34" charset="0"/>
              <a:buChar char="•"/>
            </a:pPr>
            <a:r>
              <a:rPr lang="en-US" sz="2000" dirty="0" smtClean="0"/>
              <a:t>we </a:t>
            </a:r>
            <a:r>
              <a:rPr lang="en-US" sz="2000" dirty="0"/>
              <a:t>can read all the Potentiometer </a:t>
            </a:r>
            <a:r>
              <a:rPr lang="en-US" sz="2000" dirty="0" smtClean="0"/>
              <a:t>of </a:t>
            </a:r>
            <a:r>
              <a:rPr lang="en-US" sz="2000" dirty="0"/>
              <a:t>the </a:t>
            </a:r>
            <a:r>
              <a:rPr lang="en-US" sz="2000" dirty="0" smtClean="0"/>
              <a:t>scale down model. so we can </a:t>
            </a:r>
            <a:r>
              <a:rPr lang="en-US" sz="2000" dirty="0"/>
              <a:t>take readings from the </a:t>
            </a:r>
            <a:r>
              <a:rPr lang="en-US" sz="2000" dirty="0" smtClean="0"/>
              <a:t>scale down model and can display it in computer monitor.</a:t>
            </a:r>
          </a:p>
          <a:p>
            <a:pPr marL="342900" indent="-342900">
              <a:buFont typeface="Arial" panose="020B0604020202020204" pitchFamily="34" charset="0"/>
              <a:buChar char="•"/>
            </a:pPr>
            <a:r>
              <a:rPr lang="en-US" sz="2000" dirty="0" smtClean="0"/>
              <a:t>In the program, we assign analog pins with integer datatype.</a:t>
            </a:r>
          </a:p>
          <a:p>
            <a:pPr marL="342900" indent="-342900">
              <a:buFont typeface="Arial" panose="020B0604020202020204" pitchFamily="34" charset="0"/>
              <a:buChar char="•"/>
            </a:pPr>
            <a:r>
              <a:rPr lang="en-US" sz="2000" dirty="0" smtClean="0"/>
              <a:t>Then it moves </a:t>
            </a:r>
            <a:r>
              <a:rPr lang="en-US" sz="2000" dirty="0"/>
              <a:t>to void setup which will </a:t>
            </a:r>
            <a:r>
              <a:rPr lang="en-US" sz="2000" dirty="0" smtClean="0"/>
              <a:t>perform </a:t>
            </a:r>
            <a:r>
              <a:rPr lang="en-US" sz="2000" dirty="0"/>
              <a:t>the operation just once and </a:t>
            </a:r>
            <a:r>
              <a:rPr lang="en-US" sz="2000" dirty="0" smtClean="0"/>
              <a:t>skip </a:t>
            </a:r>
            <a:r>
              <a:rPr lang="en-US" sz="2000" dirty="0"/>
              <a:t>to the void </a:t>
            </a:r>
            <a:r>
              <a:rPr lang="en-US" sz="2000" dirty="0" smtClean="0"/>
              <a:t>loop. In </a:t>
            </a:r>
            <a:r>
              <a:rPr lang="en-US" sz="2000" dirty="0"/>
              <a:t>the void setup we will assign what type of </a:t>
            </a:r>
            <a:r>
              <a:rPr lang="en-US" sz="2000" dirty="0" smtClean="0"/>
              <a:t>pins </a:t>
            </a:r>
            <a:r>
              <a:rPr lang="en-US" sz="2000" dirty="0"/>
              <a:t>that actually </a:t>
            </a:r>
            <a:r>
              <a:rPr lang="en-US" sz="2000" dirty="0" smtClean="0"/>
              <a:t>and they are input </a:t>
            </a:r>
            <a:r>
              <a:rPr lang="en-US" sz="2000" dirty="0"/>
              <a:t>or output and also the serial monitor also can be </a:t>
            </a:r>
            <a:r>
              <a:rPr lang="en-US" sz="2000" dirty="0" smtClean="0"/>
              <a:t>executed </a:t>
            </a:r>
            <a:r>
              <a:rPr lang="en-US" sz="2000" dirty="0"/>
              <a:t>right </a:t>
            </a:r>
            <a:r>
              <a:rPr lang="en-US" sz="2000" dirty="0" smtClean="0"/>
              <a:t>here.</a:t>
            </a:r>
          </a:p>
          <a:p>
            <a:pPr marL="342900" indent="-342900">
              <a:buFont typeface="Arial" panose="020B0604020202020204" pitchFamily="34" charset="0"/>
              <a:buChar char="•"/>
            </a:pPr>
            <a:r>
              <a:rPr lang="en-US" sz="2000" dirty="0" smtClean="0"/>
              <a:t>Void loop will </a:t>
            </a:r>
            <a:r>
              <a:rPr lang="en-US" sz="2000" dirty="0"/>
              <a:t>consist of set of program which </a:t>
            </a:r>
            <a:r>
              <a:rPr lang="en-US" sz="2000" dirty="0" smtClean="0"/>
              <a:t>will loop continuously. We used a function call </a:t>
            </a:r>
            <a:r>
              <a:rPr lang="en-US" sz="2000" dirty="0"/>
              <a:t>technique </a:t>
            </a:r>
            <a:r>
              <a:rPr lang="en-US" sz="2000" dirty="0" smtClean="0"/>
              <a:t>so it will has a set of programs belongs to it.</a:t>
            </a:r>
          </a:p>
          <a:p>
            <a:pPr marL="342900" indent="-342900">
              <a:buFont typeface="Arial" panose="020B0604020202020204" pitchFamily="34" charset="0"/>
              <a:buChar char="•"/>
            </a:pPr>
            <a:r>
              <a:rPr lang="en-US" sz="2000" dirty="0"/>
              <a:t>I</a:t>
            </a:r>
            <a:r>
              <a:rPr lang="en-US" sz="2000" dirty="0" smtClean="0"/>
              <a:t>n </a:t>
            </a:r>
            <a:r>
              <a:rPr lang="en-US" sz="2000" dirty="0"/>
              <a:t>this </a:t>
            </a:r>
            <a:r>
              <a:rPr lang="en-US" sz="2000" dirty="0" smtClean="0"/>
              <a:t>call, </a:t>
            </a:r>
            <a:r>
              <a:rPr lang="en-US" sz="2000" dirty="0"/>
              <a:t>the pin values </a:t>
            </a:r>
            <a:r>
              <a:rPr lang="en-US" sz="2000" dirty="0" smtClean="0"/>
              <a:t>are </a:t>
            </a:r>
            <a:r>
              <a:rPr lang="en-US" sz="2000" dirty="0"/>
              <a:t>read through analogue read function and it is stored in </a:t>
            </a:r>
            <a:r>
              <a:rPr lang="en-US" sz="2000" dirty="0" smtClean="0"/>
              <a:t>assigned variables. These are then called and printed through </a:t>
            </a:r>
            <a:r>
              <a:rPr lang="en-US" sz="2000" dirty="0"/>
              <a:t>serial </a:t>
            </a:r>
            <a:r>
              <a:rPr lang="en-US" sz="2000" dirty="0" smtClean="0"/>
              <a:t>monitor </a:t>
            </a:r>
            <a:r>
              <a:rPr lang="en-US" sz="2000" dirty="0"/>
              <a:t>from the </a:t>
            </a:r>
            <a:r>
              <a:rPr lang="en-US" sz="2000" dirty="0" smtClean="0"/>
              <a:t>system.</a:t>
            </a:r>
          </a:p>
          <a:p>
            <a:pPr marL="342900" indent="-342900">
              <a:buFont typeface="Arial" panose="020B0604020202020204" pitchFamily="34" charset="0"/>
              <a:buChar char="•"/>
            </a:pPr>
            <a:r>
              <a:rPr lang="en-US" sz="2000" dirty="0" smtClean="0"/>
              <a:t>there </a:t>
            </a:r>
            <a:r>
              <a:rPr lang="en-US" sz="2000" dirty="0"/>
              <a:t>is also another type of function </a:t>
            </a:r>
            <a:r>
              <a:rPr lang="en-US" sz="2000" dirty="0" smtClean="0"/>
              <a:t>called mapping. It converts 0 to 1023 value to 0 to 180 degrees of angle. this </a:t>
            </a:r>
            <a:r>
              <a:rPr lang="en-US" sz="2000" dirty="0"/>
              <a:t>angle can be obtained as a output </a:t>
            </a:r>
            <a:r>
              <a:rPr lang="en-US" sz="2000" dirty="0" smtClean="0"/>
              <a:t>in system monitor</a:t>
            </a:r>
            <a:r>
              <a:rPr lang="en-US" sz="2000" dirty="0" smtClean="0"/>
              <a:t>.</a:t>
            </a:r>
            <a:endParaRPr lang="en-US" sz="2000" dirty="0"/>
          </a:p>
        </p:txBody>
      </p:sp>
      <p:sp>
        <p:nvSpPr>
          <p:cNvPr id="4" name="object 2"/>
          <p:cNvSpPr txBox="1">
            <a:spLocks/>
          </p:cNvSpPr>
          <p:nvPr/>
        </p:nvSpPr>
        <p:spPr>
          <a:xfrm>
            <a:off x="518997" y="332887"/>
            <a:ext cx="10763302"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latin typeface="Times New Roman" panose="02020603050405020304" pitchFamily="18" charset="0"/>
                <a:cs typeface="Times New Roman" panose="02020603050405020304" pitchFamily="18" charset="0"/>
              </a:rPr>
              <a:t>Program description</a:t>
            </a:r>
          </a:p>
        </p:txBody>
      </p:sp>
    </p:spTree>
    <p:extLst>
      <p:ext uri="{BB962C8B-B14F-4D97-AF65-F5344CB8AC3E}">
        <p14:creationId xmlns:p14="http://schemas.microsoft.com/office/powerpoint/2010/main" val="32185322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762000"/>
            <a:ext cx="10206990" cy="949619"/>
          </a:xfrm>
          <a:prstGeom prst="rect">
            <a:avLst/>
          </a:prstGeom>
        </p:spPr>
        <p:txBody>
          <a:bodyPr vert="horz" wrap="square" lIns="0" tIns="13335" rIns="0" bIns="0" rtlCol="0">
            <a:spAutoFit/>
          </a:bodyPr>
          <a:lstStyle/>
          <a:p>
            <a:pPr marL="285750" marR="5080" indent="-273685" algn="just">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We </a:t>
            </a:r>
            <a:r>
              <a:rPr lang="en-US" sz="2000" dirty="0" smtClean="0">
                <a:latin typeface="Times New Roman" panose="02020603050405020304" pitchFamily="18" charset="0"/>
                <a:cs typeface="Times New Roman" panose="02020603050405020304" pitchFamily="18" charset="0"/>
              </a:rPr>
              <a:t>can see the pot values from the miniature model that controls the real-time robot.</a:t>
            </a:r>
          </a:p>
          <a:p>
            <a:pPr marL="285750" marR="5080" indent="-273685" algn="just">
              <a:lnSpc>
                <a:spcPct val="100000"/>
              </a:lnSpc>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Working on the progress of recording, playing</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and resetting the motion of model so as to duplicate it to the real-time robot.</a:t>
            </a:r>
            <a:endParaRPr sz="20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7000" y="1981200"/>
            <a:ext cx="6034190" cy="4276197"/>
          </a:xfrm>
          <a:prstGeom prst="rect">
            <a:avLst/>
          </a:prstGeom>
        </p:spPr>
      </p:pic>
    </p:spTree>
    <p:extLst>
      <p:ext uri="{BB962C8B-B14F-4D97-AF65-F5344CB8AC3E}">
        <p14:creationId xmlns:p14="http://schemas.microsoft.com/office/powerpoint/2010/main" val="13798629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5142" y="929845"/>
            <a:ext cx="10763302" cy="319959"/>
          </a:xfrm>
          <a:prstGeom prst="rect">
            <a:avLst/>
          </a:prstGeom>
        </p:spPr>
        <p:txBody>
          <a:bodyPr vert="horz" wrap="square" lIns="0" tIns="12065" rIns="0" bIns="0" rtlCol="0">
            <a:spAutoFit/>
          </a:bodyPr>
          <a:lstStyle/>
          <a:p>
            <a:pPr marL="12700" algn="ctr">
              <a:lnSpc>
                <a:spcPct val="100000"/>
              </a:lnSpc>
              <a:spcBef>
                <a:spcPts val="95"/>
              </a:spcBef>
            </a:pPr>
            <a:r>
              <a:rPr lang="en-US" sz="2000" b="1" spc="-35" dirty="0" smtClean="0"/>
              <a:t>Program used to </a:t>
            </a:r>
            <a:r>
              <a:rPr lang="en-US" sz="2000" b="1" spc="-35" dirty="0" smtClean="0"/>
              <a:t>lively operate </a:t>
            </a:r>
            <a:r>
              <a:rPr lang="en-US" sz="2000" b="1" spc="-35" dirty="0" smtClean="0"/>
              <a:t>a real time robot through a scale down model</a:t>
            </a:r>
            <a:endParaRPr sz="2000" b="1" dirty="0"/>
          </a:p>
        </p:txBody>
      </p:sp>
      <p:sp>
        <p:nvSpPr>
          <p:cNvPr id="3" name="object 3"/>
          <p:cNvSpPr txBox="1"/>
          <p:nvPr/>
        </p:nvSpPr>
        <p:spPr>
          <a:xfrm>
            <a:off x="797153" y="1488330"/>
            <a:ext cx="10206990" cy="4404411"/>
          </a:xfrm>
          <a:prstGeom prst="rect">
            <a:avLst/>
          </a:prstGeom>
        </p:spPr>
        <p:txBody>
          <a:bodyPr vert="horz" wrap="square" lIns="0" tIns="13335" rIns="0" bIns="0" rtlCol="0">
            <a:spAutoFit/>
          </a:bodyPr>
          <a:lstStyle/>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#include &lt;</a:t>
            </a:r>
            <a:r>
              <a:rPr lang="en-US" sz="1600" dirty="0" err="1">
                <a:latin typeface="Times New Roman" panose="02020603050405020304" pitchFamily="18" charset="0"/>
                <a:cs typeface="Times New Roman" panose="02020603050405020304" pitchFamily="18" charset="0"/>
              </a:rPr>
              <a:t>Servo.h</a:t>
            </a:r>
            <a:r>
              <a:rPr lang="en-US" sz="1600" dirty="0">
                <a:latin typeface="Times New Roman" panose="02020603050405020304" pitchFamily="18" charset="0"/>
                <a:cs typeface="Times New Roman" panose="02020603050405020304" pitchFamily="18" charset="0"/>
              </a:rPr>
              <a:t>&gt;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Servo </a:t>
            </a:r>
            <a:r>
              <a:rPr lang="en-US" sz="1600" dirty="0" err="1">
                <a:latin typeface="Times New Roman" panose="02020603050405020304" pitchFamily="18" charset="0"/>
                <a:cs typeface="Times New Roman" panose="02020603050405020304" pitchFamily="18" charset="0"/>
              </a:rPr>
              <a:t>servo_a</a:t>
            </a:r>
            <a:r>
              <a:rPr lang="en-US" sz="1600" dirty="0">
                <a:latin typeface="Times New Roman" panose="02020603050405020304" pitchFamily="18" charset="0"/>
                <a:cs typeface="Times New Roman" panose="02020603050405020304" pitchFamily="18" charset="0"/>
              </a:rPr>
              <a:t>;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Servo </a:t>
            </a:r>
            <a:r>
              <a:rPr lang="en-US" sz="1600" dirty="0" err="1">
                <a:latin typeface="Times New Roman" panose="02020603050405020304" pitchFamily="18" charset="0"/>
                <a:cs typeface="Times New Roman" panose="02020603050405020304" pitchFamily="18" charset="0"/>
              </a:rPr>
              <a:t>servo_b</a:t>
            </a: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Servo </a:t>
            </a:r>
            <a:r>
              <a:rPr lang="en-US" sz="1600" dirty="0" err="1">
                <a:latin typeface="Times New Roman" panose="02020603050405020304" pitchFamily="18" charset="0"/>
                <a:cs typeface="Times New Roman" panose="02020603050405020304" pitchFamily="18" charset="0"/>
              </a:rPr>
              <a:t>servo_c</a:t>
            </a: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Servo </a:t>
            </a:r>
            <a:r>
              <a:rPr lang="en-US" sz="1600" dirty="0" err="1">
                <a:latin typeface="Times New Roman" panose="02020603050405020304" pitchFamily="18" charset="0"/>
                <a:cs typeface="Times New Roman" panose="02020603050405020304" pitchFamily="18" charset="0"/>
              </a:rPr>
              <a:t>servo_d</a:t>
            </a: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Servo </a:t>
            </a:r>
            <a:r>
              <a:rPr lang="en-US" sz="1600" dirty="0" err="1">
                <a:latin typeface="Times New Roman" panose="02020603050405020304" pitchFamily="18" charset="0"/>
                <a:cs typeface="Times New Roman" panose="02020603050405020304" pitchFamily="18" charset="0"/>
              </a:rPr>
              <a:t>servo_e</a:t>
            </a: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pot1;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pot2;</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pot3;</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pot4;</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pot5;</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angle1;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angle2;</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angle3;</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angle4;</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angle5;</a:t>
            </a:r>
          </a:p>
          <a:p>
            <a:pPr marL="285750" marR="5080" indent="-273685" algn="just">
              <a:lnSpc>
                <a:spcPct val="100000"/>
              </a:lnSpc>
              <a:spcBef>
                <a:spcPts val="105"/>
              </a:spcBef>
              <a:buClr>
                <a:srgbClr val="D24717"/>
              </a:buClr>
              <a:buSzPct val="84615"/>
              <a:buFont typeface="Wingdings 2"/>
              <a:buChar char=""/>
              <a:tabLst>
                <a:tab pos="286385" algn="l"/>
              </a:tabLst>
            </a:pPr>
            <a:endParaRPr lang="en-US" sz="1600" dirty="0">
              <a:latin typeface="Times New Roman" panose="02020603050405020304" pitchFamily="18" charset="0"/>
              <a:cs typeface="Times New Roman" panose="02020603050405020304" pitchFamily="18" charset="0"/>
            </a:endParaRPr>
          </a:p>
        </p:txBody>
      </p:sp>
      <p:sp>
        <p:nvSpPr>
          <p:cNvPr id="4" name="object 2"/>
          <p:cNvSpPr txBox="1">
            <a:spLocks/>
          </p:cNvSpPr>
          <p:nvPr/>
        </p:nvSpPr>
        <p:spPr>
          <a:xfrm>
            <a:off x="518997" y="302109"/>
            <a:ext cx="10763302" cy="627736"/>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95"/>
              </a:spcBef>
            </a:pPr>
            <a:r>
              <a:rPr lang="en-US" sz="4000" b="1" spc="-35" dirty="0" smtClean="0"/>
              <a:t>Program to live control the real-time robot</a:t>
            </a:r>
            <a:endParaRPr lang="en-US" sz="4000" b="1" dirty="0"/>
          </a:p>
        </p:txBody>
      </p:sp>
    </p:spTree>
    <p:extLst>
      <p:ext uri="{BB962C8B-B14F-4D97-AF65-F5344CB8AC3E}">
        <p14:creationId xmlns:p14="http://schemas.microsoft.com/office/powerpoint/2010/main" val="1659057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09600"/>
            <a:ext cx="1783080" cy="635000"/>
          </a:xfrm>
          <a:prstGeom prst="rect">
            <a:avLst/>
          </a:prstGeom>
        </p:spPr>
        <p:txBody>
          <a:bodyPr vert="horz" wrap="square" lIns="0" tIns="12065" rIns="0" bIns="0" rtlCol="0">
            <a:spAutoFit/>
          </a:bodyPr>
          <a:lstStyle/>
          <a:p>
            <a:pPr marL="12700">
              <a:lnSpc>
                <a:spcPct val="100000"/>
              </a:lnSpc>
              <a:spcBef>
                <a:spcPts val="95"/>
              </a:spcBef>
            </a:pPr>
            <a:r>
              <a:rPr sz="4000" spc="-15" dirty="0"/>
              <a:t>Abstract</a:t>
            </a:r>
            <a:endParaRPr sz="4000" dirty="0"/>
          </a:p>
        </p:txBody>
      </p:sp>
      <p:sp>
        <p:nvSpPr>
          <p:cNvPr id="3" name="object 3"/>
          <p:cNvSpPr txBox="1"/>
          <p:nvPr/>
        </p:nvSpPr>
        <p:spPr>
          <a:xfrm>
            <a:off x="914400" y="1676400"/>
            <a:ext cx="10207625" cy="3450304"/>
          </a:xfrm>
          <a:prstGeom prst="rect">
            <a:avLst/>
          </a:prstGeom>
        </p:spPr>
        <p:txBody>
          <a:bodyPr vert="horz" wrap="square" lIns="0" tIns="13335" rIns="0" bIns="0" rtlCol="0">
            <a:spAutoFit/>
          </a:bodyPr>
          <a:lstStyle/>
          <a:p>
            <a:pPr marL="285115" indent="-273050" algn="just">
              <a:lnSpc>
                <a:spcPct val="100000"/>
              </a:lnSpc>
              <a:spcBef>
                <a:spcPts val="105"/>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main objective of this project is to design a lead through </a:t>
            </a:r>
            <a:r>
              <a:rPr lang="en-US" sz="2000" dirty="0" smtClean="0">
                <a:latin typeface="Times New Roman" panose="02020603050405020304" pitchFamily="18" charset="0"/>
                <a:cs typeface="Times New Roman" panose="02020603050405020304" pitchFamily="18" charset="0"/>
              </a:rPr>
              <a:t>robot for </a:t>
            </a:r>
            <a:r>
              <a:rPr lang="en-US" sz="2000" dirty="0">
                <a:latin typeface="Times New Roman" panose="02020603050405020304" pitchFamily="18" charset="0"/>
                <a:cs typeface="Times New Roman" panose="02020603050405020304" pitchFamily="18" charset="0"/>
              </a:rPr>
              <a:t>point to point robot programming using </a:t>
            </a:r>
            <a:r>
              <a:rPr lang="en-US" sz="2000" dirty="0" smtClean="0">
                <a:latin typeface="Times New Roman" panose="02020603050405020304" pitchFamily="18" charset="0"/>
                <a:cs typeface="Times New Roman" panose="02020603050405020304" pitchFamily="18" charset="0"/>
              </a:rPr>
              <a:t>dimensional </a:t>
            </a:r>
            <a:r>
              <a:rPr lang="en-US" sz="2000" dirty="0">
                <a:latin typeface="Times New Roman" panose="02020603050405020304" pitchFamily="18" charset="0"/>
                <a:cs typeface="Times New Roman" panose="02020603050405020304" pitchFamily="18" charset="0"/>
              </a:rPr>
              <a:t>scaling of </a:t>
            </a: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real-time robot to a scaled </a:t>
            </a:r>
            <a:r>
              <a:rPr lang="en-US" sz="2000" dirty="0" smtClean="0">
                <a:latin typeface="Times New Roman" panose="02020603050405020304" pitchFamily="18" charset="0"/>
                <a:cs typeface="Times New Roman" panose="02020603050405020304" pitchFamily="18" charset="0"/>
              </a:rPr>
              <a:t>down model.</a:t>
            </a:r>
          </a:p>
          <a:p>
            <a:pPr marL="285115" indent="-273050" algn="just">
              <a:lnSpc>
                <a:spcPct val="100000"/>
              </a:lnSpc>
              <a:spcBef>
                <a:spcPts val="105"/>
              </a:spcBef>
              <a:buClr>
                <a:srgbClr val="D24717"/>
              </a:buClr>
              <a:buSzPct val="85000"/>
              <a:buFont typeface="Wingdings 2"/>
              <a:buChar char=""/>
              <a:tabLst>
                <a:tab pos="285750" algn="l"/>
              </a:tabLst>
            </a:pPr>
            <a:endParaRPr lang="en-US" sz="2000" dirty="0" smtClean="0">
              <a:latin typeface="Times New Roman" panose="02020603050405020304" pitchFamily="18" charset="0"/>
              <a:cs typeface="Times New Roman" panose="02020603050405020304" pitchFamily="18" charset="0"/>
            </a:endParaRPr>
          </a:p>
          <a:p>
            <a:pPr marL="285115" indent="-273050" algn="just">
              <a:lnSpc>
                <a:spcPct val="100000"/>
              </a:lnSpc>
              <a:spcBef>
                <a:spcPts val="105"/>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This robot, we </a:t>
            </a:r>
            <a:r>
              <a:rPr lang="en-US" sz="2000" dirty="0">
                <a:latin typeface="Times New Roman" panose="02020603050405020304" pitchFamily="18" charset="0"/>
                <a:cs typeface="Times New Roman" panose="02020603050405020304" pitchFamily="18" charset="0"/>
              </a:rPr>
              <a:t>can record, save and playback the robot motion </a:t>
            </a:r>
            <a:r>
              <a:rPr lang="en-US" sz="2000" dirty="0" smtClean="0">
                <a:latin typeface="Times New Roman" panose="02020603050405020304" pitchFamily="18" charset="0"/>
                <a:cs typeface="Times New Roman" panose="02020603050405020304" pitchFamily="18" charset="0"/>
              </a:rPr>
              <a:t>with accuracy </a:t>
            </a:r>
            <a:r>
              <a:rPr lang="en-US" sz="2000" dirty="0">
                <a:latin typeface="Times New Roman" panose="02020603050405020304" pitchFamily="18" charset="0"/>
                <a:cs typeface="Times New Roman" panose="02020603050405020304" pitchFamily="18" charset="0"/>
              </a:rPr>
              <a:t>and </a:t>
            </a:r>
            <a:r>
              <a:rPr lang="en-US" sz="2000" dirty="0" smtClean="0">
                <a:latin typeface="Times New Roman" panose="02020603050405020304" pitchFamily="18" charset="0"/>
                <a:cs typeface="Times New Roman" panose="02020603050405020304" pitchFamily="18" charset="0"/>
              </a:rPr>
              <a:t>precision. </a:t>
            </a:r>
            <a:r>
              <a:rPr lang="en-US" sz="2000" dirty="0">
                <a:latin typeface="Times New Roman" panose="02020603050405020304" pitchFamily="18" charset="0"/>
                <a:cs typeface="Times New Roman" panose="02020603050405020304" pitchFamily="18" charset="0"/>
              </a:rPr>
              <a:t>This root the workers to not strain to program the robot by </a:t>
            </a:r>
            <a:r>
              <a:rPr lang="en-US" sz="2000" dirty="0" smtClean="0">
                <a:latin typeface="Times New Roman" panose="02020603050405020304" pitchFamily="18" charset="0"/>
                <a:cs typeface="Times New Roman" panose="02020603050405020304" pitchFamily="18" charset="0"/>
              </a:rPr>
              <a:t>moving </a:t>
            </a:r>
            <a:r>
              <a:rPr lang="en-US" sz="2000" dirty="0">
                <a:latin typeface="Times New Roman" panose="02020603050405020304" pitchFamily="18" charset="0"/>
                <a:cs typeface="Times New Roman" panose="02020603050405020304" pitchFamily="18" charset="0"/>
              </a:rPr>
              <a:t>the nose of huge real-time robot but through the scale downed duplicate. This ensures the method of programing much easier to </a:t>
            </a:r>
            <a:r>
              <a:rPr lang="en-US" sz="2000" dirty="0" smtClean="0">
                <a:latin typeface="Times New Roman" panose="02020603050405020304" pitchFamily="18" charset="0"/>
                <a:cs typeface="Times New Roman" panose="02020603050405020304" pitchFamily="18" charset="0"/>
              </a:rPr>
              <a:t>use.</a:t>
            </a:r>
          </a:p>
          <a:p>
            <a:pPr marL="285115" indent="-273050" algn="just">
              <a:lnSpc>
                <a:spcPct val="100000"/>
              </a:lnSpc>
              <a:spcBef>
                <a:spcPts val="105"/>
              </a:spcBef>
              <a:buClr>
                <a:srgbClr val="D24717"/>
              </a:buClr>
              <a:buSzPct val="85000"/>
              <a:buFont typeface="Wingdings 2"/>
              <a:buChar char=""/>
              <a:tabLst>
                <a:tab pos="285750" algn="l"/>
              </a:tabLst>
            </a:pPr>
            <a:endParaRPr lang="en-US" sz="2000" dirty="0" smtClean="0">
              <a:latin typeface="Times New Roman" panose="02020603050405020304" pitchFamily="18" charset="0"/>
              <a:cs typeface="Times New Roman" panose="02020603050405020304" pitchFamily="18" charset="0"/>
            </a:endParaRPr>
          </a:p>
          <a:p>
            <a:pPr marL="285115" indent="-273050" algn="just">
              <a:lnSpc>
                <a:spcPct val="100000"/>
              </a:lnSpc>
              <a:spcBef>
                <a:spcPts val="105"/>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On </a:t>
            </a:r>
            <a:r>
              <a:rPr lang="en-US" sz="2000" dirty="0">
                <a:latin typeface="Times New Roman" panose="02020603050405020304" pitchFamily="18" charset="0"/>
                <a:cs typeface="Times New Roman" panose="02020603050405020304" pitchFamily="18" charset="0"/>
              </a:rPr>
              <a:t>the actual scenario of programing, the real-time robot offers resistance to motion which causes the operator to strain to move it to required positions. This issue can be overcome through this </a:t>
            </a:r>
            <a:r>
              <a:rPr lang="en-US" sz="2000" dirty="0" smtClean="0">
                <a:latin typeface="Times New Roman" panose="02020603050405020304" pitchFamily="18" charset="0"/>
                <a:cs typeface="Times New Roman" panose="02020603050405020304" pitchFamily="18" charset="0"/>
              </a:rPr>
              <a:t>scale down </a:t>
            </a:r>
            <a:r>
              <a:rPr lang="en-US" sz="2000" dirty="0">
                <a:latin typeface="Times New Roman" panose="02020603050405020304" pitchFamily="18" charset="0"/>
                <a:cs typeface="Times New Roman" panose="02020603050405020304" pitchFamily="18" charset="0"/>
              </a:rPr>
              <a:t>method with greater reduction in latency of relocating the nose trajectory</a:t>
            </a:r>
            <a:r>
              <a:rPr lang="en-US" sz="2000" dirty="0" smtClean="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609600"/>
            <a:ext cx="10206990" cy="5699637"/>
          </a:xfrm>
          <a:prstGeom prst="rect">
            <a:avLst/>
          </a:prstGeom>
        </p:spPr>
        <p:txBody>
          <a:bodyPr vert="horz" wrap="square" lIns="0" tIns="13335" rIns="0" bIns="0" rtlCol="0">
            <a:spAutoFit/>
          </a:bodyPr>
          <a:lstStyle/>
          <a:p>
            <a:pPr marL="285750" marR="5080" indent="-273685" algn="just">
              <a:lnSpc>
                <a:spcPct val="100000"/>
              </a:lnSpc>
              <a:spcBef>
                <a:spcPts val="105"/>
              </a:spcBef>
              <a:buClr>
                <a:srgbClr val="D24717"/>
              </a:buClr>
              <a:buSzPct val="84615"/>
              <a:buFont typeface="Wingdings 2"/>
              <a:buChar char=""/>
              <a:tabLst>
                <a:tab pos="286385" algn="l"/>
              </a:tabLst>
            </a:pPr>
            <a:r>
              <a:rPr lang="en-US" sz="1600" dirty="0" smtClean="0">
                <a:latin typeface="Times New Roman" panose="02020603050405020304" pitchFamily="18" charset="0"/>
                <a:cs typeface="Times New Roman" panose="02020603050405020304" pitchFamily="18" charset="0"/>
              </a:rPr>
              <a:t> void </a:t>
            </a:r>
            <a:r>
              <a:rPr lang="en-US" sz="1600" dirty="0">
                <a:latin typeface="Times New Roman" panose="02020603050405020304" pitchFamily="18" charset="0"/>
                <a:cs typeface="Times New Roman" panose="02020603050405020304" pitchFamily="18" charset="0"/>
              </a:rPr>
              <a:t>setup()</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smtClean="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Serial.begin</a:t>
            </a:r>
            <a:r>
              <a:rPr lang="en-US" sz="1600" dirty="0" smtClean="0">
                <a:latin typeface="Times New Roman" panose="02020603050405020304" pitchFamily="18" charset="0"/>
                <a:cs typeface="Times New Roman" panose="02020603050405020304" pitchFamily="18" charset="0"/>
              </a:rPr>
              <a:t>(9600);</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servo_a.attach</a:t>
            </a:r>
            <a:r>
              <a:rPr lang="en-US" sz="1600" dirty="0" smtClean="0">
                <a:latin typeface="Times New Roman" panose="02020603050405020304" pitchFamily="18" charset="0"/>
                <a:cs typeface="Times New Roman" panose="02020603050405020304" pitchFamily="18" charset="0"/>
              </a:rPr>
              <a:t>(5);//gripper</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servo_b.attach</a:t>
            </a:r>
            <a:r>
              <a:rPr lang="en-US" sz="1600" dirty="0" smtClean="0">
                <a:latin typeface="Times New Roman" panose="02020603050405020304" pitchFamily="18" charset="0"/>
                <a:cs typeface="Times New Roman" panose="02020603050405020304" pitchFamily="18" charset="0"/>
              </a:rPr>
              <a:t>(6</a:t>
            </a:r>
            <a:r>
              <a:rPr lang="en-US" sz="1600" dirty="0">
                <a:latin typeface="Times New Roman" panose="02020603050405020304" pitchFamily="18" charset="0"/>
                <a:cs typeface="Times New Roman" panose="02020603050405020304" pitchFamily="18" charset="0"/>
              </a:rPr>
              <a:t>);//roll</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servo_c.attach</a:t>
            </a:r>
            <a:r>
              <a:rPr lang="en-US" sz="1600" dirty="0">
                <a:latin typeface="Times New Roman" panose="02020603050405020304" pitchFamily="18" charset="0"/>
                <a:cs typeface="Times New Roman" panose="02020603050405020304" pitchFamily="18" charset="0"/>
              </a:rPr>
              <a:t>(9);//elbow</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servo_d.attach</a:t>
            </a:r>
            <a:r>
              <a:rPr lang="en-US" sz="1600" dirty="0">
                <a:latin typeface="Times New Roman" panose="02020603050405020304" pitchFamily="18" charset="0"/>
                <a:cs typeface="Times New Roman" panose="02020603050405020304" pitchFamily="18" charset="0"/>
              </a:rPr>
              <a:t>(10</a:t>
            </a:r>
            <a:r>
              <a:rPr lang="en-US" sz="1600" dirty="0" smtClean="0">
                <a:latin typeface="Times New Roman" panose="02020603050405020304" pitchFamily="18" charset="0"/>
                <a:cs typeface="Times New Roman" panose="02020603050405020304" pitchFamily="18" charset="0"/>
              </a:rPr>
              <a:t>);//shoulder</a:t>
            </a:r>
            <a:endParaRPr lang="en-US" sz="16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servo_e.attach</a:t>
            </a:r>
            <a:r>
              <a:rPr lang="en-US" sz="1600" dirty="0">
                <a:latin typeface="Times New Roman" panose="02020603050405020304" pitchFamily="18" charset="0"/>
                <a:cs typeface="Times New Roman" panose="02020603050405020304" pitchFamily="18" charset="0"/>
              </a:rPr>
              <a:t>(11);//base</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p>
          <a:p>
            <a:pPr marL="285750" marR="5080" indent="-273685" algn="just">
              <a:lnSpc>
                <a:spcPct val="100000"/>
              </a:lnSpc>
              <a:spcBef>
                <a:spcPts val="105"/>
              </a:spcBef>
              <a:buClr>
                <a:srgbClr val="D24717"/>
              </a:buClr>
              <a:buSzPct val="84615"/>
              <a:buFont typeface="Wingdings 2"/>
              <a:buChar char=""/>
              <a:tabLst>
                <a:tab pos="286385" algn="l"/>
              </a:tabLst>
            </a:pPr>
            <a:endParaRPr lang="en-US" sz="16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void  loop()</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pot1=</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(A1);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angle1=map(pot1,0,1023,170,0);</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servo_a.write</a:t>
            </a:r>
            <a:r>
              <a:rPr lang="en-US" sz="1600" dirty="0">
                <a:latin typeface="Times New Roman" panose="02020603050405020304" pitchFamily="18" charset="0"/>
                <a:cs typeface="Times New Roman" panose="02020603050405020304" pitchFamily="18" charset="0"/>
              </a:rPr>
              <a:t>(angle1);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Serial.println</a:t>
            </a:r>
            <a:r>
              <a:rPr lang="en-US" sz="1600" dirty="0">
                <a:latin typeface="Times New Roman" panose="02020603050405020304" pitchFamily="18" charset="0"/>
                <a:cs typeface="Times New Roman" panose="02020603050405020304" pitchFamily="18" charset="0"/>
              </a:rPr>
              <a:t>(angle1);</a:t>
            </a:r>
          </a:p>
          <a:p>
            <a:pPr marL="285750" marR="5080" indent="-273685" algn="just">
              <a:lnSpc>
                <a:spcPct val="100000"/>
              </a:lnSpc>
              <a:spcBef>
                <a:spcPts val="105"/>
              </a:spcBef>
              <a:buClr>
                <a:srgbClr val="D24717"/>
              </a:buClr>
              <a:buSzPct val="84615"/>
              <a:buFont typeface="Wingdings 2"/>
              <a:buChar char=""/>
              <a:tabLst>
                <a:tab pos="286385" algn="l"/>
              </a:tabLst>
            </a:pPr>
            <a:endParaRPr lang="en-US" sz="16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pot2=</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(A2);</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angle2=map(pot2,0,1023,170,0);</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servo_b.write</a:t>
            </a:r>
            <a:r>
              <a:rPr lang="en-US" sz="1600" dirty="0">
                <a:latin typeface="Times New Roman" panose="02020603050405020304" pitchFamily="18" charset="0"/>
                <a:cs typeface="Times New Roman" panose="02020603050405020304" pitchFamily="18" charset="0"/>
              </a:rPr>
              <a:t>(angle2);</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Serial.println</a:t>
            </a:r>
            <a:r>
              <a:rPr lang="en-US" sz="1600" dirty="0">
                <a:latin typeface="Times New Roman" panose="02020603050405020304" pitchFamily="18" charset="0"/>
                <a:cs typeface="Times New Roman" panose="02020603050405020304" pitchFamily="18" charset="0"/>
              </a:rPr>
              <a:t>(angle2</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52794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38200" y="609600"/>
            <a:ext cx="10206990" cy="5920210"/>
          </a:xfrm>
          <a:prstGeom prst="rect">
            <a:avLst/>
          </a:prstGeom>
        </p:spPr>
        <p:txBody>
          <a:bodyPr vert="horz" wrap="square" lIns="0" tIns="13335" rIns="0" bIns="0" rtlCol="0">
            <a:spAutoFit/>
          </a:bodyPr>
          <a:lstStyle/>
          <a:p>
            <a:pPr marL="285750" marR="5080" indent="-273685" algn="just">
              <a:lnSpc>
                <a:spcPct val="100000"/>
              </a:lnSpc>
              <a:spcBef>
                <a:spcPts val="105"/>
              </a:spcBef>
              <a:buClr>
                <a:srgbClr val="D24717"/>
              </a:buClr>
              <a:buSzPct val="84615"/>
              <a:buFont typeface="Wingdings 2"/>
              <a:buChar char=""/>
              <a:tabLst>
                <a:tab pos="286385" algn="l"/>
              </a:tabLst>
            </a:pPr>
            <a:r>
              <a:rPr lang="en-US" sz="1600" dirty="0" smtClean="0">
                <a:latin typeface="Times New Roman" panose="02020603050405020304" pitchFamily="18" charset="0"/>
                <a:cs typeface="Times New Roman" panose="02020603050405020304" pitchFamily="18" charset="0"/>
              </a:rPr>
              <a:t> pot3=</a:t>
            </a:r>
            <a:r>
              <a:rPr lang="en-US" sz="1600" dirty="0" err="1" smtClean="0">
                <a:latin typeface="Times New Roman" panose="02020603050405020304" pitchFamily="18" charset="0"/>
                <a:cs typeface="Times New Roman" panose="02020603050405020304" pitchFamily="18" charset="0"/>
              </a:rPr>
              <a:t>analogRead</a:t>
            </a:r>
            <a:r>
              <a:rPr lang="en-US" sz="1600" dirty="0" smtClean="0">
                <a:latin typeface="Times New Roman" panose="02020603050405020304" pitchFamily="18" charset="0"/>
                <a:cs typeface="Times New Roman" panose="02020603050405020304" pitchFamily="18" charset="0"/>
              </a:rPr>
              <a:t>(A3</a:t>
            </a: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angle3=map(pot3,0,1023,170,0);</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servo_c.write</a:t>
            </a:r>
            <a:r>
              <a:rPr lang="en-US" sz="1600" dirty="0">
                <a:latin typeface="Times New Roman" panose="02020603050405020304" pitchFamily="18" charset="0"/>
                <a:cs typeface="Times New Roman" panose="02020603050405020304" pitchFamily="18" charset="0"/>
              </a:rPr>
              <a:t>(angle3);</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Serial.println</a:t>
            </a:r>
            <a:r>
              <a:rPr lang="en-US" sz="1600" dirty="0">
                <a:latin typeface="Times New Roman" panose="02020603050405020304" pitchFamily="18" charset="0"/>
                <a:cs typeface="Times New Roman" panose="02020603050405020304" pitchFamily="18" charset="0"/>
              </a:rPr>
              <a:t>(angle3);</a:t>
            </a:r>
          </a:p>
          <a:p>
            <a:pPr marL="285750" marR="5080" indent="-273685" algn="just">
              <a:lnSpc>
                <a:spcPct val="100000"/>
              </a:lnSpc>
              <a:spcBef>
                <a:spcPts val="105"/>
              </a:spcBef>
              <a:buClr>
                <a:srgbClr val="D24717"/>
              </a:buClr>
              <a:buSzPct val="84615"/>
              <a:buFont typeface="Wingdings 2"/>
              <a:buChar char=""/>
              <a:tabLst>
                <a:tab pos="286385" algn="l"/>
              </a:tabLst>
            </a:pPr>
            <a:endParaRPr lang="en-US" sz="16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pot4=</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(A4);</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angle4=map(pot4,0,1023,0,170);</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servo_d.write</a:t>
            </a:r>
            <a:r>
              <a:rPr lang="en-US" sz="1600" dirty="0">
                <a:latin typeface="Times New Roman" panose="02020603050405020304" pitchFamily="18" charset="0"/>
                <a:cs typeface="Times New Roman" panose="02020603050405020304" pitchFamily="18" charset="0"/>
              </a:rPr>
              <a:t>(angle4);</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Serial.println</a:t>
            </a:r>
            <a:r>
              <a:rPr lang="en-US" sz="1600" dirty="0">
                <a:latin typeface="Times New Roman" panose="02020603050405020304" pitchFamily="18" charset="0"/>
                <a:cs typeface="Times New Roman" panose="02020603050405020304" pitchFamily="18" charset="0"/>
              </a:rPr>
              <a:t>(angle4);</a:t>
            </a:r>
          </a:p>
          <a:p>
            <a:pPr marL="285750" marR="5080" indent="-273685" algn="just">
              <a:lnSpc>
                <a:spcPct val="100000"/>
              </a:lnSpc>
              <a:spcBef>
                <a:spcPts val="105"/>
              </a:spcBef>
              <a:buClr>
                <a:srgbClr val="D24717"/>
              </a:buClr>
              <a:buSzPct val="84615"/>
              <a:buFont typeface="Wingdings 2"/>
              <a:buChar char=""/>
              <a:tabLst>
                <a:tab pos="286385" algn="l"/>
              </a:tabLst>
            </a:pPr>
            <a:endParaRPr lang="en-US" sz="16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pot5=</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(A5);</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angle5=map(pot5,0,1023,0,170);</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servo_e.write</a:t>
            </a:r>
            <a:r>
              <a:rPr lang="en-US" sz="1600" dirty="0">
                <a:latin typeface="Times New Roman" panose="02020603050405020304" pitchFamily="18" charset="0"/>
                <a:cs typeface="Times New Roman" panose="02020603050405020304" pitchFamily="18" charset="0"/>
              </a:rPr>
              <a:t>(angle5);</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Serial.println</a:t>
            </a:r>
            <a:r>
              <a:rPr lang="en-US" sz="1600" dirty="0">
                <a:latin typeface="Times New Roman" panose="02020603050405020304" pitchFamily="18" charset="0"/>
                <a:cs typeface="Times New Roman" panose="02020603050405020304" pitchFamily="18" charset="0"/>
              </a:rPr>
              <a:t>(angle5);</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Serial.println</a:t>
            </a: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//delay(300);</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endParaRPr lang="en-US" sz="1600" b="1"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From the above program we can control the real-time robot lively through a small model and we can also take the link angles of a miniature model of pick and place robot.</a:t>
            </a:r>
          </a:p>
          <a:p>
            <a:pPr marL="285750" marR="5080" indent="-273685" algn="just">
              <a:lnSpc>
                <a:spcPct val="100000"/>
              </a:lnSpc>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In the next step, we going to save the path moved by the model and play it to the real-time robot.</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46835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97153" y="1371600"/>
            <a:ext cx="10206990" cy="4630114"/>
          </a:xfrm>
          <a:prstGeom prst="rect">
            <a:avLst/>
          </a:prstGeom>
        </p:spPr>
        <p:txBody>
          <a:bodyPr vert="horz" wrap="square" lIns="0" tIns="13335" rIns="0" bIns="0" rtlCol="0">
            <a:spAutoFit/>
          </a:bodyPr>
          <a:lstStyle/>
          <a:p>
            <a:pPr marL="342900" indent="-342900">
              <a:buFont typeface="Arial" panose="020B0604020202020204" pitchFamily="34" charset="0"/>
              <a:buChar char="•"/>
            </a:pPr>
            <a:r>
              <a:rPr lang="en-US" sz="2000" dirty="0" smtClean="0"/>
              <a:t>Our current </a:t>
            </a:r>
            <a:r>
              <a:rPr lang="en-US" sz="2000" dirty="0"/>
              <a:t>work status is we can </a:t>
            </a:r>
            <a:r>
              <a:rPr lang="en-US" sz="2000" dirty="0" smtClean="0"/>
              <a:t>control the real-time robot on live and also can read </a:t>
            </a:r>
            <a:r>
              <a:rPr lang="en-US" sz="2000" dirty="0"/>
              <a:t>all the Potentiometer </a:t>
            </a:r>
            <a:r>
              <a:rPr lang="en-US" sz="2000" dirty="0" smtClean="0"/>
              <a:t>values of </a:t>
            </a:r>
            <a:r>
              <a:rPr lang="en-US" sz="2000" dirty="0"/>
              <a:t>the </a:t>
            </a:r>
            <a:r>
              <a:rPr lang="en-US" sz="2000" dirty="0" smtClean="0"/>
              <a:t>scale down model. so we can carry over the </a:t>
            </a:r>
            <a:r>
              <a:rPr lang="en-US" sz="2000" dirty="0"/>
              <a:t>readings from the </a:t>
            </a:r>
            <a:r>
              <a:rPr lang="en-US" sz="2000" dirty="0" smtClean="0"/>
              <a:t>scale down model and can display it in computer monitor.</a:t>
            </a:r>
          </a:p>
          <a:p>
            <a:pPr marL="342900" indent="-342900">
              <a:buFont typeface="Arial" panose="020B0604020202020204" pitchFamily="34" charset="0"/>
              <a:buChar char="•"/>
            </a:pPr>
            <a:r>
              <a:rPr lang="en-US" sz="2000" dirty="0" smtClean="0"/>
              <a:t>In the program, we included a servo library and assigned analog pins with integer datatype.</a:t>
            </a:r>
          </a:p>
          <a:p>
            <a:pPr marL="342900" indent="-342900">
              <a:buFont typeface="Arial" panose="020B0604020202020204" pitchFamily="34" charset="0"/>
              <a:buChar char="•"/>
            </a:pPr>
            <a:r>
              <a:rPr lang="en-US" sz="2000" dirty="0" smtClean="0"/>
              <a:t>Then it moves </a:t>
            </a:r>
            <a:r>
              <a:rPr lang="en-US" sz="2000" dirty="0"/>
              <a:t>to void setup which will </a:t>
            </a:r>
            <a:r>
              <a:rPr lang="en-US" sz="2000" dirty="0" smtClean="0"/>
              <a:t>perform </a:t>
            </a:r>
            <a:r>
              <a:rPr lang="en-US" sz="2000" dirty="0"/>
              <a:t>the operation just once and </a:t>
            </a:r>
            <a:r>
              <a:rPr lang="en-US" sz="2000" dirty="0" smtClean="0"/>
              <a:t>skip </a:t>
            </a:r>
            <a:r>
              <a:rPr lang="en-US" sz="2000" dirty="0"/>
              <a:t>to the void </a:t>
            </a:r>
            <a:r>
              <a:rPr lang="en-US" sz="2000" dirty="0" smtClean="0"/>
              <a:t>loop. In </a:t>
            </a:r>
            <a:r>
              <a:rPr lang="en-US" sz="2000" dirty="0"/>
              <a:t>the void setup we will assign what type of </a:t>
            </a:r>
            <a:r>
              <a:rPr lang="en-US" sz="2000" dirty="0" smtClean="0"/>
              <a:t>pins </a:t>
            </a:r>
            <a:r>
              <a:rPr lang="en-US" sz="2000" dirty="0"/>
              <a:t>that actually </a:t>
            </a:r>
            <a:r>
              <a:rPr lang="en-US" sz="2000" dirty="0" smtClean="0"/>
              <a:t>and they are input </a:t>
            </a:r>
            <a:r>
              <a:rPr lang="en-US" sz="2000" dirty="0"/>
              <a:t>or output and also the serial monitor also can be </a:t>
            </a:r>
            <a:r>
              <a:rPr lang="en-US" sz="2000" dirty="0" smtClean="0"/>
              <a:t>executed </a:t>
            </a:r>
            <a:r>
              <a:rPr lang="en-US" sz="2000" dirty="0"/>
              <a:t>right </a:t>
            </a:r>
            <a:r>
              <a:rPr lang="en-US" sz="2000" dirty="0" smtClean="0"/>
              <a:t>here.</a:t>
            </a:r>
          </a:p>
          <a:p>
            <a:pPr marL="342900" indent="-342900">
              <a:buFont typeface="Arial" panose="020B0604020202020204" pitchFamily="34" charset="0"/>
              <a:buChar char="•"/>
            </a:pPr>
            <a:r>
              <a:rPr lang="en-US" sz="2000" dirty="0" smtClean="0"/>
              <a:t>Void loop will </a:t>
            </a:r>
            <a:r>
              <a:rPr lang="en-US" sz="2000" dirty="0"/>
              <a:t>consist of set of program which </a:t>
            </a:r>
            <a:r>
              <a:rPr lang="en-US" sz="2000" dirty="0" smtClean="0"/>
              <a:t>will loop continuously. We used a function call </a:t>
            </a:r>
            <a:r>
              <a:rPr lang="en-US" sz="2000" dirty="0"/>
              <a:t>technique </a:t>
            </a:r>
            <a:r>
              <a:rPr lang="en-US" sz="2000" dirty="0" smtClean="0"/>
              <a:t>so it will has a set of programs belongs to it.</a:t>
            </a:r>
          </a:p>
          <a:p>
            <a:pPr marL="342900" indent="-342900">
              <a:buFont typeface="Arial" panose="020B0604020202020204" pitchFamily="34" charset="0"/>
              <a:buChar char="•"/>
            </a:pPr>
            <a:r>
              <a:rPr lang="en-US" sz="2000" dirty="0"/>
              <a:t>I</a:t>
            </a:r>
            <a:r>
              <a:rPr lang="en-US" sz="2000" dirty="0" smtClean="0"/>
              <a:t>n </a:t>
            </a:r>
            <a:r>
              <a:rPr lang="en-US" sz="2000" dirty="0"/>
              <a:t>this </a:t>
            </a:r>
            <a:r>
              <a:rPr lang="en-US" sz="2000" dirty="0" smtClean="0"/>
              <a:t>call, </a:t>
            </a:r>
            <a:r>
              <a:rPr lang="en-US" sz="2000" dirty="0"/>
              <a:t>the pin values </a:t>
            </a:r>
            <a:r>
              <a:rPr lang="en-US" sz="2000" dirty="0" smtClean="0"/>
              <a:t>are </a:t>
            </a:r>
            <a:r>
              <a:rPr lang="en-US" sz="2000" dirty="0"/>
              <a:t>read through analogue read function and it is stored in </a:t>
            </a:r>
            <a:r>
              <a:rPr lang="en-US" sz="2000" dirty="0" smtClean="0"/>
              <a:t>assigned variables. These are then called and printed through </a:t>
            </a:r>
            <a:r>
              <a:rPr lang="en-US" sz="2000" dirty="0"/>
              <a:t>serial </a:t>
            </a:r>
            <a:r>
              <a:rPr lang="en-US" sz="2000" dirty="0" smtClean="0"/>
              <a:t>monitor </a:t>
            </a:r>
            <a:r>
              <a:rPr lang="en-US" sz="2000" dirty="0"/>
              <a:t>from the </a:t>
            </a:r>
            <a:r>
              <a:rPr lang="en-US" sz="2000" dirty="0" smtClean="0"/>
              <a:t>system. Later we can write those values into the servos of the real-time robot.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b="1" dirty="0" smtClean="0"/>
              <a:t>In future, the path moved by the small model can be recorded and can be played back repeatedly by the real-time robot. </a:t>
            </a:r>
            <a:endParaRPr lang="en-US" sz="2000" b="1" dirty="0"/>
          </a:p>
        </p:txBody>
      </p:sp>
      <p:sp>
        <p:nvSpPr>
          <p:cNvPr id="4" name="object 2"/>
          <p:cNvSpPr txBox="1">
            <a:spLocks/>
          </p:cNvSpPr>
          <p:nvPr/>
        </p:nvSpPr>
        <p:spPr>
          <a:xfrm>
            <a:off x="518997" y="332887"/>
            <a:ext cx="10763302"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latin typeface="Times New Roman" panose="02020603050405020304" pitchFamily="18" charset="0"/>
                <a:cs typeface="Times New Roman" panose="02020603050405020304" pitchFamily="18" charset="0"/>
              </a:rPr>
              <a:t>Program description</a:t>
            </a:r>
          </a:p>
        </p:txBody>
      </p:sp>
    </p:spTree>
    <p:extLst>
      <p:ext uri="{BB962C8B-B14F-4D97-AF65-F5344CB8AC3E}">
        <p14:creationId xmlns:p14="http://schemas.microsoft.com/office/powerpoint/2010/main" val="29444281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57200"/>
            <a:ext cx="5603647" cy="627736"/>
          </a:xfrm>
          <a:prstGeom prst="rect">
            <a:avLst/>
          </a:prstGeom>
        </p:spPr>
        <p:txBody>
          <a:bodyPr vert="horz" wrap="square" lIns="0" tIns="12065" rIns="0" bIns="0" rtlCol="0">
            <a:spAutoFit/>
          </a:bodyPr>
          <a:lstStyle/>
          <a:p>
            <a:pPr marL="12700">
              <a:lnSpc>
                <a:spcPct val="100000"/>
              </a:lnSpc>
              <a:spcBef>
                <a:spcPts val="95"/>
              </a:spcBef>
            </a:pPr>
            <a:r>
              <a:rPr lang="en-US" sz="4000" spc="-15" dirty="0" smtClean="0"/>
              <a:t>Hardware Used :</a:t>
            </a:r>
            <a:endParaRPr sz="4000" dirty="0"/>
          </a:p>
        </p:txBody>
      </p:sp>
      <p:sp>
        <p:nvSpPr>
          <p:cNvPr id="3" name="object 3"/>
          <p:cNvSpPr txBox="1"/>
          <p:nvPr/>
        </p:nvSpPr>
        <p:spPr>
          <a:xfrm>
            <a:off x="1488848" y="5684661"/>
            <a:ext cx="2597899" cy="4553170"/>
          </a:xfrm>
          <a:prstGeom prst="rect">
            <a:avLst/>
          </a:prstGeom>
        </p:spPr>
        <p:txBody>
          <a:bodyPr vert="horz" wrap="square" lIns="0" tIns="13335" rIns="0" bIns="0" rtlCol="0">
            <a:spAutoFit/>
          </a:bodyPr>
          <a:lstStyle/>
          <a:p>
            <a:pPr marL="12065" marR="5080" algn="just">
              <a:spcBef>
                <a:spcPts val="600"/>
              </a:spcBef>
              <a:buClr>
                <a:srgbClr val="D24717"/>
              </a:buClr>
              <a:buSzPct val="85000"/>
              <a:tabLst>
                <a:tab pos="285750" algn="l"/>
              </a:tabLst>
            </a:pPr>
            <a:endParaRPr lang="en-US" sz="2000" b="1" dirty="0" smtClean="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Arduino </a:t>
            </a:r>
            <a:r>
              <a:rPr lang="en-US" sz="2000" b="1" dirty="0" smtClean="0">
                <a:latin typeface="Times New Roman" panose="02020603050405020304" pitchFamily="18" charset="0"/>
                <a:cs typeface="Times New Roman" panose="02020603050405020304" pitchFamily="18" charset="0"/>
              </a:rPr>
              <a:t>IDE 1.8.13</a:t>
            </a: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smtClean="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smtClean="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smtClean="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smtClean="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dirty="0" smtClean="0">
              <a:latin typeface="Times New Roman" panose="02020603050405020304" pitchFamily="18" charset="0"/>
              <a:cs typeface="Times New Roman" panose="02020603050405020304" pitchFamily="18" charset="0"/>
            </a:endParaRPr>
          </a:p>
        </p:txBody>
      </p:sp>
      <p:sp>
        <p:nvSpPr>
          <p:cNvPr id="4" name="object 2"/>
          <p:cNvSpPr txBox="1">
            <a:spLocks/>
          </p:cNvSpPr>
          <p:nvPr/>
        </p:nvSpPr>
        <p:spPr>
          <a:xfrm>
            <a:off x="574964" y="5442451"/>
            <a:ext cx="5603647" cy="627736"/>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4000" spc="-15" dirty="0" smtClean="0"/>
              <a:t>Software Used :</a:t>
            </a:r>
            <a:endParaRPr lang="en-US" sz="4000" dirty="0"/>
          </a:p>
        </p:txBody>
      </p:sp>
      <p:sp>
        <p:nvSpPr>
          <p:cNvPr id="6" name="object 3"/>
          <p:cNvSpPr txBox="1"/>
          <p:nvPr/>
        </p:nvSpPr>
        <p:spPr>
          <a:xfrm>
            <a:off x="1488848" y="1084936"/>
            <a:ext cx="10207625" cy="4553170"/>
          </a:xfrm>
          <a:prstGeom prst="rect">
            <a:avLst/>
          </a:prstGeom>
        </p:spPr>
        <p:txBody>
          <a:bodyPr vert="horz" wrap="square" lIns="0" tIns="13335" rIns="0" bIns="0" rtlCol="0">
            <a:spAutoFit/>
          </a:bodyPr>
          <a:lstStyle/>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Arduino UNO</a:t>
            </a:r>
          </a:p>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High Torque Servo Motors</a:t>
            </a:r>
          </a:p>
          <a:p>
            <a:pPr marL="285115" marR="5080" indent="-273050" algn="just">
              <a:spcBef>
                <a:spcPts val="600"/>
              </a:spcBef>
              <a:buClr>
                <a:srgbClr val="D24717"/>
              </a:buClr>
              <a:buSzPct val="85000"/>
              <a:buFont typeface="Wingdings 2"/>
              <a:buChar char=""/>
              <a:tabLst>
                <a:tab pos="285750" algn="l"/>
              </a:tabLst>
            </a:pPr>
            <a:r>
              <a:rPr lang="en-US" sz="2000" b="1" dirty="0" smtClean="0">
                <a:latin typeface="Times New Roman" panose="02020603050405020304" pitchFamily="18" charset="0"/>
                <a:cs typeface="Times New Roman" panose="02020603050405020304" pitchFamily="18" charset="0"/>
              </a:rPr>
              <a:t>Rotary Potentiometers</a:t>
            </a: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USB to TTL Converter </a:t>
            </a:r>
            <a:endParaRPr lang="en-US" sz="2000" b="1" dirty="0" smtClean="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r>
              <a:rPr lang="en-US" sz="2000" b="1" dirty="0" smtClean="0">
                <a:latin typeface="Times New Roman" panose="02020603050405020304" pitchFamily="18" charset="0"/>
                <a:cs typeface="Times New Roman" panose="02020603050405020304" pitchFamily="18" charset="0"/>
              </a:rPr>
              <a:t>5V </a:t>
            </a:r>
            <a:r>
              <a:rPr lang="en-US" sz="2000" b="1" dirty="0">
                <a:latin typeface="Times New Roman" panose="02020603050405020304" pitchFamily="18" charset="0"/>
                <a:cs typeface="Times New Roman" panose="02020603050405020304" pitchFamily="18" charset="0"/>
              </a:rPr>
              <a:t>Adopter</a:t>
            </a:r>
          </a:p>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PCB Board</a:t>
            </a:r>
          </a:p>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Male Pin Connectors</a:t>
            </a:r>
          </a:p>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Female to Female Jumper Cable</a:t>
            </a:r>
          </a:p>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Resistors and Push </a:t>
            </a:r>
            <a:r>
              <a:rPr lang="en-US" sz="2000" b="1" dirty="0" smtClean="0">
                <a:latin typeface="Times New Roman" panose="02020603050405020304" pitchFamily="18" charset="0"/>
                <a:cs typeface="Times New Roman" panose="02020603050405020304" pitchFamily="18" charset="0"/>
              </a:rPr>
              <a:t>Buttons</a:t>
            </a:r>
          </a:p>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Pick and place robot </a:t>
            </a:r>
            <a:r>
              <a:rPr lang="en-US" sz="2000" b="1" dirty="0" smtClean="0">
                <a:latin typeface="Times New Roman" panose="02020603050405020304" pitchFamily="18" charset="0"/>
                <a:cs typeface="Times New Roman" panose="02020603050405020304" pitchFamily="18" charset="0"/>
              </a:rPr>
              <a:t>frame</a:t>
            </a:r>
          </a:p>
          <a:p>
            <a:pPr marL="285115" marR="5080" indent="-273050" algn="just">
              <a:spcBef>
                <a:spcPts val="600"/>
              </a:spcBef>
              <a:buClr>
                <a:srgbClr val="D24717"/>
              </a:buClr>
              <a:buSzPct val="85000"/>
              <a:buFont typeface="Wingdings 2"/>
              <a:buChar char=""/>
              <a:tabLst>
                <a:tab pos="285750" algn="l"/>
              </a:tabLst>
            </a:pPr>
            <a:r>
              <a:rPr lang="en-US" sz="2000" b="1" dirty="0" smtClean="0">
                <a:latin typeface="Times New Roman" panose="02020603050405020304" pitchFamily="18" charset="0"/>
                <a:cs typeface="Times New Roman" panose="02020603050405020304" pitchFamily="18" charset="0"/>
              </a:rPr>
              <a:t>Laptop for display </a:t>
            </a: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9120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a:latin typeface="Times New Roman" panose="02020603050405020304" pitchFamily="18" charset="0"/>
                <a:cs typeface="Times New Roman" panose="02020603050405020304" pitchFamily="18" charset="0"/>
              </a:rPr>
              <a:t>Arduino UNO</a:t>
            </a:r>
            <a:endParaRPr sz="4000" dirty="0"/>
          </a:p>
        </p:txBody>
      </p:sp>
      <p:sp>
        <p:nvSpPr>
          <p:cNvPr id="3" name="object 3"/>
          <p:cNvSpPr txBox="1"/>
          <p:nvPr/>
        </p:nvSpPr>
        <p:spPr>
          <a:xfrm>
            <a:off x="944854" y="4369498"/>
            <a:ext cx="10206990" cy="1860125"/>
          </a:xfrm>
          <a:prstGeom prst="rect">
            <a:avLst/>
          </a:prstGeom>
        </p:spPr>
        <p:txBody>
          <a:bodyPr vert="horz" wrap="square" lIns="0" tIns="13335" rIns="0" bIns="0" rtlCol="0">
            <a:spAutoFit/>
          </a:bodyPr>
          <a:lstStyle/>
          <a:p>
            <a:pPr marL="285750" marR="5080" indent="-273685" algn="just">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An</a:t>
            </a:r>
            <a:r>
              <a:rPr lang="en-US" sz="2000" dirty="0">
                <a:latin typeface="Times New Roman" panose="02020603050405020304" pitchFamily="18" charset="0"/>
                <a:cs typeface="Times New Roman" panose="02020603050405020304" pitchFamily="18" charset="0"/>
              </a:rPr>
              <a:t> open-source microcontroller board based on the Microchip ATmega328P microcontroller and developed by </a:t>
            </a:r>
            <a:r>
              <a:rPr lang="en-US" sz="2000" dirty="0" smtClean="0">
                <a:latin typeface="Times New Roman" panose="02020603050405020304" pitchFamily="18" charset="0"/>
                <a:cs typeface="Times New Roman" panose="02020603050405020304" pitchFamily="18" charset="0"/>
              </a:rPr>
              <a:t>Arduino.cc.</a:t>
            </a:r>
            <a:r>
              <a:rPr lang="en-US" sz="2000" dirty="0">
                <a:latin typeface="Times New Roman" panose="02020603050405020304" pitchFamily="18" charset="0"/>
                <a:cs typeface="Times New Roman" panose="02020603050405020304" pitchFamily="18" charset="0"/>
              </a:rPr>
              <a:t> The board is equipped with sets of digital and analog input/output (I/O) pins that may be interfaced to various expansion boards (shields) and other </a:t>
            </a:r>
            <a:r>
              <a:rPr lang="en-US" sz="2000" dirty="0" smtClean="0">
                <a:latin typeface="Times New Roman" panose="02020603050405020304" pitchFamily="18" charset="0"/>
                <a:cs typeface="Times New Roman" panose="02020603050405020304" pitchFamily="18" charset="0"/>
              </a:rPr>
              <a:t>circuits. The </a:t>
            </a:r>
            <a:r>
              <a:rPr lang="en-US" sz="2000" dirty="0">
                <a:latin typeface="Times New Roman" panose="02020603050405020304" pitchFamily="18" charset="0"/>
                <a:cs typeface="Times New Roman" panose="02020603050405020304" pitchFamily="18" charset="0"/>
              </a:rPr>
              <a:t>board has 14 digital I/O pins (six capable of PWM output), 6 analog I/O pins, and is programmable with the Arduino IDE (Integrated Development Environment), via a type B USB </a:t>
            </a:r>
            <a:r>
              <a:rPr lang="en-US" sz="2000" dirty="0" smtClean="0">
                <a:latin typeface="Times New Roman" panose="02020603050405020304" pitchFamily="18" charset="0"/>
                <a:cs typeface="Times New Roman" panose="02020603050405020304" pitchFamily="18" charset="0"/>
              </a:rPr>
              <a:t>cable.</a:t>
            </a:r>
            <a:r>
              <a:rPr lang="en-US" sz="2000" dirty="0">
                <a:latin typeface="Times New Roman" panose="02020603050405020304" pitchFamily="18" charset="0"/>
                <a:cs typeface="Times New Roman" panose="02020603050405020304" pitchFamily="18" charset="0"/>
              </a:rPr>
              <a:t> It can be powered by the USB cable or by an external </a:t>
            </a:r>
            <a:r>
              <a:rPr lang="en-US" sz="2000" dirty="0" smtClean="0">
                <a:latin typeface="Times New Roman" panose="02020603050405020304" pitchFamily="18" charset="0"/>
                <a:cs typeface="Times New Roman" panose="02020603050405020304" pitchFamily="18" charset="0"/>
              </a:rPr>
              <a:t>supply.</a:t>
            </a:r>
            <a:endParaRPr sz="2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1849" y="1035498"/>
            <a:ext cx="4953000" cy="3143250"/>
          </a:xfrm>
          <a:prstGeom prst="rect">
            <a:avLst/>
          </a:prstGeom>
        </p:spPr>
      </p:pic>
    </p:spTree>
    <p:extLst>
      <p:ext uri="{BB962C8B-B14F-4D97-AF65-F5344CB8AC3E}">
        <p14:creationId xmlns:p14="http://schemas.microsoft.com/office/powerpoint/2010/main" val="20668078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66800" y="4267200"/>
            <a:ext cx="10206990" cy="1872949"/>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rotary actuator </a:t>
            </a:r>
            <a:r>
              <a:rPr lang="en-US" sz="2000" dirty="0" smtClean="0">
                <a:latin typeface="Times New Roman" panose="02020603050405020304" pitchFamily="18" charset="0"/>
                <a:cs typeface="Times New Roman" panose="02020603050405020304" pitchFamily="18" charset="0"/>
              </a:rPr>
              <a:t>that </a:t>
            </a:r>
            <a:r>
              <a:rPr lang="en-US" sz="2000" dirty="0">
                <a:latin typeface="Times New Roman" panose="02020603050405020304" pitchFamily="18" charset="0"/>
                <a:cs typeface="Times New Roman" panose="02020603050405020304" pitchFamily="18" charset="0"/>
              </a:rPr>
              <a:t>allows for precise control of angular or linear position, velocity and </a:t>
            </a:r>
            <a:r>
              <a:rPr lang="en-US" sz="2000" dirty="0" smtClean="0">
                <a:latin typeface="Times New Roman" panose="02020603050405020304" pitchFamily="18" charset="0"/>
                <a:cs typeface="Times New Roman" panose="02020603050405020304" pitchFamily="18" charset="0"/>
              </a:rPr>
              <a:t>acceleration. It </a:t>
            </a:r>
            <a:r>
              <a:rPr lang="en-US" sz="2000" dirty="0">
                <a:latin typeface="Times New Roman" panose="02020603050405020304" pitchFamily="18" charset="0"/>
                <a:cs typeface="Times New Roman" panose="02020603050405020304" pitchFamily="18" charset="0"/>
              </a:rPr>
              <a:t>consists of a suitable motor coupled to a sensor for position feedback. It also requires a relatively sophisticated controller, often a dedicated module designed specifically for use with </a:t>
            </a:r>
            <a:r>
              <a:rPr lang="en-US" sz="2000" dirty="0" smtClean="0">
                <a:latin typeface="Times New Roman" panose="02020603050405020304" pitchFamily="18" charset="0"/>
                <a:cs typeface="Times New Roman" panose="02020603050405020304" pitchFamily="18" charset="0"/>
              </a:rPr>
              <a:t>servomotors.</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Servomotors </a:t>
            </a:r>
            <a:r>
              <a:rPr lang="en-US" sz="2000" dirty="0">
                <a:latin typeface="Times New Roman" panose="02020603050405020304" pitchFamily="18" charset="0"/>
                <a:cs typeface="Times New Roman" panose="02020603050405020304" pitchFamily="18" charset="0"/>
              </a:rPr>
              <a:t>are not a specific class of motor, although the term servomotor is often used to refer to a motor suitable for use in a closed-loop control system.</a:t>
            </a:r>
            <a:endParaRPr sz="20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0295" y="1208306"/>
            <a:ext cx="3486150" cy="2614613"/>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8946" y="1342845"/>
            <a:ext cx="2514600" cy="2432875"/>
          </a:xfrm>
          <a:prstGeom prst="rect">
            <a:avLst/>
          </a:prstGeom>
        </p:spPr>
      </p:pic>
      <p:sp>
        <p:nvSpPr>
          <p:cNvPr id="5"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a:latin typeface="Times New Roman" panose="02020603050405020304" pitchFamily="18" charset="0"/>
                <a:cs typeface="Times New Roman" panose="02020603050405020304" pitchFamily="18" charset="0"/>
              </a:rPr>
              <a:t>High Torque Servo Motors</a:t>
            </a:r>
            <a:endParaRPr sz="4000" dirty="0"/>
          </a:p>
        </p:txBody>
      </p:sp>
    </p:spTree>
    <p:extLst>
      <p:ext uri="{BB962C8B-B14F-4D97-AF65-F5344CB8AC3E}">
        <p14:creationId xmlns:p14="http://schemas.microsoft.com/office/powerpoint/2010/main" val="34239189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4419600"/>
            <a:ext cx="10206990" cy="1860125"/>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three-terminal resistor with a </a:t>
            </a:r>
            <a:r>
              <a:rPr lang="en-US" sz="2000" dirty="0" smtClean="0">
                <a:latin typeface="Times New Roman" panose="02020603050405020304" pitchFamily="18" charset="0"/>
                <a:cs typeface="Times New Roman" panose="02020603050405020304" pitchFamily="18" charset="0"/>
              </a:rPr>
              <a:t>rotating </a:t>
            </a:r>
            <a:r>
              <a:rPr lang="en-US" sz="2000" dirty="0">
                <a:latin typeface="Times New Roman" panose="02020603050405020304" pitchFamily="18" charset="0"/>
                <a:cs typeface="Times New Roman" panose="02020603050405020304" pitchFamily="18" charset="0"/>
              </a:rPr>
              <a:t>contact that forms an adjustable voltage divider</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Potentiometers consist of a resistive element, a sliding contact (wiper) that moves along the element</a:t>
            </a:r>
            <a:r>
              <a:rPr lang="en-US" sz="2000" dirty="0" smtClean="0">
                <a:latin typeface="Times New Roman" panose="02020603050405020304" pitchFamily="18" charset="0"/>
                <a:cs typeface="Times New Roman" panose="02020603050405020304" pitchFamily="18" charset="0"/>
              </a:rPr>
              <a:t>, If </a:t>
            </a:r>
            <a:r>
              <a:rPr lang="en-US" sz="2000" dirty="0">
                <a:latin typeface="Times New Roman" panose="02020603050405020304" pitchFamily="18" charset="0"/>
                <a:cs typeface="Times New Roman" panose="02020603050405020304" pitchFamily="18" charset="0"/>
              </a:rPr>
              <a:t>only two terminals are used, one end and the wiper, it acts as a variable resistor or </a:t>
            </a:r>
            <a:r>
              <a:rPr lang="en-US" sz="2000" dirty="0" smtClean="0">
                <a:latin typeface="Times New Roman" panose="02020603050405020304" pitchFamily="18" charset="0"/>
                <a:cs typeface="Times New Roman" panose="02020603050405020304" pitchFamily="18" charset="0"/>
              </a:rPr>
              <a:t>rheostat. The </a:t>
            </a:r>
            <a:r>
              <a:rPr lang="en-US" sz="2000" dirty="0">
                <a:latin typeface="Times New Roman" panose="02020603050405020304" pitchFamily="18" charset="0"/>
                <a:cs typeface="Times New Roman" panose="02020603050405020304" pitchFamily="18" charset="0"/>
              </a:rPr>
              <a:t>measuring instrument called a potentiometer is essentially a voltage divider used for measuring electric potential (</a:t>
            </a:r>
            <a:r>
              <a:rPr lang="en-US" sz="2000" dirty="0" smtClean="0">
                <a:latin typeface="Times New Roman" panose="02020603050405020304" pitchFamily="18" charset="0"/>
                <a:cs typeface="Times New Roman" panose="02020603050405020304" pitchFamily="18" charset="0"/>
              </a:rPr>
              <a:t>voltage). Potentiometers </a:t>
            </a:r>
            <a:r>
              <a:rPr lang="en-US" sz="2000" dirty="0">
                <a:latin typeface="Times New Roman" panose="02020603050405020304" pitchFamily="18" charset="0"/>
                <a:cs typeface="Times New Roman" panose="02020603050405020304" pitchFamily="18" charset="0"/>
              </a:rPr>
              <a:t>operated by a mechanism can be used as position transducers. </a:t>
            </a:r>
            <a:endParaRPr sz="20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0867" y="1148807"/>
            <a:ext cx="5026455" cy="3172950"/>
          </a:xfrm>
          <a:prstGeom prst="rect">
            <a:avLst/>
          </a:prstGeom>
        </p:spPr>
      </p:pic>
      <p:sp>
        <p:nvSpPr>
          <p:cNvPr id="4"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a:latin typeface="Times New Roman" panose="02020603050405020304" pitchFamily="18" charset="0"/>
                <a:cs typeface="Times New Roman" panose="02020603050405020304" pitchFamily="18" charset="0"/>
              </a:rPr>
              <a:t>Rotary Potentiometer</a:t>
            </a:r>
            <a:endParaRPr sz="4000" dirty="0"/>
          </a:p>
        </p:txBody>
      </p:sp>
    </p:spTree>
    <p:extLst>
      <p:ext uri="{BB962C8B-B14F-4D97-AF65-F5344CB8AC3E}">
        <p14:creationId xmlns:p14="http://schemas.microsoft.com/office/powerpoint/2010/main" val="368441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14400" y="4341789"/>
            <a:ext cx="10206990" cy="1872949"/>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A TTL-USB </a:t>
            </a:r>
            <a:r>
              <a:rPr lang="en-US" sz="2000" dirty="0">
                <a:latin typeface="Times New Roman" panose="02020603050405020304" pitchFamily="18" charset="0"/>
                <a:cs typeface="Times New Roman" panose="02020603050405020304" pitchFamily="18" charset="0"/>
              </a:rPr>
              <a:t>converter is essentially required for the direct interfacing of modules to the PC, without an intermediate microcontroller or similar platform. We generally use TX and RX pins for communication. </a:t>
            </a:r>
            <a:endParaRPr lang="en-US" sz="2000" dirty="0" smtClean="0">
              <a:latin typeface="Times New Roman" panose="02020603050405020304" pitchFamily="18" charset="0"/>
              <a:cs typeface="Times New Roman" panose="02020603050405020304" pitchFamily="18" charset="0"/>
            </a:endParaRP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We using a Type-2 RS232 </a:t>
            </a:r>
            <a:r>
              <a:rPr lang="en-US" sz="2000" dirty="0">
                <a:latin typeface="Times New Roman" panose="02020603050405020304" pitchFamily="18" charset="0"/>
                <a:cs typeface="Times New Roman" panose="02020603050405020304" pitchFamily="18" charset="0"/>
              </a:rPr>
              <a:t>TTL signal </a:t>
            </a:r>
            <a:r>
              <a:rPr lang="en-US" sz="2000" dirty="0" smtClean="0">
                <a:latin typeface="Times New Roman" panose="02020603050405020304" pitchFamily="18" charset="0"/>
                <a:cs typeface="Times New Roman" panose="02020603050405020304" pitchFamily="18" charset="0"/>
              </a:rPr>
              <a:t>converter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Tx</a:t>
            </a:r>
            <a:r>
              <a:rPr lang="en-US" sz="2000" dirty="0">
                <a:latin typeface="Times New Roman" panose="02020603050405020304" pitchFamily="18" charset="0"/>
                <a:cs typeface="Times New Roman" panose="02020603050405020304" pitchFamily="18" charset="0"/>
              </a:rPr>
              <a:t>, Rx, +5V, </a:t>
            </a:r>
            <a:r>
              <a:rPr lang="en-US" sz="2000" dirty="0" err="1">
                <a:latin typeface="Times New Roman" panose="02020603050405020304" pitchFamily="18" charset="0"/>
                <a:cs typeface="Times New Roman" panose="02020603050405020304" pitchFamily="18" charset="0"/>
              </a:rPr>
              <a:t>Gnd</a:t>
            </a:r>
            <a:r>
              <a:rPr lang="en-US" sz="2000" dirty="0">
                <a:latin typeface="Times New Roman" panose="02020603050405020304" pitchFamily="18" charset="0"/>
                <a:cs typeface="Times New Roman" panose="02020603050405020304" pitchFamily="18" charset="0"/>
              </a:rPr>
              <a:t>). It is a </a:t>
            </a:r>
            <a:r>
              <a:rPr lang="en-US" sz="2000" dirty="0" smtClean="0">
                <a:latin typeface="Times New Roman" panose="02020603050405020304" pitchFamily="18" charset="0"/>
                <a:cs typeface="Times New Roman" panose="02020603050405020304" pitchFamily="18" charset="0"/>
              </a:rPr>
              <a:t>serial </a:t>
            </a:r>
            <a:r>
              <a:rPr lang="en-US" sz="2000" dirty="0">
                <a:latin typeface="Times New Roman" panose="02020603050405020304" pitchFamily="18" charset="0"/>
                <a:cs typeface="Times New Roman" panose="02020603050405020304" pitchFamily="18" charset="0"/>
              </a:rPr>
              <a:t>with </a:t>
            </a:r>
            <a:r>
              <a:rPr lang="en-US" sz="2000" dirty="0" smtClean="0">
                <a:latin typeface="Times New Roman" panose="02020603050405020304" pitchFamily="18" charset="0"/>
                <a:cs typeface="Times New Roman" panose="02020603050405020304" pitchFamily="18" charset="0"/>
              </a:rPr>
              <a:t>2-pin connectors for </a:t>
            </a:r>
            <a:r>
              <a:rPr lang="en-US" sz="2000" dirty="0">
                <a:latin typeface="Times New Roman" panose="02020603050405020304" pitchFamily="18" charset="0"/>
                <a:cs typeface="Times New Roman" panose="02020603050405020304" pitchFamily="18" charset="0"/>
              </a:rPr>
              <a:t>mounting on a microcontroller </a:t>
            </a:r>
            <a:r>
              <a:rPr lang="en-US" sz="2000" dirty="0" smtClean="0">
                <a:latin typeface="Times New Roman" panose="02020603050405020304" pitchFamily="18" charset="0"/>
                <a:cs typeface="Times New Roman" panose="02020603050405020304" pitchFamily="18" charset="0"/>
              </a:rPr>
              <a:t>board</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where, 2-pin </a:t>
            </a:r>
            <a:r>
              <a:rPr lang="en-US" sz="2000" dirty="0">
                <a:latin typeface="Times New Roman" panose="02020603050405020304" pitchFamily="18" charset="0"/>
                <a:cs typeface="Times New Roman" panose="02020603050405020304" pitchFamily="18" charset="0"/>
              </a:rPr>
              <a:t>connector for power and </a:t>
            </a:r>
            <a:r>
              <a:rPr lang="en-US" sz="2000" dirty="0" smtClean="0">
                <a:latin typeface="Times New Roman" panose="02020603050405020304" pitchFamily="18" charset="0"/>
                <a:cs typeface="Times New Roman" panose="02020603050405020304" pitchFamily="18" charset="0"/>
              </a:rPr>
              <a:t>another 2-pin </a:t>
            </a:r>
            <a:r>
              <a:rPr lang="en-US" sz="2000" dirty="0">
                <a:latin typeface="Times New Roman" panose="02020603050405020304" pitchFamily="18" charset="0"/>
                <a:cs typeface="Times New Roman" panose="02020603050405020304" pitchFamily="18" charset="0"/>
              </a:rPr>
              <a:t>connector for data</a:t>
            </a:r>
            <a:r>
              <a:rPr lang="en-US" sz="2000" dirty="0" smtClean="0">
                <a:latin typeface="Times New Roman" panose="02020603050405020304" pitchFamily="18" charset="0"/>
                <a:cs typeface="Times New Roman" panose="02020603050405020304" pitchFamily="18" charset="0"/>
              </a:rPr>
              <a:t>.</a:t>
            </a:r>
            <a:endParaRPr sz="2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7695" y="973153"/>
            <a:ext cx="3200400" cy="3200400"/>
          </a:xfrm>
          <a:prstGeom prst="rect">
            <a:avLst/>
          </a:prstGeom>
        </p:spPr>
      </p:pic>
      <p:sp>
        <p:nvSpPr>
          <p:cNvPr id="5"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a:latin typeface="Times New Roman" panose="02020603050405020304" pitchFamily="18" charset="0"/>
                <a:cs typeface="Times New Roman" panose="02020603050405020304" pitchFamily="18" charset="0"/>
              </a:rPr>
              <a:t>USB to TTL Converter</a:t>
            </a:r>
            <a:endParaRPr sz="4000" dirty="0"/>
          </a:p>
        </p:txBody>
      </p:sp>
    </p:spTree>
    <p:extLst>
      <p:ext uri="{BB962C8B-B14F-4D97-AF65-F5344CB8AC3E}">
        <p14:creationId xmlns:p14="http://schemas.microsoft.com/office/powerpoint/2010/main" val="7794490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14400" y="4585855"/>
            <a:ext cx="10206990" cy="1762662"/>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dirty="0" smtClean="0"/>
              <a:t>5 </a:t>
            </a:r>
            <a:r>
              <a:rPr lang="en-US" dirty="0"/>
              <a:t>Volt 1 Amp Power Adapter takes an AC INPUT of 100-240V and gives 5V 1A DC </a:t>
            </a:r>
            <a:r>
              <a:rPr lang="en-US" dirty="0" smtClean="0"/>
              <a:t>output.</a:t>
            </a:r>
          </a:p>
          <a:p>
            <a:pPr marL="285750" marR="5080" indent="-273685" algn="just">
              <a:spcBef>
                <a:spcPts val="105"/>
              </a:spcBef>
              <a:buClr>
                <a:srgbClr val="D24717"/>
              </a:buClr>
              <a:buSzPct val="84615"/>
              <a:buFont typeface="Wingdings 2"/>
              <a:buChar char=""/>
              <a:tabLst>
                <a:tab pos="286385" algn="l"/>
              </a:tabLst>
            </a:pPr>
            <a:r>
              <a:rPr lang="en-US" dirty="0" smtClean="0"/>
              <a:t>This has the following features - Short </a:t>
            </a:r>
            <a:r>
              <a:rPr lang="en-US" dirty="0"/>
              <a:t>Circuit, Over Voltage &amp; Over Current </a:t>
            </a:r>
            <a:r>
              <a:rPr lang="en-US" dirty="0" smtClean="0"/>
              <a:t>Protection, Incredibly </a:t>
            </a:r>
            <a:r>
              <a:rPr lang="en-US" dirty="0"/>
              <a:t>Low Fault </a:t>
            </a:r>
            <a:r>
              <a:rPr lang="en-US" dirty="0" smtClean="0"/>
              <a:t>Rates It's </a:t>
            </a:r>
            <a:r>
              <a:rPr lang="en-US" dirty="0"/>
              <a:t>plug design is for Indian power socket so, no plug converter is </a:t>
            </a:r>
            <a:r>
              <a:rPr lang="en-US" dirty="0" smtClean="0"/>
              <a:t>required, Compact </a:t>
            </a:r>
            <a:r>
              <a:rPr lang="en-US" dirty="0"/>
              <a:t>size &amp; light </a:t>
            </a:r>
            <a:r>
              <a:rPr lang="en-US" dirty="0" smtClean="0"/>
              <a:t>weight, Regulated </a:t>
            </a:r>
            <a:r>
              <a:rPr lang="en-US" dirty="0"/>
              <a:t>Stable </a:t>
            </a:r>
            <a:r>
              <a:rPr lang="en-US" dirty="0" smtClean="0"/>
              <a:t>Voltage Stabilized </a:t>
            </a:r>
            <a:r>
              <a:rPr lang="en-US" dirty="0"/>
              <a:t>Output, low ripple &amp; low </a:t>
            </a:r>
            <a:r>
              <a:rPr lang="en-US" dirty="0" smtClean="0"/>
              <a:t>interference, High </a:t>
            </a:r>
            <a:r>
              <a:rPr lang="en-US" dirty="0"/>
              <a:t>Efficiency &amp; low energy </a:t>
            </a:r>
            <a:r>
              <a:rPr lang="en-US" dirty="0" smtClean="0"/>
              <a:t>consumption.</a:t>
            </a:r>
            <a:endParaRPr lang="en-US" dirty="0"/>
          </a:p>
          <a:p>
            <a:pPr marL="285750" marR="5080" indent="-273685" algn="just">
              <a:spcBef>
                <a:spcPts val="105"/>
              </a:spcBef>
              <a:buClr>
                <a:srgbClr val="D24717"/>
              </a:buClr>
              <a:buSzPct val="84615"/>
              <a:buFont typeface="Wingdings 2"/>
              <a:buChar char=""/>
              <a:tabLst>
                <a:tab pos="286385" algn="l"/>
              </a:tabLst>
            </a:pPr>
            <a:endParaRPr sz="20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770" y="1000862"/>
            <a:ext cx="3324251" cy="3324251"/>
          </a:xfrm>
          <a:prstGeom prst="rect">
            <a:avLst/>
          </a:prstGeom>
        </p:spPr>
      </p:pic>
      <p:sp>
        <p:nvSpPr>
          <p:cNvPr id="4"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a:latin typeface="Times New Roman" panose="02020603050405020304" pitchFamily="18" charset="0"/>
                <a:cs typeface="Times New Roman" panose="02020603050405020304" pitchFamily="18" charset="0"/>
              </a:rPr>
              <a:t>5V Adapter</a:t>
            </a:r>
            <a:endParaRPr sz="4000" dirty="0"/>
          </a:p>
        </p:txBody>
      </p:sp>
    </p:spTree>
    <p:extLst>
      <p:ext uri="{BB962C8B-B14F-4D97-AF65-F5344CB8AC3E}">
        <p14:creationId xmlns:p14="http://schemas.microsoft.com/office/powerpoint/2010/main" val="41743028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14400" y="4724400"/>
            <a:ext cx="10206990" cy="1152239"/>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dirty="0" smtClean="0"/>
              <a:t>A </a:t>
            </a:r>
            <a:r>
              <a:rPr lang="en-US" dirty="0"/>
              <a:t>printed circuit board (PCB) mechanically supports and electrically connects electrical or electronic components using conductive tracks, pads and other features etched from one or more sheet layers of copper laminated onto and/or between sheet layers of a non-conductive substrate. Components are generally soldered onto the PCB to both electrically connect and mechanically fasten them to it.</a:t>
            </a:r>
            <a:endParaRPr sz="2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1870" y="1295400"/>
            <a:ext cx="4972050" cy="2952750"/>
          </a:xfrm>
          <a:prstGeom prst="rect">
            <a:avLst/>
          </a:prstGeom>
        </p:spPr>
      </p:pic>
      <p:sp>
        <p:nvSpPr>
          <p:cNvPr id="5"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a:latin typeface="Times New Roman" panose="02020603050405020304" pitchFamily="18" charset="0"/>
                <a:cs typeface="Times New Roman" panose="02020603050405020304" pitchFamily="18" charset="0"/>
              </a:rPr>
              <a:t>Printed Circuit Board</a:t>
            </a:r>
            <a:endParaRPr sz="4000" dirty="0"/>
          </a:p>
        </p:txBody>
      </p:sp>
    </p:spTree>
    <p:extLst>
      <p:ext uri="{BB962C8B-B14F-4D97-AF65-F5344CB8AC3E}">
        <p14:creationId xmlns:p14="http://schemas.microsoft.com/office/powerpoint/2010/main" val="928684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33400"/>
            <a:ext cx="2381301" cy="627736"/>
          </a:xfrm>
          <a:prstGeom prst="rect">
            <a:avLst/>
          </a:prstGeom>
        </p:spPr>
        <p:txBody>
          <a:bodyPr vert="horz" wrap="square" lIns="0" tIns="12065" rIns="0" bIns="0" rtlCol="0">
            <a:spAutoFit/>
          </a:bodyPr>
          <a:lstStyle/>
          <a:p>
            <a:pPr marL="12700">
              <a:lnSpc>
                <a:spcPct val="100000"/>
              </a:lnSpc>
              <a:spcBef>
                <a:spcPts val="95"/>
              </a:spcBef>
            </a:pPr>
            <a:r>
              <a:rPr sz="4000" spc="-15" dirty="0" smtClean="0"/>
              <a:t>Objective</a:t>
            </a:r>
            <a:endParaRPr sz="4000" dirty="0">
              <a:latin typeface="Franklin Gothic Book"/>
              <a:cs typeface="Franklin Gothic Book"/>
            </a:endParaRPr>
          </a:p>
        </p:txBody>
      </p:sp>
      <p:sp>
        <p:nvSpPr>
          <p:cNvPr id="3" name="object 3"/>
          <p:cNvSpPr txBox="1"/>
          <p:nvPr/>
        </p:nvSpPr>
        <p:spPr>
          <a:xfrm>
            <a:off x="797153" y="1371091"/>
            <a:ext cx="10206990" cy="4719882"/>
          </a:xfrm>
          <a:prstGeom prst="rect">
            <a:avLst/>
          </a:prstGeom>
        </p:spPr>
        <p:txBody>
          <a:bodyPr vert="horz" wrap="square" lIns="0" tIns="13335" rIns="0" bIns="0" rtlCol="0">
            <a:spAutoFit/>
          </a:bodyPr>
          <a:lstStyle/>
          <a:p>
            <a:pPr marL="285750" marR="5080" indent="-273685">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The main objective of this project is to build a robot that will be embedded with a robotic arm and can be controlled using new lead through method. </a:t>
            </a:r>
            <a:br>
              <a:rPr lang="en-US" sz="2000" dirty="0" smtClean="0">
                <a:latin typeface="Times New Roman" panose="02020603050405020304" pitchFamily="18" charset="0"/>
                <a:cs typeface="Times New Roman" panose="02020603050405020304" pitchFamily="18" charset="0"/>
              </a:rPr>
            </a:br>
            <a:endParaRPr lang="en-US" sz="2000" dirty="0" smtClean="0">
              <a:latin typeface="Times New Roman" panose="02020603050405020304" pitchFamily="18" charset="0"/>
              <a:cs typeface="Times New Roman" panose="02020603050405020304" pitchFamily="18" charset="0"/>
            </a:endParaRPr>
          </a:p>
          <a:p>
            <a:pPr marL="285750" marR="5080" indent="-273685">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The robot can move to remote places and do the pick &amp; place action of objects that are dangerous and harmful. The applications of this project is vast and can be implemented in a lot of industries.</a:t>
            </a:r>
          </a:p>
          <a:p>
            <a:pPr marL="285750" marR="5080" indent="-273685">
              <a:lnSpc>
                <a:spcPct val="100000"/>
              </a:lnSpc>
              <a:spcBef>
                <a:spcPts val="105"/>
              </a:spcBef>
              <a:buClr>
                <a:srgbClr val="D24717"/>
              </a:buClr>
              <a:buSzPct val="84615"/>
              <a:buFont typeface="Wingdings 2"/>
              <a:buChar char=""/>
              <a:tabLst>
                <a:tab pos="286385" algn="l"/>
              </a:tabLst>
            </a:pPr>
            <a:endParaRPr lang="en-US" sz="2000" dirty="0" smtClean="0">
              <a:latin typeface="Times New Roman" panose="02020603050405020304" pitchFamily="18" charset="0"/>
              <a:cs typeface="Times New Roman" panose="02020603050405020304" pitchFamily="18" charset="0"/>
            </a:endParaRPr>
          </a:p>
          <a:p>
            <a:pPr marL="285750" marR="5080" indent="-273685">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To create a pick and place robot with lead through method for point to point robot programming using angular and dimensional scaling of an real-time robot to a scaled down model.</a:t>
            </a:r>
            <a:br>
              <a:rPr lang="en-US" sz="2000" dirty="0" smtClean="0">
                <a:latin typeface="Times New Roman" panose="02020603050405020304" pitchFamily="18" charset="0"/>
                <a:cs typeface="Times New Roman" panose="02020603050405020304" pitchFamily="18" charset="0"/>
              </a:rPr>
            </a:br>
            <a:endParaRPr lang="en-US" sz="2000" dirty="0" smtClean="0">
              <a:latin typeface="Times New Roman" panose="02020603050405020304" pitchFamily="18" charset="0"/>
              <a:cs typeface="Times New Roman" panose="02020603050405020304" pitchFamily="18" charset="0"/>
            </a:endParaRPr>
          </a:p>
          <a:p>
            <a:pPr marL="285750" marR="5080" indent="-273685">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To increase the pick-and-package global performance in terms of flexibility, dependability and error reduction.</a:t>
            </a:r>
          </a:p>
          <a:p>
            <a:pPr marL="285750" marR="5080" indent="-273685">
              <a:lnSpc>
                <a:spcPct val="100000"/>
              </a:lnSpc>
              <a:spcBef>
                <a:spcPts val="105"/>
              </a:spcBef>
              <a:buClr>
                <a:srgbClr val="D24717"/>
              </a:buClr>
              <a:buSzPct val="84615"/>
              <a:buFont typeface="Wingdings 2"/>
              <a:buChar char=""/>
              <a:tabLst>
                <a:tab pos="286385" algn="l"/>
              </a:tabLst>
            </a:pPr>
            <a:endParaRPr lang="en-US" sz="2000" dirty="0" smtClean="0">
              <a:latin typeface="Times New Roman" panose="02020603050405020304" pitchFamily="18" charset="0"/>
              <a:cs typeface="Times New Roman" panose="02020603050405020304" pitchFamily="18" charset="0"/>
            </a:endParaRPr>
          </a:p>
          <a:p>
            <a:pPr marL="285750" marR="5080" indent="-273685">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 Improvement of the working conditions of operators by a proper layout design and task allocation between worker and robot.</a:t>
            </a:r>
          </a:p>
          <a:p>
            <a:pPr marL="285750" marR="5080" indent="-273685">
              <a:lnSpc>
                <a:spcPct val="100000"/>
              </a:lnSpc>
              <a:spcBef>
                <a:spcPts val="105"/>
              </a:spcBef>
              <a:buClr>
                <a:srgbClr val="D24717"/>
              </a:buClr>
              <a:buSzPct val="84615"/>
              <a:buFont typeface="Wingdings 2"/>
              <a:buChar char=""/>
              <a:tabLst>
                <a:tab pos="286385" algn="l"/>
              </a:tabLst>
            </a:pPr>
            <a:endParaRPr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14400" y="5334000"/>
            <a:ext cx="10206990" cy="936795"/>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Female </a:t>
            </a:r>
            <a:r>
              <a:rPr lang="en-US" sz="2000" b="1" dirty="0">
                <a:latin typeface="Times New Roman" panose="02020603050405020304" pitchFamily="18" charset="0"/>
                <a:cs typeface="Times New Roman" panose="02020603050405020304" pitchFamily="18" charset="0"/>
              </a:rPr>
              <a:t>to Female Jumper Cable </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With </a:t>
            </a:r>
            <a:r>
              <a:rPr lang="en-US" sz="2000" dirty="0">
                <a:latin typeface="Times New Roman" panose="02020603050405020304" pitchFamily="18" charset="0"/>
                <a:cs typeface="Times New Roman" panose="02020603050405020304" pitchFamily="18" charset="0"/>
              </a:rPr>
              <a:t>this specially designed conversion cables, </a:t>
            </a:r>
            <a:r>
              <a:rPr lang="en-US" sz="2000" dirty="0" smtClean="0">
                <a:latin typeface="Times New Roman" panose="02020603050405020304" pitchFamily="18" charset="0"/>
                <a:cs typeface="Times New Roman" panose="02020603050405020304" pitchFamily="18" charset="0"/>
              </a:rPr>
              <a:t>we can connect </a:t>
            </a:r>
            <a:r>
              <a:rPr lang="en-US" sz="2000" dirty="0">
                <a:latin typeface="Times New Roman" panose="02020603050405020304" pitchFamily="18" charset="0"/>
                <a:cs typeface="Times New Roman" panose="02020603050405020304" pitchFamily="18" charset="0"/>
              </a:rPr>
              <a:t>easily </a:t>
            </a:r>
            <a:r>
              <a:rPr lang="en-US" sz="2000" dirty="0" smtClean="0">
                <a:latin typeface="Times New Roman" panose="02020603050405020304" pitchFamily="18" charset="0"/>
                <a:cs typeface="Times New Roman" panose="02020603050405020304" pitchFamily="18" charset="0"/>
              </a:rPr>
              <a:t>with </a:t>
            </a:r>
            <a:r>
              <a:rPr lang="en-US" sz="2000" dirty="0">
                <a:latin typeface="Times New Roman" panose="02020603050405020304" pitchFamily="18" charset="0"/>
                <a:cs typeface="Times New Roman" panose="02020603050405020304" pitchFamily="18" charset="0"/>
              </a:rPr>
              <a:t>a breadboard or other </a:t>
            </a:r>
            <a:r>
              <a:rPr lang="en-US" sz="2000" dirty="0" smtClean="0">
                <a:latin typeface="Times New Roman" panose="02020603050405020304" pitchFamily="18" charset="0"/>
                <a:cs typeface="Times New Roman" panose="02020603050405020304" pitchFamily="18" charset="0"/>
              </a:rPr>
              <a:t>micro-controllers. They </a:t>
            </a:r>
            <a:r>
              <a:rPr lang="en-US" sz="2000" dirty="0">
                <a:latin typeface="Times New Roman" panose="02020603050405020304" pitchFamily="18" charset="0"/>
                <a:cs typeface="Times New Roman" panose="02020603050405020304" pitchFamily="18" charset="0"/>
              </a:rPr>
              <a:t>are used for connecting a Base Shield to a Grove sensor, actuator, or device. </a:t>
            </a:r>
            <a:endParaRPr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7746" y="1482307"/>
            <a:ext cx="2337430" cy="233743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4748" y="1482307"/>
            <a:ext cx="2819400" cy="2356842"/>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64946" y="1284605"/>
            <a:ext cx="2674452" cy="2752246"/>
          </a:xfrm>
          <a:prstGeom prst="rect">
            <a:avLst/>
          </a:prstGeom>
        </p:spPr>
      </p:pic>
      <p:sp>
        <p:nvSpPr>
          <p:cNvPr id="8" name="object 3"/>
          <p:cNvSpPr txBox="1"/>
          <p:nvPr/>
        </p:nvSpPr>
        <p:spPr>
          <a:xfrm>
            <a:off x="900545" y="4223218"/>
            <a:ext cx="10206990" cy="936795"/>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b="1" dirty="0">
                <a:latin typeface="Times New Roman" panose="02020603050405020304" pitchFamily="18" charset="0"/>
                <a:cs typeface="Times New Roman" panose="02020603050405020304" pitchFamily="18" charset="0"/>
              </a:rPr>
              <a:t>Male Pin </a:t>
            </a:r>
            <a:r>
              <a:rPr lang="en-US" sz="2000" b="1" dirty="0" smtClean="0">
                <a:latin typeface="Times New Roman" panose="02020603050405020304" pitchFamily="18" charset="0"/>
                <a:cs typeface="Times New Roman" panose="02020603050405020304" pitchFamily="18" charset="0"/>
              </a:rPr>
              <a:t>Header - </a:t>
            </a:r>
            <a:r>
              <a:rPr lang="en-US" sz="2000" dirty="0">
                <a:latin typeface="Times New Roman" panose="02020603050405020304" pitchFamily="18" charset="0"/>
                <a:cs typeface="Times New Roman" panose="02020603050405020304" pitchFamily="18" charset="0"/>
              </a:rPr>
              <a:t>A male pin header consists of one or more rows of metal pins molded into a plastic base, </a:t>
            </a:r>
            <a:r>
              <a:rPr lang="en-US" sz="2000" dirty="0" smtClean="0">
                <a:latin typeface="Times New Roman" panose="02020603050405020304" pitchFamily="18" charset="0"/>
                <a:cs typeface="Times New Roman" panose="02020603050405020304" pitchFamily="18" charset="0"/>
              </a:rPr>
              <a:t>many spacing. can </a:t>
            </a:r>
            <a:r>
              <a:rPr lang="en-US" sz="2000" dirty="0">
                <a:latin typeface="Times New Roman" panose="02020603050405020304" pitchFamily="18" charset="0"/>
                <a:cs typeface="Times New Roman" panose="02020603050405020304" pitchFamily="18" charset="0"/>
              </a:rPr>
              <a:t>be either straight (vertical) or right-angle, the latter form is </a:t>
            </a:r>
            <a:r>
              <a:rPr lang="en-US" sz="2000" dirty="0" smtClean="0">
                <a:latin typeface="Times New Roman" panose="02020603050405020304" pitchFamily="18" charset="0"/>
                <a:cs typeface="Times New Roman" panose="02020603050405020304" pitchFamily="18" charset="0"/>
              </a:rPr>
              <a:t>sometimes </a:t>
            </a:r>
            <a:r>
              <a:rPr lang="en-US" sz="2000" dirty="0">
                <a:latin typeface="Times New Roman" panose="02020603050405020304" pitchFamily="18" charset="0"/>
                <a:cs typeface="Times New Roman" panose="02020603050405020304" pitchFamily="18" charset="0"/>
              </a:rPr>
              <a:t>used to connect two PCBs together </a:t>
            </a:r>
            <a:r>
              <a:rPr lang="en-US" sz="2000" dirty="0" smtClean="0">
                <a:latin typeface="Times New Roman" panose="02020603050405020304" pitchFamily="18" charset="0"/>
                <a:cs typeface="Times New Roman" panose="02020603050405020304" pitchFamily="18" charset="0"/>
              </a:rPr>
              <a:t>horizontally</a:t>
            </a:r>
            <a:endParaRPr sz="2000" b="1" dirty="0">
              <a:latin typeface="Times New Roman" panose="02020603050405020304" pitchFamily="18" charset="0"/>
              <a:cs typeface="Times New Roman" panose="02020603050405020304" pitchFamily="18" charset="0"/>
            </a:endParaRPr>
          </a:p>
        </p:txBody>
      </p:sp>
      <p:sp>
        <p:nvSpPr>
          <p:cNvPr id="9"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smtClean="0">
                <a:latin typeface="Times New Roman" panose="02020603050405020304" pitchFamily="18" charset="0"/>
                <a:cs typeface="Times New Roman" panose="02020603050405020304" pitchFamily="18" charset="0"/>
              </a:rPr>
              <a:t>Connectors</a:t>
            </a:r>
            <a:endParaRPr sz="4000" dirty="0"/>
          </a:p>
        </p:txBody>
      </p:sp>
    </p:spTree>
    <p:extLst>
      <p:ext uri="{BB962C8B-B14F-4D97-AF65-F5344CB8AC3E}">
        <p14:creationId xmlns:p14="http://schemas.microsoft.com/office/powerpoint/2010/main" val="15031562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1000" y="5410200"/>
            <a:ext cx="10206990" cy="936795"/>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Push Buttons - </a:t>
            </a: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Push Button is a type of switch work on a simple mechanism called “Push-to-make”. Initially, it remains in off state or normally open state but when it is pressed, it allows the current to pass through it or we can say it makes the circuit when </a:t>
            </a:r>
            <a:r>
              <a:rPr lang="en-US" sz="2000" dirty="0" smtClean="0">
                <a:latin typeface="Times New Roman" panose="02020603050405020304" pitchFamily="18" charset="0"/>
                <a:cs typeface="Times New Roman" panose="02020603050405020304" pitchFamily="18" charset="0"/>
              </a:rPr>
              <a:t>pressed.</a:t>
            </a:r>
            <a:endParaRPr sz="2000" dirty="0">
              <a:latin typeface="Times New Roman" panose="02020603050405020304" pitchFamily="18" charset="0"/>
              <a:cs typeface="Times New Roman" panose="02020603050405020304" pitchFamily="18" charset="0"/>
            </a:endParaRPr>
          </a:p>
        </p:txBody>
      </p:sp>
      <p:sp>
        <p:nvSpPr>
          <p:cNvPr id="8" name="object 3"/>
          <p:cNvSpPr txBox="1"/>
          <p:nvPr/>
        </p:nvSpPr>
        <p:spPr>
          <a:xfrm>
            <a:off x="917145" y="4299418"/>
            <a:ext cx="10206990" cy="936795"/>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b="1" dirty="0">
                <a:latin typeface="Times New Roman" panose="02020603050405020304" pitchFamily="18" charset="0"/>
                <a:cs typeface="Times New Roman" panose="02020603050405020304" pitchFamily="18" charset="0"/>
              </a:rPr>
              <a:t>Resistors </a:t>
            </a:r>
            <a:r>
              <a:rPr lang="en-US" sz="2000" b="1"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resistor is a passive two-terminal electrical component that implements electrical resistance as a circuit element. In electronic circuits, resistors are used to reduce current flow, adjust signal levels, to divide voltages, bias active </a:t>
            </a:r>
            <a:r>
              <a:rPr lang="en-US" sz="2000" dirty="0" smtClean="0">
                <a:latin typeface="Times New Roman" panose="02020603050405020304" pitchFamily="18" charset="0"/>
                <a:cs typeface="Times New Roman" panose="02020603050405020304" pitchFamily="18" charset="0"/>
              </a:rPr>
              <a:t>elements</a:t>
            </a:r>
            <a:r>
              <a:rPr lang="en-US" sz="2000" dirty="0">
                <a:latin typeface="Times New Roman" panose="02020603050405020304" pitchFamily="18" charset="0"/>
                <a:cs typeface="Times New Roman" panose="02020603050405020304" pitchFamily="18" charset="0"/>
              </a:rPr>
              <a:t>.</a:t>
            </a:r>
            <a:endParaRPr sz="2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946" y="1398297"/>
            <a:ext cx="4809772" cy="236425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9947" y="1488230"/>
            <a:ext cx="5242344" cy="2190605"/>
          </a:xfrm>
          <a:prstGeom prst="rect">
            <a:avLst/>
          </a:prstGeom>
        </p:spPr>
      </p:pic>
      <p:sp>
        <p:nvSpPr>
          <p:cNvPr id="6"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smtClean="0">
                <a:latin typeface="Times New Roman" panose="02020603050405020304" pitchFamily="18" charset="0"/>
                <a:cs typeface="Times New Roman" panose="02020603050405020304" pitchFamily="18" charset="0"/>
              </a:rPr>
              <a:t>Resistor &amp; Push Button</a:t>
            </a:r>
            <a:endParaRPr sz="4000" dirty="0"/>
          </a:p>
        </p:txBody>
      </p:sp>
    </p:spTree>
    <p:extLst>
      <p:ext uri="{BB962C8B-B14F-4D97-AF65-F5344CB8AC3E}">
        <p14:creationId xmlns:p14="http://schemas.microsoft.com/office/powerpoint/2010/main" val="34456354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4648200"/>
            <a:ext cx="10206990" cy="1503617"/>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dirty="0" smtClean="0"/>
              <a:t>A frame of </a:t>
            </a:r>
            <a:r>
              <a:rPr lang="en-US" dirty="0"/>
              <a:t>a robot will carry </a:t>
            </a:r>
            <a:r>
              <a:rPr lang="en-US" dirty="0" smtClean="0"/>
              <a:t>the </a:t>
            </a:r>
            <a:r>
              <a:rPr lang="en-US" dirty="0"/>
              <a:t>motors, </a:t>
            </a:r>
            <a:r>
              <a:rPr lang="en-US" dirty="0" smtClean="0"/>
              <a:t>electronics</a:t>
            </a:r>
            <a:r>
              <a:rPr lang="en-US" dirty="0"/>
              <a:t>, mounting supports, and more. All of these components and parts are added to the weight of the chassis itself, which will count towards the total carrying capacity of the electrical </a:t>
            </a:r>
            <a:r>
              <a:rPr lang="en-US" dirty="0" smtClean="0"/>
              <a:t>motors. This enhances the best </a:t>
            </a:r>
            <a:r>
              <a:rPr lang="en-US" dirty="0"/>
              <a:t>strength/weight ratio for a </a:t>
            </a:r>
            <a:r>
              <a:rPr lang="en-US" dirty="0" smtClean="0"/>
              <a:t>robot.</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It provides a structural stability and dimensional clarity of a robot that helps us to determine the motion path and work volume of the robot.</a:t>
            </a:r>
            <a:endParaRPr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1895" y="1295400"/>
            <a:ext cx="4724400" cy="2870729"/>
          </a:xfrm>
          <a:prstGeom prst="rect">
            <a:avLst/>
          </a:prstGeom>
        </p:spPr>
      </p:pic>
      <p:sp>
        <p:nvSpPr>
          <p:cNvPr id="4"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a:latin typeface="Times New Roman" panose="02020603050405020304" pitchFamily="18" charset="0"/>
                <a:cs typeface="Times New Roman" panose="02020603050405020304" pitchFamily="18" charset="0"/>
              </a:rPr>
              <a:t>Pick and Place Robot Frame</a:t>
            </a:r>
            <a:endParaRPr sz="4000" dirty="0"/>
          </a:p>
        </p:txBody>
      </p:sp>
    </p:spTree>
    <p:extLst>
      <p:ext uri="{BB962C8B-B14F-4D97-AF65-F5344CB8AC3E}">
        <p14:creationId xmlns:p14="http://schemas.microsoft.com/office/powerpoint/2010/main" val="18013219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4648200"/>
            <a:ext cx="10206990" cy="1898597"/>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In this project we made the real time robot move in live as we move the small model.</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The small scale down model will gives us the resistive parameter while rotating the Pot knob in terms of </a:t>
            </a:r>
            <a:r>
              <a:rPr lang="en-US" sz="2000" dirty="0" smtClean="0">
                <a:latin typeface="Times New Roman" panose="02020603050405020304" pitchFamily="18" charset="0"/>
                <a:cs typeface="Times New Roman" panose="02020603050405020304" pitchFamily="18" charset="0"/>
              </a:rPr>
              <a:t>0-5 Volts </a:t>
            </a:r>
            <a:r>
              <a:rPr lang="en-US" sz="2000" dirty="0" smtClean="0">
                <a:latin typeface="Times New Roman" panose="02020603050405020304" pitchFamily="18" charset="0"/>
                <a:cs typeface="Times New Roman" panose="02020603050405020304" pitchFamily="18" charset="0"/>
              </a:rPr>
              <a:t>or in integer, 0-1023. This value is converted into angular parameter and we give it as a input to servos through Arduino.</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There by it replicates the actions performed by the small model to the huge real-time robot.</a:t>
            </a:r>
          </a:p>
          <a:p>
            <a:pPr marL="285750" marR="5080" indent="-273685" algn="just">
              <a:spcBef>
                <a:spcPts val="105"/>
              </a:spcBef>
              <a:buClr>
                <a:srgbClr val="D24717"/>
              </a:buClr>
              <a:buSzPct val="84615"/>
              <a:buFont typeface="Wingdings 2"/>
              <a:buChar char=""/>
              <a:tabLst>
                <a:tab pos="286385" algn="l"/>
              </a:tabLst>
            </a:pPr>
            <a:endParaRPr sz="2000" dirty="0">
              <a:latin typeface="Times New Roman" panose="02020603050405020304" pitchFamily="18" charset="0"/>
              <a:cs typeface="Times New Roman" panose="02020603050405020304" pitchFamily="18" charset="0"/>
            </a:endParaRPr>
          </a:p>
        </p:txBody>
      </p:sp>
      <p:sp>
        <p:nvSpPr>
          <p:cNvPr id="4"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smtClean="0">
                <a:latin typeface="Times New Roman" panose="02020603050405020304" pitchFamily="18" charset="0"/>
                <a:cs typeface="Times New Roman" panose="02020603050405020304" pitchFamily="18" charset="0"/>
              </a:rPr>
              <a:t>Hardware Results</a:t>
            </a:r>
            <a:endParaRPr sz="40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8296" y="1177507"/>
            <a:ext cx="7320105" cy="3294047"/>
          </a:xfrm>
          <a:prstGeom prst="rect">
            <a:avLst/>
          </a:prstGeom>
        </p:spPr>
      </p:pic>
    </p:spTree>
    <p:extLst>
      <p:ext uri="{BB962C8B-B14F-4D97-AF65-F5344CB8AC3E}">
        <p14:creationId xmlns:p14="http://schemas.microsoft.com/office/powerpoint/2010/main" val="470477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a:latin typeface="Times New Roman" panose="02020603050405020304" pitchFamily="18" charset="0"/>
                <a:cs typeface="Times New Roman" panose="02020603050405020304" pitchFamily="18" charset="0"/>
              </a:rPr>
              <a:t>Arduino UNO</a:t>
            </a:r>
            <a:endParaRPr sz="40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86149" y="1143000"/>
            <a:ext cx="4724400" cy="2125980"/>
          </a:xfrm>
          <a:prstGeom prst="rect">
            <a:avLst/>
          </a:prstGeom>
        </p:spPr>
      </p:pic>
      <p:sp>
        <p:nvSpPr>
          <p:cNvPr id="6" name="object 3"/>
          <p:cNvSpPr txBox="1"/>
          <p:nvPr/>
        </p:nvSpPr>
        <p:spPr>
          <a:xfrm>
            <a:off x="666698" y="3581400"/>
            <a:ext cx="10763302" cy="2526974"/>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dirty="0">
                <a:latin typeface="Times New Roman" panose="02020603050405020304" pitchFamily="18" charset="0"/>
                <a:cs typeface="Times New Roman" panose="02020603050405020304" pitchFamily="18" charset="0"/>
              </a:rPr>
              <a:t>We used Arduino UNO. Since it has sufficient analog, digital, digital with PWM pin outputs (has 14 digital I/O pins (six capable of PWM output), 6 analog I/O pins).</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Through this Arduino, we can upload and run the program.</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Though </a:t>
            </a:r>
            <a:r>
              <a:rPr lang="en-US" sz="2000" dirty="0">
                <a:latin typeface="Times New Roman" panose="02020603050405020304" pitchFamily="18" charset="0"/>
                <a:cs typeface="Times New Roman" panose="02020603050405020304" pitchFamily="18" charset="0"/>
              </a:rPr>
              <a:t>it accepts voltages between 7 and 20 </a:t>
            </a:r>
            <a:r>
              <a:rPr lang="en-US" sz="2000" dirty="0" smtClean="0">
                <a:latin typeface="Times New Roman" panose="02020603050405020304" pitchFamily="18" charset="0"/>
                <a:cs typeface="Times New Roman" panose="02020603050405020304" pitchFamily="18" charset="0"/>
              </a:rPr>
              <a:t>volts, we can power them with a external battery and can be monitor the output via data cable on the Laptop.</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As we are using 5 analog, 5 digital with PWM and 3 digital pins, this board is more than enough for our purpose</a:t>
            </a:r>
            <a:r>
              <a:rPr lang="en-US" sz="2000" dirty="0" smtClean="0">
                <a:latin typeface="Times New Roman" panose="02020603050405020304" pitchFamily="18" charset="0"/>
                <a:cs typeface="Times New Roman" panose="02020603050405020304" pitchFamily="18" charset="0"/>
              </a:rPr>
              <a:t>. As </a:t>
            </a:r>
            <a:r>
              <a:rPr lang="en-US" sz="2000" dirty="0" smtClean="0">
                <a:latin typeface="Times New Roman" panose="02020603050405020304" pitchFamily="18" charset="0"/>
                <a:cs typeface="Times New Roman" panose="02020603050405020304" pitchFamily="18" charset="0"/>
              </a:rPr>
              <a:t>this board is capable of output </a:t>
            </a:r>
            <a:r>
              <a:rPr lang="en-US" sz="2000" dirty="0" smtClean="0">
                <a:latin typeface="Times New Roman" panose="02020603050405020304" pitchFamily="18" charset="0"/>
                <a:cs typeface="Times New Roman" panose="02020603050405020304" pitchFamily="18" charset="0"/>
              </a:rPr>
              <a:t>voltage of 5 Volts, </a:t>
            </a:r>
            <a:r>
              <a:rPr lang="en-US" sz="2000" dirty="0" smtClean="0">
                <a:latin typeface="Times New Roman" panose="02020603050405020304" pitchFamily="18" charset="0"/>
                <a:cs typeface="Times New Roman" panose="02020603050405020304" pitchFamily="18" charset="0"/>
              </a:rPr>
              <a:t>we can power </a:t>
            </a:r>
            <a:r>
              <a:rPr lang="en-US" sz="2000" dirty="0" smtClean="0">
                <a:latin typeface="Times New Roman" panose="02020603050405020304" pitchFamily="18" charset="0"/>
                <a:cs typeface="Times New Roman" panose="02020603050405020304" pitchFamily="18" charset="0"/>
              </a:rPr>
              <a:t>to </a:t>
            </a:r>
            <a:r>
              <a:rPr lang="en-US" sz="2000" dirty="0" smtClean="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Pots &amp; </a:t>
            </a:r>
            <a:r>
              <a:rPr lang="en-US" sz="2000" dirty="0" smtClean="0">
                <a:latin typeface="Times New Roman" panose="02020603050405020304" pitchFamily="18" charset="0"/>
                <a:cs typeface="Times New Roman" panose="02020603050405020304" pitchFamily="18" charset="0"/>
              </a:rPr>
              <a:t>Buttons.</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Thereby we can get enough inputs and outputs to the external circuits as we explained above.</a:t>
            </a:r>
          </a:p>
        </p:txBody>
      </p:sp>
    </p:spTree>
    <p:extLst>
      <p:ext uri="{BB962C8B-B14F-4D97-AF65-F5344CB8AC3E}">
        <p14:creationId xmlns:p14="http://schemas.microsoft.com/office/powerpoint/2010/main" val="42680259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a:latin typeface="Times New Roman" panose="02020603050405020304" pitchFamily="18" charset="0"/>
                <a:cs typeface="Times New Roman" panose="02020603050405020304" pitchFamily="18" charset="0"/>
              </a:rPr>
              <a:t>Circuit Board</a:t>
            </a:r>
            <a:endParaRPr sz="40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82147" y="1143000"/>
            <a:ext cx="3332404" cy="1499582"/>
          </a:xfrm>
          <a:prstGeom prst="rect">
            <a:avLst/>
          </a:prstGeom>
        </p:spPr>
      </p:pic>
      <p:sp>
        <p:nvSpPr>
          <p:cNvPr id="6" name="object 3"/>
          <p:cNvSpPr txBox="1"/>
          <p:nvPr/>
        </p:nvSpPr>
        <p:spPr>
          <a:xfrm>
            <a:off x="533400" y="2971800"/>
            <a:ext cx="10763302" cy="3142527"/>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dirty="0">
                <a:latin typeface="Times New Roman" panose="02020603050405020304" pitchFamily="18" charset="0"/>
                <a:cs typeface="Times New Roman" panose="02020603050405020304" pitchFamily="18" charset="0"/>
              </a:rPr>
              <a:t>We used a dotted PCB circuit board, through which we can mount the electronic components and can solder </a:t>
            </a:r>
            <a:r>
              <a:rPr lang="en-US" sz="2000" dirty="0" smtClean="0">
                <a:latin typeface="Times New Roman" panose="02020603050405020304" pitchFamily="18" charset="0"/>
                <a:cs typeface="Times New Roman" panose="02020603050405020304" pitchFamily="18" charset="0"/>
              </a:rPr>
              <a:t>them</a:t>
            </a:r>
            <a:r>
              <a:rPr lang="en-US" sz="2000" dirty="0" smtClean="0">
                <a:latin typeface="Times New Roman" panose="02020603050405020304" pitchFamily="18" charset="0"/>
                <a:cs typeface="Times New Roman" panose="02020603050405020304" pitchFamily="18" charset="0"/>
              </a:rPr>
              <a:t>.</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 In </a:t>
            </a:r>
            <a:r>
              <a:rPr lang="en-US" sz="2000" dirty="0" smtClean="0">
                <a:latin typeface="Times New Roman" panose="02020603050405020304" pitchFamily="18" charset="0"/>
                <a:cs typeface="Times New Roman" panose="02020603050405020304" pitchFamily="18" charset="0"/>
              </a:rPr>
              <a:t>this circuit, we have 3 buttons for which we can record, play, reset the operation.</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These buttons are provided by the 5V power supply from the Arduino and are pulled down through a 1k resistor. so that whenever we press the button, the signal will be as ‘1’ to Arduino and whenever the button is free position, the </a:t>
            </a:r>
            <a:r>
              <a:rPr lang="en-US" sz="2000" dirty="0" smtClean="0">
                <a:latin typeface="Times New Roman" panose="02020603050405020304" pitchFamily="18" charset="0"/>
                <a:cs typeface="Times New Roman" panose="02020603050405020304" pitchFamily="18" charset="0"/>
              </a:rPr>
              <a:t>value </a:t>
            </a:r>
            <a:r>
              <a:rPr lang="en-US" sz="2000" dirty="0" smtClean="0">
                <a:latin typeface="Times New Roman" panose="02020603050405020304" pitchFamily="18" charset="0"/>
                <a:cs typeface="Times New Roman" panose="02020603050405020304" pitchFamily="18" charset="0"/>
              </a:rPr>
              <a:t>will be ‘0</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We use the same concept to power the 5 Pots on the circuit. The power is obtained from Arduino of </a:t>
            </a:r>
            <a:r>
              <a:rPr lang="en-US" sz="2000" dirty="0" smtClean="0">
                <a:latin typeface="Times New Roman" panose="02020603050405020304" pitchFamily="18" charset="0"/>
                <a:cs typeface="Times New Roman" panose="02020603050405020304" pitchFamily="18" charset="0"/>
              </a:rPr>
              <a:t>5Volts </a:t>
            </a:r>
            <a:r>
              <a:rPr lang="en-US" sz="2000" dirty="0" smtClean="0">
                <a:latin typeface="Times New Roman" panose="02020603050405020304" pitchFamily="18" charset="0"/>
                <a:cs typeface="Times New Roman" panose="02020603050405020304" pitchFamily="18" charset="0"/>
              </a:rPr>
              <a:t>and the signal is back to Arduino with varying voltage with respect to the angle of pot knob.</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There are few tracks to provide power to 5 servos directly from the battery.</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This </a:t>
            </a:r>
            <a:r>
              <a:rPr lang="en-US" sz="2000" dirty="0" smtClean="0">
                <a:latin typeface="Times New Roman" panose="02020603050405020304" pitchFamily="18" charset="0"/>
                <a:cs typeface="Times New Roman" panose="02020603050405020304" pitchFamily="18" charset="0"/>
              </a:rPr>
              <a:t>board is screwed on to a plywood through screws. Also a removable one</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94489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smtClean="0">
                <a:latin typeface="Times New Roman" panose="02020603050405020304" pitchFamily="18" charset="0"/>
                <a:cs typeface="Times New Roman" panose="02020603050405020304" pitchFamily="18" charset="0"/>
              </a:rPr>
              <a:t>Scale Down Model</a:t>
            </a:r>
            <a:endParaRPr sz="40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5290" y="1143000"/>
            <a:ext cx="3866118" cy="1739753"/>
          </a:xfrm>
          <a:prstGeom prst="rect">
            <a:avLst/>
          </a:prstGeom>
        </p:spPr>
      </p:pic>
      <p:sp>
        <p:nvSpPr>
          <p:cNvPr id="5" name="object 3"/>
          <p:cNvSpPr txBox="1"/>
          <p:nvPr/>
        </p:nvSpPr>
        <p:spPr>
          <a:xfrm>
            <a:off x="666698" y="3200400"/>
            <a:ext cx="10763302" cy="3142527"/>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dirty="0">
                <a:latin typeface="Times New Roman" panose="02020603050405020304" pitchFamily="18" charset="0"/>
                <a:cs typeface="Times New Roman" panose="02020603050405020304" pitchFamily="18" charset="0"/>
              </a:rPr>
              <a:t>In this scale down model we have 5 potentiometers which will outputs a value range between 0 to 1023 based on the knob position,</a:t>
            </a:r>
          </a:p>
          <a:p>
            <a:pPr marL="285750" marR="5080" indent="-273685" algn="just">
              <a:spcBef>
                <a:spcPts val="105"/>
              </a:spcBef>
              <a:buClr>
                <a:srgbClr val="D24717"/>
              </a:buClr>
              <a:buSzPct val="84615"/>
              <a:buFont typeface="Wingdings 2"/>
              <a:buChar char=""/>
              <a:tabLst>
                <a:tab pos="286385" algn="l"/>
              </a:tabLst>
            </a:pPr>
            <a:r>
              <a:rPr lang="en-US" sz="2000" dirty="0">
                <a:latin typeface="Times New Roman" panose="02020603050405020304" pitchFamily="18" charset="0"/>
                <a:cs typeface="Times New Roman" panose="02020603050405020304" pitchFamily="18" charset="0"/>
              </a:rPr>
              <a:t>The powering of this pot is done through Arduino and also the signals are carried over a cable to </a:t>
            </a:r>
            <a:r>
              <a:rPr lang="en-US" sz="2000" dirty="0" smtClean="0">
                <a:latin typeface="Times New Roman" panose="02020603050405020304" pitchFamily="18" charset="0"/>
                <a:cs typeface="Times New Roman" panose="02020603050405020304" pitchFamily="18" charset="0"/>
              </a:rPr>
              <a:t>Arduino. Here, </a:t>
            </a:r>
            <a:r>
              <a:rPr lang="en-US" sz="2000" dirty="0" smtClean="0">
                <a:latin typeface="Times New Roman" panose="02020603050405020304" pitchFamily="18" charset="0"/>
                <a:cs typeface="Times New Roman" panose="02020603050405020304" pitchFamily="18" charset="0"/>
              </a:rPr>
              <a:t>the three pots are mounted on the scale down model on positions of base, shoulder, elbow joints. So through these three e can control the mentioned joints of the real-time robot</a:t>
            </a:r>
            <a:r>
              <a:rPr lang="en-US" sz="2000" dirty="0" smtClean="0">
                <a:latin typeface="Times New Roman" panose="02020603050405020304" pitchFamily="18" charset="0"/>
                <a:cs typeface="Times New Roman" panose="02020603050405020304" pitchFamily="18" charset="0"/>
              </a:rPr>
              <a:t>. As </a:t>
            </a:r>
            <a:r>
              <a:rPr lang="en-US" sz="2000" dirty="0" smtClean="0">
                <a:latin typeface="Times New Roman" panose="02020603050405020304" pitchFamily="18" charset="0"/>
                <a:cs typeface="Times New Roman" panose="02020603050405020304" pitchFamily="18" charset="0"/>
              </a:rPr>
              <a:t>we mentioned above the pots will gives output of 0 to 1023… this value is converted in terms of joint angles i.e., 0-180 degrees.</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This angular conversion is made by the Arduino through mapping function.</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Thereby we can control the real-time robot by simply moving this small model.</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The knob on the base will perform the twisting and gripping operation by rotating the knob.</a:t>
            </a:r>
          </a:p>
        </p:txBody>
      </p:sp>
    </p:spTree>
    <p:extLst>
      <p:ext uri="{BB962C8B-B14F-4D97-AF65-F5344CB8AC3E}">
        <p14:creationId xmlns:p14="http://schemas.microsoft.com/office/powerpoint/2010/main" val="21026321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smtClean="0">
                <a:latin typeface="Times New Roman" panose="02020603050405020304" pitchFamily="18" charset="0"/>
                <a:cs typeface="Times New Roman" panose="02020603050405020304" pitchFamily="18" charset="0"/>
              </a:rPr>
              <a:t>Complete View</a:t>
            </a:r>
            <a:endParaRPr sz="40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1084" y="1295400"/>
            <a:ext cx="10814529" cy="4866538"/>
          </a:xfrm>
          <a:prstGeom prst="rect">
            <a:avLst/>
          </a:prstGeom>
        </p:spPr>
      </p:pic>
    </p:spTree>
    <p:extLst>
      <p:ext uri="{BB962C8B-B14F-4D97-AF65-F5344CB8AC3E}">
        <p14:creationId xmlns:p14="http://schemas.microsoft.com/office/powerpoint/2010/main" val="31826279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414273"/>
            <a:ext cx="2437765" cy="635000"/>
          </a:xfrm>
          <a:prstGeom prst="rect">
            <a:avLst/>
          </a:prstGeom>
        </p:spPr>
        <p:txBody>
          <a:bodyPr vert="horz" wrap="square" lIns="0" tIns="12065" rIns="0" bIns="0" rtlCol="0">
            <a:spAutoFit/>
          </a:bodyPr>
          <a:lstStyle/>
          <a:p>
            <a:pPr marL="12700">
              <a:lnSpc>
                <a:spcPct val="100000"/>
              </a:lnSpc>
              <a:spcBef>
                <a:spcPts val="95"/>
              </a:spcBef>
            </a:pPr>
            <a:r>
              <a:rPr sz="4000" spc="-25" dirty="0"/>
              <a:t>References</a:t>
            </a:r>
            <a:endParaRPr sz="4000" dirty="0"/>
          </a:p>
        </p:txBody>
      </p:sp>
      <p:sp>
        <p:nvSpPr>
          <p:cNvPr id="3" name="object 3"/>
          <p:cNvSpPr txBox="1"/>
          <p:nvPr/>
        </p:nvSpPr>
        <p:spPr>
          <a:xfrm>
            <a:off x="914400" y="1524000"/>
            <a:ext cx="10207625" cy="4906471"/>
          </a:xfrm>
          <a:prstGeom prst="rect">
            <a:avLst/>
          </a:prstGeom>
        </p:spPr>
        <p:txBody>
          <a:bodyPr vert="horz" wrap="square" lIns="0" tIns="12700" rIns="0" bIns="0" rtlCol="0">
            <a:spAutoFit/>
          </a:bodyPr>
          <a:lstStyle/>
          <a:p>
            <a:pPr marL="527685" marR="5080" indent="-515620" algn="just">
              <a:spcBef>
                <a:spcPts val="100"/>
              </a:spcBef>
              <a:buClr>
                <a:srgbClr val="D24717"/>
              </a:buClr>
              <a:buSzPct val="83333"/>
              <a:buFontTx/>
              <a:buAutoNum type="arabicPeriod"/>
              <a:tabLst>
                <a:tab pos="528320" algn="l"/>
              </a:tabLst>
            </a:pPr>
            <a:r>
              <a:rPr lang="en-US" dirty="0">
                <a:latin typeface="Times New Roman"/>
                <a:cs typeface="Times New Roman"/>
              </a:rPr>
              <a:t>Alexander </a:t>
            </a:r>
            <a:r>
              <a:rPr lang="en-US" dirty="0" err="1">
                <a:latin typeface="Times New Roman"/>
                <a:cs typeface="Times New Roman"/>
              </a:rPr>
              <a:t>Skoglund,Boyko</a:t>
            </a:r>
            <a:r>
              <a:rPr lang="en-US" dirty="0">
                <a:latin typeface="Times New Roman"/>
                <a:cs typeface="Times New Roman"/>
              </a:rPr>
              <a:t> </a:t>
            </a:r>
            <a:r>
              <a:rPr lang="en-US" dirty="0" err="1">
                <a:latin typeface="Times New Roman"/>
                <a:cs typeface="Times New Roman"/>
              </a:rPr>
              <a:t>Iliev,Bourhane</a:t>
            </a:r>
            <a:r>
              <a:rPr lang="en-US" dirty="0">
                <a:latin typeface="Times New Roman"/>
                <a:cs typeface="Times New Roman"/>
              </a:rPr>
              <a:t> </a:t>
            </a:r>
            <a:r>
              <a:rPr lang="en-US" dirty="0" err="1">
                <a:latin typeface="Times New Roman"/>
                <a:cs typeface="Times New Roman"/>
              </a:rPr>
              <a:t>Kadmiry,Rainer</a:t>
            </a:r>
            <a:r>
              <a:rPr lang="en-US" dirty="0">
                <a:latin typeface="Times New Roman"/>
                <a:cs typeface="Times New Roman"/>
              </a:rPr>
              <a:t> Palm</a:t>
            </a:r>
            <a:r>
              <a:rPr sz="1800" spc="-20" dirty="0" smtClean="0">
                <a:latin typeface="Times New Roman"/>
                <a:cs typeface="Times New Roman"/>
              </a:rPr>
              <a:t>, </a:t>
            </a:r>
            <a:r>
              <a:rPr sz="1800" spc="-5" dirty="0" smtClean="0">
                <a:latin typeface="Times New Roman"/>
                <a:cs typeface="Times New Roman"/>
              </a:rPr>
              <a:t>‘</a:t>
            </a:r>
            <a:r>
              <a:rPr lang="en-US" b="1" dirty="0"/>
              <a:t>Programming by Demonstration of Pick-and-Place Tasks for Industrial Manipulators using Task </a:t>
            </a:r>
            <a:r>
              <a:rPr lang="en-US" b="1" dirty="0" smtClean="0"/>
              <a:t>Primitives</a:t>
            </a:r>
            <a:r>
              <a:rPr sz="1800" spc="-5" dirty="0" smtClean="0">
                <a:latin typeface="Times New Roman"/>
                <a:cs typeface="Times New Roman"/>
              </a:rPr>
              <a:t>’, </a:t>
            </a:r>
            <a:r>
              <a:rPr lang="en-US" dirty="0">
                <a:hlinkClick r:id="rId2"/>
              </a:rPr>
              <a:t>2007 International Symposium on Computational Intelligence in Robotics and Automation</a:t>
            </a:r>
            <a:r>
              <a:rPr sz="1800" dirty="0" smtClean="0">
                <a:latin typeface="Times New Roman"/>
                <a:cs typeface="Times New Roman"/>
              </a:rPr>
              <a:t>.</a:t>
            </a:r>
            <a:endParaRPr sz="1800" dirty="0">
              <a:latin typeface="Times New Roman"/>
              <a:cs typeface="Times New Roman"/>
            </a:endParaRPr>
          </a:p>
          <a:p>
            <a:pPr marL="527685" marR="5715" indent="-515620" algn="just">
              <a:spcBef>
                <a:spcPts val="600"/>
              </a:spcBef>
              <a:buClr>
                <a:srgbClr val="D24717"/>
              </a:buClr>
              <a:buSzPct val="83333"/>
              <a:buFontTx/>
              <a:buAutoNum type="arabicPeriod"/>
              <a:tabLst>
                <a:tab pos="528320" algn="l"/>
              </a:tabLst>
            </a:pPr>
            <a:r>
              <a:rPr lang="en-US" dirty="0">
                <a:latin typeface="Times New Roman"/>
                <a:cs typeface="Times New Roman"/>
              </a:rPr>
              <a:t>Pei-Chi </a:t>
            </a:r>
            <a:r>
              <a:rPr lang="en-US" dirty="0" err="1">
                <a:latin typeface="Times New Roman"/>
                <a:cs typeface="Times New Roman"/>
              </a:rPr>
              <a:t>Huang,Aloysius</a:t>
            </a:r>
            <a:r>
              <a:rPr lang="en-US" dirty="0">
                <a:latin typeface="Times New Roman"/>
                <a:cs typeface="Times New Roman"/>
              </a:rPr>
              <a:t> K. </a:t>
            </a:r>
            <a:r>
              <a:rPr lang="en-US" dirty="0" err="1">
                <a:latin typeface="Times New Roman"/>
                <a:cs typeface="Times New Roman"/>
              </a:rPr>
              <a:t>Mok</a:t>
            </a:r>
            <a:r>
              <a:rPr sz="1800" spc="-5" dirty="0" smtClean="0">
                <a:latin typeface="Times New Roman"/>
                <a:cs typeface="Times New Roman"/>
              </a:rPr>
              <a:t>, </a:t>
            </a:r>
            <a:r>
              <a:rPr sz="1800" spc="-20" dirty="0" smtClean="0">
                <a:latin typeface="Times New Roman"/>
                <a:cs typeface="Times New Roman"/>
              </a:rPr>
              <a:t>‘</a:t>
            </a:r>
            <a:r>
              <a:rPr lang="en-US" b="1" dirty="0"/>
              <a:t>A Case Study of Cyber-Physical System Design: Autonomous Pick-and-Place </a:t>
            </a:r>
            <a:r>
              <a:rPr lang="en-US" b="1" dirty="0" smtClean="0"/>
              <a:t>Robot</a:t>
            </a:r>
            <a:r>
              <a:rPr sz="1800" spc="-5" dirty="0" smtClean="0">
                <a:latin typeface="Times New Roman"/>
                <a:cs typeface="Times New Roman"/>
              </a:rPr>
              <a:t>’ </a:t>
            </a:r>
            <a:r>
              <a:rPr sz="1800" dirty="0">
                <a:latin typeface="Times New Roman"/>
                <a:cs typeface="Times New Roman"/>
              </a:rPr>
              <a:t>, </a:t>
            </a:r>
            <a:r>
              <a:rPr lang="en-US" dirty="0">
                <a:hlinkClick r:id="rId3"/>
              </a:rPr>
              <a:t>2018 IEEE 24th International Conference on Embedded and Real-Time Computing Systems and Applications (RTCSA</a:t>
            </a:r>
            <a:r>
              <a:rPr lang="en-US" dirty="0" smtClean="0">
                <a:hlinkClick r:id="rId3"/>
              </a:rPr>
              <a:t>)</a:t>
            </a:r>
            <a:r>
              <a:rPr lang="en-US" dirty="0" smtClean="0"/>
              <a:t>.</a:t>
            </a:r>
            <a:endParaRPr sz="1800" dirty="0">
              <a:latin typeface="Times New Roman"/>
              <a:cs typeface="Times New Roman"/>
            </a:endParaRPr>
          </a:p>
          <a:p>
            <a:pPr marL="527685" marR="6350" indent="-515620" algn="just">
              <a:spcBef>
                <a:spcPts val="605"/>
              </a:spcBef>
              <a:buClr>
                <a:srgbClr val="D24717"/>
              </a:buClr>
              <a:buSzPct val="83333"/>
              <a:buFontTx/>
              <a:buAutoNum type="arabicPeriod"/>
              <a:tabLst>
                <a:tab pos="528320" algn="l"/>
              </a:tabLst>
            </a:pPr>
            <a:r>
              <a:rPr lang="en-US" dirty="0">
                <a:hlinkClick r:id="rId4"/>
              </a:rPr>
              <a:t>Peng </a:t>
            </a:r>
            <a:r>
              <a:rPr lang="en-US" dirty="0" err="1">
                <a:hlinkClick r:id="rId4"/>
              </a:rPr>
              <a:t>Hao</a:t>
            </a:r>
            <a:r>
              <a:rPr lang="en-US" dirty="0"/>
              <a:t>; </a:t>
            </a:r>
            <a:r>
              <a:rPr lang="en-US" dirty="0">
                <a:hlinkClick r:id="rId5"/>
              </a:rPr>
              <a:t>Tao Lu</a:t>
            </a:r>
            <a:r>
              <a:rPr lang="en-US" dirty="0"/>
              <a:t>; </a:t>
            </a:r>
            <a:r>
              <a:rPr lang="en-US" dirty="0" err="1">
                <a:hlinkClick r:id="rId6"/>
              </a:rPr>
              <a:t>Yinghao</a:t>
            </a:r>
            <a:r>
              <a:rPr lang="en-US" dirty="0">
                <a:hlinkClick r:id="rId6"/>
              </a:rPr>
              <a:t> </a:t>
            </a:r>
            <a:r>
              <a:rPr lang="en-US" dirty="0" err="1">
                <a:hlinkClick r:id="rId6"/>
              </a:rPr>
              <a:t>Cai</a:t>
            </a:r>
            <a:r>
              <a:rPr lang="en-US" dirty="0"/>
              <a:t>; </a:t>
            </a:r>
            <a:r>
              <a:rPr lang="en-US" dirty="0" err="1">
                <a:hlinkClick r:id="rId7"/>
              </a:rPr>
              <a:t>Shuo</a:t>
            </a:r>
            <a:r>
              <a:rPr lang="en-US" dirty="0">
                <a:hlinkClick r:id="rId7"/>
              </a:rPr>
              <a:t> Wang</a:t>
            </a:r>
            <a:r>
              <a:rPr sz="1800" dirty="0" smtClean="0">
                <a:latin typeface="Times New Roman"/>
                <a:cs typeface="Times New Roman"/>
              </a:rPr>
              <a:t>, </a:t>
            </a:r>
            <a:r>
              <a:rPr sz="1800" spc="-5" dirty="0" smtClean="0">
                <a:latin typeface="Times New Roman"/>
                <a:cs typeface="Times New Roman"/>
              </a:rPr>
              <a:t>‘</a:t>
            </a:r>
            <a:r>
              <a:rPr lang="en-US" b="1" dirty="0"/>
              <a:t>Programming </a:t>
            </a:r>
            <a:r>
              <a:rPr lang="en-US" b="1" dirty="0" smtClean="0"/>
              <a:t>by </a:t>
            </a:r>
            <a:r>
              <a:rPr lang="en-US" b="1" dirty="0"/>
              <a:t>Visual Demonstration for Pick-and-Place Tasks using Robot </a:t>
            </a:r>
            <a:r>
              <a:rPr lang="en-US" b="1" dirty="0" smtClean="0"/>
              <a:t>Skills</a:t>
            </a:r>
            <a:r>
              <a:rPr sz="1800" spc="-5" dirty="0" smtClean="0">
                <a:latin typeface="Times New Roman"/>
                <a:cs typeface="Times New Roman"/>
              </a:rPr>
              <a:t>’, </a:t>
            </a:r>
            <a:r>
              <a:rPr lang="en-US" dirty="0">
                <a:hlinkClick r:id="rId8"/>
              </a:rPr>
              <a:t>2019 IEEE International Conference on Robotics and </a:t>
            </a:r>
            <a:r>
              <a:rPr lang="en-US" dirty="0" err="1">
                <a:hlinkClick r:id="rId8"/>
              </a:rPr>
              <a:t>Biomimetics</a:t>
            </a:r>
            <a:r>
              <a:rPr lang="en-US" dirty="0">
                <a:hlinkClick r:id="rId8"/>
              </a:rPr>
              <a:t> (ROBIO) </a:t>
            </a:r>
            <a:endParaRPr lang="en-US" dirty="0" smtClean="0"/>
          </a:p>
          <a:p>
            <a:pPr marL="527685" marR="6350" indent="-515620" algn="just">
              <a:spcBef>
                <a:spcPts val="605"/>
              </a:spcBef>
              <a:buClr>
                <a:srgbClr val="D24717"/>
              </a:buClr>
              <a:buSzPct val="83333"/>
              <a:buFontTx/>
              <a:buAutoNum type="arabicPeriod"/>
              <a:tabLst>
                <a:tab pos="528320" algn="l"/>
              </a:tabLst>
            </a:pPr>
            <a:r>
              <a:rPr lang="en-US" dirty="0">
                <a:hlinkClick r:id="rId9"/>
              </a:rPr>
              <a:t>Mahmoud </a:t>
            </a:r>
            <a:r>
              <a:rPr lang="en-US" dirty="0" err="1" smtClean="0">
                <a:hlinkClick r:id="rId9"/>
              </a:rPr>
              <a:t>Abdelaal</a:t>
            </a:r>
            <a:r>
              <a:rPr lang="en-US" dirty="0" smtClean="0"/>
              <a:t>,</a:t>
            </a:r>
            <a:r>
              <a:rPr sz="1800" spc="-45" dirty="0" smtClean="0">
                <a:latin typeface="Times New Roman"/>
                <a:cs typeface="Times New Roman"/>
              </a:rPr>
              <a:t>‘</a:t>
            </a:r>
            <a:r>
              <a:rPr lang="en-US" b="1" dirty="0"/>
              <a:t>A Study of Robot Control Programing for an Industrial Robotic </a:t>
            </a:r>
            <a:r>
              <a:rPr lang="en-US" b="1" dirty="0" smtClean="0"/>
              <a:t>Arm</a:t>
            </a:r>
            <a:r>
              <a:rPr lang="en-US" b="1" dirty="0" smtClean="0">
                <a:hlinkClick r:id="rId10"/>
              </a:rPr>
              <a:t>’</a:t>
            </a:r>
            <a:r>
              <a:rPr lang="en-US" u="sng" dirty="0" smtClean="0">
                <a:hlinkClick r:id="rId10"/>
              </a:rPr>
              <a:t> </a:t>
            </a:r>
            <a:r>
              <a:rPr lang="en-US" u="sng" dirty="0">
                <a:hlinkClick r:id="rId10"/>
              </a:rPr>
              <a:t>2019 6th International Conference on Advanced Control Circuits and Systems (ACCS) &amp; 2019 5th International Conference on New Paradigms in Electronics &amp; information Technology (PEIT) </a:t>
            </a:r>
            <a:endParaRPr lang="en-US" u="sng" dirty="0" smtClean="0"/>
          </a:p>
          <a:p>
            <a:pPr marL="527685" marR="6350" indent="-515620" algn="just">
              <a:spcBef>
                <a:spcPts val="605"/>
              </a:spcBef>
              <a:buClr>
                <a:srgbClr val="D24717"/>
              </a:buClr>
              <a:buSzPct val="83333"/>
              <a:buFontTx/>
              <a:buAutoNum type="arabicPeriod"/>
              <a:tabLst>
                <a:tab pos="528320" algn="l"/>
              </a:tabLst>
            </a:pPr>
            <a:r>
              <a:rPr lang="en-US" dirty="0">
                <a:hlinkClick r:id="rId11"/>
              </a:rPr>
              <a:t>Chaitanya S. </a:t>
            </a:r>
            <a:r>
              <a:rPr lang="en-US" dirty="0" err="1">
                <a:hlinkClick r:id="rId11"/>
              </a:rPr>
              <a:t>Gajbhiye</a:t>
            </a:r>
            <a:r>
              <a:rPr lang="en-US" dirty="0"/>
              <a:t>; </a:t>
            </a:r>
            <a:r>
              <a:rPr lang="en-US" dirty="0" err="1">
                <a:hlinkClick r:id="rId12"/>
              </a:rPr>
              <a:t>Megha</a:t>
            </a:r>
            <a:r>
              <a:rPr lang="en-US" dirty="0">
                <a:hlinkClick r:id="rId12"/>
              </a:rPr>
              <a:t> G Krishnan</a:t>
            </a:r>
            <a:r>
              <a:rPr lang="en-US" dirty="0"/>
              <a:t>; </a:t>
            </a:r>
            <a:r>
              <a:rPr lang="en-US" dirty="0">
                <a:hlinkClick r:id="rId13"/>
              </a:rPr>
              <a:t>S. </a:t>
            </a:r>
            <a:r>
              <a:rPr lang="en-US" dirty="0" err="1">
                <a:hlinkClick r:id="rId13"/>
              </a:rPr>
              <a:t>Kumaravel</a:t>
            </a:r>
            <a:r>
              <a:rPr lang="en-US" dirty="0"/>
              <a:t>; </a:t>
            </a:r>
            <a:r>
              <a:rPr lang="en-US" dirty="0">
                <a:hlinkClick r:id="rId14"/>
              </a:rPr>
              <a:t>S. </a:t>
            </a:r>
            <a:r>
              <a:rPr lang="en-US" dirty="0" err="1">
                <a:hlinkClick r:id="rId14"/>
              </a:rPr>
              <a:t>Ashok</a:t>
            </a:r>
            <a:r>
              <a:rPr sz="1800" spc="-5" dirty="0" err="1" smtClean="0">
                <a:latin typeface="Times New Roman"/>
                <a:cs typeface="Times New Roman"/>
              </a:rPr>
              <a:t>‘</a:t>
            </a:r>
            <a:r>
              <a:rPr lang="en-US" b="1" dirty="0" err="1"/>
              <a:t>Fuzzy</a:t>
            </a:r>
            <a:r>
              <a:rPr lang="en-US" b="1" dirty="0"/>
              <a:t> — Arduino based control strategy for human safety in industrial </a:t>
            </a:r>
            <a:r>
              <a:rPr lang="en-US" b="1" dirty="0" smtClean="0"/>
              <a:t>robots,</a:t>
            </a:r>
            <a:r>
              <a:rPr lang="en-US" u="sng" dirty="0" smtClean="0">
                <a:hlinkClick r:id="rId15"/>
              </a:rPr>
              <a:t> </a:t>
            </a:r>
            <a:r>
              <a:rPr lang="en-US" u="sng" dirty="0">
                <a:hlinkClick r:id="rId15"/>
              </a:rPr>
              <a:t>2017 IEEE International Conference on Signal Processing, Informatics, Communication and Energy Systems (</a:t>
            </a:r>
            <a:r>
              <a:rPr lang="en-US" u="sng" dirty="0" smtClean="0">
                <a:hlinkClick r:id="rId15"/>
              </a:rPr>
              <a:t>SPICES)</a:t>
            </a:r>
            <a:endParaRPr lang="en-US" u="sng" dirty="0" smtClean="0"/>
          </a:p>
          <a:p>
            <a:pPr marL="527685" marR="6350" indent="-515620" algn="just">
              <a:spcBef>
                <a:spcPts val="605"/>
              </a:spcBef>
              <a:buClr>
                <a:srgbClr val="D24717"/>
              </a:buClr>
              <a:buSzPct val="83333"/>
              <a:buFontTx/>
              <a:buAutoNum type="arabicPeriod"/>
              <a:tabLst>
                <a:tab pos="528320" algn="l"/>
              </a:tabLst>
            </a:pPr>
            <a:endParaRPr lang="en-US" u="sng" dirty="0" smtClean="0"/>
          </a:p>
          <a:p>
            <a:pPr marL="527685" marR="6350" indent="-515620" algn="just">
              <a:spcBef>
                <a:spcPts val="605"/>
              </a:spcBef>
              <a:buClr>
                <a:srgbClr val="D24717"/>
              </a:buClr>
              <a:buSzPct val="83333"/>
              <a:buFontTx/>
              <a:buAutoNum type="arabicPeriod"/>
              <a:tabLst>
                <a:tab pos="528320" algn="l"/>
              </a:tabLst>
            </a:pPr>
            <a:endParaRPr sz="1800" dirty="0">
              <a:latin typeface="Times New Roman"/>
              <a:cs typeface="Times New Roman"/>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414273"/>
            <a:ext cx="2437765" cy="635000"/>
          </a:xfrm>
          <a:prstGeom prst="rect">
            <a:avLst/>
          </a:prstGeom>
        </p:spPr>
        <p:txBody>
          <a:bodyPr vert="horz" wrap="square" lIns="0" tIns="12065" rIns="0" bIns="0" rtlCol="0">
            <a:spAutoFit/>
          </a:bodyPr>
          <a:lstStyle/>
          <a:p>
            <a:pPr marL="12700">
              <a:lnSpc>
                <a:spcPct val="100000"/>
              </a:lnSpc>
              <a:spcBef>
                <a:spcPts val="95"/>
              </a:spcBef>
            </a:pPr>
            <a:r>
              <a:rPr sz="4000" spc="-25" dirty="0"/>
              <a:t>References</a:t>
            </a:r>
            <a:endParaRPr sz="4000"/>
          </a:p>
        </p:txBody>
      </p:sp>
      <p:sp>
        <p:nvSpPr>
          <p:cNvPr id="3" name="object 3"/>
          <p:cNvSpPr txBox="1"/>
          <p:nvPr/>
        </p:nvSpPr>
        <p:spPr>
          <a:xfrm>
            <a:off x="914400" y="1524000"/>
            <a:ext cx="10207625" cy="4198585"/>
          </a:xfrm>
          <a:prstGeom prst="rect">
            <a:avLst/>
          </a:prstGeom>
        </p:spPr>
        <p:txBody>
          <a:bodyPr vert="horz" wrap="square" lIns="0" tIns="12700" rIns="0" bIns="0" rtlCol="0">
            <a:spAutoFit/>
          </a:bodyPr>
          <a:lstStyle/>
          <a:p>
            <a:pPr marL="354965" marR="6350" indent="-342900" algn="just">
              <a:spcBef>
                <a:spcPts val="605"/>
              </a:spcBef>
              <a:buClr>
                <a:srgbClr val="D24717"/>
              </a:buClr>
              <a:buSzPct val="83333"/>
              <a:buFont typeface="+mj-lt"/>
              <a:buAutoNum type="arabicPeriod" startAt="6"/>
              <a:tabLst>
                <a:tab pos="528320" algn="l"/>
              </a:tabLst>
            </a:pPr>
            <a:r>
              <a:rPr lang="nl-NL" dirty="0" smtClean="0">
                <a:hlinkClick r:id="rId2"/>
              </a:rPr>
              <a:t>Luka Peternel</a:t>
            </a:r>
            <a:r>
              <a:rPr lang="nl-NL" dirty="0" smtClean="0"/>
              <a:t>; </a:t>
            </a:r>
            <a:r>
              <a:rPr lang="nl-NL" dirty="0" smtClean="0">
                <a:hlinkClick r:id="rId3"/>
              </a:rPr>
              <a:t>Tadej Petrič</a:t>
            </a:r>
            <a:r>
              <a:rPr lang="nl-NL" dirty="0" smtClean="0"/>
              <a:t>; </a:t>
            </a:r>
            <a:r>
              <a:rPr lang="nl-NL" dirty="0" smtClean="0">
                <a:hlinkClick r:id="rId4"/>
              </a:rPr>
              <a:t>Jan Babič</a:t>
            </a:r>
            <a:r>
              <a:rPr lang="nl-NL" spc="-5" dirty="0" smtClean="0">
                <a:latin typeface="Times New Roman"/>
                <a:cs typeface="Times New Roman"/>
              </a:rPr>
              <a:t>,</a:t>
            </a:r>
            <a:r>
              <a:rPr lang="nl-NL" spc="125" dirty="0" smtClean="0">
                <a:latin typeface="Times New Roman"/>
                <a:cs typeface="Times New Roman"/>
              </a:rPr>
              <a:t> </a:t>
            </a:r>
            <a:r>
              <a:rPr lang="nl-NL" spc="-5" dirty="0" smtClean="0">
                <a:latin typeface="Times New Roman"/>
                <a:cs typeface="Times New Roman"/>
              </a:rPr>
              <a:t>‘</a:t>
            </a:r>
            <a:r>
              <a:rPr lang="nl-NL" b="1" dirty="0" smtClean="0"/>
              <a:t>Human-in-the-loop approach for teaching robot assembly tasks using impedance control interface</a:t>
            </a:r>
            <a:r>
              <a:rPr lang="nl-NL" dirty="0" smtClean="0">
                <a:latin typeface="Times New Roman"/>
                <a:cs typeface="Times New Roman"/>
              </a:rPr>
              <a:t>’, </a:t>
            </a:r>
            <a:r>
              <a:rPr lang="nl-NL" b="1" dirty="0" smtClean="0"/>
              <a:t> </a:t>
            </a:r>
            <a:r>
              <a:rPr lang="nl-NL" dirty="0" smtClean="0">
                <a:hlinkClick r:id="rId5"/>
              </a:rPr>
              <a:t>2015 IEEE International Conference on Robotics and Automation (ICRA)</a:t>
            </a:r>
            <a:r>
              <a:rPr lang="nl-NL" spc="-5" dirty="0" smtClean="0">
                <a:latin typeface="Times New Roman"/>
                <a:cs typeface="Times New Roman"/>
              </a:rPr>
              <a:t>.</a:t>
            </a:r>
            <a:endParaRPr lang="nl-NL" dirty="0" smtClean="0">
              <a:hlinkClick r:id="rId6"/>
            </a:endParaRPr>
          </a:p>
          <a:p>
            <a:pPr marL="355600" marR="5715" indent="-342900" algn="just">
              <a:spcBef>
                <a:spcPts val="600"/>
              </a:spcBef>
              <a:buClr>
                <a:srgbClr val="D24717"/>
              </a:buClr>
              <a:buSzPct val="83333"/>
              <a:buFontTx/>
              <a:buAutoNum type="arabicPeriod" startAt="7"/>
              <a:tabLst>
                <a:tab pos="355600" algn="l"/>
              </a:tabLst>
            </a:pPr>
            <a:r>
              <a:rPr lang="nl-NL" dirty="0" smtClean="0">
                <a:hlinkClick r:id="rId6"/>
              </a:rPr>
              <a:t>Martin Tykal</a:t>
            </a:r>
            <a:r>
              <a:rPr lang="nl-NL" dirty="0" smtClean="0"/>
              <a:t>; </a:t>
            </a:r>
            <a:r>
              <a:rPr lang="nl-NL" dirty="0" smtClean="0">
                <a:hlinkClick r:id="rId7"/>
              </a:rPr>
              <a:t>Alberto Montebelli</a:t>
            </a:r>
            <a:r>
              <a:rPr lang="nl-NL" dirty="0" smtClean="0"/>
              <a:t>; </a:t>
            </a:r>
            <a:r>
              <a:rPr lang="nl-NL" dirty="0" smtClean="0">
                <a:hlinkClick r:id="rId8"/>
              </a:rPr>
              <a:t>Ville Kyrki</a:t>
            </a:r>
            <a:r>
              <a:rPr lang="nl-NL" spc="-5" dirty="0" smtClean="0">
                <a:latin typeface="Times New Roman"/>
                <a:cs typeface="Times New Roman"/>
              </a:rPr>
              <a:t>, </a:t>
            </a:r>
            <a:r>
              <a:rPr lang="nl-NL" dirty="0" smtClean="0">
                <a:latin typeface="Times New Roman"/>
                <a:cs typeface="Times New Roman"/>
              </a:rPr>
              <a:t>‘</a:t>
            </a:r>
            <a:r>
              <a:rPr lang="nl-NL" b="1" dirty="0" smtClean="0"/>
              <a:t>Incrementally assisted kinesthetic teaching for programming by demonstration</a:t>
            </a:r>
            <a:r>
              <a:rPr lang="nl-NL" spc="-5" dirty="0" smtClean="0">
                <a:latin typeface="Times New Roman"/>
                <a:cs typeface="Times New Roman"/>
              </a:rPr>
              <a:t>’, </a:t>
            </a:r>
            <a:r>
              <a:rPr lang="nl-NL" dirty="0" smtClean="0">
                <a:hlinkClick r:id="rId9"/>
              </a:rPr>
              <a:t>2016 11th ACM/IEEE International Conference on Human-Robot Interaction (HRI) </a:t>
            </a:r>
            <a:endParaRPr lang="nl-NL" dirty="0" smtClean="0"/>
          </a:p>
          <a:p>
            <a:pPr marL="355600" marR="5715" indent="-342900" algn="just">
              <a:spcBef>
                <a:spcPts val="600"/>
              </a:spcBef>
              <a:buClr>
                <a:srgbClr val="D24717"/>
              </a:buClr>
              <a:buSzPct val="83333"/>
              <a:buFontTx/>
              <a:buAutoNum type="arabicPeriod" startAt="7"/>
              <a:tabLst>
                <a:tab pos="355600" algn="l"/>
              </a:tabLst>
            </a:pPr>
            <a:r>
              <a:rPr lang="nl-NL" dirty="0" smtClean="0">
                <a:hlinkClick r:id="rId10"/>
              </a:rPr>
              <a:t>Christian Kohrt</a:t>
            </a:r>
            <a:r>
              <a:rPr lang="nl-NL" dirty="0" smtClean="0"/>
              <a:t>; </a:t>
            </a:r>
            <a:r>
              <a:rPr lang="nl-NL" dirty="0" smtClean="0">
                <a:hlinkClick r:id="rId11"/>
              </a:rPr>
              <a:t>Anthony Pipe</a:t>
            </a:r>
            <a:r>
              <a:rPr lang="nl-NL" dirty="0" smtClean="0"/>
              <a:t>; </a:t>
            </a:r>
            <a:r>
              <a:rPr lang="nl-NL" dirty="0" smtClean="0">
                <a:hlinkClick r:id="rId12"/>
              </a:rPr>
              <a:t>Gudrun Schiedermeier</a:t>
            </a:r>
            <a:r>
              <a:rPr lang="nl-NL" dirty="0" smtClean="0"/>
              <a:t>; </a:t>
            </a:r>
            <a:r>
              <a:rPr lang="nl-NL" dirty="0" smtClean="0">
                <a:hlinkClick r:id="rId13"/>
              </a:rPr>
              <a:t>Richard Stamp</a:t>
            </a:r>
            <a:r>
              <a:rPr lang="nl-NL" dirty="0" smtClean="0"/>
              <a:t>; </a:t>
            </a:r>
            <a:r>
              <a:rPr lang="nl-NL" dirty="0" smtClean="0">
                <a:hlinkClick r:id="rId14"/>
              </a:rPr>
              <a:t>Janice Kiely</a:t>
            </a:r>
            <a:r>
              <a:rPr lang="nl-NL" spc="-5" dirty="0" smtClean="0">
                <a:latin typeface="Times New Roman"/>
                <a:cs typeface="Times New Roman"/>
              </a:rPr>
              <a:t>, ‘</a:t>
            </a:r>
            <a:r>
              <a:rPr lang="nl-NL" b="1" dirty="0" smtClean="0"/>
              <a:t>A robot manipulator communications and control framework</a:t>
            </a:r>
            <a:r>
              <a:rPr lang="nl-NL" spc="-5" dirty="0" smtClean="0">
                <a:latin typeface="Times New Roman"/>
                <a:cs typeface="Times New Roman"/>
              </a:rPr>
              <a:t>’, </a:t>
            </a:r>
            <a:r>
              <a:rPr lang="nl-NL" dirty="0" smtClean="0">
                <a:hlinkClick r:id="rId15"/>
              </a:rPr>
              <a:t>2008 IEEE International Conference on Mechatronics and Automation </a:t>
            </a:r>
            <a:endParaRPr lang="nl-NL" dirty="0" smtClean="0"/>
          </a:p>
          <a:p>
            <a:pPr marL="355600" marR="5715" indent="-342900" algn="just">
              <a:spcBef>
                <a:spcPts val="600"/>
              </a:spcBef>
              <a:buClr>
                <a:srgbClr val="D24717"/>
              </a:buClr>
              <a:buSzPct val="83333"/>
              <a:buFontTx/>
              <a:buAutoNum type="arabicPeriod" startAt="7"/>
              <a:tabLst>
                <a:tab pos="355600" algn="l"/>
              </a:tabLst>
            </a:pPr>
            <a:r>
              <a:rPr lang="nl-NL" dirty="0" smtClean="0">
                <a:hlinkClick r:id="rId16"/>
              </a:rPr>
              <a:t>Y. Kuniyoshi</a:t>
            </a:r>
            <a:r>
              <a:rPr lang="nl-NL" dirty="0" smtClean="0"/>
              <a:t>; </a:t>
            </a:r>
            <a:r>
              <a:rPr lang="nl-NL" dirty="0" smtClean="0">
                <a:hlinkClick r:id="rId17"/>
              </a:rPr>
              <a:t>M. Inaba</a:t>
            </a:r>
            <a:r>
              <a:rPr lang="nl-NL" dirty="0" smtClean="0"/>
              <a:t>; </a:t>
            </a:r>
            <a:r>
              <a:rPr lang="nl-NL" dirty="0" smtClean="0">
                <a:hlinkClick r:id="rId18"/>
              </a:rPr>
              <a:t>H. Inoue</a:t>
            </a:r>
            <a:r>
              <a:rPr lang="nl-NL" spc="-35" dirty="0" smtClean="0">
                <a:latin typeface="Times New Roman"/>
                <a:cs typeface="Times New Roman"/>
              </a:rPr>
              <a:t>, </a:t>
            </a:r>
            <a:r>
              <a:rPr lang="nl-NL" spc="-5" dirty="0" smtClean="0">
                <a:latin typeface="Times New Roman"/>
                <a:cs typeface="Times New Roman"/>
              </a:rPr>
              <a:t>‘</a:t>
            </a:r>
            <a:r>
              <a:rPr lang="nl-NL" b="1" dirty="0" smtClean="0"/>
              <a:t>Learning by watching: extracting reusable task knowledge from visual observation of human performance</a:t>
            </a:r>
            <a:r>
              <a:rPr lang="nl-NL" dirty="0" smtClean="0">
                <a:hlinkClick r:id="rId19"/>
              </a:rPr>
              <a:t> IEEE Transactions on Robotics and Automation</a:t>
            </a:r>
            <a:r>
              <a:rPr lang="nl-NL" dirty="0" smtClean="0"/>
              <a:t> ( Volume: 10, </a:t>
            </a:r>
            <a:r>
              <a:rPr lang="nl-NL" dirty="0" smtClean="0">
                <a:hlinkClick r:id="rId20"/>
              </a:rPr>
              <a:t>Issue: 6</a:t>
            </a:r>
            <a:r>
              <a:rPr lang="nl-NL" dirty="0" smtClean="0"/>
              <a:t>, Dec 1994) </a:t>
            </a:r>
          </a:p>
          <a:p>
            <a:pPr marL="355600" marR="5715" indent="-342900" algn="just">
              <a:spcBef>
                <a:spcPts val="600"/>
              </a:spcBef>
              <a:buClr>
                <a:srgbClr val="D24717"/>
              </a:buClr>
              <a:buSzPct val="83333"/>
              <a:buFontTx/>
              <a:buAutoNum type="arabicPeriod" startAt="7"/>
              <a:tabLst>
                <a:tab pos="355600" algn="l"/>
              </a:tabLst>
            </a:pPr>
            <a:r>
              <a:rPr lang="nl-NL" dirty="0" smtClean="0">
                <a:hlinkClick r:id="rId21"/>
              </a:rPr>
              <a:t>Rahul Kumar</a:t>
            </a:r>
            <a:r>
              <a:rPr lang="nl-NL" dirty="0" smtClean="0"/>
              <a:t>; </a:t>
            </a:r>
            <a:r>
              <a:rPr lang="nl-NL" dirty="0" smtClean="0">
                <a:hlinkClick r:id="rId22"/>
              </a:rPr>
              <a:t>Sunil Lal</a:t>
            </a:r>
            <a:r>
              <a:rPr lang="nl-NL" dirty="0" smtClean="0"/>
              <a:t>; </a:t>
            </a:r>
            <a:r>
              <a:rPr lang="nl-NL" dirty="0" smtClean="0">
                <a:hlinkClick r:id="rId23"/>
              </a:rPr>
              <a:t>Sanjesh Kumar</a:t>
            </a:r>
            <a:r>
              <a:rPr lang="nl-NL" dirty="0" smtClean="0"/>
              <a:t>; </a:t>
            </a:r>
            <a:r>
              <a:rPr lang="nl-NL" dirty="0" smtClean="0">
                <a:hlinkClick r:id="rId24"/>
              </a:rPr>
              <a:t>Praneel Chand</a:t>
            </a:r>
            <a:r>
              <a:rPr lang="nl-NL" spc="-5" dirty="0" smtClean="0">
                <a:latin typeface="Times New Roman"/>
                <a:cs typeface="Times New Roman"/>
              </a:rPr>
              <a:t>,’ </a:t>
            </a:r>
            <a:r>
              <a:rPr lang="nl-NL" b="1" dirty="0" smtClean="0"/>
              <a:t>Object detection and recognition for a pick and place Robot</a:t>
            </a:r>
            <a:r>
              <a:rPr lang="nl-NL" dirty="0" smtClean="0">
                <a:hlinkClick r:id="rId25"/>
              </a:rPr>
              <a:t>  Asia-Pacific World Congress on Computer Science and Engineering</a:t>
            </a:r>
            <a:endParaRPr lang="nl-NL" dirty="0" smtClean="0">
              <a:latin typeface="Times New Roman"/>
              <a:cs typeface="Times New Roman"/>
            </a:endParaRPr>
          </a:p>
        </p:txBody>
      </p:sp>
    </p:spTree>
    <p:extLst>
      <p:ext uri="{BB962C8B-B14F-4D97-AF65-F5344CB8AC3E}">
        <p14:creationId xmlns:p14="http://schemas.microsoft.com/office/powerpoint/2010/main" val="2007072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352" y="299973"/>
            <a:ext cx="5603647" cy="627736"/>
          </a:xfrm>
          <a:prstGeom prst="rect">
            <a:avLst/>
          </a:prstGeom>
        </p:spPr>
        <p:txBody>
          <a:bodyPr vert="horz" wrap="square" lIns="0" tIns="12065" rIns="0" bIns="0" rtlCol="0">
            <a:spAutoFit/>
          </a:bodyPr>
          <a:lstStyle/>
          <a:p>
            <a:pPr marL="12700">
              <a:lnSpc>
                <a:spcPct val="100000"/>
              </a:lnSpc>
              <a:spcBef>
                <a:spcPts val="95"/>
              </a:spcBef>
            </a:pPr>
            <a:r>
              <a:rPr lang="en-US" sz="4000" spc="-15" dirty="0" smtClean="0"/>
              <a:t>Motivation of the project</a:t>
            </a:r>
            <a:endParaRPr sz="4000" dirty="0"/>
          </a:p>
        </p:txBody>
      </p:sp>
      <p:sp>
        <p:nvSpPr>
          <p:cNvPr id="3" name="object 3"/>
          <p:cNvSpPr txBox="1"/>
          <p:nvPr/>
        </p:nvSpPr>
        <p:spPr>
          <a:xfrm>
            <a:off x="851712" y="1167130"/>
            <a:ext cx="10207625" cy="4860946"/>
          </a:xfrm>
          <a:prstGeom prst="rect">
            <a:avLst/>
          </a:prstGeom>
        </p:spPr>
        <p:txBody>
          <a:bodyPr vert="horz" wrap="square" lIns="0" tIns="13335" rIns="0" bIns="0" rtlCol="0">
            <a:spAutoFit/>
          </a:bodyPr>
          <a:lstStyle/>
          <a:p>
            <a:pPr marL="285115" marR="5080" indent="-273050" algn="just">
              <a:spcBef>
                <a:spcPts val="600"/>
              </a:spcBef>
              <a:buClr>
                <a:srgbClr val="D24717"/>
              </a:buClr>
              <a:buSzPct val="85000"/>
              <a:buFont typeface="Wingdings 2"/>
              <a:buChar char=""/>
              <a:tabLst>
                <a:tab pos="285750" algn="l"/>
              </a:tabLst>
            </a:pPr>
            <a:r>
              <a:rPr lang="en-US" sz="2000" b="1" dirty="0" smtClean="0">
                <a:latin typeface="Times New Roman" panose="02020603050405020304" pitchFamily="18" charset="0"/>
                <a:cs typeface="Times New Roman" panose="02020603050405020304" pitchFamily="18" charset="0"/>
              </a:rPr>
              <a:t>To provide an update on Teaching by Demonstration / Lead through method of programming.</a:t>
            </a: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Rather than moving a real time robot’s end effector with our muscular efforts, we can make a scaled down model in order to achieve the same motion in a simple way.</a:t>
            </a:r>
          </a:p>
          <a:p>
            <a:pPr marL="285115" marR="5080" indent="-273050" algn="just">
              <a:spcBef>
                <a:spcPts val="600"/>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This method will be much easy, convenient and highly flexible to program a robot with non purposeful, wide application oriented situations.</a:t>
            </a:r>
          </a:p>
          <a:p>
            <a:pPr marL="285115" marR="5080" indent="-273050" algn="just">
              <a:spcBef>
                <a:spcPts val="600"/>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Through this method, we can reduce the halted time of the industrial robot.</a:t>
            </a:r>
          </a:p>
          <a:p>
            <a:pPr marL="285115" marR="5080" indent="-273050" algn="just">
              <a:spcBef>
                <a:spcPts val="600"/>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It will not require skilled </a:t>
            </a:r>
            <a:r>
              <a:rPr lang="en-US" sz="2000" dirty="0">
                <a:latin typeface="Times New Roman" panose="02020603050405020304" pitchFamily="18" charset="0"/>
                <a:cs typeface="Times New Roman" panose="02020603050405020304" pitchFamily="18" charset="0"/>
              </a:rPr>
              <a:t>craftspeople who are unfamiliar with programming.</a:t>
            </a:r>
          </a:p>
          <a:p>
            <a:pPr marL="285115" marR="5080" indent="-273050" algn="just">
              <a:spcBef>
                <a:spcPts val="600"/>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Quicker than traditional teach pendants. We can reduce the end </a:t>
            </a:r>
            <a:r>
              <a:rPr lang="en-US" sz="2000" dirty="0">
                <a:latin typeface="Times New Roman" panose="02020603050405020304" pitchFamily="18" charset="0"/>
                <a:cs typeface="Times New Roman" panose="02020603050405020304" pitchFamily="18" charset="0"/>
              </a:rPr>
              <a:t>up wasting time sorting out </a:t>
            </a:r>
            <a:r>
              <a:rPr lang="en-US" sz="2000" dirty="0" smtClean="0">
                <a:latin typeface="Times New Roman" panose="02020603050405020304" pitchFamily="18" charset="0"/>
                <a:cs typeface="Times New Roman" panose="02020603050405020304" pitchFamily="18" charset="0"/>
              </a:rPr>
              <a:t>by the old simulator </a:t>
            </a:r>
            <a:r>
              <a:rPr lang="en-US" sz="2000" dirty="0">
                <a:latin typeface="Times New Roman" panose="02020603050405020304" pitchFamily="18" charset="0"/>
                <a:cs typeface="Times New Roman" panose="02020603050405020304" pitchFamily="18" charset="0"/>
              </a:rPr>
              <a:t>issues instead of solving production challenges. </a:t>
            </a:r>
            <a:endParaRPr lang="en-US" sz="2000" dirty="0" smtClean="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It reduces </a:t>
            </a:r>
            <a:r>
              <a:rPr lang="en-US" sz="2000" dirty="0">
                <a:latin typeface="Times New Roman" panose="02020603050405020304" pitchFamily="18" charset="0"/>
                <a:cs typeface="Times New Roman" panose="02020603050405020304" pitchFamily="18" charset="0"/>
              </a:rPr>
              <a:t>the need for multiple button pressing, allowing the operator to simply move the robot to the desired position.</a:t>
            </a:r>
          </a:p>
          <a:p>
            <a:pPr marL="285115" marR="5080" indent="-273050" algn="just">
              <a:spcBef>
                <a:spcPts val="600"/>
              </a:spcBef>
              <a:buClr>
                <a:srgbClr val="D24717"/>
              </a:buClr>
              <a:buSzPct val="85000"/>
              <a:buFont typeface="Wingdings 2"/>
              <a:buChar char=""/>
              <a:tabLst>
                <a:tab pos="285750" algn="l"/>
              </a:tabLst>
            </a:pPr>
            <a:r>
              <a:rPr lang="en-US" sz="2000" dirty="0">
                <a:latin typeface="Times New Roman" panose="02020603050405020304" pitchFamily="18" charset="0"/>
                <a:cs typeface="Times New Roman" panose="02020603050405020304" pitchFamily="18" charset="0"/>
              </a:rPr>
              <a:t>Very good for detailed tasks which would require many lines of code to achieve the same effect, such as welding or painting of intricate shapes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82727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375" y="-216424"/>
            <a:ext cx="12572375" cy="7074424"/>
          </a:xfrm>
          <a:prstGeom prst="rect">
            <a:avLst/>
          </a:prstGeom>
        </p:spPr>
      </p:pic>
    </p:spTree>
    <p:extLst>
      <p:ext uri="{BB962C8B-B14F-4D97-AF65-F5344CB8AC3E}">
        <p14:creationId xmlns:p14="http://schemas.microsoft.com/office/powerpoint/2010/main" val="12834302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352" y="299973"/>
            <a:ext cx="5603647" cy="627736"/>
          </a:xfrm>
          <a:prstGeom prst="rect">
            <a:avLst/>
          </a:prstGeom>
        </p:spPr>
        <p:txBody>
          <a:bodyPr vert="horz" wrap="square" lIns="0" tIns="12065" rIns="0" bIns="0" rtlCol="0">
            <a:spAutoFit/>
          </a:bodyPr>
          <a:lstStyle/>
          <a:p>
            <a:pPr marL="12700">
              <a:lnSpc>
                <a:spcPct val="100000"/>
              </a:lnSpc>
              <a:spcBef>
                <a:spcPts val="95"/>
              </a:spcBef>
            </a:pPr>
            <a:r>
              <a:rPr lang="en-US" sz="4000" spc="-15" dirty="0" smtClean="0"/>
              <a:t>Existing system</a:t>
            </a:r>
            <a:endParaRPr sz="4000" dirty="0"/>
          </a:p>
        </p:txBody>
      </p:sp>
      <p:sp>
        <p:nvSpPr>
          <p:cNvPr id="3" name="object 3"/>
          <p:cNvSpPr txBox="1"/>
          <p:nvPr/>
        </p:nvSpPr>
        <p:spPr>
          <a:xfrm>
            <a:off x="851712" y="1167130"/>
            <a:ext cx="10207625" cy="4322337"/>
          </a:xfrm>
          <a:prstGeom prst="rect">
            <a:avLst/>
          </a:prstGeom>
        </p:spPr>
        <p:txBody>
          <a:bodyPr vert="horz" wrap="square" lIns="0" tIns="13335" rIns="0" bIns="0" rtlCol="0">
            <a:spAutoFit/>
          </a:bodyPr>
          <a:lstStyle/>
          <a:p>
            <a:pPr algn="just"/>
            <a:r>
              <a:rPr lang="en-US" sz="2000" b="1" dirty="0" smtClean="0">
                <a:latin typeface="Times New Roman" panose="02020603050405020304" pitchFamily="18" charset="0"/>
                <a:cs typeface="Times New Roman" panose="02020603050405020304" pitchFamily="18" charset="0"/>
              </a:rPr>
              <a:t>1. Simulation/Offline </a:t>
            </a:r>
            <a:r>
              <a:rPr lang="en-US" sz="2000" b="1" dirty="0">
                <a:latin typeface="Times New Roman" panose="02020603050405020304" pitchFamily="18" charset="0"/>
                <a:cs typeface="Times New Roman" panose="02020603050405020304" pitchFamily="18" charset="0"/>
              </a:rPr>
              <a:t>Programming</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Programming offline does not interfere with production too much. Offline programming allows the robot to be programmed using a virtual mockup of the robot and task. If the simulation software is intuitive to use, this can be a quick way to test an idea before moving it to the robot</a:t>
            </a:r>
            <a:r>
              <a:rPr lang="en-US" sz="20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Disadvantages: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Virtual models will (probably) never be able to represent the real world with 100% accuracy. Programs may still need to be altered after they are applied to the real robot.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Might take longer overall. Although offline programming reduces the downtime of the robot, it means that someone has to spend extra time developing the simulation, as well as testing it on the robot.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Can sometimes end up wasting time sorting out simulator issues instead of solving production challenges. This could be related to the quality of the simulator</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5277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352" y="299973"/>
            <a:ext cx="5603647" cy="627736"/>
          </a:xfrm>
          <a:prstGeom prst="rect">
            <a:avLst/>
          </a:prstGeom>
        </p:spPr>
        <p:txBody>
          <a:bodyPr vert="horz" wrap="square" lIns="0" tIns="12065" rIns="0" bIns="0" rtlCol="0">
            <a:spAutoFit/>
          </a:bodyPr>
          <a:lstStyle/>
          <a:p>
            <a:pPr marL="12700">
              <a:lnSpc>
                <a:spcPct val="100000"/>
              </a:lnSpc>
              <a:spcBef>
                <a:spcPts val="95"/>
              </a:spcBef>
            </a:pPr>
            <a:r>
              <a:rPr lang="en-US" sz="4000" spc="-15" dirty="0" smtClean="0"/>
              <a:t>Existing system</a:t>
            </a:r>
            <a:endParaRPr sz="4000" dirty="0"/>
          </a:p>
        </p:txBody>
      </p:sp>
      <p:sp>
        <p:nvSpPr>
          <p:cNvPr id="3" name="object 3"/>
          <p:cNvSpPr txBox="1"/>
          <p:nvPr/>
        </p:nvSpPr>
        <p:spPr>
          <a:xfrm>
            <a:off x="851712" y="1167130"/>
            <a:ext cx="10207625" cy="3706784"/>
          </a:xfrm>
          <a:prstGeom prst="rect">
            <a:avLst/>
          </a:prstGeom>
        </p:spPr>
        <p:txBody>
          <a:bodyPr vert="horz" wrap="square" lIns="0" tIns="13335" rIns="0" bIns="0" rtlCol="0">
            <a:spAutoFit/>
          </a:bodyPr>
          <a:lstStyle/>
          <a:p>
            <a:pPr algn="just"/>
            <a:r>
              <a:rPr lang="en-US" sz="2000" b="1" dirty="0" smtClean="0">
                <a:latin typeface="Times New Roman" panose="02020603050405020304" pitchFamily="18" charset="0"/>
                <a:cs typeface="Times New Roman" panose="02020603050405020304" pitchFamily="18" charset="0"/>
              </a:rPr>
              <a:t>2. Teaching </a:t>
            </a:r>
            <a:r>
              <a:rPr lang="en-US" sz="2000" b="1" dirty="0">
                <a:latin typeface="Times New Roman" panose="02020603050405020304" pitchFamily="18" charset="0"/>
                <a:cs typeface="Times New Roman" panose="02020603050405020304" pitchFamily="18" charset="0"/>
              </a:rPr>
              <a:t>Pendant/Drive Through</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over 90% of robots are programmed using this method. Often consists of a giant handheld calculator. To program the robot, the operator moves it from point-to-point, using the buttons on the pendant to move it around and save each position individually. When the whole program has been learned, the robot can play back the points at full speed</a:t>
            </a:r>
            <a:r>
              <a:rPr lang="en-US" sz="20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Disadvantages:</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Disruptive to the whole system due to robot downtime. The robot must be put into "teach mode" and all operations using the robot halted until it has been programmed.</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Requires training to learn and program.</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Might be difficult for skilled craftspeople who are unfamiliar with programming</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0535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352" y="299973"/>
            <a:ext cx="5603647" cy="627736"/>
          </a:xfrm>
          <a:prstGeom prst="rect">
            <a:avLst/>
          </a:prstGeom>
        </p:spPr>
        <p:txBody>
          <a:bodyPr vert="horz" wrap="square" lIns="0" tIns="12065" rIns="0" bIns="0" rtlCol="0">
            <a:spAutoFit/>
          </a:bodyPr>
          <a:lstStyle/>
          <a:p>
            <a:pPr marL="12700">
              <a:lnSpc>
                <a:spcPct val="100000"/>
              </a:lnSpc>
              <a:spcBef>
                <a:spcPts val="95"/>
              </a:spcBef>
            </a:pPr>
            <a:r>
              <a:rPr lang="en-US" sz="4000" spc="-15" dirty="0" smtClean="0"/>
              <a:t>Existing system</a:t>
            </a:r>
            <a:endParaRPr sz="4000" dirty="0"/>
          </a:p>
        </p:txBody>
      </p:sp>
      <p:sp>
        <p:nvSpPr>
          <p:cNvPr id="3" name="object 3"/>
          <p:cNvSpPr txBox="1"/>
          <p:nvPr/>
        </p:nvSpPr>
        <p:spPr>
          <a:xfrm>
            <a:off x="851712" y="1167130"/>
            <a:ext cx="10207625" cy="5245667"/>
          </a:xfrm>
          <a:prstGeom prst="rect">
            <a:avLst/>
          </a:prstGeom>
        </p:spPr>
        <p:txBody>
          <a:bodyPr vert="horz" wrap="square" lIns="0" tIns="13335" rIns="0" bIns="0" rtlCol="0">
            <a:spAutoFit/>
          </a:bodyPr>
          <a:lstStyle/>
          <a:p>
            <a:pPr algn="just"/>
            <a:r>
              <a:rPr lang="en-US" sz="2000" b="1" dirty="0" smtClean="0">
                <a:latin typeface="Times New Roman" panose="02020603050405020304" pitchFamily="18" charset="0"/>
                <a:cs typeface="Times New Roman" panose="02020603050405020304" pitchFamily="18" charset="0"/>
              </a:rPr>
              <a:t>3. Teaching</a:t>
            </a:r>
            <a:r>
              <a:rPr lang="en-US" sz="2000" b="1" dirty="0">
                <a:latin typeface="Times New Roman" panose="02020603050405020304" pitchFamily="18" charset="0"/>
                <a:cs typeface="Times New Roman" panose="02020603050405020304" pitchFamily="18" charset="0"/>
              </a:rPr>
              <a:t> by Demonstration/Lead Through</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methods involve moving the robot around, either by manipulation a force sensor or a joystick attached to the robot wrist just above the end effector. As with the teach pendant, the operator stores each position in the robot computer as it is easy for operators to get started immediately using the robot with their applications</a:t>
            </a:r>
            <a:r>
              <a:rPr lang="en-US" sz="20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Disadvantages of Teaching by </a:t>
            </a:r>
            <a:r>
              <a:rPr lang="en-US" sz="2000" b="1" dirty="0" smtClean="0">
                <a:latin typeface="Times New Roman" panose="02020603050405020304" pitchFamily="18" charset="0"/>
                <a:cs typeface="Times New Roman" panose="02020603050405020304" pitchFamily="18" charset="0"/>
              </a:rPr>
              <a:t>Demonstration</a:t>
            </a:r>
          </a:p>
          <a:p>
            <a:pPr algn="just"/>
            <a:endParaRPr lang="en-US" sz="20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As </a:t>
            </a:r>
            <a:r>
              <a:rPr lang="en-US" sz="2000" dirty="0">
                <a:latin typeface="Times New Roman" panose="02020603050405020304" pitchFamily="18" charset="0"/>
                <a:cs typeface="Times New Roman" panose="02020603050405020304" pitchFamily="18" charset="0"/>
              </a:rPr>
              <a:t>with traditional a teach pendant, this method uses the physical robot for programming. This means that it does not reduce downtime, as much as offline programming.</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Moving the robot to precise coordinates is not as straightforward as with the other methods. This is especially true with some joystick based systems, where there </a:t>
            </a:r>
            <a:r>
              <a:rPr lang="en-US" sz="2000" dirty="0" smtClean="0">
                <a:latin typeface="Times New Roman" panose="02020603050405020304" pitchFamily="18" charset="0"/>
                <a:cs typeface="Times New Roman" panose="02020603050405020304" pitchFamily="18" charset="0"/>
              </a:rPr>
              <a:t>is no way of entering a numerical value. </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Not </a:t>
            </a:r>
            <a:r>
              <a:rPr lang="en-US" sz="2000" dirty="0">
                <a:latin typeface="Times New Roman" panose="02020603050405020304" pitchFamily="18" charset="0"/>
                <a:cs typeface="Times New Roman" panose="02020603050405020304" pitchFamily="18" charset="0"/>
              </a:rPr>
              <a:t>so good for tasks which are "algorithmic" in nature. For example, if a robot had to paint a flat surface by moving horizontally along the surface, then move down an inch, move horizontally in the opposite direction, etc. Moving the robot by hand would be </a:t>
            </a:r>
            <a:r>
              <a:rPr lang="en-US" sz="2000" dirty="0" smtClean="0">
                <a:latin typeface="Times New Roman" panose="02020603050405020304" pitchFamily="18" charset="0"/>
                <a:cs typeface="Times New Roman" panose="02020603050405020304" pitchFamily="18" charset="0"/>
              </a:rPr>
              <a:t>hard </a:t>
            </a:r>
            <a:r>
              <a:rPr lang="en-US" sz="2000" dirty="0">
                <a:latin typeface="Times New Roman" panose="02020603050405020304" pitchFamily="18" charset="0"/>
                <a:cs typeface="Times New Roman" panose="02020603050405020304" pitchFamily="18" charset="0"/>
              </a:rPr>
              <a:t>and inaccurate for such a task.</a:t>
            </a:r>
          </a:p>
        </p:txBody>
      </p:sp>
    </p:spTree>
    <p:extLst>
      <p:ext uri="{BB962C8B-B14F-4D97-AF65-F5344CB8AC3E}">
        <p14:creationId xmlns:p14="http://schemas.microsoft.com/office/powerpoint/2010/main" val="28791590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pPr algn="ctr"/>
            <a:r>
              <a:rPr lang="en-US" spc="-35" dirty="0"/>
              <a:t>LITERATURE</a:t>
            </a:r>
            <a:r>
              <a:rPr lang="en-US" spc="-40" dirty="0"/>
              <a:t> </a:t>
            </a:r>
            <a:r>
              <a:rPr lang="en-US" spc="-15" dirty="0"/>
              <a:t>SURVEY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72419955"/>
              </p:ext>
            </p:extLst>
          </p:nvPr>
        </p:nvGraphicFramePr>
        <p:xfrm>
          <a:off x="838200" y="1371600"/>
          <a:ext cx="10515600" cy="4937760"/>
        </p:xfrm>
        <a:graphic>
          <a:graphicData uri="http://schemas.openxmlformats.org/drawingml/2006/table">
            <a:tbl>
              <a:tblPr firstRow="1" bandRow="1">
                <a:tableStyleId>{073A0DAA-6AF3-43AB-8588-CEC1D06C72B9}</a:tableStyleId>
              </a:tblPr>
              <a:tblGrid>
                <a:gridCol w="457200">
                  <a:extLst>
                    <a:ext uri="{9D8B030D-6E8A-4147-A177-3AD203B41FA5}">
                      <a16:colId xmlns:a16="http://schemas.microsoft.com/office/drawing/2014/main" val="354443826"/>
                    </a:ext>
                  </a:extLst>
                </a:gridCol>
                <a:gridCol w="2819400">
                  <a:extLst>
                    <a:ext uri="{9D8B030D-6E8A-4147-A177-3AD203B41FA5}">
                      <a16:colId xmlns:a16="http://schemas.microsoft.com/office/drawing/2014/main" val="3136844514"/>
                    </a:ext>
                  </a:extLst>
                </a:gridCol>
                <a:gridCol w="1752600">
                  <a:extLst>
                    <a:ext uri="{9D8B030D-6E8A-4147-A177-3AD203B41FA5}">
                      <a16:colId xmlns:a16="http://schemas.microsoft.com/office/drawing/2014/main" val="625624737"/>
                    </a:ext>
                  </a:extLst>
                </a:gridCol>
                <a:gridCol w="1295400">
                  <a:extLst>
                    <a:ext uri="{9D8B030D-6E8A-4147-A177-3AD203B41FA5}">
                      <a16:colId xmlns:a16="http://schemas.microsoft.com/office/drawing/2014/main" val="4064837794"/>
                    </a:ext>
                  </a:extLst>
                </a:gridCol>
                <a:gridCol w="2286000">
                  <a:extLst>
                    <a:ext uri="{9D8B030D-6E8A-4147-A177-3AD203B41FA5}">
                      <a16:colId xmlns:a16="http://schemas.microsoft.com/office/drawing/2014/main" val="3968074425"/>
                    </a:ext>
                  </a:extLst>
                </a:gridCol>
                <a:gridCol w="1905000">
                  <a:extLst>
                    <a:ext uri="{9D8B030D-6E8A-4147-A177-3AD203B41FA5}">
                      <a16:colId xmlns:a16="http://schemas.microsoft.com/office/drawing/2014/main" val="292279695"/>
                    </a:ext>
                  </a:extLst>
                </a:gridCol>
              </a:tblGrid>
              <a:tr h="370840">
                <a:tc>
                  <a:txBody>
                    <a:bodyPr/>
                    <a:lstStyle/>
                    <a:p>
                      <a:pPr algn="ctr"/>
                      <a:r>
                        <a:rPr lang="en-US" dirty="0" smtClean="0">
                          <a:solidFill>
                            <a:schemeClr val="tx1"/>
                          </a:solidFill>
                        </a:rPr>
                        <a:t>S.No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Title</a:t>
                      </a:r>
                      <a:r>
                        <a:rPr lang="en-US" baseline="0" dirty="0" smtClean="0">
                          <a:solidFill>
                            <a:schemeClr val="tx1"/>
                          </a:solidFill>
                        </a:rPr>
                        <a:t> of the project with author name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Journal Name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Year</a:t>
                      </a:r>
                      <a:r>
                        <a:rPr lang="en-US" baseline="0" dirty="0" smtClean="0">
                          <a:solidFill>
                            <a:schemeClr val="tx1"/>
                          </a:solidFill>
                        </a:rPr>
                        <a:t> of Publication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Methodology</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Pros &amp; Cons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0046298"/>
                  </a:ext>
                </a:extLst>
              </a:tr>
              <a:tr h="370840">
                <a:tc>
                  <a:txBody>
                    <a:bodyPr/>
                    <a:lstStyle/>
                    <a:p>
                      <a:pPr algn="ctr"/>
                      <a:r>
                        <a:rPr lang="en-US" dirty="0" smtClean="0">
                          <a:solidFill>
                            <a:schemeClr val="tx1"/>
                          </a:solidFill>
                        </a:rPr>
                        <a: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t>A Review on Design and Development of Pick and Place Robotic Arm</a:t>
                      </a:r>
                      <a:br>
                        <a:rPr lang="en-US" dirty="0" smtClean="0"/>
                      </a:br>
                      <a:r>
                        <a:rPr lang="en-US" dirty="0" smtClean="0"/>
                        <a:t>(</a:t>
                      </a:r>
                      <a:r>
                        <a:rPr lang="en-US" sz="1800" dirty="0" smtClean="0">
                          <a:latin typeface="Times New Roman" panose="02020603050405020304" pitchFamily="18" charset="0"/>
                          <a:cs typeface="Times New Roman" panose="02020603050405020304" pitchFamily="18" charset="0"/>
                        </a:rPr>
                        <a:t>Prof. S.D </a:t>
                      </a:r>
                      <a:r>
                        <a:rPr lang="en-US" sz="1800" dirty="0" err="1" smtClean="0">
                          <a:latin typeface="Times New Roman" panose="02020603050405020304" pitchFamily="18" charset="0"/>
                          <a:cs typeface="Times New Roman" panose="02020603050405020304" pitchFamily="18" charset="0"/>
                        </a:rPr>
                        <a:t>Rajgure</a:t>
                      </a:r>
                      <a:r>
                        <a:rPr lang="en-US" sz="1800" dirty="0" smtClean="0">
                          <a:latin typeface="Times New Roman" panose="02020603050405020304" pitchFamily="18" charset="0"/>
                          <a:cs typeface="Times New Roman" panose="02020603050405020304" pitchFamily="18" charset="0"/>
                        </a:rPr>
                        <a:t> , </a:t>
                      </a:r>
                      <a:r>
                        <a:rPr lang="en-US" sz="1800" dirty="0" err="1" smtClean="0">
                          <a:latin typeface="Times New Roman" panose="02020603050405020304" pitchFamily="18" charset="0"/>
                          <a:cs typeface="Times New Roman" panose="02020603050405020304" pitchFamily="18" charset="0"/>
                        </a:rPr>
                        <a:t>Aakash</a:t>
                      </a:r>
                      <a:r>
                        <a:rPr lang="en-US" sz="1800" dirty="0" smtClean="0">
                          <a:latin typeface="Times New Roman" panose="02020603050405020304" pitchFamily="18" charset="0"/>
                          <a:cs typeface="Times New Roman" panose="02020603050405020304" pitchFamily="18" charset="0"/>
                        </a:rPr>
                        <a:t> D </a:t>
                      </a:r>
                      <a:r>
                        <a:rPr lang="en-US" sz="1800" dirty="0" err="1" smtClean="0">
                          <a:latin typeface="Times New Roman" panose="02020603050405020304" pitchFamily="18" charset="0"/>
                          <a:cs typeface="Times New Roman" panose="02020603050405020304" pitchFamily="18" charset="0"/>
                        </a:rPr>
                        <a:t>Chougale</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Ajit</a:t>
                      </a:r>
                      <a:r>
                        <a:rPr lang="en-US" sz="1800" dirty="0" smtClean="0">
                          <a:latin typeface="Times New Roman" panose="02020603050405020304" pitchFamily="18" charset="0"/>
                          <a:cs typeface="Times New Roman" panose="02020603050405020304" pitchFamily="18" charset="0"/>
                        </a:rPr>
                        <a:t> N </a:t>
                      </a:r>
                      <a:r>
                        <a:rPr lang="en-US" sz="1800" dirty="0" err="1" smtClean="0">
                          <a:latin typeface="Times New Roman" panose="02020603050405020304" pitchFamily="18" charset="0"/>
                          <a:cs typeface="Times New Roman" panose="02020603050405020304" pitchFamily="18" charset="0"/>
                        </a:rPr>
                        <a:t>Bhatkande</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Suraj</a:t>
                      </a:r>
                      <a:r>
                        <a:rPr lang="en-US" sz="1800" dirty="0" smtClean="0">
                          <a:latin typeface="Times New Roman" panose="02020603050405020304" pitchFamily="18" charset="0"/>
                          <a:cs typeface="Times New Roman" panose="02020603050405020304" pitchFamily="18" charset="0"/>
                        </a:rPr>
                        <a:t> A </a:t>
                      </a:r>
                      <a:r>
                        <a:rPr lang="en-US" sz="1800" dirty="0" err="1" smtClean="0">
                          <a:latin typeface="Times New Roman" panose="02020603050405020304" pitchFamily="18" charset="0"/>
                          <a:cs typeface="Times New Roman" panose="02020603050405020304" pitchFamily="18" charset="0"/>
                        </a:rPr>
                        <a:t>Bhamare</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Swaroop</a:t>
                      </a:r>
                      <a:r>
                        <a:rPr lang="en-US" sz="1800" dirty="0" smtClean="0">
                          <a:latin typeface="Times New Roman" panose="02020603050405020304" pitchFamily="18" charset="0"/>
                          <a:cs typeface="Times New Roman" panose="02020603050405020304" pitchFamily="18" charset="0"/>
                        </a:rPr>
                        <a:t> S </a:t>
                      </a:r>
                      <a:r>
                        <a:rPr lang="en-US" sz="1800" dirty="0" err="1" smtClean="0">
                          <a:latin typeface="Times New Roman" panose="02020603050405020304" pitchFamily="18" charset="0"/>
                          <a:cs typeface="Times New Roman" panose="02020603050405020304" pitchFamily="18" charset="0"/>
                        </a:rPr>
                        <a:t>Chougale</a:t>
                      </a:r>
                      <a:r>
                        <a:rPr lang="en-US" dirty="0" smtClean="0"/>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t>IOSR Journal of Mechanical and Civil Engineering (IOSR-JMCE)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2018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Pneumatic robotic arm for automation using compressed air</a:t>
                      </a:r>
                    </a:p>
                    <a:p>
                      <a:pPr algn="ctr"/>
                      <a:r>
                        <a:rPr lang="en-US" dirty="0" smtClean="0">
                          <a:solidFill>
                            <a:schemeClr val="tx1"/>
                          </a:solidFill>
                        </a:rPr>
                        <a:t>supply.</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high speed of robot gripping element</a:t>
                      </a:r>
                    </a:p>
                    <a:p>
                      <a:pPr algn="ctr"/>
                      <a:endParaRPr lang="en-US" dirty="0" smtClean="0">
                        <a:solidFill>
                          <a:schemeClr val="tx1"/>
                        </a:solidFill>
                      </a:endParaRPr>
                    </a:p>
                    <a:p>
                      <a:pPr algn="ctr"/>
                      <a:r>
                        <a:rPr lang="en-US" dirty="0" smtClean="0">
                          <a:solidFill>
                            <a:schemeClr val="tx1"/>
                          </a:solidFill>
                        </a:rPr>
                        <a:t>Less</a:t>
                      </a:r>
                      <a:r>
                        <a:rPr lang="en-US" baseline="0" dirty="0" smtClean="0">
                          <a:solidFill>
                            <a:schemeClr val="tx1"/>
                          </a:solidFill>
                        </a:rPr>
                        <a:t> reliable , It</a:t>
                      </a:r>
                      <a:r>
                        <a:rPr lang="en-US" dirty="0" smtClean="0">
                          <a:solidFill>
                            <a:schemeClr val="tx1"/>
                          </a:solidFill>
                        </a:rPr>
                        <a:t> requires number of cylinder and pistons.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78408646"/>
                  </a:ext>
                </a:extLst>
              </a:tr>
              <a:tr h="370840">
                <a:tc>
                  <a:txBody>
                    <a:bodyPr/>
                    <a:lstStyle/>
                    <a:p>
                      <a:pPr algn="ctr"/>
                      <a:r>
                        <a:rPr lang="en-US" dirty="0" smtClean="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Development of Pick And Place Robot for Industrial Applications</a:t>
                      </a:r>
                    </a:p>
                    <a:p>
                      <a:pPr algn="ctr"/>
                      <a:r>
                        <a:rPr lang="en-US" dirty="0" smtClean="0">
                          <a:solidFill>
                            <a:schemeClr val="tx1"/>
                          </a:solidFill>
                        </a:rPr>
                        <a:t>(</a:t>
                      </a:r>
                      <a:r>
                        <a:rPr lang="en-US" sz="1800" dirty="0" err="1" smtClean="0">
                          <a:latin typeface="Times New Roman" panose="02020603050405020304" pitchFamily="18" charset="0"/>
                          <a:cs typeface="Times New Roman" panose="02020603050405020304" pitchFamily="18" charset="0"/>
                        </a:rPr>
                        <a:t>Vishakha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Borkar</a:t>
                      </a:r>
                      <a:r>
                        <a:rPr lang="en-US" sz="1800" dirty="0" smtClean="0">
                          <a:latin typeface="Times New Roman" panose="02020603050405020304" pitchFamily="18" charset="0"/>
                          <a:cs typeface="Times New Roman" panose="02020603050405020304" pitchFamily="18" charset="0"/>
                        </a:rPr>
                        <a:t>, Prof </a:t>
                      </a:r>
                      <a:r>
                        <a:rPr lang="en-US" sz="1800" dirty="0" err="1" smtClean="0">
                          <a:latin typeface="Times New Roman" panose="02020603050405020304" pitchFamily="18" charset="0"/>
                          <a:cs typeface="Times New Roman" panose="02020603050405020304" pitchFamily="18" charset="0"/>
                        </a:rPr>
                        <a:t>G.K.Andurkar</a:t>
                      </a:r>
                      <a:r>
                        <a:rPr lang="en-US" dirty="0" smtClean="0">
                          <a:solidFill>
                            <a:schemeClr val="tx1"/>
                          </a:solidFill>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International Research Journal of Engineering and Technology (IRJET)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2017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 Radio packet</a:t>
                      </a:r>
                    </a:p>
                    <a:p>
                      <a:pPr algn="ctr"/>
                      <a:r>
                        <a:rPr lang="en-US" dirty="0" smtClean="0">
                          <a:solidFill>
                            <a:schemeClr val="tx1"/>
                          </a:solidFill>
                        </a:rPr>
                        <a:t>controller. able to command and control the</a:t>
                      </a:r>
                    </a:p>
                    <a:p>
                      <a:pPr algn="ctr"/>
                      <a:r>
                        <a:rPr lang="en-US" dirty="0" smtClean="0">
                          <a:solidFill>
                            <a:schemeClr val="tx1"/>
                          </a:solidFill>
                        </a:rPr>
                        <a:t>Robot wirelessly by the GUI application.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Can control the robot wirelessly</a:t>
                      </a:r>
                      <a:r>
                        <a:rPr lang="en-US" baseline="0" dirty="0" smtClean="0">
                          <a:solidFill>
                            <a:schemeClr val="tx1"/>
                          </a:solidFill>
                        </a:rPr>
                        <a:t> </a:t>
                      </a:r>
                    </a:p>
                    <a:p>
                      <a:pPr algn="ctr"/>
                      <a:endParaRPr lang="en-US" baseline="0" dirty="0" smtClean="0">
                        <a:solidFill>
                          <a:schemeClr val="tx1"/>
                        </a:solidFill>
                      </a:endParaRPr>
                    </a:p>
                    <a:p>
                      <a:pPr algn="ctr"/>
                      <a:r>
                        <a:rPr lang="en-US" dirty="0" smtClean="0">
                          <a:solidFill>
                            <a:schemeClr val="tx1"/>
                          </a:solidFill>
                        </a:rPr>
                        <a:t>Requires multiple buttons, knobs</a:t>
                      </a:r>
                      <a:r>
                        <a:rPr lang="en-US" baseline="0" dirty="0" smtClean="0">
                          <a:solidFill>
                            <a:schemeClr val="tx1"/>
                          </a:solidFill>
                        </a:rPr>
                        <a:t> &amp; </a:t>
                      </a:r>
                      <a:r>
                        <a:rPr lang="en-US" dirty="0" smtClean="0">
                          <a:solidFill>
                            <a:schemeClr val="tx1"/>
                          </a:solidFill>
                        </a:rPr>
                        <a:t>keys to program the robot.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8911332"/>
                  </a:ext>
                </a:extLst>
              </a:tr>
            </a:tbl>
          </a:graphicData>
        </a:graphic>
      </p:graphicFrame>
    </p:spTree>
    <p:extLst>
      <p:ext uri="{BB962C8B-B14F-4D97-AF65-F5344CB8AC3E}">
        <p14:creationId xmlns:p14="http://schemas.microsoft.com/office/powerpoint/2010/main" val="1054078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pPr algn="ctr"/>
            <a:r>
              <a:rPr lang="en-US" spc="-35" dirty="0"/>
              <a:t>LITERATURE</a:t>
            </a:r>
            <a:r>
              <a:rPr lang="en-US" spc="-40" dirty="0"/>
              <a:t> </a:t>
            </a:r>
            <a:r>
              <a:rPr lang="en-US" spc="-15" dirty="0"/>
              <a:t>SURVEY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7908984"/>
              </p:ext>
            </p:extLst>
          </p:nvPr>
        </p:nvGraphicFramePr>
        <p:xfrm>
          <a:off x="838200" y="1371600"/>
          <a:ext cx="10515600" cy="5212080"/>
        </p:xfrm>
        <a:graphic>
          <a:graphicData uri="http://schemas.openxmlformats.org/drawingml/2006/table">
            <a:tbl>
              <a:tblPr firstRow="1" bandRow="1">
                <a:tableStyleId>{073A0DAA-6AF3-43AB-8588-CEC1D06C72B9}</a:tableStyleId>
              </a:tblPr>
              <a:tblGrid>
                <a:gridCol w="457200">
                  <a:extLst>
                    <a:ext uri="{9D8B030D-6E8A-4147-A177-3AD203B41FA5}">
                      <a16:colId xmlns:a16="http://schemas.microsoft.com/office/drawing/2014/main" val="354443826"/>
                    </a:ext>
                  </a:extLst>
                </a:gridCol>
                <a:gridCol w="2819400">
                  <a:extLst>
                    <a:ext uri="{9D8B030D-6E8A-4147-A177-3AD203B41FA5}">
                      <a16:colId xmlns:a16="http://schemas.microsoft.com/office/drawing/2014/main" val="3136844514"/>
                    </a:ext>
                  </a:extLst>
                </a:gridCol>
                <a:gridCol w="1752600">
                  <a:extLst>
                    <a:ext uri="{9D8B030D-6E8A-4147-A177-3AD203B41FA5}">
                      <a16:colId xmlns:a16="http://schemas.microsoft.com/office/drawing/2014/main" val="625624737"/>
                    </a:ext>
                  </a:extLst>
                </a:gridCol>
                <a:gridCol w="1295400">
                  <a:extLst>
                    <a:ext uri="{9D8B030D-6E8A-4147-A177-3AD203B41FA5}">
                      <a16:colId xmlns:a16="http://schemas.microsoft.com/office/drawing/2014/main" val="4064837794"/>
                    </a:ext>
                  </a:extLst>
                </a:gridCol>
                <a:gridCol w="2286000">
                  <a:extLst>
                    <a:ext uri="{9D8B030D-6E8A-4147-A177-3AD203B41FA5}">
                      <a16:colId xmlns:a16="http://schemas.microsoft.com/office/drawing/2014/main" val="3968074425"/>
                    </a:ext>
                  </a:extLst>
                </a:gridCol>
                <a:gridCol w="1905000">
                  <a:extLst>
                    <a:ext uri="{9D8B030D-6E8A-4147-A177-3AD203B41FA5}">
                      <a16:colId xmlns:a16="http://schemas.microsoft.com/office/drawing/2014/main" val="292279695"/>
                    </a:ext>
                  </a:extLst>
                </a:gridCol>
              </a:tblGrid>
              <a:tr h="370840">
                <a:tc>
                  <a:txBody>
                    <a:bodyPr/>
                    <a:lstStyle/>
                    <a:p>
                      <a:pPr algn="ctr"/>
                      <a:r>
                        <a:rPr lang="en-US" dirty="0" smtClean="0">
                          <a:solidFill>
                            <a:schemeClr val="tx1"/>
                          </a:solidFill>
                        </a:rPr>
                        <a:t>S.No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Title</a:t>
                      </a:r>
                      <a:r>
                        <a:rPr lang="en-US" baseline="0" dirty="0" smtClean="0">
                          <a:solidFill>
                            <a:schemeClr val="tx1"/>
                          </a:solidFill>
                        </a:rPr>
                        <a:t> of the project with author name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Journal Name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Year</a:t>
                      </a:r>
                      <a:r>
                        <a:rPr lang="en-US" baseline="0" dirty="0" smtClean="0">
                          <a:solidFill>
                            <a:schemeClr val="tx1"/>
                          </a:solidFill>
                        </a:rPr>
                        <a:t> of Publication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Methodology</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Pros &amp; Cons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0046298"/>
                  </a:ext>
                </a:extLst>
              </a:tr>
              <a:tr h="370840">
                <a:tc>
                  <a:txBody>
                    <a:bodyPr/>
                    <a:lstStyle/>
                    <a:p>
                      <a:pPr algn="ctr"/>
                      <a:r>
                        <a:rPr lang="en-US" dirty="0" smtClean="0">
                          <a:solidFill>
                            <a:schemeClr val="tx1"/>
                          </a:solidFill>
                        </a:rPr>
                        <a:t>3.</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t>Robotic arm for pick and place</a:t>
                      </a:r>
                    </a:p>
                    <a:p>
                      <a:pPr algn="ctr"/>
                      <a:r>
                        <a:rPr lang="en-US" dirty="0" smtClean="0"/>
                        <a:t>application</a:t>
                      </a:r>
                    </a:p>
                    <a:p>
                      <a:pPr algn="ctr"/>
                      <a:r>
                        <a:rPr lang="en-US" dirty="0" smtClean="0">
                          <a:solidFill>
                            <a:schemeClr val="tx1"/>
                          </a:solidFill>
                        </a:rPr>
                        <a:t>(</a:t>
                      </a:r>
                      <a:r>
                        <a:rPr lang="en-US" dirty="0" err="1" smtClean="0"/>
                        <a:t>Kaustubh</a:t>
                      </a:r>
                      <a:r>
                        <a:rPr lang="en-US" dirty="0" smtClean="0"/>
                        <a:t> </a:t>
                      </a:r>
                      <a:r>
                        <a:rPr lang="en-US" dirty="0" err="1" smtClean="0"/>
                        <a:t>Ghadge</a:t>
                      </a:r>
                      <a:r>
                        <a:rPr lang="en-US" dirty="0" smtClean="0"/>
                        <a:t>, </a:t>
                      </a:r>
                      <a:r>
                        <a:rPr lang="en-US" dirty="0" err="1" smtClean="0"/>
                        <a:t>Saurabh</a:t>
                      </a:r>
                      <a:r>
                        <a:rPr lang="en-US" dirty="0" smtClean="0"/>
                        <a:t> More, </a:t>
                      </a:r>
                      <a:r>
                        <a:rPr lang="en-US" dirty="0" err="1" smtClean="0"/>
                        <a:t>Pravin</a:t>
                      </a:r>
                      <a:r>
                        <a:rPr lang="en-US" dirty="0" smtClean="0"/>
                        <a:t> Gaikwad, </a:t>
                      </a:r>
                      <a:r>
                        <a:rPr lang="en-US" dirty="0" err="1" smtClean="0"/>
                        <a:t>Shrenik</a:t>
                      </a:r>
                      <a:r>
                        <a:rPr lang="en-US" dirty="0" smtClean="0"/>
                        <a:t> </a:t>
                      </a:r>
                      <a:r>
                        <a:rPr lang="en-US" dirty="0" err="1" smtClean="0"/>
                        <a:t>Chillal</a:t>
                      </a:r>
                      <a:r>
                        <a:rPr lang="en-US" dirty="0" smtClean="0"/>
                        <a:t> </a:t>
                      </a:r>
                      <a:r>
                        <a:rPr lang="en-US" dirty="0" smtClean="0">
                          <a:solidFill>
                            <a:schemeClr val="tx1"/>
                          </a:solidFill>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International Journal of Mechanical Engineering and Technology (IJMET) </a:t>
                      </a:r>
                    </a:p>
                    <a:p>
                      <a:pPr algn="ct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2018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Android application will send a signal to NodeMCU.</a:t>
                      </a:r>
                    </a:p>
                    <a:p>
                      <a:pPr algn="ctr"/>
                      <a:r>
                        <a:rPr lang="en-US" dirty="0" smtClean="0">
                          <a:solidFill>
                            <a:schemeClr val="tx1"/>
                          </a:solidFill>
                        </a:rPr>
                        <a:t>then it will make a response to devices such as servo motors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robot with stereo camera. a task requires visual</a:t>
                      </a:r>
                    </a:p>
                    <a:p>
                      <a:pPr algn="ctr"/>
                      <a:r>
                        <a:rPr lang="en-US" dirty="0" smtClean="0">
                          <a:solidFill>
                            <a:schemeClr val="tx1"/>
                          </a:solidFill>
                        </a:rPr>
                        <a:t>Processing.</a:t>
                      </a:r>
                    </a:p>
                    <a:p>
                      <a:pPr algn="ctr"/>
                      <a:endParaRPr lang="en-US" dirty="0" smtClean="0">
                        <a:solidFill>
                          <a:schemeClr val="tx1"/>
                        </a:solidFill>
                      </a:endParaRPr>
                    </a:p>
                    <a:p>
                      <a:pPr algn="ctr"/>
                      <a:r>
                        <a:rPr lang="en-US" dirty="0" smtClean="0">
                          <a:solidFill>
                            <a:schemeClr val="tx1"/>
                          </a:solidFill>
                        </a:rPr>
                        <a:t>High latency</a:t>
                      </a:r>
                      <a:r>
                        <a:rPr lang="en-US" baseline="0" dirty="0" smtClean="0">
                          <a:solidFill>
                            <a:schemeClr val="tx1"/>
                          </a:solidFill>
                        </a:rPr>
                        <a:t>, low resolution of frame work.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78408646"/>
                  </a:ext>
                </a:extLst>
              </a:tr>
              <a:tr h="370840">
                <a:tc>
                  <a:txBody>
                    <a:bodyPr/>
                    <a:lstStyle/>
                    <a:p>
                      <a:pPr algn="ctr"/>
                      <a:r>
                        <a:rPr lang="en-US" dirty="0" smtClean="0">
                          <a:solidFill>
                            <a:schemeClr val="tx1"/>
                          </a:solidFill>
                        </a:rPr>
                        <a:t>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Review on design and development of intelligent robotic arm</a:t>
                      </a:r>
                    </a:p>
                    <a:p>
                      <a:pPr algn="ctr"/>
                      <a:r>
                        <a:rPr lang="en-US" dirty="0" smtClean="0">
                          <a:solidFill>
                            <a:schemeClr val="tx1"/>
                          </a:solidFill>
                        </a:rPr>
                        <a:t>(Netra </a:t>
                      </a:r>
                      <a:r>
                        <a:rPr lang="en-US" dirty="0" err="1" smtClean="0">
                          <a:solidFill>
                            <a:schemeClr val="tx1"/>
                          </a:solidFill>
                        </a:rPr>
                        <a:t>Barai</a:t>
                      </a:r>
                      <a:r>
                        <a:rPr lang="en-US" dirty="0" smtClean="0">
                          <a:solidFill>
                            <a:schemeClr val="tx1"/>
                          </a:solidFill>
                        </a:rPr>
                        <a:t>,</a:t>
                      </a:r>
                      <a:r>
                        <a:rPr lang="en-US" baseline="0" dirty="0" smtClean="0">
                          <a:solidFill>
                            <a:schemeClr val="tx1"/>
                          </a:solidFill>
                        </a:rPr>
                        <a:t> </a:t>
                      </a:r>
                      <a:r>
                        <a:rPr lang="en-US" dirty="0" smtClean="0">
                          <a:solidFill>
                            <a:schemeClr val="tx1"/>
                          </a:solidFill>
                        </a:rPr>
                        <a:t>Swati </a:t>
                      </a:r>
                      <a:r>
                        <a:rPr lang="en-US" dirty="0" err="1" smtClean="0">
                          <a:solidFill>
                            <a:schemeClr val="tx1"/>
                          </a:solidFill>
                        </a:rPr>
                        <a:t>Manekar</a:t>
                      </a:r>
                      <a:r>
                        <a:rPr lang="en-US" dirty="0" smtClean="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IEEE </a:t>
                      </a:r>
                      <a:r>
                        <a:rPr lang="en-US" dirty="0" smtClean="0">
                          <a:solidFill>
                            <a:schemeClr val="tx1"/>
                          </a:solidFill>
                        </a:rPr>
                        <a:t>9th International Conference on Intelligent Systems and Control (ISCO)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kern="1200" dirty="0" smtClean="0">
                          <a:solidFill>
                            <a:schemeClr val="dk1"/>
                          </a:solidFill>
                          <a:effectLst/>
                          <a:latin typeface="+mn-lt"/>
                          <a:ea typeface="+mn-ea"/>
                          <a:cs typeface="+mn-cs"/>
                        </a:rPr>
                        <a:t>2015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robot will record the actions when performed by the user during the `learning phase' and gives sequence </a:t>
                      </a:r>
                      <a:r>
                        <a:rPr lang="en-US" sz="1800" b="0" i="0" kern="1200" dirty="0" smtClean="0">
                          <a:solidFill>
                            <a:schemeClr val="dk1"/>
                          </a:solidFill>
                          <a:effectLst/>
                          <a:latin typeface="+mn-lt"/>
                          <a:ea typeface="+mn-ea"/>
                          <a:cs typeface="+mn-cs"/>
                        </a:rPr>
                        <a:t>of recorded motion codes</a:t>
                      </a:r>
                      <a:r>
                        <a:rPr lang="en-US" dirty="0" smtClean="0">
                          <a:solidFill>
                            <a:schemeClr val="tx1"/>
                          </a:solidFill>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Can generate</a:t>
                      </a:r>
                      <a:r>
                        <a:rPr lang="en-US" baseline="0" dirty="0" smtClean="0">
                          <a:solidFill>
                            <a:schemeClr val="tx1"/>
                          </a:solidFill>
                        </a:rPr>
                        <a:t> motion codes that can be logged.</a:t>
                      </a:r>
                    </a:p>
                    <a:p>
                      <a:pPr algn="ctr"/>
                      <a:endParaRPr lang="en-US" baseline="0" dirty="0" smtClean="0">
                        <a:solidFill>
                          <a:schemeClr val="tx1"/>
                        </a:solidFill>
                      </a:endParaRPr>
                    </a:p>
                    <a:p>
                      <a:pPr algn="ctr"/>
                      <a:r>
                        <a:rPr lang="en-US" sz="1800" b="0" i="0" kern="1200" dirty="0" smtClean="0">
                          <a:solidFill>
                            <a:schemeClr val="dk1"/>
                          </a:solidFill>
                          <a:effectLst/>
                          <a:latin typeface="+mn-lt"/>
                          <a:ea typeface="+mn-ea"/>
                          <a:cs typeface="+mn-cs"/>
                        </a:rPr>
                        <a:t>neuro-fuzzy approach has</a:t>
                      </a:r>
                      <a:r>
                        <a:rPr lang="en-US" sz="1800" b="0" i="0" kern="1200" baseline="0" dirty="0" smtClean="0">
                          <a:solidFill>
                            <a:schemeClr val="dk1"/>
                          </a:solidFill>
                          <a:effectLst/>
                          <a:latin typeface="+mn-lt"/>
                          <a:ea typeface="+mn-ea"/>
                          <a:cs typeface="+mn-cs"/>
                        </a:rPr>
                        <a:t> fluctuating noise on motion play.</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8911332"/>
                  </a:ext>
                </a:extLst>
              </a:tr>
            </a:tbl>
          </a:graphicData>
        </a:graphic>
      </p:graphicFrame>
    </p:spTree>
    <p:extLst>
      <p:ext uri="{BB962C8B-B14F-4D97-AF65-F5344CB8AC3E}">
        <p14:creationId xmlns:p14="http://schemas.microsoft.com/office/powerpoint/2010/main" val="848680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2863</TotalTime>
  <Words>4593</Words>
  <Application>Microsoft Office PowerPoint</Application>
  <PresentationFormat>Widescreen</PresentationFormat>
  <Paragraphs>359</Paragraphs>
  <Slides>40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Calibri Light</vt:lpstr>
      <vt:lpstr>Franklin Gothic Book</vt:lpstr>
      <vt:lpstr>Times New Roman</vt:lpstr>
      <vt:lpstr>Wingdings 2</vt:lpstr>
      <vt:lpstr>Office Theme</vt:lpstr>
      <vt:lpstr>SRM VALLIAMMAI ENGINEERING COLLEGE</vt:lpstr>
      <vt:lpstr>Abstract</vt:lpstr>
      <vt:lpstr>Objective</vt:lpstr>
      <vt:lpstr>Motivation of the project</vt:lpstr>
      <vt:lpstr>Existing system</vt:lpstr>
      <vt:lpstr>Existing system</vt:lpstr>
      <vt:lpstr>Existing system</vt:lpstr>
      <vt:lpstr>LITERATURE SURVEY</vt:lpstr>
      <vt:lpstr>LITERATURE SURVEY</vt:lpstr>
      <vt:lpstr>Base Paper</vt:lpstr>
      <vt:lpstr>Block Diagram</vt:lpstr>
      <vt:lpstr>Methodology &amp; Work Flow</vt:lpstr>
      <vt:lpstr>Software - Arduino IDE 1.8.13</vt:lpstr>
      <vt:lpstr>Program used to obtain angular data from potentiometer of the scale down model </vt:lpstr>
      <vt:lpstr>PowerPoint Presentation</vt:lpstr>
      <vt:lpstr>PowerPoint Presentation</vt:lpstr>
      <vt:lpstr>PowerPoint Presentation</vt:lpstr>
      <vt:lpstr>PowerPoint Presentation</vt:lpstr>
      <vt:lpstr>Program used to lively operate a real time robot through a scale down model</vt:lpstr>
      <vt:lpstr>PowerPoint Presentation</vt:lpstr>
      <vt:lpstr>PowerPoint Presentation</vt:lpstr>
      <vt:lpstr>PowerPoint Presentation</vt:lpstr>
      <vt:lpstr>Hardware Used :</vt:lpstr>
      <vt:lpstr>Arduino UNO</vt:lpstr>
      <vt:lpstr>High Torque Servo Motors</vt:lpstr>
      <vt:lpstr>Rotary Potentiometer</vt:lpstr>
      <vt:lpstr>USB to TTL Converter</vt:lpstr>
      <vt:lpstr>5V Adapter</vt:lpstr>
      <vt:lpstr>Printed Circuit Board</vt:lpstr>
      <vt:lpstr>Connectors</vt:lpstr>
      <vt:lpstr>Resistor &amp; Push Button</vt:lpstr>
      <vt:lpstr>Pick and Place Robot Frame</vt:lpstr>
      <vt:lpstr>Hardware Results</vt:lpstr>
      <vt:lpstr>Arduino UNO</vt:lpstr>
      <vt:lpstr>Circuit Board</vt:lpstr>
      <vt:lpstr>Scale Down Model</vt:lpstr>
      <vt:lpstr>Complete View</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krithi</dc:creator>
  <cp:lastModifiedBy>Windows User</cp:lastModifiedBy>
  <cp:revision>137</cp:revision>
  <dcterms:created xsi:type="dcterms:W3CDTF">2021-01-29T10:41:59Z</dcterms:created>
  <dcterms:modified xsi:type="dcterms:W3CDTF">2021-03-16T15:45:45Z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2020-01-07T00:00:00Z</vt:filetime>
  </property>
  <property fmtid="{D5CDD505-2E9C-101B-9397-08002B2CF9AE}" pid="3" name="Creator">
    <vt:lpwstr>Microsoft® PowerPoint® 2016</vt:lpwstr>
  </property>
  <property fmtid="{D5CDD505-2E9C-101B-9397-08002B2CF9AE}" pid="4" name="LastSaved">
    <vt:filetime>2021-01-29T00:00:00Z</vt:filetime>
  </property>
</Properties>
</file>