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6" r:id="rId2"/>
    <p:sldId id="307" r:id="rId3"/>
    <p:sldId id="312" r:id="rId4"/>
    <p:sldId id="308" r:id="rId5"/>
    <p:sldId id="313" r:id="rId6"/>
    <p:sldId id="314" r:id="rId7"/>
    <p:sldId id="316" r:id="rId8"/>
    <p:sldId id="317" r:id="rId9"/>
    <p:sldId id="318" r:id="rId10"/>
    <p:sldId id="323" r:id="rId11"/>
    <p:sldId id="319" r:id="rId12"/>
    <p:sldId id="324" r:id="rId13"/>
    <p:sldId id="320" r:id="rId14"/>
    <p:sldId id="325" r:id="rId15"/>
    <p:sldId id="309" r:id="rId16"/>
    <p:sldId id="310" r:id="rId17"/>
    <p:sldId id="327" r:id="rId18"/>
    <p:sldId id="328" r:id="rId19"/>
    <p:sldId id="329" r:id="rId20"/>
    <p:sldId id="333" r:id="rId21"/>
    <p:sldId id="295" r:id="rId22"/>
    <p:sldId id="330" r:id="rId23"/>
    <p:sldId id="331" r:id="rId24"/>
    <p:sldId id="332"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A9D64"/>
    <a:srgbClr val="F94325"/>
    <a:srgbClr val="17740A"/>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p:scale>
          <a:sx n="100" d="100"/>
          <a:sy n="100" d="100"/>
        </p:scale>
        <p:origin x="9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6130529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4</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13</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14</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15</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FADFE4-8BF6-48A7-A2F2-FCB66D9EAB30}"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FADFE4-8BF6-48A7-A2F2-FCB66D9EAB30}"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FADFE4-8BF6-48A7-A2F2-FCB66D9EAB30}"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21</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22</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23</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5</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6</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7</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8</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9</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10</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11</a:t>
            </a:fld>
            <a:endParaRPr lang="en-US"/>
          </a:p>
        </p:txBody>
      </p:sp>
    </p:spTree>
    <p:extLst>
      <p:ext uri="{BB962C8B-B14F-4D97-AF65-F5344CB8AC3E}">
        <p14:creationId xmlns:p14="http://schemas.microsoft.com/office/powerpoint/2010/main" val="376963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0A957-9521-4ED7-B9F9-931791F43584}" type="slidenum">
              <a:rPr lang="en-US" smtClean="0"/>
              <a:pPr/>
              <a:t>12</a:t>
            </a:fld>
            <a:endParaRPr lang="en-US"/>
          </a:p>
        </p:txBody>
      </p:sp>
    </p:spTree>
    <p:extLst>
      <p:ext uri="{BB962C8B-B14F-4D97-AF65-F5344CB8AC3E}">
        <p14:creationId xmlns:p14="http://schemas.microsoft.com/office/powerpoint/2010/main" val="37696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24801041-18B1-431C-8401-0B3D4E864AAE}" type="datetime1">
              <a:rPr lang="en-IN" smtClean="0"/>
              <a:pPr/>
              <a:t>04-05-2022</a:t>
            </a:fld>
            <a:endParaRPr lang="en-IN"/>
          </a:p>
        </p:txBody>
      </p:sp>
      <p:sp>
        <p:nvSpPr>
          <p:cNvPr id="1048584" name="Footer Placeholder 4"/>
          <p:cNvSpPr>
            <a:spLocks noGrp="1"/>
          </p:cNvSpPr>
          <p:nvPr>
            <p:ph type="ftr" sz="quarter" idx="11"/>
          </p:nvPr>
        </p:nvSpPr>
        <p:spPr/>
        <p:txBody>
          <a:bodyPr/>
          <a:lstStyle/>
          <a:p>
            <a:r>
              <a:rPr lang="en-US" smtClean="0"/>
              <a:t>GRTIET, Department of Electronics and Communication Engineering</a:t>
            </a:r>
            <a:endParaRPr lang="en-IN"/>
          </a:p>
        </p:txBody>
      </p:sp>
      <p:sp>
        <p:nvSpPr>
          <p:cNvPr id="1048585" name="Slide Number Placeholder 5"/>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US"/>
              <a:t>Click to edit Master title style</a:t>
            </a:r>
          </a:p>
        </p:txBody>
      </p:sp>
      <p:sp>
        <p:nvSpPr>
          <p:cNvPr id="10487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0" name="Date Placeholder 3"/>
          <p:cNvSpPr>
            <a:spLocks noGrp="1"/>
          </p:cNvSpPr>
          <p:nvPr>
            <p:ph type="dt" sz="half" idx="10"/>
          </p:nvPr>
        </p:nvSpPr>
        <p:spPr/>
        <p:txBody>
          <a:bodyPr/>
          <a:lstStyle/>
          <a:p>
            <a:fld id="{5CDE7719-D57E-4673-945C-24BB28EB37DC}" type="datetime1">
              <a:rPr lang="en-IN" smtClean="0"/>
              <a:pPr/>
              <a:t>04-05-2022</a:t>
            </a:fld>
            <a:endParaRPr lang="en-IN"/>
          </a:p>
        </p:txBody>
      </p:sp>
      <p:sp>
        <p:nvSpPr>
          <p:cNvPr id="1048741" name="Footer Placeholder 4"/>
          <p:cNvSpPr>
            <a:spLocks noGrp="1"/>
          </p:cNvSpPr>
          <p:nvPr>
            <p:ph type="ftr" sz="quarter" idx="11"/>
          </p:nvPr>
        </p:nvSpPr>
        <p:spPr/>
        <p:txBody>
          <a:bodyPr/>
          <a:lstStyle/>
          <a:p>
            <a:r>
              <a:rPr lang="en-US" smtClean="0"/>
              <a:t>GRTIET, Department of Electronics and Communication Engineering</a:t>
            </a:r>
            <a:endParaRPr lang="en-IN"/>
          </a:p>
        </p:txBody>
      </p:sp>
      <p:sp>
        <p:nvSpPr>
          <p:cNvPr id="1048742" name="Slide Number Placeholder 5"/>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9"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1048720"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523E0A0E-FD7C-4411-B66C-9CBB9E8A4618}" type="datetime1">
              <a:rPr lang="en-IN" smtClean="0"/>
              <a:pPr/>
              <a:t>04-05-2022</a:t>
            </a:fld>
            <a:endParaRPr lang="en-IN"/>
          </a:p>
        </p:txBody>
      </p:sp>
      <p:sp>
        <p:nvSpPr>
          <p:cNvPr id="1048722" name="Footer Placeholder 4"/>
          <p:cNvSpPr>
            <a:spLocks noGrp="1"/>
          </p:cNvSpPr>
          <p:nvPr>
            <p:ph type="ftr" sz="quarter" idx="11"/>
          </p:nvPr>
        </p:nvSpPr>
        <p:spPr/>
        <p:txBody>
          <a:bodyPr/>
          <a:lstStyle/>
          <a:p>
            <a:r>
              <a:rPr lang="en-US" smtClean="0"/>
              <a:t>GRTIET, Department of Electronics and Communication Engineering</a:t>
            </a:r>
            <a:endParaRPr lang="en-IN"/>
          </a:p>
        </p:txBody>
      </p:sp>
      <p:sp>
        <p:nvSpPr>
          <p:cNvPr id="1048723" name="Slide Number Placeholder 5"/>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lstStyle/>
          <a:p>
            <a:fld id="{3783F8E4-7559-40B7-B07C-370AA9B24C2F}" type="datetime1">
              <a:rPr lang="en-IN" smtClean="0"/>
              <a:pPr/>
              <a:t>04-05-2022</a:t>
            </a:fld>
            <a:endParaRPr lang="en-IN"/>
          </a:p>
        </p:txBody>
      </p:sp>
      <p:sp>
        <p:nvSpPr>
          <p:cNvPr id="1048596" name="Footer Placeholder 4"/>
          <p:cNvSpPr>
            <a:spLocks noGrp="1"/>
          </p:cNvSpPr>
          <p:nvPr>
            <p:ph type="ftr" sz="quarter" idx="11"/>
          </p:nvPr>
        </p:nvSpPr>
        <p:spPr/>
        <p:txBody>
          <a:bodyPr/>
          <a:lstStyle/>
          <a:p>
            <a:r>
              <a:rPr lang="en-US" smtClean="0"/>
              <a:t>GRTIET, Department of Electronics and Communication Engineering</a:t>
            </a:r>
            <a:endParaRPr lang="en-IN"/>
          </a:p>
        </p:txBody>
      </p:sp>
      <p:sp>
        <p:nvSpPr>
          <p:cNvPr id="1048597" name="Slide Number Placeholder 5"/>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3"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104873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lstStyle/>
          <a:p>
            <a:fld id="{6450F01F-7EFE-4C0F-8DD8-8A75B1BD55F1}" type="datetime1">
              <a:rPr lang="en-IN" smtClean="0"/>
              <a:pPr/>
              <a:t>04-05-2022</a:t>
            </a:fld>
            <a:endParaRPr lang="en-IN"/>
          </a:p>
        </p:txBody>
      </p:sp>
      <p:sp>
        <p:nvSpPr>
          <p:cNvPr id="1048736" name="Footer Placeholder 4"/>
          <p:cNvSpPr>
            <a:spLocks noGrp="1"/>
          </p:cNvSpPr>
          <p:nvPr>
            <p:ph type="ftr" sz="quarter" idx="11"/>
          </p:nvPr>
        </p:nvSpPr>
        <p:spPr/>
        <p:txBody>
          <a:bodyPr/>
          <a:lstStyle/>
          <a:p>
            <a:r>
              <a:rPr lang="en-US" smtClean="0"/>
              <a:t>GRTIET, Department of Electronics and Communication Engineering</a:t>
            </a:r>
            <a:endParaRPr lang="en-IN"/>
          </a:p>
        </p:txBody>
      </p:sp>
      <p:sp>
        <p:nvSpPr>
          <p:cNvPr id="1048737" name="Slide Number Placeholder 5"/>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t>Click to edit Master title style</a:t>
            </a:r>
          </a:p>
        </p:txBody>
      </p:sp>
      <p:sp>
        <p:nvSpPr>
          <p:cNvPr id="1048702"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4"/>
          <p:cNvSpPr>
            <a:spLocks noGrp="1"/>
          </p:cNvSpPr>
          <p:nvPr>
            <p:ph type="dt" sz="half" idx="10"/>
          </p:nvPr>
        </p:nvSpPr>
        <p:spPr/>
        <p:txBody>
          <a:bodyPr/>
          <a:lstStyle/>
          <a:p>
            <a:fld id="{049AB448-BABC-45BE-AE9C-4CBF1D256D3E}" type="datetime1">
              <a:rPr lang="en-IN" smtClean="0"/>
              <a:pPr/>
              <a:t>04-05-2022</a:t>
            </a:fld>
            <a:endParaRPr lang="en-IN"/>
          </a:p>
        </p:txBody>
      </p:sp>
      <p:sp>
        <p:nvSpPr>
          <p:cNvPr id="1048705" name="Footer Placeholder 5"/>
          <p:cNvSpPr>
            <a:spLocks noGrp="1"/>
          </p:cNvSpPr>
          <p:nvPr>
            <p:ph type="ftr" sz="quarter" idx="11"/>
          </p:nvPr>
        </p:nvSpPr>
        <p:spPr/>
        <p:txBody>
          <a:bodyPr/>
          <a:lstStyle/>
          <a:p>
            <a:r>
              <a:rPr lang="en-US" smtClean="0"/>
              <a:t>GRTIET, Department of Electronics and Communication Engineering</a:t>
            </a:r>
            <a:endParaRPr lang="en-IN"/>
          </a:p>
        </p:txBody>
      </p:sp>
      <p:sp>
        <p:nvSpPr>
          <p:cNvPr id="1048706" name="Slide Number Placeholder 6"/>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7" name="Title 1"/>
          <p:cNvSpPr>
            <a:spLocks noGrp="1"/>
          </p:cNvSpPr>
          <p:nvPr>
            <p:ph type="title"/>
          </p:nvPr>
        </p:nvSpPr>
        <p:spPr>
          <a:xfrm>
            <a:off x="629841" y="365126"/>
            <a:ext cx="7886700" cy="1325563"/>
          </a:xfrm>
        </p:spPr>
        <p:txBody>
          <a:bodyPr/>
          <a:lstStyle/>
          <a:p>
            <a:r>
              <a:rPr lang="en-US"/>
              <a:t>Click to edit Master title style</a:t>
            </a:r>
          </a:p>
        </p:txBody>
      </p:sp>
      <p:sp>
        <p:nvSpPr>
          <p:cNvPr id="1048708"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6"/>
          <p:cNvSpPr>
            <a:spLocks noGrp="1"/>
          </p:cNvSpPr>
          <p:nvPr>
            <p:ph type="dt" sz="half" idx="10"/>
          </p:nvPr>
        </p:nvSpPr>
        <p:spPr/>
        <p:txBody>
          <a:bodyPr/>
          <a:lstStyle/>
          <a:p>
            <a:fld id="{020C6AC6-18E2-41B6-9059-899205F512C1}" type="datetime1">
              <a:rPr lang="en-IN" smtClean="0"/>
              <a:pPr/>
              <a:t>04-05-2022</a:t>
            </a:fld>
            <a:endParaRPr lang="en-IN"/>
          </a:p>
        </p:txBody>
      </p:sp>
      <p:sp>
        <p:nvSpPr>
          <p:cNvPr id="1048713" name="Footer Placeholder 7"/>
          <p:cNvSpPr>
            <a:spLocks noGrp="1"/>
          </p:cNvSpPr>
          <p:nvPr>
            <p:ph type="ftr" sz="quarter" idx="11"/>
          </p:nvPr>
        </p:nvSpPr>
        <p:spPr/>
        <p:txBody>
          <a:bodyPr/>
          <a:lstStyle/>
          <a:p>
            <a:r>
              <a:rPr lang="en-US" smtClean="0"/>
              <a:t>GRTIET, Department of Electronics and Communication Engineering</a:t>
            </a:r>
            <a:endParaRPr lang="en-IN"/>
          </a:p>
        </p:txBody>
      </p:sp>
      <p:sp>
        <p:nvSpPr>
          <p:cNvPr id="1048714" name="Slide Number Placeholder 8"/>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Date Placeholder 2"/>
          <p:cNvSpPr>
            <a:spLocks noGrp="1"/>
          </p:cNvSpPr>
          <p:nvPr>
            <p:ph type="dt" sz="half" idx="10"/>
          </p:nvPr>
        </p:nvSpPr>
        <p:spPr/>
        <p:txBody>
          <a:bodyPr/>
          <a:lstStyle/>
          <a:p>
            <a:fld id="{CD33C14A-8635-4122-B631-F82DF1532D04}" type="datetime1">
              <a:rPr lang="en-IN" smtClean="0"/>
              <a:pPr/>
              <a:t>04-05-2022</a:t>
            </a:fld>
            <a:endParaRPr lang="en-IN"/>
          </a:p>
        </p:txBody>
      </p:sp>
      <p:sp>
        <p:nvSpPr>
          <p:cNvPr id="1048717" name="Footer Placeholder 3"/>
          <p:cNvSpPr>
            <a:spLocks noGrp="1"/>
          </p:cNvSpPr>
          <p:nvPr>
            <p:ph type="ftr" sz="quarter" idx="11"/>
          </p:nvPr>
        </p:nvSpPr>
        <p:spPr/>
        <p:txBody>
          <a:bodyPr/>
          <a:lstStyle/>
          <a:p>
            <a:r>
              <a:rPr lang="en-US" smtClean="0"/>
              <a:t>GRTIET, Department of Electronics and Communication Engineering</a:t>
            </a:r>
            <a:endParaRPr lang="en-IN"/>
          </a:p>
        </p:txBody>
      </p:sp>
      <p:sp>
        <p:nvSpPr>
          <p:cNvPr id="1048718" name="Slide Number Placeholder 4"/>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4" name="Date Placeholder 1"/>
          <p:cNvSpPr>
            <a:spLocks noGrp="1"/>
          </p:cNvSpPr>
          <p:nvPr>
            <p:ph type="dt" sz="half" idx="10"/>
          </p:nvPr>
        </p:nvSpPr>
        <p:spPr/>
        <p:txBody>
          <a:bodyPr/>
          <a:lstStyle/>
          <a:p>
            <a:fld id="{51642EF9-F4DE-42F4-B919-A32C95E0F51C}" type="datetime1">
              <a:rPr lang="en-IN" smtClean="0"/>
              <a:pPr/>
              <a:t>04-05-2022</a:t>
            </a:fld>
            <a:endParaRPr lang="en-IN"/>
          </a:p>
        </p:txBody>
      </p:sp>
      <p:sp>
        <p:nvSpPr>
          <p:cNvPr id="1048725" name="Footer Placeholder 2"/>
          <p:cNvSpPr>
            <a:spLocks noGrp="1"/>
          </p:cNvSpPr>
          <p:nvPr>
            <p:ph type="ftr" sz="quarter" idx="11"/>
          </p:nvPr>
        </p:nvSpPr>
        <p:spPr/>
        <p:txBody>
          <a:bodyPr/>
          <a:lstStyle/>
          <a:p>
            <a:r>
              <a:rPr lang="en-US" smtClean="0"/>
              <a:t>GRTIET, Department of Electronics and Communication Engineering</a:t>
            </a:r>
            <a:endParaRPr lang="en-IN"/>
          </a:p>
        </p:txBody>
      </p:sp>
      <p:sp>
        <p:nvSpPr>
          <p:cNvPr id="1048726" name="Slide Number Placeholder 3"/>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104874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lstStyle/>
          <a:p>
            <a:fld id="{C77DBBFE-374E-415A-A533-1074D459E227}" type="datetime1">
              <a:rPr lang="en-IN" smtClean="0"/>
              <a:pPr/>
              <a:t>04-05-2022</a:t>
            </a:fld>
            <a:endParaRPr lang="en-IN"/>
          </a:p>
        </p:txBody>
      </p:sp>
      <p:sp>
        <p:nvSpPr>
          <p:cNvPr id="1048747" name="Footer Placeholder 5"/>
          <p:cNvSpPr>
            <a:spLocks noGrp="1"/>
          </p:cNvSpPr>
          <p:nvPr>
            <p:ph type="ftr" sz="quarter" idx="11"/>
          </p:nvPr>
        </p:nvSpPr>
        <p:spPr/>
        <p:txBody>
          <a:bodyPr/>
          <a:lstStyle/>
          <a:p>
            <a:r>
              <a:rPr lang="en-US" smtClean="0"/>
              <a:t>GRTIET, Department of Electronics and Communication Engineering</a:t>
            </a:r>
            <a:endParaRPr lang="en-IN"/>
          </a:p>
        </p:txBody>
      </p:sp>
      <p:sp>
        <p:nvSpPr>
          <p:cNvPr id="1048748" name="Slide Number Placeholder 6"/>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1048728"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2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0" name="Date Placeholder 4"/>
          <p:cNvSpPr>
            <a:spLocks noGrp="1"/>
          </p:cNvSpPr>
          <p:nvPr>
            <p:ph type="dt" sz="half" idx="10"/>
          </p:nvPr>
        </p:nvSpPr>
        <p:spPr/>
        <p:txBody>
          <a:bodyPr/>
          <a:lstStyle/>
          <a:p>
            <a:fld id="{FC635A23-5CC3-4B64-B300-47A1709C367C}" type="datetime1">
              <a:rPr lang="en-IN" smtClean="0"/>
              <a:pPr/>
              <a:t>04-05-2022</a:t>
            </a:fld>
            <a:endParaRPr lang="en-IN"/>
          </a:p>
        </p:txBody>
      </p:sp>
      <p:sp>
        <p:nvSpPr>
          <p:cNvPr id="1048731" name="Footer Placeholder 5"/>
          <p:cNvSpPr>
            <a:spLocks noGrp="1"/>
          </p:cNvSpPr>
          <p:nvPr>
            <p:ph type="ftr" sz="quarter" idx="11"/>
          </p:nvPr>
        </p:nvSpPr>
        <p:spPr/>
        <p:txBody>
          <a:bodyPr/>
          <a:lstStyle/>
          <a:p>
            <a:r>
              <a:rPr lang="en-US" smtClean="0"/>
              <a:t>GRTIET, Department of Electronics and Communication Engineering</a:t>
            </a:r>
            <a:endParaRPr lang="en-IN"/>
          </a:p>
        </p:txBody>
      </p:sp>
      <p:sp>
        <p:nvSpPr>
          <p:cNvPr id="1048732" name="Slide Number Placeholder 6"/>
          <p:cNvSpPr>
            <a:spLocks noGrp="1"/>
          </p:cNvSpPr>
          <p:nvPr>
            <p:ph type="sldNum" sz="quarter" idx="12"/>
          </p:nvPr>
        </p:nvSpPr>
        <p:spPr/>
        <p:txBody>
          <a:bodyPr/>
          <a:lstStyle/>
          <a:p>
            <a:fld id="{E6E0CEF5-EFD3-42D0-8600-52FCEA278BD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B2A-4A7F-4AAE-9917-6627BB70F49C}" type="datetime1">
              <a:rPr lang="en-IN" smtClean="0"/>
              <a:pPr/>
              <a:t>04-05-2022</a:t>
            </a:fld>
            <a:endParaRPr lang="en-IN"/>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GRTIET, Department of Electronics and Communication Engineering</a:t>
            </a:r>
            <a:endParaRPr lang="en-IN"/>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figure/Clicking-View-customer-displays-an-information-list-of-registered-battery-monitoring_fig1_34378696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p:cNvPicPr>
            <a:picLocks noChangeAspect="1" noChangeArrowheads="1"/>
          </p:cNvPicPr>
          <p:nvPr/>
        </p:nvPicPr>
        <p:blipFill>
          <a:blip r:embed="rId2" cstate="print"/>
          <a:srcRect/>
          <a:stretch>
            <a:fillRect/>
          </a:stretch>
        </p:blipFill>
        <p:spPr bwMode="auto">
          <a:xfrm>
            <a:off x="7647053" y="192001"/>
            <a:ext cx="1091594" cy="1091594"/>
          </a:xfrm>
          <a:prstGeom prst="rect">
            <a:avLst/>
          </a:prstGeom>
          <a:noFill/>
        </p:spPr>
      </p:pic>
      <p:sp>
        <p:nvSpPr>
          <p:cNvPr id="1048586" name="Rectangle 5"/>
          <p:cNvSpPr/>
          <p:nvPr/>
        </p:nvSpPr>
        <p:spPr>
          <a:xfrm>
            <a:off x="384584" y="1384493"/>
            <a:ext cx="8429478" cy="65814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048587" name="Rectangle 6"/>
          <p:cNvSpPr/>
          <p:nvPr/>
        </p:nvSpPr>
        <p:spPr>
          <a:xfrm>
            <a:off x="1668544" y="155324"/>
            <a:ext cx="4694549" cy="153746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97153" name="Picture 4" descr="https://upload.wikimedia.org/wikipedia/en/thumb/8/8d/National_Board_of_Accreditation.svg/1200px-National_Board_of_Accreditation.svg.png"/>
          <p:cNvPicPr>
            <a:picLocks noChangeAspect="1" noChangeArrowheads="1"/>
          </p:cNvPicPr>
          <p:nvPr/>
        </p:nvPicPr>
        <p:blipFill>
          <a:blip r:embed="rId3" cstate="print"/>
          <a:srcRect/>
          <a:stretch>
            <a:fillRect/>
          </a:stretch>
        </p:blipFill>
        <p:spPr bwMode="auto">
          <a:xfrm>
            <a:off x="6155488" y="251798"/>
            <a:ext cx="1231673" cy="972000"/>
          </a:xfrm>
          <a:prstGeom prst="rect">
            <a:avLst/>
          </a:prstGeom>
          <a:noFill/>
        </p:spPr>
      </p:pic>
      <p:sp>
        <p:nvSpPr>
          <p:cNvPr id="1048588" name="Rectangle 10"/>
          <p:cNvSpPr/>
          <p:nvPr/>
        </p:nvSpPr>
        <p:spPr>
          <a:xfrm>
            <a:off x="384584" y="2140210"/>
            <a:ext cx="8429478" cy="400110"/>
          </a:xfrm>
          <a:prstGeom prst="rect">
            <a:avLst/>
          </a:prstGeom>
        </p:spPr>
        <p:txBody>
          <a:bodyPr wrap="square">
            <a:spAutoFit/>
          </a:bodyPr>
          <a:lstStyle/>
          <a:p>
            <a:pPr algn="ctr">
              <a:spcAft>
                <a:spcPts val="0"/>
              </a:spcAft>
              <a:tabLst>
                <a:tab pos="2865755" algn="ctr"/>
                <a:tab pos="5731510" algn="r"/>
              </a:tabLst>
            </a:pPr>
            <a:r>
              <a:rPr lang="en-IN" sz="2000" b="1" dirty="0" smtClean="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smtClean="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 BATTERY FAULT MONITORING USING IOT</a:t>
            </a:r>
            <a:endParaRPr lang="en-IN" sz="2000" b="1"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145728" name="Straight Connector 8"/>
          <p:cNvCxnSpPr>
            <a:cxnSpLocks/>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048589" name="Rectangle 14"/>
          <p:cNvSpPr/>
          <p:nvPr/>
        </p:nvSpPr>
        <p:spPr>
          <a:xfrm>
            <a:off x="346875" y="4187952"/>
            <a:ext cx="8429478"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Presented By</a:t>
            </a:r>
          </a:p>
          <a:p>
            <a:pPr algn="jus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1. INDUMATHI.R             </a:t>
            </a: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110318106013</a:t>
            </a:r>
            <a:endPar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2. RAMYA.K                      </a:t>
            </a:r>
            <a:r>
              <a:rPr lang="en-IN" sz="1600" b="1"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110318106032</a:t>
            </a:r>
            <a:endPar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3. YOGESHWARI.L          -            110318106049</a:t>
            </a:r>
            <a:endPar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590" name="Rectangle 15"/>
          <p:cNvSpPr/>
          <p:nvPr/>
        </p:nvSpPr>
        <p:spPr>
          <a:xfrm>
            <a:off x="309167" y="3651763"/>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XV</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048591" name="Rectangle 16"/>
          <p:cNvSpPr/>
          <p:nvPr/>
        </p:nvSpPr>
        <p:spPr>
          <a:xfrm>
            <a:off x="339016" y="5555805"/>
            <a:ext cx="8429478" cy="989711"/>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D.SARATHY.M.E.</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Assistant Professor</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048592" name="Rectangle 17"/>
          <p:cNvSpPr/>
          <p:nvPr/>
        </p:nvSpPr>
        <p:spPr>
          <a:xfrm>
            <a:off x="310735" y="3056709"/>
            <a:ext cx="8429478" cy="338554"/>
          </a:xfrm>
          <a:prstGeom prst="rect">
            <a:avLst/>
          </a:prstGeom>
        </p:spPr>
        <p:txBody>
          <a:bodyPr wrap="square" anchor="t">
            <a:spAutoFit/>
          </a:bodyPr>
          <a:lstStyle/>
          <a:p>
            <a:pPr algn="ctr">
              <a:tabLst>
                <a:tab pos="2865755" algn="ctr"/>
                <a:tab pos="5731510" algn="r"/>
              </a:tabLst>
            </a:pPr>
            <a:r>
              <a:rPr lang="en-IN" sz="1600" b="1" dirty="0" smtClean="0">
                <a:solidFill>
                  <a:srgbClr val="CC00CC"/>
                </a:solidFill>
                <a:effectLst>
                  <a:outerShdw blurRad="38100" dist="38100" dir="2700000" algn="tl">
                    <a:srgbClr val="000000">
                      <a:alpha val="43137"/>
                    </a:srgbClr>
                  </a:outerShdw>
                </a:effectLst>
                <a:latin typeface="Times New Roman"/>
                <a:ea typeface="Calibri" panose="020F0502020204030204" pitchFamily="34" charset="0"/>
                <a:cs typeface="Times New Roman"/>
              </a:rPr>
              <a:t>FIRST  </a:t>
            </a:r>
            <a:r>
              <a:rPr lang="en-IN" sz="1600" b="1" dirty="0">
                <a:solidFill>
                  <a:srgbClr val="CC00CC"/>
                </a:solidFill>
                <a:effectLst>
                  <a:outerShdw blurRad="38100" dist="38100" dir="2700000" algn="tl">
                    <a:srgbClr val="000000">
                      <a:alpha val="43137"/>
                    </a:srgbClr>
                  </a:outerShdw>
                </a:effectLst>
                <a:latin typeface="Times New Roman"/>
                <a:ea typeface="Calibri" panose="020F0502020204030204" pitchFamily="34" charset="0"/>
                <a:cs typeface="Times New Roman"/>
              </a:rPr>
              <a:t>REVIEW  </a:t>
            </a:r>
            <a:r>
              <a:rPr lang="en-IN" sz="1600" b="1" dirty="0" smtClean="0">
                <a:solidFill>
                  <a:srgbClr val="CC00CC"/>
                </a:solidFill>
                <a:effectLst>
                  <a:outerShdw blurRad="38100" dist="38100" dir="2700000" algn="tl">
                    <a:srgbClr val="000000">
                      <a:alpha val="43137"/>
                    </a:srgbClr>
                  </a:outerShdw>
                </a:effectLst>
                <a:latin typeface="Times New Roman"/>
                <a:ea typeface="Calibri" panose="020F0502020204030204" pitchFamily="34" charset="0"/>
                <a:cs typeface="Times New Roman"/>
              </a:rPr>
              <a:t>(30/04/2022)</a:t>
            </a:r>
            <a:endParaRPr lang="en-IN" sz="1600" b="1" dirty="0">
              <a:solidFill>
                <a:srgbClr val="CC00CC"/>
              </a:solidFill>
              <a:effectLst>
                <a:outerShdw blurRad="38100" dist="38100" dir="2700000" algn="tl">
                  <a:srgbClr val="000000">
                    <a:alpha val="43137"/>
                  </a:srgbClr>
                </a:outerShdw>
              </a:effectLst>
              <a:latin typeface="Times New Roman"/>
              <a:ea typeface="Calibri" panose="020F0502020204030204" pitchFamily="34" charset="0"/>
              <a:cs typeface="Times New Roman"/>
            </a:endParaRPr>
          </a:p>
        </p:txBody>
      </p:sp>
      <p:pic>
        <p:nvPicPr>
          <p:cNvPr id="2097154" name="Picture 2"/>
          <p:cNvPicPr>
            <a:picLocks noChangeAspect="1" noChangeArrowheads="1"/>
          </p:cNvPicPr>
          <p:nvPr/>
        </p:nvPicPr>
        <p:blipFill>
          <a:blip r:embed="rId4"/>
          <a:srcRect/>
          <a:stretch>
            <a:fillRect/>
          </a:stretch>
        </p:blipFill>
        <p:spPr bwMode="auto">
          <a:xfrm>
            <a:off x="777434" y="150471"/>
            <a:ext cx="866171" cy="1030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2.LITERATURE  SURVEY</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marL="0" indent="0" algn="just">
              <a:lnSpc>
                <a:spcPct val="120000"/>
              </a:lnSpc>
              <a:buNone/>
            </a:pPr>
            <a:r>
              <a:rPr lang="en-US" sz="2400" dirty="0" smtClean="0">
                <a:latin typeface="Times New Roman" pitchFamily="18" charset="0"/>
                <a:cs typeface="Times New Roman" pitchFamily="18" charset="0"/>
              </a:rPr>
              <a:t>Description:</a:t>
            </a:r>
          </a:p>
          <a:p>
            <a:pPr>
              <a:lnSpc>
                <a:spcPct val="150000"/>
              </a:lnSpc>
              <a:buNone/>
            </a:pPr>
            <a:r>
              <a:rPr lang="en-IN" sz="2400" dirty="0" smtClean="0">
                <a:latin typeface="Times New Roman" pitchFamily="18" charset="0"/>
                <a:cs typeface="Times New Roman" pitchFamily="18" charset="0"/>
              </a:rPr>
              <a:t>   The purpose of this study is to diagnose and analyse the overcharge and over discharge fault of lithium ion battery.. The results of this study show that the fault diagnosis analysis of LIB can achieve good results. It is of certain application value for diagnosis of LIB with different parameters. Therefore, it’s concluded that the overcharge and over discharge faults of automotive LIB are likely to jeopardize the using effect of the batteries, which should attract more attention of relevant automobile manufacturers.</a:t>
            </a:r>
            <a:endParaRPr lang="en-US" sz="2400" dirty="0" smtClean="0">
              <a:latin typeface="Times New Roman" pitchFamily="18" charset="0"/>
              <a:cs typeface="Times New Roman" pitchFamily="18" charset="0"/>
            </a:endParaRPr>
          </a:p>
          <a:p>
            <a:pPr>
              <a:lnSpc>
                <a:spcPct val="150000"/>
              </a:lnSpc>
            </a:pPr>
            <a:endParaRPr lang="en-US" sz="2400" dirty="0" smtClean="0">
              <a:latin typeface="Times New Roman" pitchFamily="18" charset="0"/>
              <a:cs typeface="Times New Roman" pitchFamily="18" charset="0"/>
            </a:endParaRPr>
          </a:p>
          <a:p>
            <a:pPr marL="0" indent="0" algn="just">
              <a:lnSpc>
                <a:spcPct val="15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3.LITERATURE  SURVEY</a:t>
            </a:r>
            <a:r>
              <a:rPr lang="en-US" sz="3200" b="1" dirty="0" smtClean="0">
                <a:latin typeface="Times New Roman" pitchFamily="18" charset="0"/>
                <a:cs typeface="Times New Roman" pitchFamily="18" charset="0"/>
              </a:rPr>
              <a:t>:</a:t>
            </a:r>
          </a:p>
        </p:txBody>
      </p:sp>
      <p:graphicFrame>
        <p:nvGraphicFramePr>
          <p:cNvPr id="7" name="Content Placeholder 6"/>
          <p:cNvGraphicFramePr>
            <a:graphicFrameLocks noGrp="1"/>
          </p:cNvGraphicFramePr>
          <p:nvPr>
            <p:ph idx="1"/>
          </p:nvPr>
        </p:nvGraphicFramePr>
        <p:xfrm>
          <a:off x="379413" y="1528353"/>
          <a:ext cx="8231188" cy="3474720"/>
        </p:xfrm>
        <a:graphic>
          <a:graphicData uri="http://schemas.openxmlformats.org/drawingml/2006/table">
            <a:tbl>
              <a:tblPr firstRow="1" bandRow="1">
                <a:tableStyleId>{5C22544A-7EE6-4342-B048-85BDC9FD1C3A}</a:tableStyleId>
              </a:tblPr>
              <a:tblGrid>
                <a:gridCol w="201109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059181">
                  <a:extLst>
                    <a:ext uri="{9D8B030D-6E8A-4147-A177-3AD203B41FA5}">
                      <a16:colId xmlns:a16="http://schemas.microsoft.com/office/drawing/2014/main" val="20002"/>
                    </a:ext>
                  </a:extLst>
                </a:gridCol>
                <a:gridCol w="2057797">
                  <a:extLst>
                    <a:ext uri="{9D8B030D-6E8A-4147-A177-3AD203B41FA5}">
                      <a16:colId xmlns:a16="http://schemas.microsoft.com/office/drawing/2014/main" val="20003"/>
                    </a:ext>
                  </a:extLst>
                </a:gridCol>
              </a:tblGrid>
              <a:tr h="979716">
                <a:tc>
                  <a:txBody>
                    <a:bodyPr/>
                    <a:lstStyle/>
                    <a:p>
                      <a:r>
                        <a:rPr lang="en-US" sz="2400" b="0" dirty="0" smtClean="0">
                          <a:latin typeface="Times New Roman" pitchFamily="18" charset="0"/>
                          <a:cs typeface="Times New Roman" pitchFamily="18" charset="0"/>
                        </a:rPr>
                        <a:t>   </a:t>
                      </a:r>
                    </a:p>
                    <a:p>
                      <a:r>
                        <a:rPr lang="en-US" sz="2400" b="0" dirty="0" smtClean="0">
                          <a:latin typeface="Times New Roman" pitchFamily="18" charset="0"/>
                          <a:cs typeface="Times New Roman" pitchFamily="18" charset="0"/>
                        </a:rPr>
                        <a:t> </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1600" b="1" dirty="0" smtClean="0">
                          <a:effectLst>
                            <a:outerShdw blurRad="38100" dist="38100" dir="2700000" algn="tl">
                              <a:srgbClr val="000000">
                                <a:alpha val="43137"/>
                              </a:srgbClr>
                            </a:outerShdw>
                          </a:effectLst>
                          <a:latin typeface="Times New Roman" pitchFamily="18" charset="0"/>
                          <a:cs typeface="Times New Roman" pitchFamily="18" charset="0"/>
                        </a:rPr>
                        <a:t>TITLE</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a:t>
                      </a:r>
                    </a:p>
                    <a:p>
                      <a:r>
                        <a:rPr lang="en-US" sz="2400" b="0" baseline="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0" baseline="0" dirty="0" smtClean="0">
                          <a:effectLst/>
                          <a:latin typeface="Times New Roman" pitchFamily="18" charset="0"/>
                          <a:cs typeface="Times New Roman" pitchFamily="18" charset="0"/>
                        </a:rPr>
                        <a:t> </a:t>
                      </a:r>
                      <a:endParaRPr lang="en-US" sz="1600" b="1" dirty="0">
                        <a:effectLst/>
                        <a:latin typeface="Times New Roman" pitchFamily="18" charset="0"/>
                        <a:cs typeface="Times New Roman" pitchFamily="18" charset="0"/>
                      </a:endParaRPr>
                    </a:p>
                  </a:txBody>
                  <a:tcPr/>
                </a:tc>
                <a:tc>
                  <a:txBody>
                    <a:bodyPr/>
                    <a:lstStyle/>
                    <a:p>
                      <a:endParaRPr lang="en-US" dirty="0" smtClean="0"/>
                    </a:p>
                    <a:p>
                      <a:r>
                        <a:rPr lang="en-US" dirty="0" smtClean="0"/>
                        <a:t>        AUTHOR</a:t>
                      </a:r>
                      <a:endParaRPr lang="en-US" dirty="0"/>
                    </a:p>
                  </a:txBody>
                  <a:tcPr/>
                </a:tc>
                <a:tc>
                  <a:txBody>
                    <a:bodyPr/>
                    <a:lstStyle/>
                    <a:p>
                      <a:endParaRPr lang="en-US" dirty="0" smtClean="0"/>
                    </a:p>
                    <a:p>
                      <a:r>
                        <a:rPr lang="en-US" dirty="0" smtClean="0"/>
                        <a:t>      PUBLISHED</a:t>
                      </a:r>
                      <a:r>
                        <a:rPr lang="en-US" baseline="0" dirty="0" smtClean="0"/>
                        <a:t> IN</a:t>
                      </a:r>
                      <a:endParaRPr lang="en-US" dirty="0"/>
                    </a:p>
                  </a:txBody>
                  <a:tcPr/>
                </a:tc>
                <a:tc>
                  <a:txBody>
                    <a:bodyPr/>
                    <a:lstStyle/>
                    <a:p>
                      <a:r>
                        <a:rPr lang="en-US" dirty="0" smtClean="0"/>
                        <a:t> </a:t>
                      </a:r>
                    </a:p>
                    <a:p>
                      <a:r>
                        <a:rPr lang="en-US" dirty="0" smtClean="0"/>
                        <a:t>         YEAR</a:t>
                      </a:r>
                      <a:endParaRPr lang="en-US" dirty="0"/>
                    </a:p>
                  </a:txBody>
                  <a:tcPr/>
                </a:tc>
                <a:extLst>
                  <a:ext uri="{0D108BD9-81ED-4DB2-BD59-A6C34878D82A}">
                    <a16:rowId xmlns:a16="http://schemas.microsoft.com/office/drawing/2014/main" val="10000"/>
                  </a:ext>
                </a:extLst>
              </a:tr>
              <a:tr h="1449978">
                <a:tc>
                  <a:txBody>
                    <a:bodyPr/>
                    <a:lstStyle/>
                    <a:p>
                      <a:r>
                        <a:rPr lang="en-IN" sz="2400" b="0" dirty="0" smtClean="0">
                          <a:latin typeface="Times New Roman" pitchFamily="18" charset="0"/>
                          <a:cs typeface="Times New Roman" pitchFamily="18" charset="0"/>
                        </a:rPr>
                        <a:t>Recent advances in lithium-ion and lithium-polymer batteries</a:t>
                      </a:r>
                      <a:endParaRPr lang="en-US" sz="2400" b="0" dirty="0">
                        <a:latin typeface="Times New Roman" pitchFamily="18" charset="0"/>
                        <a:cs typeface="Times New Roman" pitchFamily="18" charset="0"/>
                      </a:endParaRPr>
                    </a:p>
                  </a:txBody>
                  <a:tcPr/>
                </a:tc>
                <a:tc>
                  <a:txBody>
                    <a:bodyPr/>
                    <a:lstStyle/>
                    <a:p>
                      <a:r>
                        <a:rPr lang="en-IN" b="1" dirty="0" smtClean="0"/>
                        <a:t> </a:t>
                      </a:r>
                      <a:r>
                        <a:rPr lang="en-IN" sz="2400" b="0" dirty="0" smtClean="0">
                          <a:latin typeface="Times New Roman" pitchFamily="18" charset="0"/>
                          <a:cs typeface="Times New Roman" pitchFamily="18" charset="0"/>
                        </a:rPr>
                        <a:t>H. V. </a:t>
                      </a:r>
                      <a:r>
                        <a:rPr lang="en-IN" sz="2400" b="0" dirty="0" err="1" smtClean="0">
                          <a:latin typeface="Times New Roman" pitchFamily="18" charset="0"/>
                          <a:cs typeface="Times New Roman" pitchFamily="18" charset="0"/>
                        </a:rPr>
                        <a:t>Venkatasetty</a:t>
                      </a:r>
                      <a:r>
                        <a:rPr lang="en-IN" sz="2400" b="0" dirty="0" smtClean="0">
                          <a:latin typeface="Times New Roman" pitchFamily="18" charset="0"/>
                          <a:cs typeface="Times New Roman" pitchFamily="18" charset="0"/>
                        </a:rPr>
                        <a:t> and Y. U. </a:t>
                      </a:r>
                      <a:r>
                        <a:rPr lang="en-IN" sz="2400" b="0" dirty="0" err="1" smtClean="0">
                          <a:latin typeface="Times New Roman" pitchFamily="18" charset="0"/>
                          <a:cs typeface="Times New Roman" pitchFamily="18" charset="0"/>
                        </a:rPr>
                        <a:t>Jeong</a:t>
                      </a:r>
                      <a:endParaRPr lang="en-US" sz="2400" b="0" dirty="0">
                        <a:latin typeface="Times New Roman" pitchFamily="18" charset="0"/>
                        <a:cs typeface="Times New Roman" pitchFamily="18" charset="0"/>
                      </a:endParaRPr>
                    </a:p>
                  </a:txBody>
                  <a:tcPr/>
                </a:tc>
                <a:tc>
                  <a:txBody>
                    <a:bodyPr/>
                    <a:lstStyle/>
                    <a:p>
                      <a:r>
                        <a:rPr lang="en-IN" sz="2400" b="0" dirty="0" smtClean="0">
                          <a:latin typeface="Times New Roman" pitchFamily="18" charset="0"/>
                          <a:cs typeface="Times New Roman" pitchFamily="18" charset="0"/>
                        </a:rPr>
                        <a:t>17th </a:t>
                      </a:r>
                      <a:r>
                        <a:rPr lang="en-IN" sz="2400" b="0" dirty="0" err="1" smtClean="0">
                          <a:latin typeface="Times New Roman" pitchFamily="18" charset="0"/>
                          <a:cs typeface="Times New Roman" pitchFamily="18" charset="0"/>
                        </a:rPr>
                        <a:t>Annu</a:t>
                      </a:r>
                      <a:r>
                        <a:rPr lang="en-IN" sz="2400" b="0" dirty="0" smtClean="0">
                          <a:latin typeface="Times New Roman" pitchFamily="18" charset="0"/>
                          <a:cs typeface="Times New Roman" pitchFamily="18" charset="0"/>
                        </a:rPr>
                        <a:t>. Battery Conf. Applications and Advances</a:t>
                      </a:r>
                      <a:endParaRPr lang="en-US" sz="2400" b="0" dirty="0">
                        <a:latin typeface="Times New Roman" pitchFamily="18" charset="0"/>
                        <a:cs typeface="Times New Roman" pitchFamily="18" charset="0"/>
                      </a:endParaRPr>
                    </a:p>
                  </a:txBody>
                  <a:tcPr/>
                </a:tc>
                <a:tc>
                  <a:txBody>
                    <a:bodyPr/>
                    <a:lstStyle/>
                    <a:p>
                      <a:r>
                        <a:rPr lang="en-US" dirty="0" smtClean="0"/>
                        <a:t>        </a:t>
                      </a:r>
                    </a:p>
                    <a:p>
                      <a:endParaRPr lang="en-US" dirty="0" smtClean="0"/>
                    </a:p>
                    <a:p>
                      <a:r>
                        <a:rPr lang="en-US" baseline="0" dirty="0" smtClean="0"/>
                        <a:t>           2019</a:t>
                      </a:r>
                      <a:endParaRPr lang="en-US" dirty="0" smtClean="0"/>
                    </a:p>
                  </a:txBody>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3.LITERATURE  SURVEY</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marL="0" indent="0" algn="just">
              <a:lnSpc>
                <a:spcPct val="120000"/>
              </a:lnSpc>
              <a:buNone/>
            </a:pPr>
            <a:r>
              <a:rPr lang="en-US" sz="2400" dirty="0" smtClean="0">
                <a:latin typeface="Times New Roman" pitchFamily="18" charset="0"/>
                <a:cs typeface="Times New Roman" pitchFamily="18" charset="0"/>
              </a:rPr>
              <a:t>Description:</a:t>
            </a:r>
          </a:p>
          <a:p>
            <a:pPr>
              <a:lnSpc>
                <a:spcPct val="150000"/>
              </a:lnSpc>
              <a:buNone/>
            </a:pPr>
            <a:r>
              <a:rPr lang="en-IN" sz="2400" dirty="0" smtClean="0">
                <a:latin typeface="Times New Roman" pitchFamily="18" charset="0"/>
                <a:cs typeface="Times New Roman" pitchFamily="18" charset="0"/>
              </a:rPr>
              <a:t> The system also can be used for other applications in the industry or plants that depend on LPG and natural gas in their operations. The system design consists of two main modules: the detection and transmission module, and the receiving module. If the sensor detects a change in gas concentration, it activates. The receiver module acts as a mobile alarm device to allow the mobility within the house premises. The system was tested using LPG and the alarm was activated as a result of change in concentration.</a:t>
            </a:r>
            <a:endParaRPr lang="en-US" sz="2400" dirty="0" smtClean="0">
              <a:latin typeface="Times New Roman" pitchFamily="18" charset="0"/>
              <a:cs typeface="Times New Roman" pitchFamily="18" charset="0"/>
            </a:endParaRPr>
          </a:p>
          <a:p>
            <a:pPr marL="0" indent="0" algn="just">
              <a:lnSpc>
                <a:spcPct val="15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4.LITERATURE  SURVEY</a:t>
            </a:r>
            <a:r>
              <a:rPr lang="en-US" sz="3200" b="1" dirty="0" smtClean="0">
                <a:latin typeface="Times New Roman" pitchFamily="18" charset="0"/>
                <a:cs typeface="Times New Roman" pitchFamily="18" charset="0"/>
              </a:rPr>
              <a:t>:</a:t>
            </a:r>
          </a:p>
        </p:txBody>
      </p:sp>
      <p:graphicFrame>
        <p:nvGraphicFramePr>
          <p:cNvPr id="7" name="Content Placeholder 6"/>
          <p:cNvGraphicFramePr>
            <a:graphicFrameLocks noGrp="1"/>
          </p:cNvGraphicFramePr>
          <p:nvPr>
            <p:ph idx="1"/>
          </p:nvPr>
        </p:nvGraphicFramePr>
        <p:xfrm>
          <a:off x="379413" y="1528353"/>
          <a:ext cx="8231188" cy="3997236"/>
        </p:xfrm>
        <a:graphic>
          <a:graphicData uri="http://schemas.openxmlformats.org/drawingml/2006/table">
            <a:tbl>
              <a:tblPr firstRow="1" bandRow="1">
                <a:tableStyleId>{5C22544A-7EE6-4342-B048-85BDC9FD1C3A}</a:tableStyleId>
              </a:tblPr>
              <a:tblGrid>
                <a:gridCol w="201109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059181">
                  <a:extLst>
                    <a:ext uri="{9D8B030D-6E8A-4147-A177-3AD203B41FA5}">
                      <a16:colId xmlns:a16="http://schemas.microsoft.com/office/drawing/2014/main" val="20002"/>
                    </a:ext>
                  </a:extLst>
                </a:gridCol>
                <a:gridCol w="2057797">
                  <a:extLst>
                    <a:ext uri="{9D8B030D-6E8A-4147-A177-3AD203B41FA5}">
                      <a16:colId xmlns:a16="http://schemas.microsoft.com/office/drawing/2014/main" val="20003"/>
                    </a:ext>
                  </a:extLst>
                </a:gridCol>
              </a:tblGrid>
              <a:tr h="979716">
                <a:tc>
                  <a:txBody>
                    <a:bodyPr/>
                    <a:lstStyle/>
                    <a:p>
                      <a:r>
                        <a:rPr lang="en-US" dirty="0" smtClean="0"/>
                        <a:t>      </a:t>
                      </a:r>
                    </a:p>
                    <a:p>
                      <a:r>
                        <a:rPr lang="en-US" dirty="0" smtClean="0"/>
                        <a:t>        </a:t>
                      </a:r>
                      <a:r>
                        <a:rPr lang="en-US" sz="2000" dirty="0" smtClean="0"/>
                        <a:t> TITLE</a:t>
                      </a:r>
                      <a:endParaRPr lang="en-US" sz="2000" dirty="0"/>
                    </a:p>
                  </a:txBody>
                  <a:tcPr/>
                </a:tc>
                <a:tc>
                  <a:txBody>
                    <a:bodyPr/>
                    <a:lstStyle/>
                    <a:p>
                      <a:endParaRPr lang="en-US" dirty="0" smtClean="0"/>
                    </a:p>
                    <a:p>
                      <a:r>
                        <a:rPr lang="en-US" dirty="0" smtClean="0"/>
                        <a:t>        AUTHOR</a:t>
                      </a:r>
                      <a:endParaRPr lang="en-US" dirty="0"/>
                    </a:p>
                  </a:txBody>
                  <a:tcPr/>
                </a:tc>
                <a:tc>
                  <a:txBody>
                    <a:bodyPr/>
                    <a:lstStyle/>
                    <a:p>
                      <a:endParaRPr lang="en-US" dirty="0" smtClean="0"/>
                    </a:p>
                    <a:p>
                      <a:r>
                        <a:rPr lang="en-US" dirty="0" smtClean="0"/>
                        <a:t>      PUBLISHED</a:t>
                      </a:r>
                      <a:r>
                        <a:rPr lang="en-US" baseline="0" dirty="0" smtClean="0"/>
                        <a:t> IN</a:t>
                      </a:r>
                      <a:endParaRPr lang="en-US" dirty="0"/>
                    </a:p>
                  </a:txBody>
                  <a:tcPr/>
                </a:tc>
                <a:tc>
                  <a:txBody>
                    <a:bodyPr/>
                    <a:lstStyle/>
                    <a:p>
                      <a:r>
                        <a:rPr lang="en-US" dirty="0" smtClean="0"/>
                        <a:t> </a:t>
                      </a:r>
                    </a:p>
                    <a:p>
                      <a:r>
                        <a:rPr lang="en-US" dirty="0" smtClean="0"/>
                        <a:t>         YEAR</a:t>
                      </a:r>
                      <a:endParaRPr lang="en-US" dirty="0"/>
                    </a:p>
                  </a:txBody>
                  <a:tcPr/>
                </a:tc>
                <a:extLst>
                  <a:ext uri="{0D108BD9-81ED-4DB2-BD59-A6C34878D82A}">
                    <a16:rowId xmlns:a16="http://schemas.microsoft.com/office/drawing/2014/main" val="10000"/>
                  </a:ext>
                </a:extLst>
              </a:tr>
              <a:tr h="1449978">
                <a:tc>
                  <a:txBody>
                    <a:bodyPr/>
                    <a:lstStyle/>
                    <a:p>
                      <a:r>
                        <a:rPr lang="en-IN" sz="2400" b="0" dirty="0" smtClean="0">
                          <a:latin typeface="Times New Roman" pitchFamily="18" charset="0"/>
                          <a:cs typeface="Times New Roman" pitchFamily="18" charset="0"/>
                        </a:rPr>
                        <a:t>Design and implementation of real time tracking system based on </a:t>
                      </a:r>
                      <a:r>
                        <a:rPr lang="en-IN" sz="2400" b="0" dirty="0" err="1" smtClean="0">
                          <a:latin typeface="Times New Roman" pitchFamily="18" charset="0"/>
                          <a:cs typeface="Times New Roman" pitchFamily="18" charset="0"/>
                        </a:rPr>
                        <a:t>arduinointelgalileo</a:t>
                      </a:r>
                      <a:endParaRPr lang="en-US" sz="2400" b="0" dirty="0">
                        <a:latin typeface="Times New Roman" pitchFamily="18" charset="0"/>
                        <a:cs typeface="Times New Roman" pitchFamily="18" charset="0"/>
                      </a:endParaRPr>
                    </a:p>
                  </a:txBody>
                  <a:tcPr/>
                </a:tc>
                <a:tc>
                  <a:txBody>
                    <a:bodyPr/>
                    <a:lstStyle/>
                    <a:p>
                      <a:r>
                        <a:rPr lang="en-IN" sz="2400" b="0" dirty="0" smtClean="0">
                          <a:latin typeface="Times New Roman" pitchFamily="18" charset="0"/>
                          <a:cs typeface="Times New Roman" pitchFamily="18" charset="0"/>
                        </a:rPr>
                        <a:t>O. A. </a:t>
                      </a:r>
                      <a:r>
                        <a:rPr lang="en-IN" sz="2400" b="0" dirty="0" err="1" smtClean="0">
                          <a:latin typeface="Times New Roman" pitchFamily="18" charset="0"/>
                          <a:cs typeface="Times New Roman" pitchFamily="18" charset="0"/>
                        </a:rPr>
                        <a:t>Mohamad</a:t>
                      </a:r>
                      <a:r>
                        <a:rPr lang="en-IN" sz="2400" b="0" dirty="0" smtClean="0">
                          <a:latin typeface="Times New Roman" pitchFamily="18" charset="0"/>
                          <a:cs typeface="Times New Roman" pitchFamily="18" charset="0"/>
                        </a:rPr>
                        <a:t>, R. T. </a:t>
                      </a:r>
                      <a:r>
                        <a:rPr lang="en-IN" sz="2400" b="0" dirty="0" err="1" smtClean="0">
                          <a:latin typeface="Times New Roman" pitchFamily="18" charset="0"/>
                          <a:cs typeface="Times New Roman" pitchFamily="18" charset="0"/>
                        </a:rPr>
                        <a:t>Hameed</a:t>
                      </a:r>
                      <a:r>
                        <a:rPr lang="en-IN" sz="2400" b="0" dirty="0" smtClean="0">
                          <a:latin typeface="Times New Roman" pitchFamily="18" charset="0"/>
                          <a:cs typeface="Times New Roman" pitchFamily="18" charset="0"/>
                        </a:rPr>
                        <a:t>, N. </a:t>
                      </a:r>
                      <a:r>
                        <a:rPr lang="en-IN" sz="2400" b="0" dirty="0" err="1" smtClean="0">
                          <a:latin typeface="Times New Roman" pitchFamily="18" charset="0"/>
                          <a:cs typeface="Times New Roman" pitchFamily="18" charset="0"/>
                        </a:rPr>
                        <a:t>Tăapus</a:t>
                      </a:r>
                      <a:endParaRPr lang="en-US" sz="2400" b="0" dirty="0">
                        <a:latin typeface="Times New Roman" pitchFamily="18" charset="0"/>
                        <a:cs typeface="Times New Roman" pitchFamily="18" charset="0"/>
                      </a:endParaRPr>
                    </a:p>
                  </a:txBody>
                  <a:tcPr/>
                </a:tc>
                <a:tc>
                  <a:txBody>
                    <a:bodyPr/>
                    <a:lstStyle/>
                    <a:p>
                      <a:r>
                        <a:rPr lang="en-IN" sz="2400" b="0" dirty="0" smtClean="0">
                          <a:latin typeface="Times New Roman" pitchFamily="18" charset="0"/>
                          <a:cs typeface="Times New Roman" pitchFamily="18" charset="0"/>
                        </a:rPr>
                        <a:t> 8th International Conference</a:t>
                      </a:r>
                      <a:endParaRPr lang="en-US" sz="2400" b="0" dirty="0">
                        <a:latin typeface="Times New Roman" pitchFamily="18" charset="0"/>
                        <a:cs typeface="Times New Roman" pitchFamily="18" charset="0"/>
                      </a:endParaRPr>
                    </a:p>
                  </a:txBody>
                  <a:tcPr/>
                </a:tc>
                <a:tc>
                  <a:txBody>
                    <a:bodyPr/>
                    <a:lstStyle/>
                    <a:p>
                      <a:r>
                        <a:rPr lang="en-US" dirty="0" smtClean="0"/>
                        <a:t>        </a:t>
                      </a:r>
                    </a:p>
                    <a:p>
                      <a:endParaRPr lang="en-US" dirty="0" smtClean="0"/>
                    </a:p>
                    <a:p>
                      <a:r>
                        <a:rPr lang="en-US" baseline="0" dirty="0" smtClean="0"/>
                        <a:t>           2018</a:t>
                      </a:r>
                      <a:endParaRPr lang="en-US" dirty="0" smtClean="0"/>
                    </a:p>
                  </a:txBody>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4.LITERATURE  SURVEY</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marL="0" indent="0" algn="just">
              <a:lnSpc>
                <a:spcPct val="120000"/>
              </a:lnSpc>
              <a:buNone/>
            </a:pPr>
            <a:r>
              <a:rPr lang="en-US" sz="2400" dirty="0" smtClean="0">
                <a:latin typeface="Times New Roman" pitchFamily="18" charset="0"/>
                <a:cs typeface="Times New Roman" pitchFamily="18" charset="0"/>
              </a:rPr>
              <a:t>Description:</a:t>
            </a:r>
          </a:p>
          <a:p>
            <a:pPr>
              <a:lnSpc>
                <a:spcPct val="150000"/>
              </a:lnSpc>
              <a:buNone/>
            </a:pPr>
            <a:r>
              <a:rPr lang="en-IN" sz="2400" dirty="0" smtClean="0">
                <a:latin typeface="Times New Roman" pitchFamily="18" charset="0"/>
                <a:cs typeface="Times New Roman" pitchFamily="18" charset="0"/>
              </a:rPr>
              <a:t>    This system acts on Global System for Mobile Communication (GSM), Global Positioning System (GPS) and General Packet Radio System (GPRS) which are utilized for vehicle tracking and monitoring. evolution of the vehicle tracking system prototype which is used in the vehicle. After that, the browser can carry on the PHP site page that utilizes Google maps to display the place in a real time. To define the location accuracy of the suggested system, we compared the system proposed results with the different commercial GPS devices.</a:t>
            </a:r>
            <a:endParaRPr lang="en-US" sz="2400" dirty="0" smtClean="0">
              <a:latin typeface="Times New Roman" pitchFamily="18" charset="0"/>
              <a:cs typeface="Times New Roman" pitchFamily="18" charset="0"/>
            </a:endParaRPr>
          </a:p>
          <a:p>
            <a:pPr>
              <a:lnSpc>
                <a:spcPct val="150000"/>
              </a:lnSpc>
            </a:pPr>
            <a:endParaRPr lang="en-US" sz="2400" dirty="0" smtClean="0">
              <a:latin typeface="Times New Roman" pitchFamily="18" charset="0"/>
              <a:cs typeface="Times New Roman" pitchFamily="18" charset="0"/>
            </a:endParaRPr>
          </a:p>
          <a:p>
            <a:pPr>
              <a:lnSpc>
                <a:spcPct val="150000"/>
              </a:lnSpc>
              <a:buNone/>
            </a:pPr>
            <a:endParaRPr lang="en-US" sz="2400" dirty="0" smtClean="0">
              <a:latin typeface="Times New Roman" pitchFamily="18" charset="0"/>
              <a:cs typeface="Times New Roman" pitchFamily="18" charset="0"/>
            </a:endParaRPr>
          </a:p>
          <a:p>
            <a:pPr marL="0" indent="0" algn="just">
              <a:lnSpc>
                <a:spcPct val="15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EXISTING METHOD AND PROBLEM STATEMENT</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r>
              <a:rPr lang="en-US" sz="2400" dirty="0" smtClean="0">
                <a:latin typeface="Times New Roman" pitchFamily="18" charset="0"/>
                <a:cs typeface="Times New Roman" pitchFamily="18" charset="0"/>
              </a:rPr>
              <a:t>In the existing system </a:t>
            </a:r>
            <a:r>
              <a:rPr lang="en-US" sz="2400" dirty="0" smtClean="0">
                <a:latin typeface="Times New Roman" pitchFamily="18" charset="0"/>
                <a:cs typeface="Times New Roman" pitchFamily="18" charset="0"/>
              </a:rPr>
              <a:t>even </a:t>
            </a:r>
            <a:r>
              <a:rPr lang="en-US" sz="2400" dirty="0" smtClean="0">
                <a:latin typeface="Times New Roman" pitchFamily="18" charset="0"/>
                <a:cs typeface="Times New Roman" pitchFamily="18" charset="0"/>
              </a:rPr>
              <a:t>in the presence of </a:t>
            </a:r>
            <a:r>
              <a:rPr lang="en-US" sz="2400" dirty="0" smtClean="0">
                <a:latin typeface="Times New Roman" pitchFamily="18" charset="0"/>
                <a:cs typeface="Times New Roman" pitchFamily="18" charset="0"/>
              </a:rPr>
              <a:t>temperature,current </a:t>
            </a:r>
            <a:r>
              <a:rPr lang="en-US" sz="2400" dirty="0" smtClean="0">
                <a:latin typeface="Times New Roman" pitchFamily="18" charset="0"/>
                <a:cs typeface="Times New Roman" pitchFamily="18" charset="0"/>
              </a:rPr>
              <a:t>and voltage </a:t>
            </a:r>
            <a:r>
              <a:rPr lang="en-US" sz="2400" dirty="0" smtClean="0">
                <a:latin typeface="Times New Roman" pitchFamily="18" charset="0"/>
                <a:cs typeface="Times New Roman" pitchFamily="18" charset="0"/>
              </a:rPr>
              <a:t>sensors, the information are not transfer to the clients.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cannot </a:t>
            </a:r>
            <a:r>
              <a:rPr lang="en-US" sz="2400" dirty="0" smtClean="0">
                <a:latin typeface="Times New Roman" pitchFamily="18" charset="0"/>
                <a:cs typeface="Times New Roman" pitchFamily="18" charset="0"/>
              </a:rPr>
              <a:t>sense any fault </a:t>
            </a:r>
            <a:r>
              <a:rPr lang="en-US" sz="2400" dirty="0" smtClean="0">
                <a:latin typeface="Times New Roman" pitchFamily="18" charset="0"/>
                <a:cs typeface="Times New Roman" pitchFamily="18" charset="0"/>
              </a:rPr>
              <a:t>occur in it.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cannot display the condition in it</a:t>
            </a:r>
          </a:p>
          <a:p>
            <a:r>
              <a:rPr lang="en-US" sz="2400" dirty="0" smtClean="0">
                <a:latin typeface="Times New Roman" pitchFamily="18" charset="0"/>
                <a:cs typeface="Times New Roman" pitchFamily="18" charset="0"/>
              </a:rPr>
              <a:t>IOT is not </a:t>
            </a:r>
            <a:r>
              <a:rPr lang="en-US" sz="2400" dirty="0" smtClean="0">
                <a:latin typeface="Times New Roman" pitchFamily="18" charset="0"/>
                <a:cs typeface="Times New Roman" pitchFamily="18" charset="0"/>
              </a:rPr>
              <a:t>present. which </a:t>
            </a:r>
            <a:r>
              <a:rPr lang="en-US" sz="2400" dirty="0" smtClean="0">
                <a:latin typeface="Times New Roman" pitchFamily="18" charset="0"/>
                <a:cs typeface="Times New Roman" pitchFamily="18" charset="0"/>
              </a:rPr>
              <a:t>would be easy to get information through mobile.</a:t>
            </a:r>
          </a:p>
          <a:p>
            <a:endParaRPr lang="en-US" sz="2400" dirty="0" smtClean="0">
              <a:latin typeface="Times New Roman" pitchFamily="18" charset="0"/>
              <a:cs typeface="Times New Roman" pitchFamily="18" charset="0"/>
            </a:endParaRPr>
          </a:p>
          <a:p>
            <a:pPr marL="0" indent="0" algn="just">
              <a:lnSpc>
                <a:spcPct val="120000"/>
              </a:lnSpc>
              <a:buNone/>
            </a:pPr>
            <a:endParaRPr lang="en-US" sz="2400" dirty="0" smtClean="0">
              <a:latin typeface="Times New Roman" pitchFamily="18" charset="0"/>
              <a:cs typeface="Times New Roman" pitchFamily="18" charset="0"/>
            </a:endParaRPr>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3"/>
          <p:cNvSpPr txBox="1"/>
          <p:nvPr/>
        </p:nvSpPr>
        <p:spPr>
          <a:xfrm>
            <a:off x="461913" y="169682"/>
            <a:ext cx="4477732"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145747"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3145748"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1048627" name="TextBox 7"/>
          <p:cNvSpPr txBox="1"/>
          <p:nvPr/>
        </p:nvSpPr>
        <p:spPr>
          <a:xfrm>
            <a:off x="461913" y="6458928"/>
            <a:ext cx="8454276" cy="307777"/>
          </a:xfrm>
          <a:prstGeom prst="rect">
            <a:avLst/>
          </a:prstGeom>
          <a:noFill/>
        </p:spPr>
        <p:txBody>
          <a:bodyPr wrap="square" rtlCol="0">
            <a:spAutoFit/>
          </a:bodyPr>
          <a:lstStyle/>
          <a:p>
            <a:pPr algn="r"/>
            <a:r>
              <a:rPr lang="en-IN" sz="1400" b="1">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48628" name="TextBox 8"/>
          <p:cNvSpPr txBox="1"/>
          <p:nvPr/>
        </p:nvSpPr>
        <p:spPr>
          <a:xfrm>
            <a:off x="220303" y="807426"/>
            <a:ext cx="8649730" cy="5201424"/>
          </a:xfrm>
          <a:prstGeom prst="rect">
            <a:avLst/>
          </a:prstGeom>
          <a:noFill/>
        </p:spPr>
        <p:txBody>
          <a:bodyPr wrap="square" rtlCol="0">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In this proposed system EV battery fault </a:t>
            </a:r>
            <a:r>
              <a:rPr lang="en-US" sz="2400" dirty="0" smtClean="0">
                <a:latin typeface="Times New Roman" pitchFamily="18" charset="0"/>
                <a:cs typeface="Times New Roman" pitchFamily="18" charset="0"/>
              </a:rPr>
              <a:t>monitoring </a:t>
            </a:r>
            <a:r>
              <a:rPr lang="en-US" sz="2400" dirty="0" smtClean="0">
                <a:latin typeface="Times New Roman" pitchFamily="18" charset="0"/>
                <a:cs typeface="Times New Roman" pitchFamily="18" charset="0"/>
              </a:rPr>
              <a:t>system.</a:t>
            </a:r>
          </a:p>
          <a:p>
            <a:pPr>
              <a:lnSpc>
                <a:spcPct val="150000"/>
              </a:lnSpc>
              <a:buFont typeface="Arial" pitchFamily="34" charset="0"/>
              <a:buChar char="•"/>
            </a:pPr>
            <a:r>
              <a:rPr lang="en-US" sz="2400" dirty="0" smtClean="0">
                <a:latin typeface="Times New Roman" pitchFamily="18" charset="0"/>
                <a:cs typeface="Times New Roman" pitchFamily="18" charset="0"/>
              </a:rPr>
              <a:t>Temperature</a:t>
            </a:r>
            <a:r>
              <a:rPr lang="en-US" sz="2400" dirty="0">
                <a:latin typeface="Times New Roman" pitchFamily="18" charset="0"/>
                <a:cs typeface="Times New Roman" pitchFamily="18" charset="0"/>
              </a:rPr>
              <a:t>, voltage, current sensor is used to monitor the battery</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While </a:t>
            </a:r>
            <a:r>
              <a:rPr lang="en-US" sz="2400" dirty="0" smtClean="0">
                <a:latin typeface="Times New Roman" pitchFamily="18" charset="0"/>
                <a:cs typeface="Times New Roman" pitchFamily="18" charset="0"/>
              </a:rPr>
              <a:t>charging, parameters collected with use of all three sensors is fetched by Node MCU and triggers the relay for cutoff charging</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hen our device detects any malfunction.</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condition will be </a:t>
            </a:r>
            <a:r>
              <a:rPr lang="en-US" sz="2400" smtClean="0">
                <a:latin typeface="Times New Roman" pitchFamily="18" charset="0"/>
                <a:cs typeface="Times New Roman" pitchFamily="18" charset="0"/>
              </a:rPr>
              <a:t>monitored </a:t>
            </a:r>
            <a:r>
              <a:rPr lang="en-US" sz="2400" smtClean="0">
                <a:latin typeface="Times New Roman" pitchFamily="18" charset="0"/>
                <a:cs typeface="Times New Roman" pitchFamily="18" charset="0"/>
              </a:rPr>
              <a:t>real-time </a:t>
            </a:r>
            <a:r>
              <a:rPr lang="en-US" sz="2400" dirty="0" smtClean="0">
                <a:latin typeface="Times New Roman" pitchFamily="18" charset="0"/>
                <a:cs typeface="Times New Roman" pitchFamily="18" charset="0"/>
              </a:rPr>
              <a:t>through </a:t>
            </a:r>
            <a:r>
              <a:rPr lang="en-US" sz="2400" dirty="0" smtClean="0">
                <a:latin typeface="Times New Roman" pitchFamily="18" charset="0"/>
                <a:cs typeface="Times New Roman" pitchFamily="18" charset="0"/>
              </a:rPr>
              <a:t>mobile application.</a:t>
            </a:r>
          </a:p>
          <a:p>
            <a:pPr>
              <a:buFont typeface="Arial" pitchFamily="34" charset="0"/>
              <a:buChar char="•"/>
            </a:pPr>
            <a:endParaRPr lang="en-US" sz="24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55BA-9076-45C9-ADEF-B7C80F024BF2}"/>
              </a:ext>
            </a:extLst>
          </p:cNvPr>
          <p:cNvSpPr>
            <a:spLocks noGrp="1"/>
          </p:cNvSpPr>
          <p:nvPr>
            <p:ph type="title"/>
          </p:nvPr>
        </p:nvSpPr>
        <p:spPr>
          <a:xfrm>
            <a:off x="628650" y="0"/>
            <a:ext cx="7886700" cy="431073"/>
          </a:xfrm>
        </p:spPr>
        <p:txBody>
          <a:bodyPr>
            <a:normAutofit fontScale="90000"/>
          </a:bodyPr>
          <a:lstStyle/>
          <a:p>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r>
              <a:rPr lang="en-IN" sz="1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BLOCK </a:t>
            </a:r>
            <a:r>
              <a:rPr lang="en-IN" sz="18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DIAGRAM</a:t>
            </a:r>
          </a:p>
        </p:txBody>
      </p:sp>
      <p:sp>
        <p:nvSpPr>
          <p:cNvPr id="4" name="Rectangle 3">
            <a:extLst>
              <a:ext uri="{FF2B5EF4-FFF2-40B4-BE49-F238E27FC236}">
                <a16:creationId xmlns:a16="http://schemas.microsoft.com/office/drawing/2014/main" id="{FAEA83F6-FAE6-4597-AE6B-F55577E6085D}"/>
              </a:ext>
            </a:extLst>
          </p:cNvPr>
          <p:cNvSpPr/>
          <p:nvPr/>
        </p:nvSpPr>
        <p:spPr>
          <a:xfrm>
            <a:off x="4191000" y="2819400"/>
            <a:ext cx="1440160"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MCU</a:t>
            </a:r>
          </a:p>
        </p:txBody>
      </p:sp>
      <p:sp>
        <p:nvSpPr>
          <p:cNvPr id="5" name="Rectangle 4">
            <a:extLst>
              <a:ext uri="{FF2B5EF4-FFF2-40B4-BE49-F238E27FC236}">
                <a16:creationId xmlns:a16="http://schemas.microsoft.com/office/drawing/2014/main" id="{CF976558-CC7E-43B7-A036-E1158A0AE140}"/>
              </a:ext>
            </a:extLst>
          </p:cNvPr>
          <p:cNvSpPr/>
          <p:nvPr/>
        </p:nvSpPr>
        <p:spPr>
          <a:xfrm>
            <a:off x="899592" y="3356992"/>
            <a:ext cx="108012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BATTERY</a:t>
            </a:r>
          </a:p>
        </p:txBody>
      </p:sp>
      <p:sp>
        <p:nvSpPr>
          <p:cNvPr id="7" name="Rectangle 6">
            <a:extLst>
              <a:ext uri="{FF2B5EF4-FFF2-40B4-BE49-F238E27FC236}">
                <a16:creationId xmlns:a16="http://schemas.microsoft.com/office/drawing/2014/main" id="{F1A5B3EC-474A-49D6-B087-61076629B15A}"/>
              </a:ext>
            </a:extLst>
          </p:cNvPr>
          <p:cNvSpPr/>
          <p:nvPr/>
        </p:nvSpPr>
        <p:spPr>
          <a:xfrm>
            <a:off x="2388773" y="2550603"/>
            <a:ext cx="1601275" cy="629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TEMPERATURE SENSOR</a:t>
            </a:r>
          </a:p>
        </p:txBody>
      </p:sp>
      <p:sp>
        <p:nvSpPr>
          <p:cNvPr id="8" name="Rectangle 7">
            <a:extLst>
              <a:ext uri="{FF2B5EF4-FFF2-40B4-BE49-F238E27FC236}">
                <a16:creationId xmlns:a16="http://schemas.microsoft.com/office/drawing/2014/main" id="{B8BA8584-6809-44DD-A0DA-D227DD89F76A}"/>
              </a:ext>
            </a:extLst>
          </p:cNvPr>
          <p:cNvSpPr/>
          <p:nvPr/>
        </p:nvSpPr>
        <p:spPr>
          <a:xfrm>
            <a:off x="2483768" y="3429000"/>
            <a:ext cx="12961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CURRENT  SENSOR</a:t>
            </a:r>
          </a:p>
        </p:txBody>
      </p:sp>
      <p:sp>
        <p:nvSpPr>
          <p:cNvPr id="9" name="Rectangle 8">
            <a:extLst>
              <a:ext uri="{FF2B5EF4-FFF2-40B4-BE49-F238E27FC236}">
                <a16:creationId xmlns:a16="http://schemas.microsoft.com/office/drawing/2014/main" id="{A742C0AA-BDE7-4D30-AFC4-7B650EA7B8BA}"/>
              </a:ext>
            </a:extLst>
          </p:cNvPr>
          <p:cNvSpPr/>
          <p:nvPr/>
        </p:nvSpPr>
        <p:spPr>
          <a:xfrm>
            <a:off x="2483768" y="4365104"/>
            <a:ext cx="12961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VOLTAGE SENSOR</a:t>
            </a:r>
          </a:p>
        </p:txBody>
      </p:sp>
      <p:sp>
        <p:nvSpPr>
          <p:cNvPr id="10" name="Rectangle 9">
            <a:extLst>
              <a:ext uri="{FF2B5EF4-FFF2-40B4-BE49-F238E27FC236}">
                <a16:creationId xmlns:a16="http://schemas.microsoft.com/office/drawing/2014/main" id="{45F859F6-56C4-4D70-9A80-ED82AA3E69F9}"/>
              </a:ext>
            </a:extLst>
          </p:cNvPr>
          <p:cNvSpPr/>
          <p:nvPr/>
        </p:nvSpPr>
        <p:spPr>
          <a:xfrm>
            <a:off x="849521" y="828619"/>
            <a:ext cx="1337566" cy="724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 </a:t>
            </a:r>
            <a:r>
              <a:rPr lang="en-IN" dirty="0" smtClean="0"/>
              <a:t>POWER SOURCE</a:t>
            </a:r>
            <a:endParaRPr lang="en-IN" dirty="0"/>
          </a:p>
        </p:txBody>
      </p:sp>
      <p:sp>
        <p:nvSpPr>
          <p:cNvPr id="11" name="Rectangle 10">
            <a:extLst>
              <a:ext uri="{FF2B5EF4-FFF2-40B4-BE49-F238E27FC236}">
                <a16:creationId xmlns:a16="http://schemas.microsoft.com/office/drawing/2014/main" id="{D75A9974-206E-4250-A53D-1631944D8650}"/>
              </a:ext>
            </a:extLst>
          </p:cNvPr>
          <p:cNvSpPr/>
          <p:nvPr/>
        </p:nvSpPr>
        <p:spPr>
          <a:xfrm>
            <a:off x="6084168" y="2564904"/>
            <a:ext cx="10801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LCD</a:t>
            </a:r>
          </a:p>
        </p:txBody>
      </p:sp>
      <p:sp>
        <p:nvSpPr>
          <p:cNvPr id="12" name="Rectangle 11">
            <a:extLst>
              <a:ext uri="{FF2B5EF4-FFF2-40B4-BE49-F238E27FC236}">
                <a16:creationId xmlns:a16="http://schemas.microsoft.com/office/drawing/2014/main" id="{15DD4FA5-4139-46FD-87E9-4B6BD93D8A89}"/>
              </a:ext>
            </a:extLst>
          </p:cNvPr>
          <p:cNvSpPr/>
          <p:nvPr/>
        </p:nvSpPr>
        <p:spPr>
          <a:xfrm>
            <a:off x="6064905" y="3709628"/>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RELAY</a:t>
            </a:r>
          </a:p>
        </p:txBody>
      </p:sp>
      <p:sp>
        <p:nvSpPr>
          <p:cNvPr id="13" name="Rectangle 12">
            <a:extLst>
              <a:ext uri="{FF2B5EF4-FFF2-40B4-BE49-F238E27FC236}">
                <a16:creationId xmlns:a16="http://schemas.microsoft.com/office/drawing/2014/main" id="{BCC9E812-AD0C-44A5-A3AB-F555208A222F}"/>
              </a:ext>
            </a:extLst>
          </p:cNvPr>
          <p:cNvSpPr/>
          <p:nvPr/>
        </p:nvSpPr>
        <p:spPr>
          <a:xfrm>
            <a:off x="7578293" y="364502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MOTOR</a:t>
            </a:r>
          </a:p>
        </p:txBody>
      </p:sp>
      <p:sp>
        <p:nvSpPr>
          <p:cNvPr id="14" name="Rectangle 13">
            <a:extLst>
              <a:ext uri="{FF2B5EF4-FFF2-40B4-BE49-F238E27FC236}">
                <a16:creationId xmlns:a16="http://schemas.microsoft.com/office/drawing/2014/main" id="{7FC58C5A-4A0B-41E9-9475-8D22B5E27830}"/>
              </a:ext>
            </a:extLst>
          </p:cNvPr>
          <p:cNvSpPr/>
          <p:nvPr/>
        </p:nvSpPr>
        <p:spPr>
          <a:xfrm>
            <a:off x="6064905" y="4520963"/>
            <a:ext cx="936104" cy="475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IOT</a:t>
            </a:r>
          </a:p>
        </p:txBody>
      </p:sp>
      <p:sp>
        <p:nvSpPr>
          <p:cNvPr id="15" name="Rectangle 14">
            <a:extLst>
              <a:ext uri="{FF2B5EF4-FFF2-40B4-BE49-F238E27FC236}">
                <a16:creationId xmlns:a16="http://schemas.microsoft.com/office/drawing/2014/main" id="{B48C7B80-C86D-400C-8355-CDFFAEE447E9}"/>
              </a:ext>
            </a:extLst>
          </p:cNvPr>
          <p:cNvSpPr/>
          <p:nvPr/>
        </p:nvSpPr>
        <p:spPr>
          <a:xfrm>
            <a:off x="7438501" y="4464738"/>
            <a:ext cx="841109"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p:txBody>
      </p:sp>
      <p:sp>
        <p:nvSpPr>
          <p:cNvPr id="16" name="Rectangle 15">
            <a:extLst>
              <a:ext uri="{FF2B5EF4-FFF2-40B4-BE49-F238E27FC236}">
                <a16:creationId xmlns:a16="http://schemas.microsoft.com/office/drawing/2014/main" id="{6BCEDF3F-FA1E-457D-ABE9-D2BFF9F1E15E}"/>
              </a:ext>
            </a:extLst>
          </p:cNvPr>
          <p:cNvSpPr/>
          <p:nvPr/>
        </p:nvSpPr>
        <p:spPr>
          <a:xfrm>
            <a:off x="1059758" y="2798930"/>
            <a:ext cx="927082"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RELAY</a:t>
            </a:r>
          </a:p>
        </p:txBody>
      </p:sp>
      <p:sp>
        <p:nvSpPr>
          <p:cNvPr id="17" name="Rectangle 16">
            <a:extLst>
              <a:ext uri="{FF2B5EF4-FFF2-40B4-BE49-F238E27FC236}">
                <a16:creationId xmlns:a16="http://schemas.microsoft.com/office/drawing/2014/main" id="{B9AA6C9C-DB8C-40DE-B56C-7849F0117C2C}"/>
              </a:ext>
            </a:extLst>
          </p:cNvPr>
          <p:cNvSpPr/>
          <p:nvPr/>
        </p:nvSpPr>
        <p:spPr>
          <a:xfrm>
            <a:off x="899517" y="2132856"/>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CHARGER</a:t>
            </a:r>
          </a:p>
        </p:txBody>
      </p:sp>
      <p:sp>
        <p:nvSpPr>
          <p:cNvPr id="18" name="Rectangle 17">
            <a:extLst>
              <a:ext uri="{FF2B5EF4-FFF2-40B4-BE49-F238E27FC236}">
                <a16:creationId xmlns:a16="http://schemas.microsoft.com/office/drawing/2014/main" id="{A2334856-ABC6-4E85-A971-81C272FE69FB}"/>
              </a:ext>
            </a:extLst>
          </p:cNvPr>
          <p:cNvSpPr/>
          <p:nvPr/>
        </p:nvSpPr>
        <p:spPr>
          <a:xfrm>
            <a:off x="7102971" y="5420089"/>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a:t>
            </a:r>
          </a:p>
          <a:p>
            <a:pPr algn="ctr"/>
            <a:r>
              <a:rPr lang="en-IN" dirty="0"/>
              <a:t>APPLICATION</a:t>
            </a:r>
          </a:p>
        </p:txBody>
      </p:sp>
      <p:cxnSp>
        <p:nvCxnSpPr>
          <p:cNvPr id="20" name="Straight Arrow Connector 19">
            <a:extLst>
              <a:ext uri="{FF2B5EF4-FFF2-40B4-BE49-F238E27FC236}">
                <a16:creationId xmlns:a16="http://schemas.microsoft.com/office/drawing/2014/main" id="{72B4DD5E-7390-4D85-869A-6C78760B4690}"/>
              </a:ext>
            </a:extLst>
          </p:cNvPr>
          <p:cNvCxnSpPr/>
          <p:nvPr/>
        </p:nvCxnSpPr>
        <p:spPr>
          <a:xfrm>
            <a:off x="-756592" y="92076"/>
            <a:ext cx="5225" cy="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DAA887-3856-467D-99F7-15D55EF87A2F}"/>
              </a:ext>
            </a:extLst>
          </p:cNvPr>
          <p:cNvCxnSpPr/>
          <p:nvPr/>
        </p:nvCxnSpPr>
        <p:spPr>
          <a:xfrm>
            <a:off x="1975988" y="3709628"/>
            <a:ext cx="507780" cy="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045EC4-5ADB-45A6-B91F-CA49D6887E23}"/>
              </a:ext>
            </a:extLst>
          </p:cNvPr>
          <p:cNvCxnSpPr>
            <a:cxnSpLocks/>
          </p:cNvCxnSpPr>
          <p:nvPr/>
        </p:nvCxnSpPr>
        <p:spPr>
          <a:xfrm flipV="1">
            <a:off x="1975988" y="3173270"/>
            <a:ext cx="412785" cy="34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3F24A2-302E-4929-881A-256BAC8D9874}"/>
              </a:ext>
            </a:extLst>
          </p:cNvPr>
          <p:cNvCxnSpPr/>
          <p:nvPr/>
        </p:nvCxnSpPr>
        <p:spPr>
          <a:xfrm>
            <a:off x="2025347" y="4213655"/>
            <a:ext cx="396757" cy="268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9BD18D-382B-4409-991A-35556E2795E8}"/>
              </a:ext>
            </a:extLst>
          </p:cNvPr>
          <p:cNvCxnSpPr>
            <a:stCxn id="5" idx="0"/>
          </p:cNvCxnSpPr>
          <p:nvPr/>
        </p:nvCxnSpPr>
        <p:spPr>
          <a:xfrm flipV="1">
            <a:off x="1439652" y="3143038"/>
            <a:ext cx="0" cy="21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9789A3-29E8-41F2-8F07-F9EB7FAC2EAE}"/>
              </a:ext>
            </a:extLst>
          </p:cNvPr>
          <p:cNvCxnSpPr/>
          <p:nvPr/>
        </p:nvCxnSpPr>
        <p:spPr>
          <a:xfrm flipV="1">
            <a:off x="1584737" y="2591552"/>
            <a:ext cx="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2F6451-63B5-474E-A110-E713213F4018}"/>
              </a:ext>
            </a:extLst>
          </p:cNvPr>
          <p:cNvCxnSpPr>
            <a:cxnSpLocks/>
          </p:cNvCxnSpPr>
          <p:nvPr/>
        </p:nvCxnSpPr>
        <p:spPr>
          <a:xfrm>
            <a:off x="3990048" y="3143038"/>
            <a:ext cx="221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4FC498-CDEC-4000-AD42-73F8F2FF21D9}"/>
              </a:ext>
            </a:extLst>
          </p:cNvPr>
          <p:cNvCxnSpPr>
            <a:stCxn id="8" idx="3"/>
          </p:cNvCxnSpPr>
          <p:nvPr/>
        </p:nvCxnSpPr>
        <p:spPr>
          <a:xfrm>
            <a:off x="3779912" y="371703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0FD1C4-F198-4957-859F-1FB06A1C9E6F}"/>
              </a:ext>
            </a:extLst>
          </p:cNvPr>
          <p:cNvCxnSpPr/>
          <p:nvPr/>
        </p:nvCxnSpPr>
        <p:spPr>
          <a:xfrm>
            <a:off x="3779912" y="4520963"/>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E00B2C0-8A67-420B-B694-5D6FAF3C21E7}"/>
              </a:ext>
            </a:extLst>
          </p:cNvPr>
          <p:cNvCxnSpPr/>
          <p:nvPr/>
        </p:nvCxnSpPr>
        <p:spPr>
          <a:xfrm>
            <a:off x="4932040" y="2348880"/>
            <a:ext cx="0"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1BAFA1-25DD-40FD-B12A-27069933A1C4}"/>
              </a:ext>
            </a:extLst>
          </p:cNvPr>
          <p:cNvCxnSpPr/>
          <p:nvPr/>
        </p:nvCxnSpPr>
        <p:spPr>
          <a:xfrm flipV="1">
            <a:off x="5652120" y="2924944"/>
            <a:ext cx="412785"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4A4DDBC-171E-4581-A0CC-1FDB3E806E53}"/>
              </a:ext>
            </a:extLst>
          </p:cNvPr>
          <p:cNvCxnSpPr>
            <a:endCxn id="12" idx="1"/>
          </p:cNvCxnSpPr>
          <p:nvPr/>
        </p:nvCxnSpPr>
        <p:spPr>
          <a:xfrm flipV="1">
            <a:off x="5661751" y="3889648"/>
            <a:ext cx="403154" cy="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9696B07-75DA-40E3-AF9B-31F5A98335A8}"/>
              </a:ext>
            </a:extLst>
          </p:cNvPr>
          <p:cNvCxnSpPr/>
          <p:nvPr/>
        </p:nvCxnSpPr>
        <p:spPr>
          <a:xfrm>
            <a:off x="6967883" y="3861049"/>
            <a:ext cx="610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9707B53-B99F-4F35-972E-9A955F38A0D4}"/>
              </a:ext>
            </a:extLst>
          </p:cNvPr>
          <p:cNvCxnSpPr/>
          <p:nvPr/>
        </p:nvCxnSpPr>
        <p:spPr>
          <a:xfrm>
            <a:off x="5652120" y="4653136"/>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958214D-A64B-434A-A571-50AC838E85FD}"/>
              </a:ext>
            </a:extLst>
          </p:cNvPr>
          <p:cNvCxnSpPr>
            <a:cxnSpLocks/>
          </p:cNvCxnSpPr>
          <p:nvPr/>
        </p:nvCxnSpPr>
        <p:spPr>
          <a:xfrm>
            <a:off x="7001009" y="4653136"/>
            <a:ext cx="412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3D21E8-203D-4F7C-810E-C28C90F0E186}"/>
              </a:ext>
            </a:extLst>
          </p:cNvPr>
          <p:cNvCxnSpPr>
            <a:endCxn id="18" idx="0"/>
          </p:cNvCxnSpPr>
          <p:nvPr/>
        </p:nvCxnSpPr>
        <p:spPr>
          <a:xfrm>
            <a:off x="7859055" y="4993605"/>
            <a:ext cx="0"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35"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rot="10800000" flipV="1">
            <a:off x="1274297" y="6366439"/>
            <a:ext cx="7608446" cy="369332"/>
          </a:xfrm>
          <a:prstGeom prst="rect">
            <a:avLst/>
          </a:prstGeom>
        </p:spPr>
        <p:txBody>
          <a:bodyPr wrap="square">
            <a:spAutoFit/>
          </a:bodyPr>
          <a:lstStyle/>
          <a:p>
            <a:pPr algn="r"/>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1E00B2C0-8A67-420B-B694-5D6FAF3C21E7}"/>
              </a:ext>
            </a:extLst>
          </p:cNvPr>
          <p:cNvCxnSpPr/>
          <p:nvPr/>
        </p:nvCxnSpPr>
        <p:spPr>
          <a:xfrm>
            <a:off x="1511585" y="1660771"/>
            <a:ext cx="0"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5F859F6-56C4-4D70-9A80-ED82AA3E69F9}"/>
              </a:ext>
            </a:extLst>
          </p:cNvPr>
          <p:cNvSpPr/>
          <p:nvPr/>
        </p:nvSpPr>
        <p:spPr>
          <a:xfrm>
            <a:off x="4228282" y="1573216"/>
            <a:ext cx="1407515" cy="6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12V POWER </a:t>
            </a:r>
            <a:r>
              <a:rPr lang="en-IN" dirty="0"/>
              <a:t>SUPPLY</a:t>
            </a:r>
          </a:p>
        </p:txBody>
      </p:sp>
      <p:cxnSp>
        <p:nvCxnSpPr>
          <p:cNvPr id="45" name="Straight Arrow Connector 44">
            <a:extLst>
              <a:ext uri="{FF2B5EF4-FFF2-40B4-BE49-F238E27FC236}">
                <a16:creationId xmlns:a16="http://schemas.microsoft.com/office/drawing/2014/main" id="{4F9789A3-29E8-41F2-8F07-F9EB7FAC2EAE}"/>
              </a:ext>
            </a:extLst>
          </p:cNvPr>
          <p:cNvCxnSpPr/>
          <p:nvPr/>
        </p:nvCxnSpPr>
        <p:spPr>
          <a:xfrm flipH="1">
            <a:off x="1380698" y="2600654"/>
            <a:ext cx="6174" cy="17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85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169818"/>
            <a:ext cx="8229600" cy="352697"/>
          </a:xfrm>
        </p:spPr>
        <p:txBody>
          <a:bodyPr>
            <a:noAutofit/>
          </a:bodyPr>
          <a:lstStyle/>
          <a:p>
            <a:pPr eaLnBrk="1" hangingPunct="1"/>
            <a:r>
              <a:rPr lang="en-US" sz="1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HARDWARE AND  SOFTWARE  REQUIREMENTS:</a:t>
            </a:r>
          </a:p>
        </p:txBody>
      </p:sp>
      <p:sp>
        <p:nvSpPr>
          <p:cNvPr id="16387" name="Content Placeholder 2"/>
          <p:cNvSpPr>
            <a:spLocks noGrp="1"/>
          </p:cNvSpPr>
          <p:nvPr>
            <p:ph idx="1"/>
          </p:nvPr>
        </p:nvSpPr>
        <p:spPr>
          <a:xfrm>
            <a:off x="457200" y="600891"/>
            <a:ext cx="8229600" cy="5723709"/>
          </a:xfrm>
        </p:spPr>
        <p:txBody>
          <a:bodyPr>
            <a:noAutofit/>
          </a:bodyPr>
          <a:lstStyle/>
          <a:p>
            <a:pPr marL="0" indent="0">
              <a:lnSpc>
                <a:spcPct val="150000"/>
              </a:lnSpc>
              <a:buNone/>
            </a:pPr>
            <a:r>
              <a:rPr lang="en-IN" sz="2400" b="1" dirty="0" smtClean="0">
                <a:latin typeface="Times New Roman" pitchFamily="18" charset="0"/>
                <a:cs typeface="Times New Roman" pitchFamily="18" charset="0"/>
              </a:rPr>
              <a:t>HARDWARE REQUIRED:</a:t>
            </a:r>
            <a:endParaRPr lang="en-IN" sz="2400" dirty="0" smtClean="0">
              <a:latin typeface="Times New Roman" pitchFamily="18" charset="0"/>
              <a:cs typeface="Times New Roman" pitchFamily="18" charset="0"/>
            </a:endParaRPr>
          </a:p>
          <a:p>
            <a:pPr lvl="0">
              <a:lnSpc>
                <a:spcPct val="100000"/>
              </a:lnSpc>
            </a:pPr>
            <a:r>
              <a:rPr lang="en-IN" sz="2400" dirty="0" smtClean="0">
                <a:latin typeface="Times New Roman" pitchFamily="18" charset="0"/>
                <a:cs typeface="Times New Roman" pitchFamily="18" charset="0"/>
              </a:rPr>
              <a:t>NODE MCU(ESP32)</a:t>
            </a:r>
          </a:p>
          <a:p>
            <a:pPr lvl="0">
              <a:lnSpc>
                <a:spcPct val="100000"/>
              </a:lnSpc>
            </a:pPr>
            <a:r>
              <a:rPr lang="en-IN" sz="2400" dirty="0" smtClean="0">
                <a:latin typeface="Times New Roman" pitchFamily="18" charset="0"/>
                <a:cs typeface="Times New Roman" pitchFamily="18" charset="0"/>
              </a:rPr>
              <a:t>POWER SUPPLY</a:t>
            </a:r>
          </a:p>
          <a:p>
            <a:pPr lvl="0">
              <a:lnSpc>
                <a:spcPct val="100000"/>
              </a:lnSpc>
            </a:pPr>
            <a:r>
              <a:rPr lang="en-IN" sz="2400" dirty="0" smtClean="0">
                <a:latin typeface="Times New Roman" pitchFamily="18" charset="0"/>
                <a:cs typeface="Times New Roman" pitchFamily="18" charset="0"/>
              </a:rPr>
              <a:t>LCD(16X2)</a:t>
            </a:r>
          </a:p>
          <a:p>
            <a:pPr lvl="0">
              <a:lnSpc>
                <a:spcPct val="100000"/>
              </a:lnSpc>
            </a:pPr>
            <a:r>
              <a:rPr lang="en-IN" sz="2400" dirty="0" smtClean="0">
                <a:latin typeface="Times New Roman" pitchFamily="18" charset="0"/>
                <a:cs typeface="Times New Roman" pitchFamily="18" charset="0"/>
              </a:rPr>
              <a:t>BATTERY (LI-ION)</a:t>
            </a:r>
          </a:p>
          <a:p>
            <a:pPr lvl="0">
              <a:lnSpc>
                <a:spcPct val="100000"/>
              </a:lnSpc>
            </a:pPr>
            <a:r>
              <a:rPr lang="en-IN" sz="2400" dirty="0" smtClean="0">
                <a:latin typeface="Times New Roman" pitchFamily="18" charset="0"/>
                <a:cs typeface="Times New Roman" pitchFamily="18" charset="0"/>
              </a:rPr>
              <a:t>TEMPERATURE SENSOR</a:t>
            </a:r>
          </a:p>
          <a:p>
            <a:pPr lvl="0">
              <a:lnSpc>
                <a:spcPct val="100000"/>
              </a:lnSpc>
            </a:pPr>
            <a:r>
              <a:rPr lang="en-IN" sz="2400" dirty="0" smtClean="0">
                <a:latin typeface="Times New Roman" pitchFamily="18" charset="0"/>
                <a:cs typeface="Times New Roman" pitchFamily="18" charset="0"/>
              </a:rPr>
              <a:t>CURRENT SENSOR</a:t>
            </a:r>
          </a:p>
          <a:p>
            <a:pPr lvl="0">
              <a:lnSpc>
                <a:spcPct val="100000"/>
              </a:lnSpc>
            </a:pPr>
            <a:r>
              <a:rPr lang="en-IN" sz="2400" dirty="0" smtClean="0">
                <a:latin typeface="Times New Roman" pitchFamily="18" charset="0"/>
                <a:cs typeface="Times New Roman" pitchFamily="18" charset="0"/>
              </a:rPr>
              <a:t>VOLTAGE ENSOR</a:t>
            </a:r>
          </a:p>
          <a:p>
            <a:pPr lvl="0">
              <a:lnSpc>
                <a:spcPct val="100000"/>
              </a:lnSpc>
            </a:pPr>
            <a:r>
              <a:rPr lang="en-IN" sz="2400" dirty="0" smtClean="0">
                <a:latin typeface="Times New Roman" pitchFamily="18" charset="0"/>
                <a:cs typeface="Times New Roman" pitchFamily="18" charset="0"/>
              </a:rPr>
              <a:t>BUZZER</a:t>
            </a:r>
          </a:p>
          <a:p>
            <a:pPr lvl="0">
              <a:lnSpc>
                <a:spcPct val="100000"/>
              </a:lnSpc>
            </a:pPr>
            <a:r>
              <a:rPr lang="en-IN" sz="2400" dirty="0" smtClean="0">
                <a:latin typeface="Times New Roman" pitchFamily="18" charset="0"/>
                <a:cs typeface="Times New Roman" pitchFamily="18" charset="0"/>
              </a:rPr>
              <a:t>RELAY</a:t>
            </a:r>
          </a:p>
          <a:p>
            <a:pPr marL="0" indent="0">
              <a:lnSpc>
                <a:spcPct val="150000"/>
              </a:lnSpc>
              <a:buNone/>
            </a:pPr>
            <a:endParaRPr lang="en-IN" sz="2400" dirty="0" smtClean="0">
              <a:latin typeface="Times New Roman" pitchFamily="18" charset="0"/>
              <a:cs typeface="Times New Roman" pitchFamily="18" charset="0"/>
            </a:endParaRPr>
          </a:p>
          <a:p>
            <a:pPr eaLnBrk="1" hangingPunct="1">
              <a:lnSpc>
                <a:spcPct val="150000"/>
              </a:lnSpc>
            </a:pPr>
            <a:endParaRPr lang="en-US" sz="2400" dirty="0" smtClean="0">
              <a:latin typeface="Times New Roman" pitchFamily="18" charset="0"/>
              <a:cs typeface="Times New Roman" pitchFamily="18" charset="0"/>
            </a:endParaRPr>
          </a:p>
        </p:txBody>
      </p:sp>
      <p:cxnSp>
        <p:nvCxnSpPr>
          <p:cNvPr id="4"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7" name="Footer Placeholder 5"/>
          <p:cNvSpPr>
            <a:spLocks noGrp="1"/>
          </p:cNvSpPr>
          <p:nvPr>
            <p:ph type="ftr" sz="quarter" idx="11"/>
          </p:nvPr>
        </p:nvSpPr>
        <p:spPr>
          <a:xfrm>
            <a:off x="3496962" y="6356351"/>
            <a:ext cx="5375188" cy="365125"/>
          </a:xfrm>
        </p:spPr>
        <p:txBody>
          <a:bodyPr/>
          <a:lstStyle/>
          <a:p>
            <a:r>
              <a:rPr lang="en-US" sz="14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IN" sz="1400" b="1" dirty="0">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169818"/>
            <a:ext cx="8229600" cy="352697"/>
          </a:xfrm>
        </p:spPr>
        <p:txBody>
          <a:bodyPr>
            <a:noAutofit/>
          </a:bodyPr>
          <a:lstStyle/>
          <a:p>
            <a:pPr eaLnBrk="1" hangingPunct="1"/>
            <a:r>
              <a:rPr lang="en-US" sz="1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HARDWARE AND  SOFTWARE  REQUIREMENTS:</a:t>
            </a:r>
          </a:p>
        </p:txBody>
      </p:sp>
      <p:sp>
        <p:nvSpPr>
          <p:cNvPr id="16387" name="Content Placeholder 2"/>
          <p:cNvSpPr>
            <a:spLocks noGrp="1"/>
          </p:cNvSpPr>
          <p:nvPr>
            <p:ph idx="1"/>
          </p:nvPr>
        </p:nvSpPr>
        <p:spPr>
          <a:xfrm>
            <a:off x="457200" y="744583"/>
            <a:ext cx="8229600" cy="5580017"/>
          </a:xfrm>
        </p:spPr>
        <p:txBody>
          <a:bodyPr>
            <a:noAutofit/>
          </a:bodyPr>
          <a:lstStyle/>
          <a:p>
            <a:pPr marL="0" indent="0">
              <a:lnSpc>
                <a:spcPct val="100000"/>
              </a:lnSpc>
              <a:buNone/>
            </a:pPr>
            <a:r>
              <a:rPr lang="en-IN" sz="2400" b="1" dirty="0" smtClean="0">
                <a:latin typeface="Times New Roman" pitchFamily="18" charset="0"/>
                <a:cs typeface="Times New Roman" pitchFamily="18" charset="0"/>
              </a:rPr>
              <a:t>HARDWARE REQUIRED:</a:t>
            </a:r>
          </a:p>
          <a:p>
            <a:pPr marL="0" indent="0">
              <a:lnSpc>
                <a:spcPct val="100000"/>
              </a:lnSpc>
            </a:pPr>
            <a:r>
              <a:rPr lang="en-IN" sz="2400" dirty="0" smtClean="0">
                <a:latin typeface="Times New Roman" pitchFamily="18" charset="0"/>
                <a:cs typeface="Times New Roman" pitchFamily="18" charset="0"/>
              </a:rPr>
              <a:t>  DC-MOTOR </a:t>
            </a:r>
          </a:p>
          <a:p>
            <a:pPr lvl="0">
              <a:lnSpc>
                <a:spcPct val="100000"/>
              </a:lnSpc>
            </a:pPr>
            <a:r>
              <a:rPr lang="en-IN" sz="2400" dirty="0" smtClean="0">
                <a:latin typeface="Times New Roman" pitchFamily="18" charset="0"/>
                <a:cs typeface="Times New Roman" pitchFamily="18" charset="0"/>
              </a:rPr>
              <a:t>CHARGER</a:t>
            </a:r>
          </a:p>
          <a:p>
            <a:pPr marL="0" indent="0">
              <a:lnSpc>
                <a:spcPct val="100000"/>
              </a:lnSpc>
              <a:buNone/>
            </a:pPr>
            <a:r>
              <a:rPr lang="en-IN" sz="2400" b="1" dirty="0" smtClean="0">
                <a:latin typeface="Times New Roman" pitchFamily="18" charset="0"/>
                <a:cs typeface="Times New Roman" pitchFamily="18" charset="0"/>
              </a:rPr>
              <a:t>SOFTWARE REQUIRED:</a:t>
            </a:r>
            <a:endParaRPr lang="en-IN" sz="2400" dirty="0" smtClean="0">
              <a:latin typeface="Times New Roman" pitchFamily="18" charset="0"/>
              <a:cs typeface="Times New Roman" pitchFamily="18" charset="0"/>
            </a:endParaRPr>
          </a:p>
          <a:p>
            <a:pPr lvl="0">
              <a:lnSpc>
                <a:spcPct val="100000"/>
              </a:lnSpc>
            </a:pPr>
            <a:r>
              <a:rPr lang="en-IN" sz="2400" dirty="0" smtClean="0">
                <a:latin typeface="Times New Roman" pitchFamily="18" charset="0"/>
                <a:cs typeface="Times New Roman" pitchFamily="18" charset="0"/>
              </a:rPr>
              <a:t>ARDUINO </a:t>
            </a:r>
            <a:r>
              <a:rPr lang="en-IN" sz="2400" dirty="0" smtClean="0">
                <a:latin typeface="Times New Roman" pitchFamily="18" charset="0"/>
                <a:cs typeface="Times New Roman" pitchFamily="18" charset="0"/>
              </a:rPr>
              <a:t>IDE</a:t>
            </a:r>
          </a:p>
          <a:p>
            <a:pPr lvl="0">
              <a:lnSpc>
                <a:spcPct val="100000"/>
              </a:lnSpc>
            </a:pPr>
            <a:r>
              <a:rPr lang="en-IN" sz="2400" dirty="0" smtClean="0">
                <a:latin typeface="Times New Roman" pitchFamily="18" charset="0"/>
                <a:cs typeface="Times New Roman" pitchFamily="18" charset="0"/>
              </a:rPr>
              <a:t>MIT APP INVENTER</a:t>
            </a:r>
            <a:endParaRPr lang="en-IN" sz="2400" dirty="0" smtClean="0">
              <a:latin typeface="Times New Roman" pitchFamily="18" charset="0"/>
              <a:cs typeface="Times New Roman" pitchFamily="18" charset="0"/>
            </a:endParaRPr>
          </a:p>
          <a:p>
            <a:pPr marL="0" indent="0">
              <a:lnSpc>
                <a:spcPct val="100000"/>
              </a:lnSpc>
              <a:buNone/>
            </a:pPr>
            <a:endParaRPr lang="en-IN" sz="2400" dirty="0" smtClean="0">
              <a:latin typeface="Times New Roman" pitchFamily="18" charset="0"/>
              <a:cs typeface="Times New Roman" pitchFamily="18" charset="0"/>
            </a:endParaRPr>
          </a:p>
          <a:p>
            <a:pPr eaLnBrk="1" hangingPunct="1">
              <a:lnSpc>
                <a:spcPct val="100000"/>
              </a:lnSpc>
            </a:pPr>
            <a:endParaRPr lang="en-US" sz="2400" dirty="0" smtClean="0">
              <a:latin typeface="Times New Roman" pitchFamily="18" charset="0"/>
              <a:cs typeface="Times New Roman" pitchFamily="18" charset="0"/>
            </a:endParaRPr>
          </a:p>
        </p:txBody>
      </p:sp>
      <p:cxnSp>
        <p:nvCxnSpPr>
          <p:cNvPr id="4"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7" name="Footer Placeholder 5"/>
          <p:cNvSpPr>
            <a:spLocks noGrp="1"/>
          </p:cNvSpPr>
          <p:nvPr>
            <p:ph type="ftr" sz="quarter" idx="11"/>
          </p:nvPr>
        </p:nvSpPr>
        <p:spPr>
          <a:xfrm>
            <a:off x="3496962" y="6356351"/>
            <a:ext cx="5375188" cy="365125"/>
          </a:xfrm>
        </p:spPr>
        <p:txBody>
          <a:bodyPr/>
          <a:lstStyle/>
          <a:p>
            <a:r>
              <a:rPr lang="en-US" sz="14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IN" sz="1400" b="1" dirty="0">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solidFill>
                <a:schemeClr val="accent6">
                  <a:lumMod val="75000"/>
                </a:schemeClr>
              </a:solidFill>
              <a:latin typeface="Times New Roman" pitchFamily="18" charset="0"/>
              <a:cs typeface="Times New Roman" pitchFamily="18" charset="0"/>
            </a:endParaRPr>
          </a:p>
        </p:txBody>
      </p:sp>
      <p:sp>
        <p:nvSpPr>
          <p:cNvPr id="6" name="Subtitle 5"/>
          <p:cNvSpPr>
            <a:spLocks noGrp="1"/>
          </p:cNvSpPr>
          <p:nvPr>
            <p:ph type="subTitle" idx="1"/>
          </p:nvPr>
        </p:nvSpPr>
        <p:spPr>
          <a:xfrm>
            <a:off x="182880" y="0"/>
            <a:ext cx="1489166" cy="483326"/>
          </a:xfrm>
        </p:spPr>
        <p:txBody>
          <a:bodyPr>
            <a:normAutofit/>
          </a:bodyPr>
          <a:lstStyle/>
          <a:p>
            <a:r>
              <a:rPr lang="en-US"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TITLE:</a:t>
            </a:r>
            <a:endParaRPr lang="en-US"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a:xfrm>
            <a:off x="2272937" y="6348549"/>
            <a:ext cx="6714309" cy="209005"/>
          </a:xfrm>
        </p:spPr>
        <p:txBody>
          <a:bodyPr/>
          <a:lstStyle/>
          <a:p>
            <a:r>
              <a:rPr lang="en-US" dirty="0" smtClean="0"/>
              <a:t>                                  </a:t>
            </a:r>
            <a:r>
              <a:rPr lang="en-US" sz="14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GRTIET, Department of Electronics and Communication Engineering</a:t>
            </a:r>
            <a:endParaRPr lang="en-IN" sz="14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4" name="Straight Connector 5"/>
          <p:cNvCxnSpPr>
            <a:cxnSpLocks/>
          </p:cNvCxnSpPr>
          <p:nvPr/>
        </p:nvCxnSpPr>
        <p:spPr>
          <a:xfrm>
            <a:off x="237506" y="522514"/>
            <a:ext cx="8621486" cy="23752"/>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8" name="Straight Connector 6"/>
          <p:cNvCxnSpPr>
            <a:cxnSpLocks/>
          </p:cNvCxnSpPr>
          <p:nvPr/>
        </p:nvCxnSpPr>
        <p:spPr>
          <a:xfrm>
            <a:off x="194632" y="6242703"/>
            <a:ext cx="8735612" cy="15593"/>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744583" y="2795451"/>
            <a:ext cx="7354388" cy="954107"/>
          </a:xfrm>
          <a:prstGeom prst="rect">
            <a:avLst/>
          </a:prstGeom>
        </p:spPr>
        <p:txBody>
          <a:bodyPr wrap="square">
            <a:spAutoFit/>
          </a:bodyPr>
          <a:lstStyle/>
          <a:p>
            <a:pPr algn="ctr"/>
            <a:r>
              <a:rPr lang="en-IN" sz="2800" b="1" dirty="0" smtClean="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 BATTERY FAULT MONITORING USING IOT</a:t>
            </a:r>
            <a:endParaRPr lang="en-US" sz="2800" dirty="0"/>
          </a:p>
        </p:txBody>
      </p:sp>
    </p:spTree>
    <p:extLst>
      <p:ext uri="{BB962C8B-B14F-4D97-AF65-F5344CB8AC3E}">
        <p14:creationId xmlns:p14="http://schemas.microsoft.com/office/powerpoint/2010/main" val="618079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169818"/>
            <a:ext cx="8229600" cy="352697"/>
          </a:xfrm>
        </p:spPr>
        <p:txBody>
          <a:bodyPr>
            <a:noAutofit/>
          </a:bodyPr>
          <a:lstStyle/>
          <a:p>
            <a:pPr eaLnBrk="1" hangingPunct="1"/>
            <a:r>
              <a:rPr lang="en-US" sz="1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APPLICATIONS:</a:t>
            </a:r>
          </a:p>
        </p:txBody>
      </p:sp>
      <p:sp>
        <p:nvSpPr>
          <p:cNvPr id="16387" name="Content Placeholder 2"/>
          <p:cNvSpPr>
            <a:spLocks noGrp="1"/>
          </p:cNvSpPr>
          <p:nvPr>
            <p:ph idx="1"/>
          </p:nvPr>
        </p:nvSpPr>
        <p:spPr>
          <a:xfrm>
            <a:off x="457200" y="744583"/>
            <a:ext cx="8229600" cy="5580017"/>
          </a:xfrm>
        </p:spPr>
        <p:txBody>
          <a:bodyPr>
            <a:normAutofit/>
          </a:bodyPr>
          <a:lstStyle/>
          <a:p>
            <a:pPr>
              <a:lnSpc>
                <a:spcPct val="150000"/>
              </a:lnSpc>
            </a:pPr>
            <a:r>
              <a:rPr lang="en-US" sz="2400" dirty="0" smtClean="0">
                <a:latin typeface="Times New Roman" pitchFamily="18" charset="0"/>
                <a:cs typeface="Times New Roman" pitchFamily="18" charset="0"/>
              </a:rPr>
              <a:t>It is clear that an electric vehicle totally depends on the source of energy from a battery.</a:t>
            </a:r>
          </a:p>
          <a:p>
            <a:pPr>
              <a:lnSpc>
                <a:spcPct val="150000"/>
              </a:lnSpc>
            </a:pPr>
            <a:r>
              <a:rPr lang="en-US" sz="2400" dirty="0" smtClean="0">
                <a:latin typeface="Times New Roman" pitchFamily="18" charset="0"/>
                <a:cs typeface="Times New Roman" pitchFamily="18" charset="0"/>
              </a:rPr>
              <a:t> In this work, the idea of monitoring the performance of the vehicle using IOT techniques is proposed, so that the monitoring can be done directly.</a:t>
            </a:r>
          </a:p>
          <a:p>
            <a:pPr>
              <a:lnSpc>
                <a:spcPct val="150000"/>
              </a:lnSpc>
            </a:pPr>
            <a:r>
              <a:rPr lang="en-US" sz="2400" dirty="0" smtClean="0">
                <a:latin typeface="Times New Roman" pitchFamily="18" charset="0"/>
                <a:cs typeface="Times New Roman" pitchFamily="18" charset="0"/>
              </a:rPr>
              <a:t>the system is capable to detect degraded battery performance and sends notification messages to the user for further action.</a:t>
            </a:r>
          </a:p>
          <a:p>
            <a:pPr>
              <a:lnSpc>
                <a:spcPct val="150000"/>
              </a:lnSpc>
              <a:buNone/>
            </a:pPr>
            <a:r>
              <a:rPr lang="en-US" sz="2400" dirty="0" smtClean="0">
                <a:latin typeface="Times New Roman" pitchFamily="18" charset="0"/>
                <a:cs typeface="Times New Roman" pitchFamily="18" charset="0"/>
                <a:hlinkClick r:id="rId3" tooltip="Fig. 13: Clicking View customer displays an information list of..."/>
              </a:rPr>
              <a:t/>
            </a:r>
            <a:br>
              <a:rPr lang="en-US" sz="2400" dirty="0" smtClean="0">
                <a:latin typeface="Times New Roman" pitchFamily="18" charset="0"/>
                <a:cs typeface="Times New Roman" pitchFamily="18" charset="0"/>
                <a:hlinkClick r:id="rId3" tooltip="Fig. 13: Clicking View customer displays an information list of..."/>
              </a:rPr>
            </a:br>
            <a:endParaRPr lang="en-US" sz="2400" dirty="0" smtClean="0">
              <a:latin typeface="Times New Roman" pitchFamily="18" charset="0"/>
              <a:cs typeface="Times New Roman" pitchFamily="18" charset="0"/>
            </a:endParaRPr>
          </a:p>
          <a:p>
            <a:pPr eaLnBrk="1" hangingPunct="1">
              <a:lnSpc>
                <a:spcPct val="150000"/>
              </a:lnSpc>
            </a:pPr>
            <a:endParaRPr lang="en-US" sz="2400" dirty="0" smtClean="0">
              <a:latin typeface="Times New Roman" pitchFamily="18" charset="0"/>
              <a:cs typeface="Times New Roman" pitchFamily="18" charset="0"/>
            </a:endParaRPr>
          </a:p>
        </p:txBody>
      </p:sp>
      <p:cxnSp>
        <p:nvCxnSpPr>
          <p:cNvPr id="4"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7" name="Footer Placeholder 5"/>
          <p:cNvSpPr>
            <a:spLocks noGrp="1"/>
          </p:cNvSpPr>
          <p:nvPr>
            <p:ph type="ftr" sz="quarter" idx="11"/>
          </p:nvPr>
        </p:nvSpPr>
        <p:spPr>
          <a:xfrm>
            <a:off x="3496962" y="6356351"/>
            <a:ext cx="5375188" cy="365125"/>
          </a:xfrm>
        </p:spPr>
        <p:txBody>
          <a:bodyPr/>
          <a:lstStyle/>
          <a:p>
            <a:r>
              <a:rPr lang="en-US" sz="14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IN" sz="1400" b="1" dirty="0">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REFERNCES</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587829"/>
            <a:ext cx="8231777" cy="5538335"/>
          </a:xfrm>
        </p:spPr>
        <p:txBody>
          <a:bodyPr>
            <a:noAutofit/>
          </a:bodyPr>
          <a:lstStyle/>
          <a:p>
            <a:pPr>
              <a:lnSpc>
                <a:spcPct val="150000"/>
              </a:lnSpc>
            </a:pPr>
            <a:r>
              <a:rPr lang="en-IN" sz="2400" dirty="0" smtClean="0">
                <a:latin typeface="Times New Roman" pitchFamily="18" charset="0"/>
                <a:cs typeface="Times New Roman" pitchFamily="18" charset="0"/>
              </a:rPr>
              <a:t>[1]. Yong </a:t>
            </a:r>
            <a:r>
              <a:rPr lang="en-IN" sz="2400" dirty="0" err="1" smtClean="0">
                <a:latin typeface="Times New Roman" pitchFamily="18" charset="0"/>
                <a:cs typeface="Times New Roman" pitchFamily="18" charset="0"/>
              </a:rPr>
              <a:t>Tian</a:t>
            </a:r>
            <a:r>
              <a:rPr lang="en-IN" sz="2400" dirty="0" smtClean="0">
                <a:latin typeface="Times New Roman" pitchFamily="18" charset="0"/>
                <a:cs typeface="Times New Roman" pitchFamily="18" charset="0"/>
              </a:rPr>
              <a:t>, Dong Li, </a:t>
            </a:r>
            <a:r>
              <a:rPr lang="en-IN" sz="2400" dirty="0" err="1" smtClean="0">
                <a:latin typeface="Times New Roman" pitchFamily="18" charset="0"/>
                <a:cs typeface="Times New Roman" pitchFamily="18" charset="0"/>
              </a:rPr>
              <a:t>Jindong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Tian</a:t>
            </a:r>
            <a:r>
              <a:rPr lang="en-IN" sz="2400" dirty="0" smtClean="0">
                <a:latin typeface="Times New Roman" pitchFamily="18" charset="0"/>
                <a:cs typeface="Times New Roman" pitchFamily="18" charset="0"/>
              </a:rPr>
              <a:t>, “An optimal nonlinear observer for state-of-charge estimation of lithium-ion batteries”, Industrial Electronics and Applications (ICIEA), 2017 12th IEEE Conference. </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[2]. C. Wu, J. L. Sun, C. B Zhu, Y. W. </a:t>
            </a:r>
            <a:r>
              <a:rPr lang="en-IN" sz="2400" dirty="0" err="1" smtClean="0">
                <a:latin typeface="Times New Roman" pitchFamily="18" charset="0"/>
                <a:cs typeface="Times New Roman" pitchFamily="18" charset="0"/>
              </a:rPr>
              <a:t>Ge</a:t>
            </a:r>
            <a:r>
              <a:rPr lang="en-IN" sz="2400" dirty="0" smtClean="0">
                <a:latin typeface="Times New Roman" pitchFamily="18" charset="0"/>
                <a:cs typeface="Times New Roman" pitchFamily="18" charset="0"/>
              </a:rPr>
              <a:t>, Y. P. Zhao, "Research on overcharge and </a:t>
            </a:r>
            <a:r>
              <a:rPr lang="en-IN" sz="2400" dirty="0" err="1" smtClean="0">
                <a:latin typeface="Times New Roman" pitchFamily="18" charset="0"/>
                <a:cs typeface="Times New Roman" pitchFamily="18" charset="0"/>
              </a:rPr>
              <a:t>overdischarge</a:t>
            </a:r>
            <a:r>
              <a:rPr lang="en-IN" sz="2400" dirty="0" smtClean="0">
                <a:latin typeface="Times New Roman" pitchFamily="18" charset="0"/>
                <a:cs typeface="Times New Roman" pitchFamily="18" charset="0"/>
              </a:rPr>
              <a:t> effect on Lithium-ion batteries", Proc. IEEE </a:t>
            </a:r>
            <a:r>
              <a:rPr lang="en-IN" sz="2400" dirty="0" err="1" smtClean="0">
                <a:latin typeface="Times New Roman" pitchFamily="18" charset="0"/>
                <a:cs typeface="Times New Roman" pitchFamily="18" charset="0"/>
              </a:rPr>
              <a:t>Veh</a:t>
            </a:r>
            <a:r>
              <a:rPr lang="en-IN" sz="2400" dirty="0" smtClean="0">
                <a:latin typeface="Times New Roman" pitchFamily="18" charset="0"/>
                <a:cs typeface="Times New Roman" pitchFamily="18" charset="0"/>
              </a:rPr>
              <a:t>. Power </a:t>
            </a:r>
            <a:r>
              <a:rPr lang="en-IN" sz="2400" dirty="0" err="1" smtClean="0">
                <a:latin typeface="Times New Roman" pitchFamily="18" charset="0"/>
                <a:cs typeface="Times New Roman" pitchFamily="18" charset="0"/>
              </a:rPr>
              <a:t>Propul</a:t>
            </a:r>
            <a:r>
              <a:rPr lang="en-IN" sz="2400" dirty="0" smtClean="0">
                <a:latin typeface="Times New Roman" pitchFamily="18" charset="0"/>
                <a:cs typeface="Times New Roman" pitchFamily="18" charset="0"/>
              </a:rPr>
              <a:t>. Conf., pp. 1-6, 2015.</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 [3]. H. V. </a:t>
            </a:r>
            <a:r>
              <a:rPr lang="en-IN" sz="2400" dirty="0" err="1" smtClean="0">
                <a:latin typeface="Times New Roman" pitchFamily="18" charset="0"/>
                <a:cs typeface="Times New Roman" pitchFamily="18" charset="0"/>
              </a:rPr>
              <a:t>Venkatasetty</a:t>
            </a:r>
            <a:r>
              <a:rPr lang="en-IN" sz="2400" dirty="0" smtClean="0">
                <a:latin typeface="Times New Roman" pitchFamily="18" charset="0"/>
                <a:cs typeface="Times New Roman" pitchFamily="18" charset="0"/>
              </a:rPr>
              <a:t> and Y. U. </a:t>
            </a:r>
            <a:r>
              <a:rPr lang="en-IN" sz="2400" dirty="0" err="1" smtClean="0">
                <a:latin typeface="Times New Roman" pitchFamily="18" charset="0"/>
                <a:cs typeface="Times New Roman" pitchFamily="18" charset="0"/>
              </a:rPr>
              <a:t>Jeong</a:t>
            </a:r>
            <a:r>
              <a:rPr lang="en-IN" sz="2400" dirty="0" smtClean="0">
                <a:latin typeface="Times New Roman" pitchFamily="18" charset="0"/>
                <a:cs typeface="Times New Roman" pitchFamily="18" charset="0"/>
              </a:rPr>
              <a:t>, “Recent advances in lithium-ion and lithium-polymer batteries,” in Proc. 17th </a:t>
            </a:r>
            <a:r>
              <a:rPr lang="en-IN" sz="2400" dirty="0" err="1" smtClean="0">
                <a:latin typeface="Times New Roman" pitchFamily="18" charset="0"/>
                <a:cs typeface="Times New Roman" pitchFamily="18" charset="0"/>
              </a:rPr>
              <a:t>Annu</a:t>
            </a:r>
            <a:r>
              <a:rPr lang="en-IN" sz="2400" dirty="0" smtClean="0">
                <a:latin typeface="Times New Roman" pitchFamily="18" charset="0"/>
                <a:cs typeface="Times New Roman" pitchFamily="18" charset="0"/>
              </a:rPr>
              <a:t>. Battery Conf. Applications and Advances, Jan. 2002, pp.</a:t>
            </a:r>
            <a:endParaRPr lang="en-US" sz="2400" dirty="0" smtClean="0">
              <a:latin typeface="Times New Roman" pitchFamily="18" charset="0"/>
              <a:cs typeface="Times New Roman" pitchFamily="18" charset="0"/>
            </a:endParaRPr>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REFERNCES</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587829"/>
            <a:ext cx="8231777" cy="5538335"/>
          </a:xfrm>
        </p:spPr>
        <p:txBody>
          <a:bodyPr>
            <a:noAutofit/>
          </a:bodyPr>
          <a:lstStyle/>
          <a:p>
            <a:pPr>
              <a:lnSpc>
                <a:spcPct val="150000"/>
              </a:lnSpc>
            </a:pPr>
            <a:r>
              <a:rPr lang="en-IN" sz="2400" dirty="0" smtClean="0">
                <a:latin typeface="Times New Roman" pitchFamily="18" charset="0"/>
                <a:cs typeface="Times New Roman" pitchFamily="18" charset="0"/>
              </a:rPr>
              <a:t>[4]. S. Nakano, Y. </a:t>
            </a:r>
            <a:r>
              <a:rPr lang="en-IN" sz="2400" dirty="0" err="1" smtClean="0">
                <a:latin typeface="Times New Roman" pitchFamily="18" charset="0"/>
                <a:cs typeface="Times New Roman" pitchFamily="18" charset="0"/>
              </a:rPr>
              <a:t>Goto</a:t>
            </a:r>
            <a:r>
              <a:rPr lang="en-IN" sz="2400" dirty="0" smtClean="0">
                <a:latin typeface="Times New Roman" pitchFamily="18" charset="0"/>
                <a:cs typeface="Times New Roman" pitchFamily="18" charset="0"/>
              </a:rPr>
              <a:t>, K. </a:t>
            </a:r>
            <a:r>
              <a:rPr lang="en-IN" sz="2400" dirty="0" err="1" smtClean="0">
                <a:latin typeface="Times New Roman" pitchFamily="18" charset="0"/>
                <a:cs typeface="Times New Roman" pitchFamily="18" charset="0"/>
              </a:rPr>
              <a:t>Yokosawa</a:t>
            </a:r>
            <a:r>
              <a:rPr lang="en-IN" sz="2400" dirty="0" smtClean="0">
                <a:latin typeface="Times New Roman" pitchFamily="18" charset="0"/>
                <a:cs typeface="Times New Roman" pitchFamily="18" charset="0"/>
              </a:rPr>
              <a:t>, K. </a:t>
            </a:r>
            <a:r>
              <a:rPr lang="en-IN" sz="2400" dirty="0" err="1" smtClean="0">
                <a:latin typeface="Times New Roman" pitchFamily="18" charset="0"/>
                <a:cs typeface="Times New Roman" pitchFamily="18" charset="0"/>
              </a:rPr>
              <a:t>Tsukada</a:t>
            </a:r>
            <a:r>
              <a:rPr lang="en-IN" sz="2400" dirty="0" smtClean="0">
                <a:latin typeface="Times New Roman" pitchFamily="18" charset="0"/>
                <a:cs typeface="Times New Roman" pitchFamily="18" charset="0"/>
              </a:rPr>
              <a:t>, "Hydrogen Gas Detection System Prototype with Wireless Sensor Networks", Digest Tech. Papers IEEE Sensors. </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[5]. </a:t>
            </a:r>
            <a:r>
              <a:rPr lang="en-IN" sz="2400" dirty="0" err="1" smtClean="0">
                <a:latin typeface="Times New Roman" pitchFamily="18" charset="0"/>
                <a:cs typeface="Times New Roman" pitchFamily="18" charset="0"/>
              </a:rPr>
              <a:t>Fraiwan</a:t>
            </a:r>
            <a:r>
              <a:rPr lang="en-IN" sz="2400" dirty="0" smtClean="0">
                <a:latin typeface="Times New Roman" pitchFamily="18" charset="0"/>
                <a:cs typeface="Times New Roman" pitchFamily="18" charset="0"/>
              </a:rPr>
              <a:t>, L.; </a:t>
            </a:r>
            <a:r>
              <a:rPr lang="en-IN" sz="2400" dirty="0" err="1" smtClean="0">
                <a:latin typeface="Times New Roman" pitchFamily="18" charset="0"/>
                <a:cs typeface="Times New Roman" pitchFamily="18" charset="0"/>
              </a:rPr>
              <a:t>Lweesy</a:t>
            </a:r>
            <a:r>
              <a:rPr lang="en-IN" sz="2400" dirty="0" smtClean="0">
                <a:latin typeface="Times New Roman" pitchFamily="18" charset="0"/>
                <a:cs typeface="Times New Roman" pitchFamily="18" charset="0"/>
              </a:rPr>
              <a:t>, K.; </a:t>
            </a:r>
            <a:r>
              <a:rPr lang="en-IN" sz="2400" dirty="0" err="1" smtClean="0">
                <a:latin typeface="Times New Roman" pitchFamily="18" charset="0"/>
                <a:cs typeface="Times New Roman" pitchFamily="18" charset="0"/>
              </a:rPr>
              <a:t>Bani-Salma</a:t>
            </a:r>
            <a:r>
              <a:rPr lang="en-IN" sz="2400" dirty="0" smtClean="0">
                <a:latin typeface="Times New Roman" pitchFamily="18" charset="0"/>
                <a:cs typeface="Times New Roman" pitchFamily="18" charset="0"/>
              </a:rPr>
              <a:t>, A.; Mani, N. “A wireless home safety gas leakage detection system” in Proceedings of the 1st Middle East Conference on Biomedical Engineering (MECBME), </a:t>
            </a:r>
            <a:r>
              <a:rPr lang="en-IN" sz="2400" dirty="0" err="1" smtClean="0">
                <a:latin typeface="Times New Roman" pitchFamily="18" charset="0"/>
                <a:cs typeface="Times New Roman" pitchFamily="18" charset="0"/>
              </a:rPr>
              <a:t>Sharjah</a:t>
            </a:r>
            <a:r>
              <a:rPr lang="en-IN" sz="2400" dirty="0" smtClean="0">
                <a:latin typeface="Times New Roman" pitchFamily="18" charset="0"/>
                <a:cs typeface="Times New Roman" pitchFamily="18" charset="0"/>
              </a:rPr>
              <a:t>, United Arab Emirates.</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[6]. </a:t>
            </a:r>
            <a:r>
              <a:rPr lang="en-IN" sz="2400" dirty="0" err="1" smtClean="0">
                <a:latin typeface="Times New Roman" pitchFamily="18" charset="0"/>
                <a:cs typeface="Times New Roman" pitchFamily="18" charset="0"/>
              </a:rPr>
              <a:t>Szumanowski</a:t>
            </a:r>
            <a:r>
              <a:rPr lang="en-IN" sz="2400" dirty="0" smtClean="0">
                <a:latin typeface="Times New Roman" pitchFamily="18" charset="0"/>
                <a:cs typeface="Times New Roman" pitchFamily="18" charset="0"/>
              </a:rPr>
              <a:t> and Y. Chang, “Battery management system based on battery nonlinear dynamics </a:t>
            </a:r>
            <a:r>
              <a:rPr lang="en-IN" sz="2400" dirty="0" err="1" smtClean="0">
                <a:latin typeface="Times New Roman" pitchFamily="18" charset="0"/>
                <a:cs typeface="Times New Roman" pitchFamily="18" charset="0"/>
              </a:rPr>
              <a:t>modeling</a:t>
            </a:r>
            <a:r>
              <a:rPr lang="en-IN" sz="2400" dirty="0" smtClean="0">
                <a:latin typeface="Times New Roman" pitchFamily="18" charset="0"/>
                <a:cs typeface="Times New Roman" pitchFamily="18" charset="0"/>
              </a:rPr>
              <a:t>,” IEEE Trans. </a:t>
            </a:r>
            <a:r>
              <a:rPr lang="en-IN" sz="2400" dirty="0" err="1" smtClean="0">
                <a:latin typeface="Times New Roman" pitchFamily="18" charset="0"/>
                <a:cs typeface="Times New Roman" pitchFamily="18" charset="0"/>
              </a:rPr>
              <a:t>Veh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Technol</a:t>
            </a:r>
            <a:r>
              <a:rPr lang="en-IN" sz="2400" dirty="0" smtClean="0">
                <a:latin typeface="Times New Roman" pitchFamily="18" charset="0"/>
                <a:cs typeface="Times New Roman" pitchFamily="18" charset="0"/>
              </a:rPr>
              <a:t> 2008., .</a:t>
            </a: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REFERNCES</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587829"/>
            <a:ext cx="8231777" cy="5538335"/>
          </a:xfrm>
        </p:spPr>
        <p:txBody>
          <a:bodyPr>
            <a:noAutofit/>
          </a:bodyPr>
          <a:lstStyle/>
          <a:p>
            <a:pPr>
              <a:lnSpc>
                <a:spcPct val="150000"/>
              </a:lnSpc>
            </a:pPr>
            <a:r>
              <a:rPr lang="en-IN" sz="2400" dirty="0" smtClean="0">
                <a:latin typeface="Times New Roman" pitchFamily="18" charset="0"/>
                <a:cs typeface="Times New Roman" pitchFamily="18" charset="0"/>
              </a:rPr>
              <a:t>[7]. O. A. </a:t>
            </a:r>
            <a:r>
              <a:rPr lang="en-IN" sz="2400" dirty="0" err="1" smtClean="0">
                <a:latin typeface="Times New Roman" pitchFamily="18" charset="0"/>
                <a:cs typeface="Times New Roman" pitchFamily="18" charset="0"/>
              </a:rPr>
              <a:t>Mohamad</a:t>
            </a:r>
            <a:r>
              <a:rPr lang="en-IN" sz="2400" dirty="0" smtClean="0">
                <a:latin typeface="Times New Roman" pitchFamily="18" charset="0"/>
                <a:cs typeface="Times New Roman" pitchFamily="18" charset="0"/>
              </a:rPr>
              <a:t>, R. T. </a:t>
            </a:r>
            <a:r>
              <a:rPr lang="en-IN" sz="2400" dirty="0" err="1" smtClean="0">
                <a:latin typeface="Times New Roman" pitchFamily="18" charset="0"/>
                <a:cs typeface="Times New Roman" pitchFamily="18" charset="0"/>
              </a:rPr>
              <a:t>Hameed</a:t>
            </a:r>
            <a:r>
              <a:rPr lang="en-IN" sz="2400" dirty="0" smtClean="0">
                <a:latin typeface="Times New Roman" pitchFamily="18" charset="0"/>
                <a:cs typeface="Times New Roman" pitchFamily="18" charset="0"/>
              </a:rPr>
              <a:t>, N. </a:t>
            </a:r>
            <a:r>
              <a:rPr lang="en-IN" sz="2400" dirty="0" err="1" smtClean="0">
                <a:latin typeface="Times New Roman" pitchFamily="18" charset="0"/>
                <a:cs typeface="Times New Roman" pitchFamily="18" charset="0"/>
              </a:rPr>
              <a:t>Tăapus</a:t>
            </a:r>
            <a:r>
              <a:rPr lang="en-IN" sz="2400" dirty="0" smtClean="0">
                <a:latin typeface="Times New Roman" pitchFamily="18" charset="0"/>
                <a:cs typeface="Times New Roman" pitchFamily="18" charset="0"/>
              </a:rPr>
              <a:t>, "Design and implementation of real time tracking system based on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intel</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galileo</a:t>
            </a:r>
            <a:r>
              <a:rPr lang="en-IN" sz="2400" dirty="0" smtClean="0">
                <a:latin typeface="Times New Roman" pitchFamily="18" charset="0"/>
                <a:cs typeface="Times New Roman" pitchFamily="18" charset="0"/>
              </a:rPr>
              <a:t>", Electronics Computers and Artificial Intelligence (ECAI) 2016 8th International Conference on, pp. 1-6, 2016.</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 [8]. </a:t>
            </a:r>
            <a:r>
              <a:rPr lang="en-IN" sz="2400" dirty="0" err="1" smtClean="0">
                <a:latin typeface="Times New Roman" pitchFamily="18" charset="0"/>
                <a:cs typeface="Times New Roman" pitchFamily="18" charset="0"/>
              </a:rPr>
              <a:t>Rasool</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Haaris</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Rasool</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Aazim</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Rasool</a:t>
            </a:r>
            <a:r>
              <a:rPr lang="en-IN" sz="2400" dirty="0" smtClean="0">
                <a:latin typeface="Times New Roman" pitchFamily="18" charset="0"/>
                <a:cs typeface="Times New Roman" pitchFamily="18" charset="0"/>
              </a:rPr>
              <a:t> Urfa, </a:t>
            </a:r>
            <a:r>
              <a:rPr lang="en-IN" sz="2400" dirty="0" err="1" smtClean="0">
                <a:latin typeface="Times New Roman" pitchFamily="18" charset="0"/>
                <a:cs typeface="Times New Roman" pitchFamily="18" charset="0"/>
              </a:rPr>
              <a:t>Raza</a:t>
            </a:r>
            <a:r>
              <a:rPr lang="en-IN" sz="2400" dirty="0" smtClean="0">
                <a:latin typeface="Times New Roman" pitchFamily="18" charset="0"/>
                <a:cs typeface="Times New Roman" pitchFamily="18" charset="0"/>
              </a:rPr>
              <a:t> Ali, Ahmad </a:t>
            </a:r>
            <a:r>
              <a:rPr lang="en-IN" sz="2400" dirty="0" err="1" smtClean="0">
                <a:latin typeface="Times New Roman" pitchFamily="18" charset="0"/>
                <a:cs typeface="Times New Roman" pitchFamily="18" charset="0"/>
              </a:rPr>
              <a:t>Waqar</a:t>
            </a:r>
            <a:r>
              <a:rPr lang="en-IN" sz="2400" dirty="0" smtClean="0">
                <a:latin typeface="Times New Roman" pitchFamily="18" charset="0"/>
                <a:cs typeface="Times New Roman" pitchFamily="18" charset="0"/>
              </a:rPr>
              <a:t>, "Centralized Environment and Battery Monitoring System for server rooms", Transportation Electrification Asia-Pacific (ITEC Asia-Pacific) 2014 IEEE Conference and Expo, pp. 1-5, Aug. 31 2014- Sept. 3 2014. </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extBox 3"/>
          <p:cNvSpPr txBox="1"/>
          <p:nvPr/>
        </p:nvSpPr>
        <p:spPr>
          <a:xfrm>
            <a:off x="461913" y="169682"/>
            <a:ext cx="4477732" cy="454278"/>
          </a:xfrm>
          <a:prstGeom prst="rect">
            <a:avLst/>
          </a:prstGeom>
          <a:noFill/>
        </p:spPr>
        <p:txBody>
          <a:bodyPr wrap="square" rtlCol="0">
            <a:spAutoFit/>
          </a:bodyPr>
          <a:lstStyle/>
          <a:p>
            <a:r>
              <a:rPr lang="en-IN" b="1">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cxnSp>
        <p:nvCxnSpPr>
          <p:cNvPr id="3145791"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3145792"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1048699"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48700" name="TextBox 8"/>
          <p:cNvSpPr txBox="1"/>
          <p:nvPr/>
        </p:nvSpPr>
        <p:spPr>
          <a:xfrm>
            <a:off x="170248" y="1970576"/>
            <a:ext cx="8727653" cy="1649380"/>
          </a:xfrm>
          <a:prstGeom prst="rect">
            <a:avLst/>
          </a:prstGeom>
          <a:noFill/>
        </p:spPr>
        <p:txBody>
          <a:bodyPr wrap="square" rtlCol="0">
            <a:spAutoFit/>
          </a:bodyPr>
          <a:lstStyle/>
          <a:p>
            <a:pPr algn="ctr"/>
            <a:r>
              <a:rPr lang="en-IN" sz="9600" b="1" i="1">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40259"/>
            <a:ext cx="7886700" cy="803190"/>
          </a:xfrm>
        </p:spPr>
        <p:txBody>
          <a:bodyPr>
            <a:normAutofit/>
          </a:bodyPr>
          <a:lstStyle/>
          <a:p>
            <a:r>
              <a:rPr lang="en-IN" sz="40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QUERIES</a:t>
            </a:r>
            <a:endParaRPr lang="en-IN"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3887" y="1791730"/>
            <a:ext cx="3263502" cy="3850245"/>
          </a:xfrm>
        </p:spPr>
      </p:pic>
      <p:cxnSp>
        <p:nvCxnSpPr>
          <p:cNvPr id="4"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7" name="Footer Placeholder 6"/>
          <p:cNvSpPr>
            <a:spLocks noGrp="1"/>
          </p:cNvSpPr>
          <p:nvPr>
            <p:ph type="ftr" sz="quarter" idx="11"/>
          </p:nvPr>
        </p:nvSpPr>
        <p:spPr>
          <a:xfrm>
            <a:off x="3028949" y="6356351"/>
            <a:ext cx="5843201" cy="365125"/>
          </a:xfrm>
        </p:spPr>
        <p:txBody>
          <a:bodyPr/>
          <a:lstStyle/>
          <a:p>
            <a:r>
              <a:rPr lang="en-US" sz="1400" b="1" dirty="0" smtClean="0">
                <a:solidFill>
                  <a:schemeClr val="accent6">
                    <a:lumMod val="75000"/>
                  </a:schemeClr>
                </a:solidFill>
                <a:effectLst>
                  <a:outerShdw blurRad="38100" dist="38100" dir="2700000" algn="tl">
                    <a:srgbClr val="000000">
                      <a:alpha val="43137"/>
                    </a:srgbClr>
                  </a:outerShdw>
                </a:effectLst>
              </a:rPr>
              <a:t>            GRTIET, Department of Electronics and Communication Engineering</a:t>
            </a:r>
            <a:endParaRPr lang="en-IN" sz="1400" b="1"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7152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3"/>
          <p:cNvSpPr txBox="1"/>
          <p:nvPr/>
        </p:nvSpPr>
        <p:spPr>
          <a:xfrm>
            <a:off x="461913" y="169682"/>
            <a:ext cx="4477732" cy="369332"/>
          </a:xfrm>
          <a:prstGeom prst="rect">
            <a:avLst/>
          </a:prstGeom>
          <a:noFill/>
        </p:spPr>
        <p:txBody>
          <a:bodyPr wrap="square" rtlCol="0">
            <a:spAutoFit/>
          </a:bodyPr>
          <a:lstStyle/>
          <a:p>
            <a:pPr algn="just"/>
            <a:r>
              <a:rPr lang="en-IN" b="1">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 </a:t>
            </a:r>
          </a:p>
        </p:txBody>
      </p:sp>
      <p:cxnSp>
        <p:nvCxnSpPr>
          <p:cNvPr id="3145729"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3145730"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1048599"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48600" name="TextBox 8"/>
          <p:cNvSpPr txBox="1"/>
          <p:nvPr/>
        </p:nvSpPr>
        <p:spPr>
          <a:xfrm>
            <a:off x="827827" y="1270547"/>
            <a:ext cx="8727653" cy="2862322"/>
          </a:xfrm>
          <a:prstGeom prst="rect">
            <a:avLst/>
          </a:prstGeom>
          <a:noFill/>
        </p:spPr>
        <p:txBody>
          <a:bodyPr wrap="square" rtlCol="0" anchor="t">
            <a:spAutoFit/>
          </a:bodyPr>
          <a:lstStyle/>
          <a:p>
            <a:pPr>
              <a:buFont typeface="Wingdings" pitchFamily="2" charset="2"/>
              <a:buChar char="Ø"/>
            </a:pPr>
            <a:r>
              <a:rPr lang="en-IN" b="1" dirty="0" smtClean="0">
                <a:latin typeface="Times New Roman"/>
                <a:cs typeface="Times New Roman"/>
              </a:rPr>
              <a:t>ABSTRACT</a:t>
            </a:r>
          </a:p>
          <a:p>
            <a:pPr>
              <a:buFont typeface="Wingdings" pitchFamily="2" charset="2"/>
              <a:buChar char="Ø"/>
            </a:pPr>
            <a:r>
              <a:rPr lang="en-IN" b="1" dirty="0" smtClean="0">
                <a:latin typeface="Times New Roman"/>
                <a:cs typeface="Times New Roman"/>
              </a:rPr>
              <a:t>OBJECTIVE</a:t>
            </a:r>
          </a:p>
          <a:p>
            <a:pPr>
              <a:buFont typeface="Wingdings" pitchFamily="2" charset="2"/>
              <a:buChar char="Ø"/>
            </a:pPr>
            <a:r>
              <a:rPr lang="en-IN" b="1" dirty="0" smtClean="0">
                <a:latin typeface="Times New Roman"/>
                <a:cs typeface="Times New Roman"/>
              </a:rPr>
              <a:t>LITERATURE SURVEY</a:t>
            </a:r>
            <a:endParaRPr lang="en-IN" b="1" dirty="0">
              <a:latin typeface="Times New Roman"/>
              <a:cs typeface="Times New Roman"/>
            </a:endParaRPr>
          </a:p>
          <a:p>
            <a:pPr>
              <a:buFont typeface="Wingdings" pitchFamily="2" charset="2"/>
              <a:buChar char="Ø"/>
            </a:pPr>
            <a:r>
              <a:rPr lang="en-IN" b="1" dirty="0">
                <a:latin typeface="Times New Roman"/>
                <a:cs typeface="Times New Roman"/>
              </a:rPr>
              <a:t>EXISTING METHOD </a:t>
            </a:r>
            <a:r>
              <a:rPr lang="en-IN" b="1" dirty="0" smtClean="0">
                <a:latin typeface="Times New Roman"/>
                <a:cs typeface="Times New Roman"/>
              </a:rPr>
              <a:t> AND PROBLEM  STATEMENT</a:t>
            </a:r>
            <a:endParaRPr lang="en-IN" b="1" dirty="0">
              <a:latin typeface="Times New Roman"/>
              <a:cs typeface="Times New Roman"/>
            </a:endParaRPr>
          </a:p>
          <a:p>
            <a:pPr>
              <a:buFont typeface="Wingdings" pitchFamily="2" charset="2"/>
              <a:buChar char="Ø"/>
            </a:pPr>
            <a:r>
              <a:rPr lang="en-IN" b="1" dirty="0">
                <a:latin typeface="Times New Roman"/>
                <a:cs typeface="Times New Roman"/>
              </a:rPr>
              <a:t>PROPOSED </a:t>
            </a:r>
            <a:r>
              <a:rPr lang="en-IN" b="1" dirty="0" smtClean="0">
                <a:latin typeface="Times New Roman"/>
                <a:cs typeface="Times New Roman"/>
              </a:rPr>
              <a:t>SYSTEM</a:t>
            </a:r>
          </a:p>
          <a:p>
            <a:pPr>
              <a:buFont typeface="Wingdings" pitchFamily="2" charset="2"/>
              <a:buChar char="Ø"/>
            </a:pPr>
            <a:r>
              <a:rPr lang="en-IN" b="1" dirty="0" smtClean="0">
                <a:latin typeface="Times New Roman"/>
                <a:cs typeface="Times New Roman"/>
              </a:rPr>
              <a:t>BLOCK  DIAGRAM</a:t>
            </a:r>
          </a:p>
          <a:p>
            <a:pPr>
              <a:buFont typeface="Wingdings" pitchFamily="2" charset="2"/>
              <a:buChar char="Ø"/>
            </a:pPr>
            <a:r>
              <a:rPr lang="en-IN" b="1" dirty="0" smtClean="0">
                <a:latin typeface="Times New Roman"/>
                <a:cs typeface="Times New Roman"/>
              </a:rPr>
              <a:t>HARDWARE AND  SOFTWARE  REQUIREMENT</a:t>
            </a:r>
          </a:p>
          <a:p>
            <a:pPr>
              <a:buFont typeface="Wingdings" pitchFamily="2" charset="2"/>
              <a:buChar char="Ø"/>
            </a:pPr>
            <a:r>
              <a:rPr lang="en-IN" b="1" dirty="0" smtClean="0">
                <a:latin typeface="Times New Roman"/>
                <a:cs typeface="Times New Roman"/>
              </a:rPr>
              <a:t>REFERENCES</a:t>
            </a:r>
            <a:endParaRPr lang="en-IN" b="1" dirty="0">
              <a:latin typeface="Times New Roman"/>
              <a:cs typeface="Times New Roman"/>
            </a:endParaRPr>
          </a:p>
          <a:p>
            <a:pPr>
              <a:buFont typeface="Wingdings" pitchFamily="2" charset="2"/>
              <a:buChar char="Ø"/>
            </a:pPr>
            <a:r>
              <a:rPr lang="en-IN" b="1" dirty="0" smtClean="0">
                <a:latin typeface="Times New Roman"/>
                <a:cs typeface="Times New Roman"/>
              </a:rPr>
              <a:t>QUERIES</a:t>
            </a:r>
            <a:endParaRPr lang="en-IN" b="1" dirty="0">
              <a:latin typeface="Times New Roman"/>
              <a:cs typeface="Times New Roman"/>
            </a:endParaRPr>
          </a:p>
          <a:p>
            <a:pPr>
              <a:buFont typeface="Wingdings" pitchFamily="2" charset="2"/>
              <a:buChar char="Ø"/>
            </a:pPr>
            <a:endParaRPr lang="en-IN" b="1"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ABSTRACT</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marL="0" indent="0" algn="just">
              <a:lnSpc>
                <a:spcPct val="150000"/>
              </a:lnSpc>
              <a:buNone/>
            </a:pPr>
            <a:r>
              <a:rPr lang="en-IN" sz="2400" dirty="0" smtClean="0">
                <a:latin typeface="Times New Roman" pitchFamily="18" charset="0"/>
                <a:cs typeface="Times New Roman" pitchFamily="18" charset="0"/>
              </a:rPr>
              <a:t>Our system </a:t>
            </a:r>
            <a:r>
              <a:rPr lang="en-IN" sz="2400" dirty="0" smtClean="0">
                <a:latin typeface="Times New Roman" pitchFamily="18" charset="0"/>
                <a:cs typeface="Times New Roman" pitchFamily="18" charset="0"/>
              </a:rPr>
              <a:t>monitor </a:t>
            </a:r>
            <a:r>
              <a:rPr lang="en-IN" sz="2400" dirty="0" smtClean="0">
                <a:latin typeface="Times New Roman" pitchFamily="18" charset="0"/>
                <a:cs typeface="Times New Roman" pitchFamily="18" charset="0"/>
              </a:rPr>
              <a:t>parameters </a:t>
            </a:r>
            <a:r>
              <a:rPr lang="en-IN" sz="2400" dirty="0" smtClean="0">
                <a:latin typeface="Times New Roman" pitchFamily="18" charset="0"/>
                <a:cs typeface="Times New Roman" pitchFamily="18" charset="0"/>
              </a:rPr>
              <a:t>which is collected from the </a:t>
            </a:r>
          </a:p>
          <a:p>
            <a:pPr marL="0" indent="0" algn="just">
              <a:lnSpc>
                <a:spcPct val="150000"/>
              </a:lnSpc>
              <a:buNone/>
            </a:pPr>
            <a:r>
              <a:rPr lang="en-IN" sz="2400" dirty="0" smtClean="0">
                <a:latin typeface="Times New Roman" pitchFamily="18" charset="0"/>
                <a:cs typeface="Times New Roman" pitchFamily="18" charset="0"/>
              </a:rPr>
              <a:t>LI-ION battery’s like </a:t>
            </a:r>
            <a:r>
              <a:rPr lang="en-IN" sz="2400" dirty="0" smtClean="0">
                <a:latin typeface="Times New Roman" pitchFamily="18" charset="0"/>
                <a:cs typeface="Times New Roman" pitchFamily="18" charset="0"/>
              </a:rPr>
              <a:t>voltage, current, temperature sensor and the remaining charge capacity in a real-time scenario. The information collect from all the associated battery clients in the system is analyzed. The malfunction of the battery status are continuously monitored based on sudden charge &amp; discharge voltage of battery bank and battery conditions are viewed in the cloud and mobile application with help of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module.If</a:t>
            </a:r>
            <a:r>
              <a:rPr lang="en-IN" sz="2400" dirty="0" smtClean="0">
                <a:latin typeface="Times New Roman" pitchFamily="18" charset="0"/>
                <a:cs typeface="Times New Roman" pitchFamily="18" charset="0"/>
              </a:rPr>
              <a:t> any tedious find the battery automatically motor off.</a:t>
            </a:r>
          </a:p>
          <a:p>
            <a:pPr marL="0" indent="0" algn="just">
              <a:lnSpc>
                <a:spcPct val="150000"/>
              </a:lnSpc>
              <a:buNone/>
            </a:pPr>
            <a:endParaRPr lang="en-IN" sz="2400" dirty="0" smtClean="0"/>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OBJECTIVE</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algn="just">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The periodical monitoring/observations are required for battery source to provide continuous power to the load without any interruption. Our proposed system monitors and stores parameters that provide an indication of the lithium ion state of charge, voltage, current, temperature, and the remaining charge capacity in a real-time scenario. Wireless local area network is used as the backbone network. </a:t>
            </a:r>
            <a:endParaRPr lang="en-US" sz="2400" dirty="0" smtClean="0">
              <a:latin typeface="Times New Roman" pitchFamily="18" charset="0"/>
              <a:cs typeface="Times New Roman" pitchFamily="18" charset="0"/>
            </a:endParaRPr>
          </a:p>
          <a:p>
            <a:pPr algn="just">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The information collect from all the associated battery clients in the system is analysed. </a:t>
            </a:r>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OBJECTIVE</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algn="just">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The malfunction of the battery status are continuously monitored based on sudden charge &amp; discharge voltage of battery bank and battery conditions are viewed in the cloud with help of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module.</a:t>
            </a:r>
            <a:endParaRPr lang="en-US" sz="2400" dirty="0" smtClean="0">
              <a:latin typeface="Times New Roman" pitchFamily="18" charset="0"/>
              <a:cs typeface="Times New Roman" pitchFamily="18" charset="0"/>
            </a:endParaRPr>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1.LITERATURE  SURVEY</a:t>
            </a:r>
            <a:r>
              <a:rPr lang="en-US" sz="3200" b="1" dirty="0" smtClean="0">
                <a:latin typeface="Times New Roman" pitchFamily="18" charset="0"/>
                <a:cs typeface="Times New Roman" pitchFamily="18" charset="0"/>
              </a:rPr>
              <a:t>:</a:t>
            </a:r>
          </a:p>
        </p:txBody>
      </p:sp>
      <p:graphicFrame>
        <p:nvGraphicFramePr>
          <p:cNvPr id="7" name="Content Placeholder 6"/>
          <p:cNvGraphicFramePr>
            <a:graphicFrameLocks noGrp="1"/>
          </p:cNvGraphicFramePr>
          <p:nvPr>
            <p:ph idx="1"/>
          </p:nvPr>
        </p:nvGraphicFramePr>
        <p:xfrm>
          <a:off x="379413" y="1528353"/>
          <a:ext cx="8231188" cy="3631476"/>
        </p:xfrm>
        <a:graphic>
          <a:graphicData uri="http://schemas.openxmlformats.org/drawingml/2006/table">
            <a:tbl>
              <a:tblPr firstRow="1" bandRow="1">
                <a:tableStyleId>{5C22544A-7EE6-4342-B048-85BDC9FD1C3A}</a:tableStyleId>
              </a:tblPr>
              <a:tblGrid>
                <a:gridCol w="201109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059181">
                  <a:extLst>
                    <a:ext uri="{9D8B030D-6E8A-4147-A177-3AD203B41FA5}">
                      <a16:colId xmlns:a16="http://schemas.microsoft.com/office/drawing/2014/main" val="20002"/>
                    </a:ext>
                  </a:extLst>
                </a:gridCol>
                <a:gridCol w="2057797">
                  <a:extLst>
                    <a:ext uri="{9D8B030D-6E8A-4147-A177-3AD203B41FA5}">
                      <a16:colId xmlns:a16="http://schemas.microsoft.com/office/drawing/2014/main" val="20003"/>
                    </a:ext>
                  </a:extLst>
                </a:gridCol>
              </a:tblGrid>
              <a:tr h="979716">
                <a:tc>
                  <a:txBody>
                    <a:bodyPr/>
                    <a:lstStyle/>
                    <a:p>
                      <a:r>
                        <a:rPr lang="en-US" dirty="0" smtClean="0"/>
                        <a:t>      </a:t>
                      </a:r>
                    </a:p>
                    <a:p>
                      <a:r>
                        <a:rPr lang="en-US" dirty="0" smtClean="0"/>
                        <a:t>        </a:t>
                      </a:r>
                      <a:r>
                        <a:rPr lang="en-US" sz="2000" dirty="0" smtClean="0"/>
                        <a:t> TITLE</a:t>
                      </a:r>
                      <a:endParaRPr lang="en-US" sz="2000" dirty="0"/>
                    </a:p>
                  </a:txBody>
                  <a:tcPr/>
                </a:tc>
                <a:tc>
                  <a:txBody>
                    <a:bodyPr/>
                    <a:lstStyle/>
                    <a:p>
                      <a:endParaRPr lang="en-US" dirty="0" smtClean="0"/>
                    </a:p>
                    <a:p>
                      <a:r>
                        <a:rPr lang="en-US" dirty="0" smtClean="0"/>
                        <a:t>        AUTHOR</a:t>
                      </a:r>
                      <a:endParaRPr lang="en-US" dirty="0"/>
                    </a:p>
                  </a:txBody>
                  <a:tcPr/>
                </a:tc>
                <a:tc>
                  <a:txBody>
                    <a:bodyPr/>
                    <a:lstStyle/>
                    <a:p>
                      <a:endParaRPr lang="en-US" dirty="0" smtClean="0"/>
                    </a:p>
                    <a:p>
                      <a:r>
                        <a:rPr lang="en-US" dirty="0" smtClean="0"/>
                        <a:t>      PUBLISHED</a:t>
                      </a:r>
                      <a:r>
                        <a:rPr lang="en-US" baseline="0" dirty="0" smtClean="0"/>
                        <a:t> IN</a:t>
                      </a:r>
                      <a:endParaRPr lang="en-US" dirty="0"/>
                    </a:p>
                  </a:txBody>
                  <a:tcPr/>
                </a:tc>
                <a:tc>
                  <a:txBody>
                    <a:bodyPr/>
                    <a:lstStyle/>
                    <a:p>
                      <a:r>
                        <a:rPr lang="en-US" dirty="0" smtClean="0"/>
                        <a:t> </a:t>
                      </a:r>
                    </a:p>
                    <a:p>
                      <a:r>
                        <a:rPr lang="en-US" dirty="0" smtClean="0"/>
                        <a:t>         YEAR</a:t>
                      </a:r>
                      <a:endParaRPr lang="en-US" dirty="0"/>
                    </a:p>
                  </a:txBody>
                  <a:tcPr/>
                </a:tc>
                <a:extLst>
                  <a:ext uri="{0D108BD9-81ED-4DB2-BD59-A6C34878D82A}">
                    <a16:rowId xmlns:a16="http://schemas.microsoft.com/office/drawing/2014/main" val="10000"/>
                  </a:ext>
                </a:extLst>
              </a:tr>
              <a:tr h="1449978">
                <a:tc>
                  <a:txBody>
                    <a:bodyPr/>
                    <a:lstStyle/>
                    <a:p>
                      <a:pPr algn="l"/>
                      <a:r>
                        <a:rPr lang="en-IN" sz="2400" b="0" dirty="0" smtClean="0">
                          <a:latin typeface="Times New Roman" pitchFamily="18" charset="0"/>
                          <a:cs typeface="Times New Roman" pitchFamily="18" charset="0"/>
                        </a:rPr>
                        <a:t>An optimal nonlinear observer for state-of-charge estimation of lithium-ion batteries</a:t>
                      </a:r>
                      <a:endParaRPr lang="en-US" sz="2400" b="0" dirty="0">
                        <a:latin typeface="Times New Roman" pitchFamily="18" charset="0"/>
                        <a:cs typeface="Times New Roman" pitchFamily="18" charset="0"/>
                      </a:endParaRPr>
                    </a:p>
                  </a:txBody>
                  <a:tcPr/>
                </a:tc>
                <a:tc>
                  <a:txBody>
                    <a:bodyPr/>
                    <a:lstStyle/>
                    <a:p>
                      <a:r>
                        <a:rPr lang="en-IN" sz="2400" b="0" dirty="0" smtClean="0"/>
                        <a:t>Yong </a:t>
                      </a:r>
                      <a:r>
                        <a:rPr lang="en-IN" sz="2400" b="0" dirty="0" err="1" smtClean="0"/>
                        <a:t>Tian</a:t>
                      </a:r>
                      <a:r>
                        <a:rPr lang="en-IN" sz="2400" b="0" dirty="0" smtClean="0"/>
                        <a:t>, Dong Li, </a:t>
                      </a:r>
                      <a:r>
                        <a:rPr lang="en-IN" sz="2400" b="0" dirty="0" err="1" smtClean="0"/>
                        <a:t>JindongTian</a:t>
                      </a:r>
                      <a:r>
                        <a:rPr lang="en-IN" sz="2400" b="0" dirty="0" smtClean="0"/>
                        <a:t>,</a:t>
                      </a:r>
                      <a:endParaRPr lang="en-US" sz="2400" b="0" dirty="0"/>
                    </a:p>
                  </a:txBody>
                  <a:tcPr/>
                </a:tc>
                <a:tc>
                  <a:txBody>
                    <a:bodyPr/>
                    <a:lstStyle/>
                    <a:p>
                      <a:r>
                        <a:rPr lang="en-IN" sz="2400" b="0" dirty="0" smtClean="0"/>
                        <a:t>12th IEEE Conference</a:t>
                      </a:r>
                      <a:endParaRPr lang="en-US" sz="2400" b="0" dirty="0"/>
                    </a:p>
                  </a:txBody>
                  <a:tcPr/>
                </a:tc>
                <a:tc>
                  <a:txBody>
                    <a:bodyPr/>
                    <a:lstStyle/>
                    <a:p>
                      <a:r>
                        <a:rPr lang="en-US" dirty="0" smtClean="0"/>
                        <a:t>        </a:t>
                      </a:r>
                    </a:p>
                    <a:p>
                      <a:endParaRPr lang="en-US" dirty="0" smtClean="0"/>
                    </a:p>
                    <a:p>
                      <a:r>
                        <a:rPr lang="en-US" baseline="0" dirty="0" smtClean="0"/>
                        <a:t>           2021</a:t>
                      </a:r>
                      <a:endParaRPr lang="en-US" dirty="0" smtClean="0"/>
                    </a:p>
                  </a:txBody>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1.LITERATURE  SURVEY</a:t>
            </a:r>
            <a:r>
              <a:rPr lang="en-US" sz="3200" b="1" dirty="0" smtClean="0">
                <a:latin typeface="Times New Roman" pitchFamily="18" charset="0"/>
                <a:cs typeface="Times New Roman" pitchFamily="18" charset="0"/>
              </a:rPr>
              <a:t>:</a:t>
            </a:r>
          </a:p>
        </p:txBody>
      </p:sp>
      <p:sp>
        <p:nvSpPr>
          <p:cNvPr id="4099" name="Content Placeholder 5"/>
          <p:cNvSpPr>
            <a:spLocks noGrp="1"/>
          </p:cNvSpPr>
          <p:nvPr>
            <p:ph idx="1"/>
          </p:nvPr>
        </p:nvSpPr>
        <p:spPr>
          <a:xfrm>
            <a:off x="378823" y="718457"/>
            <a:ext cx="8231777" cy="5407707"/>
          </a:xfrm>
        </p:spPr>
        <p:txBody>
          <a:bodyPr>
            <a:noAutofit/>
          </a:bodyPr>
          <a:lstStyle/>
          <a:p>
            <a:pPr marL="0" indent="0" algn="just">
              <a:lnSpc>
                <a:spcPct val="120000"/>
              </a:lnSpc>
              <a:buNone/>
            </a:pPr>
            <a:r>
              <a:rPr lang="en-US" sz="2400" dirty="0" smtClean="0">
                <a:latin typeface="Times New Roman" pitchFamily="18" charset="0"/>
                <a:cs typeface="Times New Roman" pitchFamily="18" charset="0"/>
              </a:rPr>
              <a:t>Description:</a:t>
            </a:r>
          </a:p>
          <a:p>
            <a:pPr marL="0" indent="0" algn="just">
              <a:lnSpc>
                <a:spcPct val="120000"/>
              </a:lnSpc>
              <a:buNone/>
            </a:pPr>
            <a:r>
              <a:rPr lang="en-IN" sz="2400" dirty="0" smtClean="0"/>
              <a:t>State-of-Charge (SOC) information is very crucial for the control, diagnostics and monitoring of Li-ion cells/batteries. Compared to conventional data-driven or equivalent circuit models often employed in battery management systems, electrochemical battery models have the potential to give physically accurate the SOC information by tracking the Li-ion concentration in each electrode. For both observer designs, </a:t>
            </a:r>
            <a:r>
              <a:rPr lang="en-IN" sz="2400" dirty="0" err="1" smtClean="0"/>
              <a:t>Lyapunov's</a:t>
            </a:r>
            <a:r>
              <a:rPr lang="en-IN" sz="2400" dirty="0" smtClean="0"/>
              <a:t> direct method is applied and the design problems are converted to solving LMIs. Simulation results are included to demonstrate the effectiveness of both observer designs.</a:t>
            </a:r>
            <a:endParaRPr lang="en-US" sz="2400" dirty="0" smtClean="0"/>
          </a:p>
          <a:p>
            <a:pPr marL="0" indent="0" algn="just">
              <a:lnSpc>
                <a:spcPct val="120000"/>
              </a:lnSpc>
              <a:buNone/>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0446" y="195943"/>
            <a:ext cx="8214904" cy="261257"/>
          </a:xfrm>
        </p:spPr>
        <p:txBody>
          <a:bodyPr>
            <a:normAutofit fontScale="90000"/>
          </a:bodyPr>
          <a:lstStyle/>
          <a:p>
            <a:pPr eaLnBrk="1" hangingPunct="1"/>
            <a:r>
              <a:rPr lang="en-US"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2.LITERATURE  SURVEY</a:t>
            </a:r>
            <a:r>
              <a:rPr lang="en-US" sz="3200" b="1" dirty="0" smtClean="0">
                <a:latin typeface="Times New Roman" pitchFamily="18" charset="0"/>
                <a:cs typeface="Times New Roman" pitchFamily="18" charset="0"/>
              </a:rPr>
              <a:t>:</a:t>
            </a:r>
          </a:p>
        </p:txBody>
      </p:sp>
      <p:graphicFrame>
        <p:nvGraphicFramePr>
          <p:cNvPr id="7" name="Content Placeholder 6"/>
          <p:cNvGraphicFramePr>
            <a:graphicFrameLocks noGrp="1"/>
          </p:cNvGraphicFramePr>
          <p:nvPr>
            <p:ph idx="1"/>
          </p:nvPr>
        </p:nvGraphicFramePr>
        <p:xfrm>
          <a:off x="379413" y="1528353"/>
          <a:ext cx="8231188" cy="3631476"/>
        </p:xfrm>
        <a:graphic>
          <a:graphicData uri="http://schemas.openxmlformats.org/drawingml/2006/table">
            <a:tbl>
              <a:tblPr firstRow="1" bandRow="1">
                <a:tableStyleId>{5C22544A-7EE6-4342-B048-85BDC9FD1C3A}</a:tableStyleId>
              </a:tblPr>
              <a:tblGrid>
                <a:gridCol w="201109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059181">
                  <a:extLst>
                    <a:ext uri="{9D8B030D-6E8A-4147-A177-3AD203B41FA5}">
                      <a16:colId xmlns:a16="http://schemas.microsoft.com/office/drawing/2014/main" val="20002"/>
                    </a:ext>
                  </a:extLst>
                </a:gridCol>
                <a:gridCol w="2057797">
                  <a:extLst>
                    <a:ext uri="{9D8B030D-6E8A-4147-A177-3AD203B41FA5}">
                      <a16:colId xmlns:a16="http://schemas.microsoft.com/office/drawing/2014/main" val="20003"/>
                    </a:ext>
                  </a:extLst>
                </a:gridCol>
              </a:tblGrid>
              <a:tr h="979716">
                <a:tc>
                  <a:txBody>
                    <a:bodyPr/>
                    <a:lstStyle/>
                    <a:p>
                      <a:r>
                        <a:rPr lang="en-US" dirty="0" smtClean="0"/>
                        <a:t>      </a:t>
                      </a:r>
                    </a:p>
                    <a:p>
                      <a:r>
                        <a:rPr lang="en-US" dirty="0" smtClean="0"/>
                        <a:t>        </a:t>
                      </a:r>
                      <a:r>
                        <a:rPr lang="en-US" sz="2000" dirty="0" smtClean="0"/>
                        <a:t> TITLE</a:t>
                      </a:r>
                      <a:endParaRPr lang="en-US" sz="2000" dirty="0"/>
                    </a:p>
                  </a:txBody>
                  <a:tcPr/>
                </a:tc>
                <a:tc>
                  <a:txBody>
                    <a:bodyPr/>
                    <a:lstStyle/>
                    <a:p>
                      <a:endParaRPr lang="en-US" dirty="0" smtClean="0"/>
                    </a:p>
                    <a:p>
                      <a:r>
                        <a:rPr lang="en-US" dirty="0" smtClean="0"/>
                        <a:t>        AUTHOR</a:t>
                      </a:r>
                      <a:endParaRPr lang="en-US" dirty="0"/>
                    </a:p>
                  </a:txBody>
                  <a:tcPr/>
                </a:tc>
                <a:tc>
                  <a:txBody>
                    <a:bodyPr/>
                    <a:lstStyle/>
                    <a:p>
                      <a:endParaRPr lang="en-US" dirty="0" smtClean="0"/>
                    </a:p>
                    <a:p>
                      <a:r>
                        <a:rPr lang="en-US" dirty="0" smtClean="0"/>
                        <a:t>      PUBLISHED</a:t>
                      </a:r>
                      <a:r>
                        <a:rPr lang="en-US" baseline="0" dirty="0" smtClean="0"/>
                        <a:t> IN</a:t>
                      </a:r>
                      <a:endParaRPr lang="en-US" dirty="0"/>
                    </a:p>
                  </a:txBody>
                  <a:tcPr/>
                </a:tc>
                <a:tc>
                  <a:txBody>
                    <a:bodyPr/>
                    <a:lstStyle/>
                    <a:p>
                      <a:r>
                        <a:rPr lang="en-US" dirty="0" smtClean="0"/>
                        <a:t> </a:t>
                      </a:r>
                    </a:p>
                    <a:p>
                      <a:r>
                        <a:rPr lang="en-US" dirty="0" smtClean="0"/>
                        <a:t>         YEAR</a:t>
                      </a:r>
                      <a:endParaRPr lang="en-US" dirty="0"/>
                    </a:p>
                  </a:txBody>
                  <a:tcPr/>
                </a:tc>
                <a:extLst>
                  <a:ext uri="{0D108BD9-81ED-4DB2-BD59-A6C34878D82A}">
                    <a16:rowId xmlns:a16="http://schemas.microsoft.com/office/drawing/2014/main" val="10000"/>
                  </a:ext>
                </a:extLst>
              </a:tr>
              <a:tr h="1449978">
                <a:tc>
                  <a:txBody>
                    <a:bodyPr/>
                    <a:lstStyle/>
                    <a:p>
                      <a:r>
                        <a:rPr lang="en-IN" sz="2400" dirty="0" smtClean="0">
                          <a:latin typeface="Times New Roman" pitchFamily="18" charset="0"/>
                          <a:cs typeface="Times New Roman" pitchFamily="18" charset="0"/>
                        </a:rPr>
                        <a:t>Research on overcharge and over discharge effect on Lithium-ion batteries</a:t>
                      </a:r>
                      <a:endParaRPr lang="en-US" sz="2400" dirty="0"/>
                    </a:p>
                  </a:txBody>
                  <a:tcPr/>
                </a:tc>
                <a:tc>
                  <a:txBody>
                    <a:bodyPr/>
                    <a:lstStyle/>
                    <a:p>
                      <a:r>
                        <a:rPr lang="en-IN" b="0" dirty="0" smtClean="0">
                          <a:latin typeface="Times New Roman" pitchFamily="18" charset="0"/>
                          <a:cs typeface="Times New Roman" pitchFamily="18" charset="0"/>
                        </a:rPr>
                        <a:t>C. Wu, J. L. Sun, C. B Zhu, Y. W. </a:t>
                      </a:r>
                      <a:r>
                        <a:rPr lang="en-IN" b="0" dirty="0" err="1" smtClean="0">
                          <a:latin typeface="Times New Roman" pitchFamily="18" charset="0"/>
                          <a:cs typeface="Times New Roman" pitchFamily="18" charset="0"/>
                        </a:rPr>
                        <a:t>Ge</a:t>
                      </a:r>
                      <a:r>
                        <a:rPr lang="en-IN" b="0" dirty="0" smtClean="0">
                          <a:latin typeface="Times New Roman" pitchFamily="18" charset="0"/>
                          <a:cs typeface="Times New Roman" pitchFamily="18" charset="0"/>
                        </a:rPr>
                        <a:t>, Y. P. Zhao</a:t>
                      </a:r>
                      <a:endParaRPr lang="en-US" b="0" dirty="0">
                        <a:latin typeface="Times New Roman" pitchFamily="18" charset="0"/>
                        <a:cs typeface="Times New Roman" pitchFamily="18" charset="0"/>
                      </a:endParaRPr>
                    </a:p>
                  </a:txBody>
                  <a:tcPr/>
                </a:tc>
                <a:tc>
                  <a:txBody>
                    <a:bodyPr/>
                    <a:lstStyle/>
                    <a:p>
                      <a:r>
                        <a:rPr lang="en-US" sz="24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Proc. IEEE Vehicle. Power Propulsion</a:t>
                      </a:r>
                    </a:p>
                    <a:p>
                      <a:r>
                        <a:rPr lang="en-IN" sz="2400" b="0" dirty="0" smtClean="0">
                          <a:latin typeface="Times New Roman" pitchFamily="18" charset="0"/>
                          <a:cs typeface="Times New Roman" pitchFamily="18" charset="0"/>
                        </a:rPr>
                        <a:t>Conferences</a:t>
                      </a:r>
                      <a:endParaRPr lang="en-US" sz="2400" b="0" dirty="0">
                        <a:latin typeface="Times New Roman" pitchFamily="18" charset="0"/>
                        <a:cs typeface="Times New Roman" pitchFamily="18" charset="0"/>
                      </a:endParaRPr>
                    </a:p>
                  </a:txBody>
                  <a:tcPr/>
                </a:tc>
                <a:tc>
                  <a:txBody>
                    <a:bodyPr/>
                    <a:lstStyle/>
                    <a:p>
                      <a:r>
                        <a:rPr lang="en-US" dirty="0" smtClean="0"/>
                        <a:t>        </a:t>
                      </a:r>
                    </a:p>
                    <a:p>
                      <a:endParaRPr lang="en-US" dirty="0" smtClean="0"/>
                    </a:p>
                    <a:p>
                      <a:r>
                        <a:rPr lang="en-US" baseline="0" dirty="0" smtClean="0"/>
                        <a:t>           2020</a:t>
                      </a:r>
                      <a:endParaRPr lang="en-US" dirty="0" smtClean="0"/>
                    </a:p>
                  </a:txBody>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a:xfrm>
            <a:off x="2899955" y="6356351"/>
            <a:ext cx="5878286" cy="365125"/>
          </a:xfrm>
        </p:spPr>
        <p:txBody>
          <a:bodyPr/>
          <a:lstStyle/>
          <a:p>
            <a:pPr>
              <a:defRPr/>
            </a:pPr>
            <a:r>
              <a:rPr lang="en-US" sz="1600" b="1" dirty="0" smtClean="0">
                <a:solidFill>
                  <a:schemeClr val="accent6">
                    <a:lumMod val="75000"/>
                  </a:schemeClr>
                </a:solidFill>
                <a:effectLst>
                  <a:outerShdw blurRad="38100" dist="38100" dir="2700000" algn="tl">
                    <a:srgbClr val="000000">
                      <a:alpha val="43137"/>
                    </a:srgbClr>
                  </a:outerShdw>
                </a:effectLst>
              </a:rPr>
              <a:t>GRTIET, Department of Electronics and Communication Engineering</a:t>
            </a:r>
            <a:endParaRPr lang="en-US" sz="1600" dirty="0">
              <a:solidFill>
                <a:prstClr val="black">
                  <a:tint val="75000"/>
                </a:prstClr>
              </a:solidFill>
            </a:endParaRPr>
          </a:p>
        </p:txBody>
      </p:sp>
      <p:cxnSp>
        <p:nvCxnSpPr>
          <p:cNvPr id="5" name="Straight Connector 5"/>
          <p:cNvCxnSpPr>
            <a:cxnSpLocks/>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6"/>
          <p:cNvCxnSpPr>
            <a:cxnSpLocks/>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5452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1762</Words>
  <Application>Microsoft Office PowerPoint</Application>
  <PresentationFormat>On-screen Show (4:3)</PresentationFormat>
  <Paragraphs>223</Paragraphs>
  <Slides>25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Calibri Light</vt:lpstr>
      <vt:lpstr>Times New Roman</vt:lpstr>
      <vt:lpstr>Wingdings</vt:lpstr>
      <vt:lpstr>Office Theme</vt:lpstr>
      <vt:lpstr>PowerPoint Presentation</vt:lpstr>
      <vt:lpstr> </vt:lpstr>
      <vt:lpstr>PowerPoint Presentation</vt:lpstr>
      <vt:lpstr>ABSTRACT:</vt:lpstr>
      <vt:lpstr>OBJECTIVE:</vt:lpstr>
      <vt:lpstr>OBJECTIVE:</vt:lpstr>
      <vt:lpstr>1.LITERATURE  SURVEY:</vt:lpstr>
      <vt:lpstr>1.LITERATURE  SURVEY:</vt:lpstr>
      <vt:lpstr>2.LITERATURE  SURVEY:</vt:lpstr>
      <vt:lpstr>2.LITERATURE  SURVEY:</vt:lpstr>
      <vt:lpstr>3.LITERATURE  SURVEY:</vt:lpstr>
      <vt:lpstr>3.LITERATURE  SURVEY:</vt:lpstr>
      <vt:lpstr>4.LITERATURE  SURVEY:</vt:lpstr>
      <vt:lpstr>4.LITERATURE  SURVEY:</vt:lpstr>
      <vt:lpstr>EXISTING METHOD AND PROBLEM STATEMENT:</vt:lpstr>
      <vt:lpstr>PowerPoint Presentation</vt:lpstr>
      <vt:lpstr> BLOCK DIAGRAM</vt:lpstr>
      <vt:lpstr>HARDWARE AND  SOFTWARE  REQUIREMENTS:</vt:lpstr>
      <vt:lpstr>HARDWARE AND  SOFTWARE  REQUIREMENTS:</vt:lpstr>
      <vt:lpstr>APPLICATIONS:</vt:lpstr>
      <vt:lpstr>REFERNCES:</vt:lpstr>
      <vt:lpstr>REFERNCES:</vt:lpstr>
      <vt:lpstr>REFERNCES:</vt:lpstr>
      <vt:lpstr>PowerPoint Presentation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Murugesh</cp:lastModifiedBy>
  <cp:revision>104</cp:revision>
  <dcterms:created xsi:type="dcterms:W3CDTF">2019-01-21T17:15:18Z</dcterms:created>
  <dcterms:modified xsi:type="dcterms:W3CDTF">2022-05-04T02:21:17Z</dcterms:modified>
</cp:coreProperties>
</file>