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18" r:id="rId1"/>
  </p:sldMasterIdLst>
  <p:sldIdLst>
    <p:sldId id="256" r:id="rId2"/>
    <p:sldId id="257" r:id="rId3"/>
    <p:sldId id="277" r:id="rId4"/>
    <p:sldId id="276" r:id="rId5"/>
    <p:sldId id="268" r:id="rId6"/>
    <p:sldId id="258" r:id="rId7"/>
    <p:sldId id="275" r:id="rId8"/>
    <p:sldId id="278" r:id="rId9"/>
    <p:sldId id="271" r:id="rId10"/>
    <p:sldId id="283" r:id="rId11"/>
    <p:sldId id="279"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5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01-Feb-21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0376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01-Feb-21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4025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01-Feb-21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69462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01-Feb-21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768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01-Feb-21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86540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01-Feb-21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7195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01-Feb-21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1046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01-Feb-21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0420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01-Feb-21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63866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01-Feb-21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7131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01-Feb-21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893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01-Feb-21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775470862"/>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ieeexplore.ieee.org/author/37274001900" TargetMode="External"/><Relationship Id="rId13" Type="http://schemas.openxmlformats.org/officeDocument/2006/relationships/hyperlink" Target="https://ieeexplore.ieee.org/author/37829482600" TargetMode="External"/><Relationship Id="rId18" Type="http://schemas.openxmlformats.org/officeDocument/2006/relationships/hyperlink" Target="https://ieeexplore.ieee.org/author/37280631000" TargetMode="External"/><Relationship Id="rId3" Type="http://schemas.openxmlformats.org/officeDocument/2006/relationships/hyperlink" Target="https://ieeexplore.ieee.org/author/38667444800" TargetMode="External"/><Relationship Id="rId21" Type="http://schemas.openxmlformats.org/officeDocument/2006/relationships/hyperlink" Target="https://ieeexplore.ieee.org/author/37085430768" TargetMode="External"/><Relationship Id="rId7" Type="http://schemas.openxmlformats.org/officeDocument/2006/relationships/hyperlink" Target="https://ieeexplore.ieee.org/author/37085564025" TargetMode="External"/><Relationship Id="rId12" Type="http://schemas.openxmlformats.org/officeDocument/2006/relationships/hyperlink" Target="https://ieeexplore.ieee.org/author/37829486800" TargetMode="External"/><Relationship Id="rId17" Type="http://schemas.openxmlformats.org/officeDocument/2006/relationships/hyperlink" Target="https://ieeexplore.ieee.org/author/37286658200" TargetMode="External"/><Relationship Id="rId25" Type="http://schemas.openxmlformats.org/officeDocument/2006/relationships/hyperlink" Target="https://ieeexplore.ieee.org/xpl/conhome/7044914/proceeding" TargetMode="External"/><Relationship Id="rId2" Type="http://schemas.openxmlformats.org/officeDocument/2006/relationships/hyperlink" Target="https://ieeexplore.ieee.org/author/37077670700" TargetMode="External"/><Relationship Id="rId16" Type="http://schemas.openxmlformats.org/officeDocument/2006/relationships/hyperlink" Target="https://ieeexplore.ieee.org/author/37299294900" TargetMode="External"/><Relationship Id="rId20" Type="http://schemas.openxmlformats.org/officeDocument/2006/relationships/hyperlink" Target="https://ieeexplore.ieee.org/xpl/tocresult.jsp?isnumber=7945" TargetMode="External"/><Relationship Id="rId1" Type="http://schemas.openxmlformats.org/officeDocument/2006/relationships/slideLayout" Target="../slideLayouts/slideLayout2.xml"/><Relationship Id="rId6" Type="http://schemas.openxmlformats.org/officeDocument/2006/relationships/hyperlink" Target="https://ieeexplore.ieee.org/author/37085806881" TargetMode="External"/><Relationship Id="rId11" Type="http://schemas.openxmlformats.org/officeDocument/2006/relationships/hyperlink" Target="https://ieeexplore.ieee.org/author/37297990500" TargetMode="External"/><Relationship Id="rId24" Type="http://schemas.openxmlformats.org/officeDocument/2006/relationships/hyperlink" Target="https://ieeexplore.ieee.org/author/37658541200" TargetMode="External"/><Relationship Id="rId5" Type="http://schemas.openxmlformats.org/officeDocument/2006/relationships/hyperlink" Target="https://ieeexplore.ieee.org/xpl/conhome/7128761/proceeding" TargetMode="External"/><Relationship Id="rId15" Type="http://schemas.openxmlformats.org/officeDocument/2006/relationships/hyperlink" Target="https://ieeexplore.ieee.org/xpl/conhome/4796186/proceeding" TargetMode="External"/><Relationship Id="rId23" Type="http://schemas.openxmlformats.org/officeDocument/2006/relationships/hyperlink" Target="https://ieeexplore.ieee.org/author/37085565514" TargetMode="External"/><Relationship Id="rId10" Type="http://schemas.openxmlformats.org/officeDocument/2006/relationships/hyperlink" Target="https://ieeexplore.ieee.org/author/37829487300" TargetMode="External"/><Relationship Id="rId19" Type="http://schemas.openxmlformats.org/officeDocument/2006/relationships/hyperlink" Target="https://ieeexplore.ieee.org/xpl/RecentIssue.jsp?punumber=70" TargetMode="External"/><Relationship Id="rId4" Type="http://schemas.openxmlformats.org/officeDocument/2006/relationships/hyperlink" Target="https://ieeexplore.ieee.org/author/37705712100" TargetMode="External"/><Relationship Id="rId9" Type="http://schemas.openxmlformats.org/officeDocument/2006/relationships/hyperlink" Target="https://ieeexplore.ieee.org/xpl/conhome/7446754/proceeding" TargetMode="External"/><Relationship Id="rId14" Type="http://schemas.openxmlformats.org/officeDocument/2006/relationships/hyperlink" Target="https://ieeexplore.ieee.org/author/37642356300" TargetMode="External"/><Relationship Id="rId22" Type="http://schemas.openxmlformats.org/officeDocument/2006/relationships/hyperlink" Target="https://ieeexplore.ieee.org/author/3707638650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ieeexplore.ieee.org/xpl/conhome/8953068/proceeding" TargetMode="External"/><Relationship Id="rId13" Type="http://schemas.openxmlformats.org/officeDocument/2006/relationships/hyperlink" Target="https://ieeexplore.ieee.org/author/37085641329" TargetMode="External"/><Relationship Id="rId3" Type="http://schemas.openxmlformats.org/officeDocument/2006/relationships/hyperlink" Target="https://ieeexplore.ieee.org/xpl/conhome/8606805/proceeding" TargetMode="External"/><Relationship Id="rId7" Type="http://schemas.openxmlformats.org/officeDocument/2006/relationships/hyperlink" Target="https://ieeexplore.ieee.org/author/37086178201" TargetMode="External"/><Relationship Id="rId12" Type="http://schemas.openxmlformats.org/officeDocument/2006/relationships/hyperlink" Target="https://ieeexplore.ieee.org/author/38484668800" TargetMode="External"/><Relationship Id="rId2" Type="http://schemas.openxmlformats.org/officeDocument/2006/relationships/hyperlink" Target="https://ieeexplore.ieee.org/xpl/conhome/4269829/proceeding" TargetMode="External"/><Relationship Id="rId1" Type="http://schemas.openxmlformats.org/officeDocument/2006/relationships/slideLayout" Target="../slideLayouts/slideLayout2.xml"/><Relationship Id="rId6" Type="http://schemas.openxmlformats.org/officeDocument/2006/relationships/hyperlink" Target="https://ieeexplore.ieee.org/author/37086176031" TargetMode="External"/><Relationship Id="rId11" Type="http://schemas.openxmlformats.org/officeDocument/2006/relationships/hyperlink" Target="https://ieeexplore.ieee.org/author/37086258264" TargetMode="External"/><Relationship Id="rId5" Type="http://schemas.openxmlformats.org/officeDocument/2006/relationships/hyperlink" Target="https://ieeexplore.ieee.org/author/37086290370" TargetMode="External"/><Relationship Id="rId15" Type="http://schemas.openxmlformats.org/officeDocument/2006/relationships/hyperlink" Target="https://ieeexplore.ieee.org/xpl/conhome/8081745/proceeding" TargetMode="External"/><Relationship Id="rId10" Type="http://schemas.openxmlformats.org/officeDocument/2006/relationships/hyperlink" Target="https://ieeexplore.ieee.org/xpl/conhome/9046951/proceeding" TargetMode="External"/><Relationship Id="rId4" Type="http://schemas.openxmlformats.org/officeDocument/2006/relationships/hyperlink" Target="https://ieeexplore.ieee.org/author/37086111528" TargetMode="External"/><Relationship Id="rId9" Type="http://schemas.openxmlformats.org/officeDocument/2006/relationships/hyperlink" Target="https://ieeexplore.ieee.org/author/37088368219" TargetMode="External"/><Relationship Id="rId14" Type="http://schemas.openxmlformats.org/officeDocument/2006/relationships/hyperlink" Target="https://ieeexplore.ieee.org/author/376053697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7517" y="226314"/>
            <a:ext cx="6697345" cy="391160"/>
          </a:xfrm>
          <a:prstGeom prst="rect">
            <a:avLst/>
          </a:prstGeom>
        </p:spPr>
        <p:txBody>
          <a:bodyPr vert="horz" wrap="square" lIns="0" tIns="12700" rIns="0" bIns="0" rtlCol="0">
            <a:spAutoFit/>
          </a:bodyPr>
          <a:lstStyle/>
          <a:p>
            <a:pPr marL="12700" algn="ctr">
              <a:lnSpc>
                <a:spcPct val="100000"/>
              </a:lnSpc>
              <a:spcBef>
                <a:spcPts val="100"/>
              </a:spcBef>
            </a:pPr>
            <a:r>
              <a:rPr sz="2400" b="1" spc="-5" dirty="0">
                <a:latin typeface="Times New Roman"/>
                <a:cs typeface="Times New Roman"/>
              </a:rPr>
              <a:t>SRM </a:t>
            </a:r>
            <a:r>
              <a:rPr sz="2400" b="1" spc="-35" dirty="0">
                <a:latin typeface="Times New Roman"/>
                <a:cs typeface="Times New Roman"/>
              </a:rPr>
              <a:t>VALLIAMMAI </a:t>
            </a:r>
            <a:r>
              <a:rPr sz="2400" b="1" spc="-5" dirty="0">
                <a:latin typeface="Times New Roman"/>
                <a:cs typeface="Times New Roman"/>
              </a:rPr>
              <a:t>ENGINEERING</a:t>
            </a:r>
            <a:r>
              <a:rPr sz="2400" b="1" spc="35" dirty="0">
                <a:latin typeface="Times New Roman"/>
                <a:cs typeface="Times New Roman"/>
              </a:rPr>
              <a:t> </a:t>
            </a:r>
            <a:r>
              <a:rPr sz="2400" b="1" spc="-5" dirty="0">
                <a:latin typeface="Times New Roman"/>
                <a:cs typeface="Times New Roman"/>
              </a:rPr>
              <a:t>COLLEGE</a:t>
            </a:r>
            <a:endParaRPr sz="2400" dirty="0">
              <a:latin typeface="Times New Roman"/>
              <a:cs typeface="Times New Roman"/>
            </a:endParaRPr>
          </a:p>
        </p:txBody>
      </p:sp>
      <p:sp>
        <p:nvSpPr>
          <p:cNvPr id="3" name="object 3"/>
          <p:cNvSpPr txBox="1"/>
          <p:nvPr/>
        </p:nvSpPr>
        <p:spPr>
          <a:xfrm>
            <a:off x="8713519" y="2935211"/>
            <a:ext cx="2275840" cy="706755"/>
          </a:xfrm>
          <a:prstGeom prst="rect">
            <a:avLst/>
          </a:prstGeom>
        </p:spPr>
        <p:txBody>
          <a:bodyPr vert="horz" wrap="square" lIns="0" tIns="48260" rIns="0" bIns="0" rtlCol="0">
            <a:spAutoFit/>
          </a:bodyPr>
          <a:lstStyle/>
          <a:p>
            <a:pPr marL="12700" algn="ctr">
              <a:lnSpc>
                <a:spcPct val="100000"/>
              </a:lnSpc>
              <a:spcBef>
                <a:spcPts val="380"/>
              </a:spcBef>
            </a:pPr>
            <a:r>
              <a:rPr sz="2000" b="1" spc="-5" dirty="0">
                <a:latin typeface="Times New Roman"/>
                <a:cs typeface="Times New Roman"/>
              </a:rPr>
              <a:t>ZEROTH</a:t>
            </a:r>
            <a:r>
              <a:rPr sz="2000" b="1" spc="250" dirty="0">
                <a:latin typeface="Times New Roman"/>
                <a:cs typeface="Times New Roman"/>
              </a:rPr>
              <a:t> </a:t>
            </a:r>
            <a:r>
              <a:rPr sz="2000" b="1" dirty="0">
                <a:latin typeface="Times New Roman"/>
                <a:cs typeface="Times New Roman"/>
              </a:rPr>
              <a:t>REVIEW</a:t>
            </a:r>
            <a:endParaRPr sz="2000" dirty="0">
              <a:latin typeface="Times New Roman"/>
              <a:cs typeface="Times New Roman"/>
            </a:endParaRPr>
          </a:p>
          <a:p>
            <a:pPr marL="50800" algn="ctr">
              <a:lnSpc>
                <a:spcPct val="100000"/>
              </a:lnSpc>
              <a:spcBef>
                <a:spcPts val="280"/>
              </a:spcBef>
            </a:pPr>
            <a:r>
              <a:rPr sz="2000" b="1" spc="-35" dirty="0">
                <a:latin typeface="Times New Roman"/>
                <a:cs typeface="Times New Roman"/>
              </a:rPr>
              <a:t>DATE </a:t>
            </a:r>
            <a:r>
              <a:rPr sz="2000" b="1" dirty="0">
                <a:latin typeface="Times New Roman"/>
                <a:cs typeface="Times New Roman"/>
              </a:rPr>
              <a:t>:</a:t>
            </a:r>
            <a:r>
              <a:rPr sz="2000" b="1" spc="-15" dirty="0">
                <a:latin typeface="Times New Roman"/>
                <a:cs typeface="Times New Roman"/>
              </a:rPr>
              <a:t> </a:t>
            </a:r>
            <a:r>
              <a:rPr sz="2000" b="1" dirty="0" smtClean="0">
                <a:latin typeface="Times New Roman"/>
                <a:cs typeface="Times New Roman"/>
              </a:rPr>
              <a:t>0</a:t>
            </a:r>
            <a:r>
              <a:rPr lang="en-US" sz="2000" b="1" dirty="0" smtClean="0">
                <a:latin typeface="Times New Roman"/>
                <a:cs typeface="Times New Roman"/>
              </a:rPr>
              <a:t>2</a:t>
            </a:r>
            <a:r>
              <a:rPr sz="2000" b="1" dirty="0" smtClean="0">
                <a:latin typeface="Times New Roman"/>
                <a:cs typeface="Times New Roman"/>
              </a:rPr>
              <a:t>-0</a:t>
            </a:r>
            <a:r>
              <a:rPr lang="en-US" sz="2000" b="1" dirty="0" smtClean="0">
                <a:latin typeface="Times New Roman"/>
                <a:cs typeface="Times New Roman"/>
              </a:rPr>
              <a:t>2</a:t>
            </a:r>
            <a:r>
              <a:rPr sz="2000" b="1" dirty="0" smtClean="0">
                <a:latin typeface="Times New Roman"/>
                <a:cs typeface="Times New Roman"/>
              </a:rPr>
              <a:t>-202</a:t>
            </a:r>
            <a:r>
              <a:rPr lang="en-US" sz="2000" b="1" dirty="0" smtClean="0">
                <a:latin typeface="Times New Roman"/>
                <a:cs typeface="Times New Roman"/>
              </a:rPr>
              <a:t>1</a:t>
            </a:r>
            <a:endParaRPr sz="2000" dirty="0">
              <a:latin typeface="Times New Roman"/>
              <a:cs typeface="Times New Roman"/>
            </a:endParaRPr>
          </a:p>
        </p:txBody>
      </p:sp>
      <p:sp>
        <p:nvSpPr>
          <p:cNvPr id="4" name="object 4"/>
          <p:cNvSpPr txBox="1"/>
          <p:nvPr/>
        </p:nvSpPr>
        <p:spPr>
          <a:xfrm>
            <a:off x="5012346" y="3615900"/>
            <a:ext cx="2167255" cy="330835"/>
          </a:xfrm>
          <a:prstGeom prst="rect">
            <a:avLst/>
          </a:prstGeom>
        </p:spPr>
        <p:txBody>
          <a:bodyPr vert="horz" wrap="square" lIns="0" tIns="12700" rIns="0" bIns="0" rtlCol="0">
            <a:spAutoFit/>
          </a:bodyPr>
          <a:lstStyle/>
          <a:p>
            <a:pPr marL="12700" algn="ctr">
              <a:lnSpc>
                <a:spcPct val="100000"/>
              </a:lnSpc>
              <a:spcBef>
                <a:spcPts val="100"/>
              </a:spcBef>
            </a:pPr>
            <a:r>
              <a:rPr sz="2000" b="1" dirty="0">
                <a:latin typeface="Times New Roman"/>
                <a:cs typeface="Times New Roman"/>
              </a:rPr>
              <a:t>TEAM</a:t>
            </a:r>
            <a:r>
              <a:rPr sz="2000" b="1" spc="-65" dirty="0">
                <a:latin typeface="Times New Roman"/>
                <a:cs typeface="Times New Roman"/>
              </a:rPr>
              <a:t> </a:t>
            </a:r>
            <a:r>
              <a:rPr sz="2000" b="1" dirty="0">
                <a:latin typeface="Times New Roman"/>
                <a:cs typeface="Times New Roman"/>
              </a:rPr>
              <a:t>MEMBERS</a:t>
            </a:r>
            <a:endParaRPr sz="2000" dirty="0">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836304632"/>
              </p:ext>
            </p:extLst>
          </p:nvPr>
        </p:nvGraphicFramePr>
        <p:xfrm>
          <a:off x="3478427" y="4120045"/>
          <a:ext cx="5235092" cy="1314943"/>
        </p:xfrm>
        <a:graphic>
          <a:graphicData uri="http://schemas.openxmlformats.org/drawingml/2006/table">
            <a:tbl>
              <a:tblPr firstRow="1" bandRow="1">
                <a:tableStyleId>{2D5ABB26-0587-4C30-8999-92F81FD0307C}</a:tableStyleId>
              </a:tblPr>
              <a:tblGrid>
                <a:gridCol w="3135224">
                  <a:extLst>
                    <a:ext uri="{9D8B030D-6E8A-4147-A177-3AD203B41FA5}">
                      <a16:colId xmlns:a16="http://schemas.microsoft.com/office/drawing/2014/main" val="20000"/>
                    </a:ext>
                  </a:extLst>
                </a:gridCol>
                <a:gridCol w="2099868">
                  <a:extLst>
                    <a:ext uri="{9D8B030D-6E8A-4147-A177-3AD203B41FA5}">
                      <a16:colId xmlns:a16="http://schemas.microsoft.com/office/drawing/2014/main" val="20001"/>
                    </a:ext>
                  </a:extLst>
                </a:gridCol>
              </a:tblGrid>
              <a:tr h="322192">
                <a:tc>
                  <a:txBody>
                    <a:bodyPr/>
                    <a:lstStyle/>
                    <a:p>
                      <a:pPr marL="31750">
                        <a:lnSpc>
                          <a:spcPts val="2395"/>
                        </a:lnSpc>
                      </a:pPr>
                      <a:r>
                        <a:rPr lang="en-US" sz="2000" b="1" dirty="0" smtClean="0">
                          <a:solidFill>
                            <a:schemeClr val="tx1"/>
                          </a:solidFill>
                          <a:effectLst/>
                          <a:latin typeface="Times New Roman" panose="02020603050405020304" pitchFamily="18" charset="0"/>
                          <a:ea typeface="+mn-ea"/>
                          <a:cs typeface="Times New Roman" panose="02020603050405020304" pitchFamily="18" charset="0"/>
                        </a:rPr>
                        <a:t>A.A.ISHWARYA </a:t>
                      </a:r>
                      <a:endParaRPr sz="2000" b="1" dirty="0">
                        <a:latin typeface="Times New Roman" panose="02020603050405020304" pitchFamily="18" charset="0"/>
                        <a:cs typeface="Times New Roman" panose="02020603050405020304" pitchFamily="18" charset="0"/>
                      </a:endParaRPr>
                    </a:p>
                  </a:txBody>
                  <a:tcPr marL="0" marR="0" marT="0" marB="0"/>
                </a:tc>
                <a:tc>
                  <a:txBody>
                    <a:bodyPr/>
                    <a:lstStyle/>
                    <a:p>
                      <a:pPr marR="24130" algn="r">
                        <a:lnSpc>
                          <a:spcPts val="2395"/>
                        </a:lnSpc>
                      </a:pPr>
                      <a:r>
                        <a:rPr sz="2200" b="1" dirty="0" smtClean="0">
                          <a:latin typeface="Times New Roman"/>
                          <a:cs typeface="Times New Roman"/>
                        </a:rPr>
                        <a:t>(</a:t>
                      </a:r>
                      <a:r>
                        <a:rPr lang="en-US" sz="1800" b="1" dirty="0" smtClean="0">
                          <a:solidFill>
                            <a:schemeClr val="tx1"/>
                          </a:solidFill>
                          <a:effectLst/>
                          <a:latin typeface="+mn-lt"/>
                          <a:ea typeface="+mn-ea"/>
                          <a:cs typeface="+mn-cs"/>
                        </a:rPr>
                        <a:t>412817107024</a:t>
                      </a:r>
                      <a:r>
                        <a:rPr sz="2200" b="1" dirty="0" smtClean="0">
                          <a:latin typeface="Times New Roman"/>
                          <a:cs typeface="Times New Roman"/>
                        </a:rPr>
                        <a:t>)</a:t>
                      </a:r>
                      <a:endParaRPr sz="2200" dirty="0">
                        <a:latin typeface="Times New Roman"/>
                        <a:cs typeface="Times New Roman"/>
                      </a:endParaRPr>
                    </a:p>
                  </a:txBody>
                  <a:tcPr marL="0" marR="0" marT="0" marB="0"/>
                </a:tc>
                <a:extLst>
                  <a:ext uri="{0D108BD9-81ED-4DB2-BD59-A6C34878D82A}">
                    <a16:rowId xmlns:a16="http://schemas.microsoft.com/office/drawing/2014/main" val="10000"/>
                  </a:ext>
                </a:extLst>
              </a:tr>
              <a:tr h="335406">
                <a:tc>
                  <a:txBody>
                    <a:bodyPr/>
                    <a:lstStyle/>
                    <a:p>
                      <a:pPr marL="31750">
                        <a:lnSpc>
                          <a:spcPts val="2500"/>
                        </a:lnSpc>
                      </a:pPr>
                      <a:r>
                        <a:rPr lang="en-US" sz="2000" b="1" dirty="0" smtClean="0">
                          <a:solidFill>
                            <a:schemeClr val="tx1"/>
                          </a:solidFill>
                          <a:effectLst/>
                          <a:latin typeface="Times New Roman" panose="02020603050405020304" pitchFamily="18" charset="0"/>
                          <a:ea typeface="+mn-ea"/>
                          <a:cs typeface="Times New Roman" panose="02020603050405020304" pitchFamily="18" charset="0"/>
                        </a:rPr>
                        <a:t>R. HARINI </a:t>
                      </a:r>
                      <a:endParaRPr sz="2000" b="1" dirty="0">
                        <a:latin typeface="Times New Roman" panose="02020603050405020304" pitchFamily="18" charset="0"/>
                        <a:cs typeface="Times New Roman" panose="02020603050405020304" pitchFamily="18" charset="0"/>
                      </a:endParaRPr>
                    </a:p>
                  </a:txBody>
                  <a:tcPr marL="0" marR="0" marT="0" marB="0"/>
                </a:tc>
                <a:tc>
                  <a:txBody>
                    <a:bodyPr/>
                    <a:lstStyle/>
                    <a:p>
                      <a:pPr marR="24130" algn="r">
                        <a:lnSpc>
                          <a:spcPts val="2500"/>
                        </a:lnSpc>
                      </a:pPr>
                      <a:r>
                        <a:rPr sz="2200" b="1" dirty="0" smtClean="0">
                          <a:latin typeface="Times New Roman"/>
                          <a:cs typeface="Times New Roman"/>
                        </a:rPr>
                        <a:t>(</a:t>
                      </a:r>
                      <a:r>
                        <a:rPr lang="en-US" sz="1800" b="1" dirty="0" smtClean="0">
                          <a:solidFill>
                            <a:schemeClr val="tx1"/>
                          </a:solidFill>
                          <a:effectLst/>
                          <a:latin typeface="+mn-lt"/>
                          <a:ea typeface="+mn-ea"/>
                          <a:cs typeface="+mn-cs"/>
                        </a:rPr>
                        <a:t>412817107023</a:t>
                      </a:r>
                      <a:r>
                        <a:rPr sz="2200" b="1" dirty="0" smtClean="0">
                          <a:latin typeface="Times New Roman"/>
                          <a:cs typeface="Times New Roman"/>
                        </a:rPr>
                        <a:t>)</a:t>
                      </a:r>
                      <a:endParaRPr sz="2200" dirty="0">
                        <a:latin typeface="Times New Roman"/>
                        <a:cs typeface="Times New Roman"/>
                      </a:endParaRPr>
                    </a:p>
                  </a:txBody>
                  <a:tcPr marL="0" marR="0" marT="0" marB="0"/>
                </a:tc>
                <a:extLst>
                  <a:ext uri="{0D108BD9-81ED-4DB2-BD59-A6C34878D82A}">
                    <a16:rowId xmlns:a16="http://schemas.microsoft.com/office/drawing/2014/main" val="10001"/>
                  </a:ext>
                </a:extLst>
              </a:tr>
              <a:tr h="335280">
                <a:tc>
                  <a:txBody>
                    <a:bodyPr/>
                    <a:lstStyle/>
                    <a:p>
                      <a:pPr marL="31750">
                        <a:lnSpc>
                          <a:spcPts val="2500"/>
                        </a:lnSpc>
                      </a:pPr>
                      <a:r>
                        <a:rPr lang="en-US" sz="2000" b="1" dirty="0" smtClean="0">
                          <a:solidFill>
                            <a:schemeClr val="tx1"/>
                          </a:solidFill>
                          <a:effectLst/>
                          <a:latin typeface="Times New Roman" panose="02020603050405020304" pitchFamily="18" charset="0"/>
                          <a:ea typeface="+mn-ea"/>
                          <a:cs typeface="Times New Roman" panose="02020603050405020304" pitchFamily="18" charset="0"/>
                        </a:rPr>
                        <a:t>S. KAVYA</a:t>
                      </a:r>
                      <a:endParaRPr sz="2000" b="1" dirty="0">
                        <a:latin typeface="Times New Roman" panose="02020603050405020304" pitchFamily="18" charset="0"/>
                        <a:cs typeface="Times New Roman" panose="02020603050405020304" pitchFamily="18" charset="0"/>
                      </a:endParaRPr>
                    </a:p>
                  </a:txBody>
                  <a:tcPr marL="0" marR="0" marT="0" marB="0"/>
                </a:tc>
                <a:tc>
                  <a:txBody>
                    <a:bodyPr/>
                    <a:lstStyle/>
                    <a:p>
                      <a:pPr marR="24130" algn="r">
                        <a:lnSpc>
                          <a:spcPts val="2500"/>
                        </a:lnSpc>
                      </a:pPr>
                      <a:r>
                        <a:rPr sz="2200" b="1" dirty="0" smtClean="0">
                          <a:latin typeface="Times New Roman"/>
                          <a:cs typeface="Times New Roman"/>
                        </a:rPr>
                        <a:t>(</a:t>
                      </a:r>
                      <a:r>
                        <a:rPr lang="en-US" sz="1800" b="1" dirty="0" smtClean="0">
                          <a:solidFill>
                            <a:schemeClr val="tx1"/>
                          </a:solidFill>
                          <a:effectLst/>
                          <a:latin typeface="+mn-lt"/>
                          <a:ea typeface="+mn-ea"/>
                          <a:cs typeface="+mn-cs"/>
                        </a:rPr>
                        <a:t>412817107030</a:t>
                      </a:r>
                      <a:r>
                        <a:rPr sz="2200" b="1" dirty="0" smtClean="0">
                          <a:latin typeface="Times New Roman"/>
                          <a:cs typeface="Times New Roman"/>
                        </a:rPr>
                        <a:t>)</a:t>
                      </a:r>
                      <a:endParaRPr sz="2200" dirty="0">
                        <a:latin typeface="Times New Roman"/>
                        <a:cs typeface="Times New Roman"/>
                      </a:endParaRPr>
                    </a:p>
                  </a:txBody>
                  <a:tcPr marL="0" marR="0" marT="0" marB="0"/>
                </a:tc>
                <a:extLst>
                  <a:ext uri="{0D108BD9-81ED-4DB2-BD59-A6C34878D82A}">
                    <a16:rowId xmlns:a16="http://schemas.microsoft.com/office/drawing/2014/main" val="10002"/>
                  </a:ext>
                </a:extLst>
              </a:tr>
              <a:tr h="322065">
                <a:tc>
                  <a:txBody>
                    <a:bodyPr/>
                    <a:lstStyle/>
                    <a:p>
                      <a:pPr marL="31750">
                        <a:lnSpc>
                          <a:spcPts val="2435"/>
                        </a:lnSpc>
                      </a:pPr>
                      <a:endParaRPr sz="2200" dirty="0">
                        <a:latin typeface="Times New Roman"/>
                        <a:cs typeface="Times New Roman"/>
                      </a:endParaRPr>
                    </a:p>
                  </a:txBody>
                  <a:tcPr marL="0" marR="0" marT="0" marB="0"/>
                </a:tc>
                <a:tc>
                  <a:txBody>
                    <a:bodyPr/>
                    <a:lstStyle/>
                    <a:p>
                      <a:pPr marR="24130" algn="r">
                        <a:lnSpc>
                          <a:spcPts val="2435"/>
                        </a:lnSpc>
                      </a:pPr>
                      <a:endParaRPr sz="2200" dirty="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6" name="object 6"/>
          <p:cNvSpPr txBox="1"/>
          <p:nvPr/>
        </p:nvSpPr>
        <p:spPr>
          <a:xfrm>
            <a:off x="3837741" y="5556886"/>
            <a:ext cx="4516464" cy="692497"/>
          </a:xfrm>
          <a:prstGeom prst="rect">
            <a:avLst/>
          </a:prstGeom>
        </p:spPr>
        <p:txBody>
          <a:bodyPr vert="horz" wrap="square" lIns="0" tIns="12700" rIns="0" bIns="0" rtlCol="0">
            <a:spAutoFit/>
          </a:bodyPr>
          <a:lstStyle/>
          <a:p>
            <a:pPr marL="12700" algn="ctr">
              <a:lnSpc>
                <a:spcPts val="2390"/>
              </a:lnSpc>
              <a:spcBef>
                <a:spcPts val="100"/>
              </a:spcBef>
            </a:pPr>
            <a:r>
              <a:rPr sz="2000" b="1" dirty="0">
                <a:latin typeface="Times New Roman"/>
                <a:cs typeface="Times New Roman"/>
              </a:rPr>
              <a:t>UNDER THE GUIDANCE</a:t>
            </a:r>
            <a:r>
              <a:rPr sz="2000" b="1" spc="-100" dirty="0">
                <a:latin typeface="Times New Roman"/>
                <a:cs typeface="Times New Roman"/>
              </a:rPr>
              <a:t> </a:t>
            </a:r>
            <a:r>
              <a:rPr sz="2000" b="1" dirty="0">
                <a:latin typeface="Times New Roman"/>
                <a:cs typeface="Times New Roman"/>
              </a:rPr>
              <a:t>OF</a:t>
            </a:r>
            <a:endParaRPr sz="2000" dirty="0">
              <a:latin typeface="Times New Roman"/>
              <a:cs typeface="Times New Roman"/>
            </a:endParaRPr>
          </a:p>
          <a:p>
            <a:pPr marL="161925" algn="ctr">
              <a:lnSpc>
                <a:spcPts val="2870"/>
              </a:lnSpc>
            </a:pPr>
            <a:r>
              <a:rPr lang="en-US" sz="2000" b="1" dirty="0">
                <a:latin typeface="Times New Roman" panose="02020603050405020304" pitchFamily="18" charset="0"/>
                <a:cs typeface="Times New Roman" panose="02020603050405020304" pitchFamily="18" charset="0"/>
              </a:rPr>
              <a:t>R. ISSANRAJ A.P (SR.G</a:t>
            </a:r>
            <a:r>
              <a:rPr lang="en-US" sz="2000" b="1" dirty="0" smtClean="0">
                <a:latin typeface="Times New Roman" panose="02020603050405020304" pitchFamily="18" charset="0"/>
                <a:cs typeface="Times New Roman" panose="02020603050405020304" pitchFamily="18" charset="0"/>
              </a:rPr>
              <a:t>)</a:t>
            </a:r>
            <a:endParaRPr sz="2000" b="1" dirty="0">
              <a:latin typeface="Times New Roman" panose="02020603050405020304" pitchFamily="18" charset="0"/>
              <a:cs typeface="Times New Roman" panose="02020603050405020304" pitchFamily="18" charset="0"/>
            </a:endParaRPr>
          </a:p>
        </p:txBody>
      </p:sp>
      <p:sp>
        <p:nvSpPr>
          <p:cNvPr id="7" name="object 7"/>
          <p:cNvSpPr txBox="1"/>
          <p:nvPr/>
        </p:nvSpPr>
        <p:spPr>
          <a:xfrm>
            <a:off x="330809" y="593293"/>
            <a:ext cx="11530330" cy="1867819"/>
          </a:xfrm>
          <a:prstGeom prst="rect">
            <a:avLst/>
          </a:prstGeom>
        </p:spPr>
        <p:txBody>
          <a:bodyPr vert="horz" wrap="square" lIns="0" tIns="13335" rIns="0" bIns="0" rtlCol="0">
            <a:spAutoFit/>
          </a:bodyPr>
          <a:lstStyle/>
          <a:p>
            <a:pPr marL="1905" algn="ctr">
              <a:lnSpc>
                <a:spcPct val="100000"/>
              </a:lnSpc>
              <a:spcBef>
                <a:spcPts val="105"/>
              </a:spcBef>
            </a:pPr>
            <a:r>
              <a:rPr sz="2000" b="1" dirty="0">
                <a:latin typeface="Times New Roman"/>
                <a:cs typeface="Times New Roman"/>
              </a:rPr>
              <a:t>(An Autonomous</a:t>
            </a:r>
            <a:r>
              <a:rPr sz="2000" b="1" spc="-180" dirty="0">
                <a:latin typeface="Times New Roman"/>
                <a:cs typeface="Times New Roman"/>
              </a:rPr>
              <a:t> </a:t>
            </a:r>
            <a:r>
              <a:rPr sz="2000" b="1" dirty="0">
                <a:latin typeface="Times New Roman"/>
                <a:cs typeface="Times New Roman"/>
              </a:rPr>
              <a:t>Institution)</a:t>
            </a:r>
            <a:endParaRPr sz="2000" dirty="0">
              <a:latin typeface="Times New Roman"/>
              <a:cs typeface="Times New Roman"/>
            </a:endParaRPr>
          </a:p>
          <a:p>
            <a:pPr marL="11430" algn="ctr">
              <a:lnSpc>
                <a:spcPct val="100000"/>
              </a:lnSpc>
            </a:pPr>
            <a:r>
              <a:rPr sz="2000" b="1" spc="-20" dirty="0">
                <a:latin typeface="Times New Roman"/>
                <a:cs typeface="Times New Roman"/>
              </a:rPr>
              <a:t>DEPARTMENT</a:t>
            </a:r>
            <a:r>
              <a:rPr sz="2000" b="1" spc="-45" dirty="0">
                <a:latin typeface="Times New Roman"/>
                <a:cs typeface="Times New Roman"/>
              </a:rPr>
              <a:t> </a:t>
            </a:r>
            <a:r>
              <a:rPr sz="2000" b="1" dirty="0">
                <a:latin typeface="Times New Roman"/>
                <a:cs typeface="Times New Roman"/>
              </a:rPr>
              <a:t>OF</a:t>
            </a:r>
            <a:endParaRPr sz="2000" dirty="0">
              <a:latin typeface="Times New Roman"/>
              <a:cs typeface="Times New Roman"/>
            </a:endParaRPr>
          </a:p>
          <a:p>
            <a:pPr algn="ctr"/>
            <a:r>
              <a:rPr sz="2000" b="1" dirty="0">
                <a:latin typeface="Times New Roman"/>
                <a:cs typeface="Times New Roman"/>
              </a:rPr>
              <a:t>ELECTRONICS AND </a:t>
            </a:r>
            <a:r>
              <a:rPr sz="2000" b="1" spc="-20" dirty="0">
                <a:latin typeface="Times New Roman"/>
                <a:cs typeface="Times New Roman"/>
              </a:rPr>
              <a:t>INSTRUMENTATION</a:t>
            </a:r>
            <a:r>
              <a:rPr sz="2000" b="1" spc="-145" dirty="0">
                <a:latin typeface="Times New Roman"/>
                <a:cs typeface="Times New Roman"/>
              </a:rPr>
              <a:t> </a:t>
            </a:r>
            <a:r>
              <a:rPr sz="2000" b="1" dirty="0" smtClean="0">
                <a:latin typeface="Times New Roman"/>
                <a:cs typeface="Times New Roman"/>
              </a:rPr>
              <a:t>ENGINEERING</a:t>
            </a:r>
            <a:r>
              <a:rPr lang="en-US" sz="2000" b="1" dirty="0" smtClean="0">
                <a:latin typeface="Times New Roman"/>
                <a:cs typeface="Times New Roman"/>
              </a:rPr>
              <a:t/>
            </a:r>
            <a:br>
              <a:rPr lang="en-US" sz="2000" b="1" dirty="0" smtClean="0">
                <a:latin typeface="Times New Roman"/>
                <a:cs typeface="Times New Roman"/>
              </a:rPr>
            </a:br>
            <a:r>
              <a:rPr lang="en-US" sz="2000" b="1" dirty="0" smtClean="0">
                <a:latin typeface="Times New Roman"/>
                <a:cs typeface="Times New Roman"/>
              </a:rPr>
              <a:t/>
            </a:r>
            <a:br>
              <a:rPr lang="en-US" sz="2000" b="1" dirty="0" smtClean="0">
                <a:latin typeface="Times New Roman"/>
                <a:cs typeface="Times New Roman"/>
              </a:rPr>
            </a:br>
            <a:r>
              <a:rPr lang="en-US" sz="2000" b="1" spc="-15" dirty="0" smtClean="0">
                <a:latin typeface="Times New Roman"/>
                <a:cs typeface="Times New Roman"/>
              </a:rPr>
              <a:t>EI6811- </a:t>
            </a:r>
            <a:r>
              <a:rPr lang="en-US" sz="2000" b="1" dirty="0" smtClean="0">
                <a:latin typeface="Times New Roman"/>
                <a:cs typeface="Times New Roman"/>
              </a:rPr>
              <a:t>PROJECT</a:t>
            </a:r>
            <a:r>
              <a:rPr lang="en-US" sz="2000" b="1" spc="-120" dirty="0" smtClean="0">
                <a:latin typeface="Times New Roman"/>
                <a:cs typeface="Times New Roman"/>
              </a:rPr>
              <a:t> </a:t>
            </a:r>
            <a:r>
              <a:rPr lang="en-US" sz="2000" b="1" spc="5" dirty="0" smtClean="0">
                <a:latin typeface="Times New Roman"/>
                <a:cs typeface="Times New Roman"/>
              </a:rPr>
              <a:t>WORK</a:t>
            </a:r>
            <a:endParaRPr lang="en-US" sz="2000" dirty="0" smtClean="0">
              <a:latin typeface="Times New Roman"/>
              <a:cs typeface="Times New Roman"/>
            </a:endParaRPr>
          </a:p>
          <a:p>
            <a:pPr algn="ctr">
              <a:lnSpc>
                <a:spcPct val="100000"/>
              </a:lnSpc>
              <a:spcBef>
                <a:spcPts val="45"/>
              </a:spcBef>
            </a:pPr>
            <a:endParaRPr sz="2050" dirty="0">
              <a:latin typeface="Times New Roman"/>
              <a:cs typeface="Times New Roman"/>
            </a:endParaRPr>
          </a:p>
        </p:txBody>
      </p:sp>
      <p:sp>
        <p:nvSpPr>
          <p:cNvPr id="8" name="object 8"/>
          <p:cNvSpPr txBox="1"/>
          <p:nvPr/>
        </p:nvSpPr>
        <p:spPr>
          <a:xfrm>
            <a:off x="330808" y="2371397"/>
            <a:ext cx="11530330" cy="443070"/>
          </a:xfrm>
          <a:prstGeom prst="rect">
            <a:avLst/>
          </a:prstGeom>
        </p:spPr>
        <p:txBody>
          <a:bodyPr vert="horz" wrap="square" lIns="0" tIns="12065" rIns="0" bIns="0" rtlCol="0">
            <a:spAutoFit/>
          </a:bodyPr>
          <a:lstStyle/>
          <a:p>
            <a:pPr marL="12700" algn="ctr">
              <a:spcBef>
                <a:spcPts val="95"/>
              </a:spcBef>
            </a:pPr>
            <a:r>
              <a:rPr lang="en-US" sz="2800" b="1" dirty="0" smtClean="0"/>
              <a:t>DITTO – THE ADVANCED LEAD THROUGH ROBOT</a:t>
            </a:r>
            <a:endParaRPr sz="2800" dirty="0">
              <a:latin typeface="Times New Roman"/>
              <a:cs typeface="Times New Roman"/>
            </a:endParaRPr>
          </a:p>
        </p:txBody>
      </p:sp>
      <p:sp>
        <p:nvSpPr>
          <p:cNvPr id="9" name="object 9"/>
          <p:cNvSpPr/>
          <p:nvPr/>
        </p:nvSpPr>
        <p:spPr>
          <a:xfrm>
            <a:off x="1203960" y="239268"/>
            <a:ext cx="976884" cy="1251203"/>
          </a:xfrm>
          <a:prstGeom prst="rect">
            <a:avLst/>
          </a:prstGeom>
          <a:blipFill>
            <a:blip r:embed="rId2" cstate="print"/>
            <a:stretch>
              <a:fillRect/>
            </a:stretch>
          </a:blipFill>
        </p:spPr>
        <p:txBody>
          <a:bodyPr wrap="square" lIns="0" tIns="0" rIns="0" bIns="0" rtlCol="0"/>
          <a:lstStyle/>
          <a:p>
            <a:pPr algn="ctr"/>
            <a:endParaRPr dirty="0"/>
          </a:p>
        </p:txBody>
      </p:sp>
      <p:sp>
        <p:nvSpPr>
          <p:cNvPr id="10" name="object 10"/>
          <p:cNvSpPr/>
          <p:nvPr/>
        </p:nvSpPr>
        <p:spPr>
          <a:xfrm>
            <a:off x="10131552" y="300227"/>
            <a:ext cx="1363979" cy="1234439"/>
          </a:xfrm>
          <a:prstGeom prst="rect">
            <a:avLst/>
          </a:prstGeom>
          <a:blipFill>
            <a:blip r:embed="rId3" cstate="print"/>
            <a:stretch>
              <a:fillRect/>
            </a:stretch>
          </a:blipFill>
        </p:spPr>
        <p:txBody>
          <a:bodyPr wrap="square" lIns="0" tIns="0" rIns="0" bIns="0" rtlCol="0"/>
          <a:lstStyle/>
          <a:p>
            <a:pPr algn="ct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14273"/>
            <a:ext cx="2437765" cy="635000"/>
          </a:xfrm>
          <a:prstGeom prst="rect">
            <a:avLst/>
          </a:prstGeom>
        </p:spPr>
        <p:txBody>
          <a:bodyPr vert="horz" wrap="square" lIns="0" tIns="12065" rIns="0" bIns="0" rtlCol="0">
            <a:spAutoFit/>
          </a:bodyPr>
          <a:lstStyle/>
          <a:p>
            <a:pPr marL="12700">
              <a:lnSpc>
                <a:spcPct val="100000"/>
              </a:lnSpc>
              <a:spcBef>
                <a:spcPts val="95"/>
              </a:spcBef>
            </a:pPr>
            <a:r>
              <a:rPr sz="4000" spc="-25" dirty="0"/>
              <a:t>References</a:t>
            </a:r>
            <a:endParaRPr sz="4000"/>
          </a:p>
        </p:txBody>
      </p:sp>
      <p:sp>
        <p:nvSpPr>
          <p:cNvPr id="3" name="object 3"/>
          <p:cNvSpPr txBox="1"/>
          <p:nvPr/>
        </p:nvSpPr>
        <p:spPr>
          <a:xfrm>
            <a:off x="914400" y="1524000"/>
            <a:ext cx="10207625" cy="4198585"/>
          </a:xfrm>
          <a:prstGeom prst="rect">
            <a:avLst/>
          </a:prstGeom>
        </p:spPr>
        <p:txBody>
          <a:bodyPr vert="horz" wrap="square" lIns="0" tIns="12700" rIns="0" bIns="0" rtlCol="0">
            <a:spAutoFit/>
          </a:bodyPr>
          <a:lstStyle/>
          <a:p>
            <a:pPr marL="354965" marR="6350" indent="-342900" algn="just">
              <a:spcBef>
                <a:spcPts val="605"/>
              </a:spcBef>
              <a:buClr>
                <a:srgbClr val="D24717"/>
              </a:buClr>
              <a:buSzPct val="83333"/>
              <a:buFont typeface="+mj-lt"/>
              <a:buAutoNum type="arabicPeriod" startAt="6"/>
              <a:tabLst>
                <a:tab pos="528320" algn="l"/>
              </a:tabLst>
            </a:pPr>
            <a:r>
              <a:rPr lang="nl-NL" dirty="0" smtClean="0">
                <a:hlinkClick r:id="rId2"/>
              </a:rPr>
              <a:t>Luka Peternel</a:t>
            </a:r>
            <a:r>
              <a:rPr lang="nl-NL" dirty="0" smtClean="0"/>
              <a:t>; </a:t>
            </a:r>
            <a:r>
              <a:rPr lang="nl-NL" dirty="0" smtClean="0">
                <a:hlinkClick r:id="rId3"/>
              </a:rPr>
              <a:t>Tadej Petrič</a:t>
            </a:r>
            <a:r>
              <a:rPr lang="nl-NL" dirty="0" smtClean="0"/>
              <a:t>; </a:t>
            </a:r>
            <a:r>
              <a:rPr lang="nl-NL" dirty="0" smtClean="0">
                <a:hlinkClick r:id="rId4"/>
              </a:rPr>
              <a:t>Jan Babič</a:t>
            </a:r>
            <a:r>
              <a:rPr lang="nl-NL" spc="-5" dirty="0" smtClean="0">
                <a:latin typeface="Times New Roman"/>
                <a:cs typeface="Times New Roman"/>
              </a:rPr>
              <a:t>,</a:t>
            </a:r>
            <a:r>
              <a:rPr lang="nl-NL" spc="125" dirty="0" smtClean="0">
                <a:latin typeface="Times New Roman"/>
                <a:cs typeface="Times New Roman"/>
              </a:rPr>
              <a:t> </a:t>
            </a:r>
            <a:r>
              <a:rPr lang="nl-NL" spc="-5" dirty="0" smtClean="0">
                <a:latin typeface="Times New Roman"/>
                <a:cs typeface="Times New Roman"/>
              </a:rPr>
              <a:t>‘</a:t>
            </a:r>
            <a:r>
              <a:rPr lang="nl-NL" b="1" dirty="0" smtClean="0"/>
              <a:t>Human-in-the-loop approach for teaching robot assembly tasks using impedance control interface</a:t>
            </a:r>
            <a:r>
              <a:rPr lang="nl-NL" dirty="0" smtClean="0">
                <a:latin typeface="Times New Roman"/>
                <a:cs typeface="Times New Roman"/>
              </a:rPr>
              <a:t>’, </a:t>
            </a:r>
            <a:r>
              <a:rPr lang="nl-NL" b="1" dirty="0" smtClean="0"/>
              <a:t> </a:t>
            </a:r>
            <a:r>
              <a:rPr lang="nl-NL" dirty="0" smtClean="0">
                <a:hlinkClick r:id="rId5"/>
              </a:rPr>
              <a:t>2015 IEEE International Conference on Robotics and Automation (ICRA)</a:t>
            </a:r>
            <a:r>
              <a:rPr lang="nl-NL" spc="-5" dirty="0" smtClean="0">
                <a:latin typeface="Times New Roman"/>
                <a:cs typeface="Times New Roman"/>
              </a:rPr>
              <a:t>.</a:t>
            </a:r>
            <a:endParaRPr lang="nl-NL" dirty="0" smtClean="0">
              <a:hlinkClick r:id="rId6"/>
            </a:endParaRPr>
          </a:p>
          <a:p>
            <a:pPr marL="355600" marR="5715" indent="-342900" algn="just">
              <a:spcBef>
                <a:spcPts val="600"/>
              </a:spcBef>
              <a:buClr>
                <a:srgbClr val="D24717"/>
              </a:buClr>
              <a:buSzPct val="83333"/>
              <a:buFontTx/>
              <a:buAutoNum type="arabicPeriod" startAt="7"/>
              <a:tabLst>
                <a:tab pos="355600" algn="l"/>
              </a:tabLst>
            </a:pPr>
            <a:r>
              <a:rPr lang="nl-NL" dirty="0" smtClean="0">
                <a:hlinkClick r:id="rId6"/>
              </a:rPr>
              <a:t>Martin Tykal</a:t>
            </a:r>
            <a:r>
              <a:rPr lang="nl-NL" dirty="0" smtClean="0"/>
              <a:t>; </a:t>
            </a:r>
            <a:r>
              <a:rPr lang="nl-NL" dirty="0" smtClean="0">
                <a:hlinkClick r:id="rId7"/>
              </a:rPr>
              <a:t>Alberto Montebelli</a:t>
            </a:r>
            <a:r>
              <a:rPr lang="nl-NL" dirty="0" smtClean="0"/>
              <a:t>; </a:t>
            </a:r>
            <a:r>
              <a:rPr lang="nl-NL" dirty="0" smtClean="0">
                <a:hlinkClick r:id="rId8"/>
              </a:rPr>
              <a:t>Ville Kyrki</a:t>
            </a:r>
            <a:r>
              <a:rPr lang="nl-NL" spc="-5" dirty="0" smtClean="0">
                <a:latin typeface="Times New Roman"/>
                <a:cs typeface="Times New Roman"/>
              </a:rPr>
              <a:t>, </a:t>
            </a:r>
            <a:r>
              <a:rPr lang="nl-NL" dirty="0" smtClean="0">
                <a:latin typeface="Times New Roman"/>
                <a:cs typeface="Times New Roman"/>
              </a:rPr>
              <a:t>‘</a:t>
            </a:r>
            <a:r>
              <a:rPr lang="nl-NL" b="1" dirty="0" smtClean="0"/>
              <a:t>Incrementally assisted kinesthetic teaching for programming by demonstration</a:t>
            </a:r>
            <a:r>
              <a:rPr lang="nl-NL" spc="-5" dirty="0" smtClean="0">
                <a:latin typeface="Times New Roman"/>
                <a:cs typeface="Times New Roman"/>
              </a:rPr>
              <a:t>’, </a:t>
            </a:r>
            <a:r>
              <a:rPr lang="nl-NL" dirty="0" smtClean="0">
                <a:hlinkClick r:id="rId9"/>
              </a:rPr>
              <a:t>2016 11th ACM/IEEE International Conference on Human-Robot Interaction (HRI) </a:t>
            </a:r>
            <a:endParaRPr lang="nl-NL" dirty="0" smtClean="0"/>
          </a:p>
          <a:p>
            <a:pPr marL="355600" marR="5715" indent="-342900" algn="just">
              <a:spcBef>
                <a:spcPts val="600"/>
              </a:spcBef>
              <a:buClr>
                <a:srgbClr val="D24717"/>
              </a:buClr>
              <a:buSzPct val="83333"/>
              <a:buFontTx/>
              <a:buAutoNum type="arabicPeriod" startAt="7"/>
              <a:tabLst>
                <a:tab pos="355600" algn="l"/>
              </a:tabLst>
            </a:pPr>
            <a:r>
              <a:rPr lang="nl-NL" dirty="0" smtClean="0">
                <a:hlinkClick r:id="rId10"/>
              </a:rPr>
              <a:t>Christian Kohrt</a:t>
            </a:r>
            <a:r>
              <a:rPr lang="nl-NL" dirty="0" smtClean="0"/>
              <a:t>; </a:t>
            </a:r>
            <a:r>
              <a:rPr lang="nl-NL" dirty="0" smtClean="0">
                <a:hlinkClick r:id="rId11"/>
              </a:rPr>
              <a:t>Anthony Pipe</a:t>
            </a:r>
            <a:r>
              <a:rPr lang="nl-NL" dirty="0" smtClean="0"/>
              <a:t>; </a:t>
            </a:r>
            <a:r>
              <a:rPr lang="nl-NL" dirty="0" smtClean="0">
                <a:hlinkClick r:id="rId12"/>
              </a:rPr>
              <a:t>Gudrun Schiedermeier</a:t>
            </a:r>
            <a:r>
              <a:rPr lang="nl-NL" dirty="0" smtClean="0"/>
              <a:t>; </a:t>
            </a:r>
            <a:r>
              <a:rPr lang="nl-NL" dirty="0" smtClean="0">
                <a:hlinkClick r:id="rId13"/>
              </a:rPr>
              <a:t>Richard Stamp</a:t>
            </a:r>
            <a:r>
              <a:rPr lang="nl-NL" dirty="0" smtClean="0"/>
              <a:t>; </a:t>
            </a:r>
            <a:r>
              <a:rPr lang="nl-NL" dirty="0" smtClean="0">
                <a:hlinkClick r:id="rId14"/>
              </a:rPr>
              <a:t>Janice Kiely</a:t>
            </a:r>
            <a:r>
              <a:rPr lang="nl-NL" spc="-5" dirty="0" smtClean="0">
                <a:latin typeface="Times New Roman"/>
                <a:cs typeface="Times New Roman"/>
              </a:rPr>
              <a:t>, ‘</a:t>
            </a:r>
            <a:r>
              <a:rPr lang="nl-NL" b="1" dirty="0" smtClean="0"/>
              <a:t>A robot manipulator communications and control framework</a:t>
            </a:r>
            <a:r>
              <a:rPr lang="nl-NL" spc="-5" dirty="0" smtClean="0">
                <a:latin typeface="Times New Roman"/>
                <a:cs typeface="Times New Roman"/>
              </a:rPr>
              <a:t>’, </a:t>
            </a:r>
            <a:r>
              <a:rPr lang="nl-NL" dirty="0" smtClean="0">
                <a:hlinkClick r:id="rId15"/>
              </a:rPr>
              <a:t>2008 IEEE International Conference on Mechatronics and Automation </a:t>
            </a:r>
            <a:endParaRPr lang="nl-NL" dirty="0" smtClean="0"/>
          </a:p>
          <a:p>
            <a:pPr marL="355600" marR="5715" indent="-342900" algn="just">
              <a:spcBef>
                <a:spcPts val="600"/>
              </a:spcBef>
              <a:buClr>
                <a:srgbClr val="D24717"/>
              </a:buClr>
              <a:buSzPct val="83333"/>
              <a:buFontTx/>
              <a:buAutoNum type="arabicPeriod" startAt="7"/>
              <a:tabLst>
                <a:tab pos="355600" algn="l"/>
              </a:tabLst>
            </a:pPr>
            <a:r>
              <a:rPr lang="nl-NL" dirty="0" smtClean="0">
                <a:hlinkClick r:id="rId16"/>
              </a:rPr>
              <a:t>Y. Kuniyoshi</a:t>
            </a:r>
            <a:r>
              <a:rPr lang="nl-NL" dirty="0" smtClean="0"/>
              <a:t>; </a:t>
            </a:r>
            <a:r>
              <a:rPr lang="nl-NL" dirty="0" smtClean="0">
                <a:hlinkClick r:id="rId17"/>
              </a:rPr>
              <a:t>M. Inaba</a:t>
            </a:r>
            <a:r>
              <a:rPr lang="nl-NL" dirty="0" smtClean="0"/>
              <a:t>; </a:t>
            </a:r>
            <a:r>
              <a:rPr lang="nl-NL" dirty="0" smtClean="0">
                <a:hlinkClick r:id="rId18"/>
              </a:rPr>
              <a:t>H. Inoue</a:t>
            </a:r>
            <a:r>
              <a:rPr lang="nl-NL" spc="-35" dirty="0" smtClean="0">
                <a:latin typeface="Times New Roman"/>
                <a:cs typeface="Times New Roman"/>
              </a:rPr>
              <a:t>, </a:t>
            </a:r>
            <a:r>
              <a:rPr lang="nl-NL" spc="-5" dirty="0" smtClean="0">
                <a:latin typeface="Times New Roman"/>
                <a:cs typeface="Times New Roman"/>
              </a:rPr>
              <a:t>‘</a:t>
            </a:r>
            <a:r>
              <a:rPr lang="nl-NL" b="1" dirty="0" smtClean="0"/>
              <a:t>Learning by watching: extracting reusable task knowledge from visual observation of human performance</a:t>
            </a:r>
            <a:r>
              <a:rPr lang="nl-NL" dirty="0" smtClean="0">
                <a:hlinkClick r:id="rId19"/>
              </a:rPr>
              <a:t> IEEE Transactions on Robotics and Automation</a:t>
            </a:r>
            <a:r>
              <a:rPr lang="nl-NL" dirty="0" smtClean="0"/>
              <a:t> ( Volume: 10, </a:t>
            </a:r>
            <a:r>
              <a:rPr lang="nl-NL" dirty="0" smtClean="0">
                <a:hlinkClick r:id="rId20"/>
              </a:rPr>
              <a:t>Issue: 6</a:t>
            </a:r>
            <a:r>
              <a:rPr lang="nl-NL" dirty="0" smtClean="0"/>
              <a:t>, Dec 1994) </a:t>
            </a:r>
          </a:p>
          <a:p>
            <a:pPr marL="355600" marR="5715" indent="-342900" algn="just">
              <a:spcBef>
                <a:spcPts val="600"/>
              </a:spcBef>
              <a:buClr>
                <a:srgbClr val="D24717"/>
              </a:buClr>
              <a:buSzPct val="83333"/>
              <a:buFontTx/>
              <a:buAutoNum type="arabicPeriod" startAt="7"/>
              <a:tabLst>
                <a:tab pos="355600" algn="l"/>
              </a:tabLst>
            </a:pPr>
            <a:r>
              <a:rPr lang="nl-NL" dirty="0" smtClean="0">
                <a:hlinkClick r:id="rId21"/>
              </a:rPr>
              <a:t>Rahul Kumar</a:t>
            </a:r>
            <a:r>
              <a:rPr lang="nl-NL" dirty="0" smtClean="0"/>
              <a:t>; </a:t>
            </a:r>
            <a:r>
              <a:rPr lang="nl-NL" dirty="0" smtClean="0">
                <a:hlinkClick r:id="rId22"/>
              </a:rPr>
              <a:t>Sunil Lal</a:t>
            </a:r>
            <a:r>
              <a:rPr lang="nl-NL" dirty="0" smtClean="0"/>
              <a:t>; </a:t>
            </a:r>
            <a:r>
              <a:rPr lang="nl-NL" dirty="0" smtClean="0">
                <a:hlinkClick r:id="rId23"/>
              </a:rPr>
              <a:t>Sanjesh Kumar</a:t>
            </a:r>
            <a:r>
              <a:rPr lang="nl-NL" dirty="0" smtClean="0"/>
              <a:t>; </a:t>
            </a:r>
            <a:r>
              <a:rPr lang="nl-NL" dirty="0" smtClean="0">
                <a:hlinkClick r:id="rId24"/>
              </a:rPr>
              <a:t>Praneel Chand</a:t>
            </a:r>
            <a:r>
              <a:rPr lang="nl-NL" spc="-5" dirty="0" smtClean="0">
                <a:latin typeface="Times New Roman"/>
                <a:cs typeface="Times New Roman"/>
              </a:rPr>
              <a:t>,’ </a:t>
            </a:r>
            <a:r>
              <a:rPr lang="nl-NL" b="1" dirty="0" smtClean="0"/>
              <a:t>Object detection and recognition for a pick and place Robot</a:t>
            </a:r>
            <a:r>
              <a:rPr lang="nl-NL" dirty="0" smtClean="0">
                <a:hlinkClick r:id="rId25"/>
              </a:rPr>
              <a:t>  Asia-Pacific World Congress on Computer Science and Engineering</a:t>
            </a:r>
            <a:endParaRPr lang="nl-NL" dirty="0" smtClean="0">
              <a:latin typeface="Times New Roman"/>
              <a:cs typeface="Times New Roman"/>
            </a:endParaRPr>
          </a:p>
        </p:txBody>
      </p:sp>
    </p:spTree>
    <p:extLst>
      <p:ext uri="{BB962C8B-B14F-4D97-AF65-F5344CB8AC3E}">
        <p14:creationId xmlns:p14="http://schemas.microsoft.com/office/powerpoint/2010/main" val="2007072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88715"/>
            <a:ext cx="12572375" cy="7074424"/>
          </a:xfrm>
          <a:prstGeom prst="rect">
            <a:avLst/>
          </a:prstGeom>
        </p:spPr>
      </p:pic>
    </p:spTree>
    <p:extLst>
      <p:ext uri="{BB962C8B-B14F-4D97-AF65-F5344CB8AC3E}">
        <p14:creationId xmlns:p14="http://schemas.microsoft.com/office/powerpoint/2010/main" val="1283430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3" y="299973"/>
            <a:ext cx="1783080" cy="635000"/>
          </a:xfrm>
          <a:prstGeom prst="rect">
            <a:avLst/>
          </a:prstGeom>
        </p:spPr>
        <p:txBody>
          <a:bodyPr vert="horz" wrap="square" lIns="0" tIns="12065" rIns="0" bIns="0" rtlCol="0">
            <a:spAutoFit/>
          </a:bodyPr>
          <a:lstStyle/>
          <a:p>
            <a:pPr marL="12700">
              <a:lnSpc>
                <a:spcPct val="100000"/>
              </a:lnSpc>
              <a:spcBef>
                <a:spcPts val="95"/>
              </a:spcBef>
            </a:pPr>
            <a:r>
              <a:rPr sz="4000" spc="-15" dirty="0"/>
              <a:t>Abstract</a:t>
            </a:r>
            <a:endParaRPr sz="4000" dirty="0"/>
          </a:p>
        </p:txBody>
      </p:sp>
      <p:sp>
        <p:nvSpPr>
          <p:cNvPr id="3" name="object 3"/>
          <p:cNvSpPr txBox="1"/>
          <p:nvPr/>
        </p:nvSpPr>
        <p:spPr>
          <a:xfrm>
            <a:off x="851712" y="1167130"/>
            <a:ext cx="10207625" cy="5284139"/>
          </a:xfrm>
          <a:prstGeom prst="rect">
            <a:avLst/>
          </a:prstGeom>
        </p:spPr>
        <p:txBody>
          <a:bodyPr vert="horz" wrap="square" lIns="0" tIns="13335" rIns="0" bIns="0" rtlCol="0">
            <a:spAutoFit/>
          </a:bodyPr>
          <a:lstStyle/>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Recently </a:t>
            </a:r>
            <a:r>
              <a:rPr lang="en-US" sz="2000" dirty="0">
                <a:latin typeface="Times New Roman" panose="02020603050405020304" pitchFamily="18" charset="0"/>
                <a:cs typeface="Times New Roman" panose="02020603050405020304" pitchFamily="18" charset="0"/>
              </a:rPr>
              <a:t>robots are widely used in a various field particularly in the industry. Despite this fact robot still requires an undeniable amount of knowledge from the operators or workers who deal with them. </a:t>
            </a:r>
            <a:endParaRPr lang="en-US" sz="2000" dirty="0" smtClean="0">
              <a:latin typeface="Times New Roman" panose="02020603050405020304" pitchFamily="18" charset="0"/>
              <a:cs typeface="Times New Roman" panose="02020603050405020304" pitchFamily="18" charset="0"/>
            </a:endParaRPr>
          </a:p>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a result, robots cannot be easily programmed if the operator or the worker is not experienced in robotics field. One of the programming methods that has been introduced to make programming task user friendly is lead-through robot programming. However, the existing lead-through programming methods still requires an amount of knowledge that is not available for most of the operators and workers. </a:t>
            </a:r>
            <a:endParaRPr lang="en-US" sz="2000" dirty="0" smtClean="0">
              <a:latin typeface="Times New Roman" panose="02020603050405020304" pitchFamily="18" charset="0"/>
              <a:cs typeface="Times New Roman" panose="02020603050405020304" pitchFamily="18" charset="0"/>
            </a:endParaRPr>
          </a:p>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objective of this project is to design a lead through method for point to point robot programming using angular and dimensional scaling of an real-time robot to a scaled down model, which can record, save and playback the robot motion while considering the accuracy and precision of the robot. This root the workers to not strain to program the robot by lead through the nose of huge real-time robot but through the scale downed duplicate. This ensures the method of programing much easier to use since, users need not to strive on robots. </a:t>
            </a:r>
            <a:endParaRPr lang="en-US" sz="2000" dirty="0" smtClean="0">
              <a:latin typeface="Times New Roman" panose="02020603050405020304" pitchFamily="18" charset="0"/>
              <a:cs typeface="Times New Roman" panose="02020603050405020304" pitchFamily="18" charset="0"/>
            </a:endParaRPr>
          </a:p>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On </a:t>
            </a:r>
            <a:r>
              <a:rPr lang="en-US" sz="2000" dirty="0">
                <a:latin typeface="Times New Roman" panose="02020603050405020304" pitchFamily="18" charset="0"/>
                <a:cs typeface="Times New Roman" panose="02020603050405020304" pitchFamily="18" charset="0"/>
              </a:rPr>
              <a:t>the actual scenario of programing, the real-time robot offers resistance to motion which causes the operator to strain to move it to required positions. This issue can be overcome through this scaling method with greater reduction in latency of relocating the nose trajectory</a:t>
            </a:r>
            <a:r>
              <a:rPr lang="en-US" sz="2000" dirty="0" smtClean="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Existing system</a:t>
            </a:r>
            <a:endParaRPr sz="4000" dirty="0"/>
          </a:p>
        </p:txBody>
      </p:sp>
      <p:sp>
        <p:nvSpPr>
          <p:cNvPr id="3" name="object 3"/>
          <p:cNvSpPr txBox="1"/>
          <p:nvPr/>
        </p:nvSpPr>
        <p:spPr>
          <a:xfrm>
            <a:off x="851712" y="1167130"/>
            <a:ext cx="10207625" cy="5245667"/>
          </a:xfrm>
          <a:prstGeom prst="rect">
            <a:avLst/>
          </a:prstGeom>
        </p:spPr>
        <p:txBody>
          <a:bodyPr vert="horz" wrap="square" lIns="0" tIns="13335" rIns="0" bIns="0" rtlCol="0">
            <a:spAutoFit/>
          </a:bodyPr>
          <a:lstStyle/>
          <a:p>
            <a:pPr algn="just"/>
            <a:r>
              <a:rPr lang="en-US" sz="2000" b="1" dirty="0">
                <a:latin typeface="Times New Roman" panose="02020603050405020304" pitchFamily="18" charset="0"/>
                <a:cs typeface="Times New Roman" panose="02020603050405020304" pitchFamily="18" charset="0"/>
              </a:rPr>
              <a:t>Simulation/Offline Programming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Programming offline does not interfere with production too much. Offline programming allows the robot to be programmed using a virtual mockup of the robot and task. If the simulation software is intuitive to use, this can be a quick way to test an idea before moving it to the robot.</a:t>
            </a:r>
          </a:p>
          <a:p>
            <a:pPr algn="just"/>
            <a:endParaRPr lang="en-US" sz="2000" b="1"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Teaching Pendant/Drive Through</a:t>
            </a:r>
            <a:endParaRPr lang="en-US" sz="20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over 90% of robots are programmed using this method. Often consists of a giant handheld calculator. To program the robot, the operator moves it from point-to-point, using the buttons on the pendant to move it around and save each position individually. When the whole program has been learned, the robot can play back the points at full speed</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Teaching by </a:t>
            </a:r>
            <a:r>
              <a:rPr lang="en-US" sz="2000" b="1" dirty="0" smtClean="0">
                <a:latin typeface="Times New Roman" panose="02020603050405020304" pitchFamily="18" charset="0"/>
                <a:cs typeface="Times New Roman" panose="02020603050405020304" pitchFamily="18" charset="0"/>
              </a:rPr>
              <a:t>Demonstration/Lead Through</a:t>
            </a:r>
            <a:endParaRPr lang="en-US" sz="20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These methods involve moving the robot around, either by manipulation a force sensor or a joystick attached to the robot wrist just above the end effector. As with the teach pendant, the operator stores each position in the robot computer as it is easy for operators to get started immediately using the robot with their applications.</a:t>
            </a:r>
          </a:p>
          <a:p>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277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Proposed system</a:t>
            </a:r>
            <a:endParaRPr sz="4000" dirty="0"/>
          </a:p>
        </p:txBody>
      </p:sp>
      <p:sp>
        <p:nvSpPr>
          <p:cNvPr id="3" name="object 3"/>
          <p:cNvSpPr txBox="1"/>
          <p:nvPr/>
        </p:nvSpPr>
        <p:spPr>
          <a:xfrm>
            <a:off x="851712" y="1167130"/>
            <a:ext cx="10207625" cy="10247036"/>
          </a:xfrm>
          <a:prstGeom prst="rect">
            <a:avLst/>
          </a:prstGeom>
        </p:spPr>
        <p:txBody>
          <a:bodyPr vert="horz" wrap="square" lIns="0" tIns="13335" rIns="0" bIns="0" rtlCol="0">
            <a:spAutoFit/>
          </a:bodyPr>
          <a:lstStyle/>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An update on Teaching by Demonstration / Lead through method of programming.</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Rather than moving a </a:t>
            </a:r>
            <a:r>
              <a:rPr lang="en-US" sz="2000" dirty="0" smtClean="0">
                <a:latin typeface="Times New Roman" panose="02020603050405020304" pitchFamily="18" charset="0"/>
                <a:cs typeface="Times New Roman" panose="02020603050405020304" pitchFamily="18" charset="0"/>
              </a:rPr>
              <a:t>real time robot’s end effector with </a:t>
            </a:r>
            <a:r>
              <a:rPr lang="en-US" sz="2000" dirty="0" smtClean="0">
                <a:latin typeface="Times New Roman" panose="02020603050405020304" pitchFamily="18" charset="0"/>
                <a:cs typeface="Times New Roman" panose="02020603050405020304" pitchFamily="18" charset="0"/>
              </a:rPr>
              <a:t>our muscular efforts, we can make a scaled down model in order to achieve the same </a:t>
            </a:r>
            <a:r>
              <a:rPr lang="en-US" sz="2000" dirty="0" smtClean="0">
                <a:latin typeface="Times New Roman" panose="02020603050405020304" pitchFamily="18" charset="0"/>
                <a:cs typeface="Times New Roman" panose="02020603050405020304" pitchFamily="18" charset="0"/>
              </a:rPr>
              <a:t>motion </a:t>
            </a:r>
            <a:r>
              <a:rPr lang="en-US" sz="2000" dirty="0" smtClean="0">
                <a:latin typeface="Times New Roman" panose="02020603050405020304" pitchFamily="18" charset="0"/>
                <a:cs typeface="Times New Roman" panose="02020603050405020304" pitchFamily="18" charset="0"/>
              </a:rPr>
              <a:t>in a simple way.</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This method will be much easy, convenient and highly flexible to program a robot with non purposeful, wide application oriented situations.</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Through this method, we can reduce the halted time of the industrial robot.</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It will not require skilled </a:t>
            </a:r>
            <a:r>
              <a:rPr lang="en-US" sz="2000" dirty="0">
                <a:latin typeface="Times New Roman" panose="02020603050405020304" pitchFamily="18" charset="0"/>
                <a:cs typeface="Times New Roman" panose="02020603050405020304" pitchFamily="18" charset="0"/>
              </a:rPr>
              <a:t>craftspeople who are unfamiliar with programming.</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Quicker than traditional teach pendants. We can reduce the end </a:t>
            </a:r>
            <a:r>
              <a:rPr lang="en-US" sz="2000" dirty="0">
                <a:latin typeface="Times New Roman" panose="02020603050405020304" pitchFamily="18" charset="0"/>
                <a:cs typeface="Times New Roman" panose="02020603050405020304" pitchFamily="18" charset="0"/>
              </a:rPr>
              <a:t>up wasting time sorting out </a:t>
            </a:r>
            <a:r>
              <a:rPr lang="en-US" sz="2000" dirty="0" smtClean="0">
                <a:latin typeface="Times New Roman" panose="02020603050405020304" pitchFamily="18" charset="0"/>
                <a:cs typeface="Times New Roman" panose="02020603050405020304" pitchFamily="18" charset="0"/>
              </a:rPr>
              <a:t>by the old simulator </a:t>
            </a:r>
            <a:r>
              <a:rPr lang="en-US" sz="2000" dirty="0">
                <a:latin typeface="Times New Roman" panose="02020603050405020304" pitchFamily="18" charset="0"/>
                <a:cs typeface="Times New Roman" panose="02020603050405020304" pitchFamily="18" charset="0"/>
              </a:rPr>
              <a:t>issues instead of solving production challenges. </a:t>
            </a:r>
            <a:endParaRPr lang="en-US" sz="2000"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It reduces </a:t>
            </a:r>
            <a:r>
              <a:rPr lang="en-US" sz="2000" dirty="0">
                <a:latin typeface="Times New Roman" panose="02020603050405020304" pitchFamily="18" charset="0"/>
                <a:cs typeface="Times New Roman" panose="02020603050405020304" pitchFamily="18" charset="0"/>
              </a:rPr>
              <a:t>the need for multiple button pressing, allowing the operator to simply move the robot to the desired position.</a:t>
            </a:r>
          </a:p>
          <a:p>
            <a:pPr marL="285115" marR="5080" indent="-273050" algn="just">
              <a:spcBef>
                <a:spcPts val="600"/>
              </a:spcBef>
              <a:buClr>
                <a:srgbClr val="D24717"/>
              </a:buClr>
              <a:buSzPct val="85000"/>
              <a:buFont typeface="Wingdings 2"/>
              <a:buChar char=""/>
              <a:tabLst>
                <a:tab pos="285750" algn="l"/>
              </a:tabLst>
            </a:pPr>
            <a:r>
              <a:rPr lang="en-US" sz="2000" dirty="0">
                <a:latin typeface="Times New Roman" panose="02020603050405020304" pitchFamily="18" charset="0"/>
                <a:cs typeface="Times New Roman" panose="02020603050405020304" pitchFamily="18" charset="0"/>
              </a:rPr>
              <a:t>Very good for detailed tasks which would require many lines of code to achieve the same effect, such as welding or painting of intricate shapes.</a:t>
            </a:r>
          </a:p>
          <a:p>
            <a:pPr marL="12065" marR="5080" algn="just">
              <a:spcBef>
                <a:spcPts val="600"/>
              </a:spcBef>
              <a:buClr>
                <a:srgbClr val="D24717"/>
              </a:buClr>
              <a:buSzPct val="85000"/>
              <a:tabLst>
                <a:tab pos="285750" algn="l"/>
              </a:tabLst>
            </a:pPr>
            <a:endParaRPr lang="en-US" sz="2000"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272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343" y="70103"/>
            <a:ext cx="12018645" cy="6693534"/>
          </a:xfrm>
          <a:custGeom>
            <a:avLst/>
            <a:gdLst/>
            <a:ahLst/>
            <a:cxnLst/>
            <a:rect l="l" t="t" r="r" b="b"/>
            <a:pathLst>
              <a:path w="12018645"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11688317" y="0"/>
                </a:lnTo>
                <a:lnTo>
                  <a:pt x="11737079" y="3576"/>
                </a:lnTo>
                <a:lnTo>
                  <a:pt x="11783618" y="13967"/>
                </a:lnTo>
                <a:lnTo>
                  <a:pt x="11827423" y="30662"/>
                </a:lnTo>
                <a:lnTo>
                  <a:pt x="11867986" y="53151"/>
                </a:lnTo>
                <a:lnTo>
                  <a:pt x="11904795" y="80923"/>
                </a:lnTo>
                <a:lnTo>
                  <a:pt x="11937340" y="113468"/>
                </a:lnTo>
                <a:lnTo>
                  <a:pt x="11965112" y="150277"/>
                </a:lnTo>
                <a:lnTo>
                  <a:pt x="11987601" y="190840"/>
                </a:lnTo>
                <a:lnTo>
                  <a:pt x="12004296" y="234645"/>
                </a:lnTo>
                <a:lnTo>
                  <a:pt x="12014687" y="281184"/>
                </a:lnTo>
                <a:lnTo>
                  <a:pt x="12018264" y="329946"/>
                </a:lnTo>
                <a:lnTo>
                  <a:pt x="12018264" y="6363487"/>
                </a:lnTo>
                <a:lnTo>
                  <a:pt x="12014687" y="6412239"/>
                </a:lnTo>
                <a:lnTo>
                  <a:pt x="12004296" y="6458771"/>
                </a:lnTo>
                <a:lnTo>
                  <a:pt x="11987601" y="6502571"/>
                </a:lnTo>
                <a:lnTo>
                  <a:pt x="11965112" y="6543130"/>
                </a:lnTo>
                <a:lnTo>
                  <a:pt x="11937340" y="6579937"/>
                </a:lnTo>
                <a:lnTo>
                  <a:pt x="11904795" y="6612482"/>
                </a:lnTo>
                <a:lnTo>
                  <a:pt x="11867986" y="6640254"/>
                </a:lnTo>
                <a:lnTo>
                  <a:pt x="11827423" y="6662742"/>
                </a:lnTo>
                <a:lnTo>
                  <a:pt x="11783618" y="6679438"/>
                </a:lnTo>
                <a:lnTo>
                  <a:pt x="11737079" y="6689829"/>
                </a:lnTo>
                <a:lnTo>
                  <a:pt x="11688317" y="6693406"/>
                </a:lnTo>
                <a:lnTo>
                  <a:pt x="329920" y="6693406"/>
                </a:lnTo>
                <a:lnTo>
                  <a:pt x="281168" y="6689829"/>
                </a:lnTo>
                <a:lnTo>
                  <a:pt x="234636" y="6679438"/>
                </a:lnTo>
                <a:lnTo>
                  <a:pt x="190835" y="6662742"/>
                </a:lnTo>
                <a:lnTo>
                  <a:pt x="150276" y="6640254"/>
                </a:lnTo>
                <a:lnTo>
                  <a:pt x="113469" y="6612482"/>
                </a:lnTo>
                <a:lnTo>
                  <a:pt x="80925" y="6579937"/>
                </a:lnTo>
                <a:lnTo>
                  <a:pt x="53153" y="6543130"/>
                </a:lnTo>
                <a:lnTo>
                  <a:pt x="30664" y="6502571"/>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dirty="0"/>
          </a:p>
        </p:txBody>
      </p:sp>
      <p:sp>
        <p:nvSpPr>
          <p:cNvPr id="3" name="object 3"/>
          <p:cNvSpPr txBox="1">
            <a:spLocks noGrp="1"/>
          </p:cNvSpPr>
          <p:nvPr>
            <p:ph type="title"/>
          </p:nvPr>
        </p:nvSpPr>
        <p:spPr>
          <a:xfrm>
            <a:off x="535940" y="272237"/>
            <a:ext cx="3137535" cy="635000"/>
          </a:xfrm>
          <a:prstGeom prst="rect">
            <a:avLst/>
          </a:prstGeom>
        </p:spPr>
        <p:txBody>
          <a:bodyPr vert="horz" wrap="square" lIns="0" tIns="12065" rIns="0" bIns="0" rtlCol="0">
            <a:spAutoFit/>
          </a:bodyPr>
          <a:lstStyle/>
          <a:p>
            <a:pPr marL="12700">
              <a:lnSpc>
                <a:spcPct val="100000"/>
              </a:lnSpc>
              <a:spcBef>
                <a:spcPts val="95"/>
              </a:spcBef>
            </a:pPr>
            <a:r>
              <a:rPr sz="4000" spc="-5" dirty="0"/>
              <a:t>Block</a:t>
            </a:r>
            <a:r>
              <a:rPr sz="4000" spc="-80" dirty="0"/>
              <a:t> </a:t>
            </a:r>
            <a:r>
              <a:rPr sz="4000" spc="-10" dirty="0"/>
              <a:t>Diagram</a:t>
            </a:r>
            <a:endParaRPr sz="4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978" y="934946"/>
            <a:ext cx="8405374" cy="541167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5"/>
            <a:ext cx="2381301" cy="627736"/>
          </a:xfrm>
          <a:prstGeom prst="rect">
            <a:avLst/>
          </a:prstGeom>
        </p:spPr>
        <p:txBody>
          <a:bodyPr vert="horz" wrap="square" lIns="0" tIns="12065" rIns="0" bIns="0" rtlCol="0">
            <a:spAutoFit/>
          </a:bodyPr>
          <a:lstStyle/>
          <a:p>
            <a:pPr marL="12700">
              <a:lnSpc>
                <a:spcPct val="100000"/>
              </a:lnSpc>
              <a:spcBef>
                <a:spcPts val="95"/>
              </a:spcBef>
            </a:pPr>
            <a:r>
              <a:rPr sz="4000" spc="-15" dirty="0" smtClean="0"/>
              <a:t>Objective</a:t>
            </a:r>
            <a:r>
              <a:rPr lang="en-US" sz="4000" b="1" spc="-15" dirty="0"/>
              <a:t> :</a:t>
            </a:r>
            <a:endParaRPr sz="4000" dirty="0">
              <a:latin typeface="Franklin Gothic Book"/>
              <a:cs typeface="Franklin Gothic Book"/>
            </a:endParaRPr>
          </a:p>
        </p:txBody>
      </p:sp>
      <p:sp>
        <p:nvSpPr>
          <p:cNvPr id="3" name="object 3"/>
          <p:cNvSpPr txBox="1"/>
          <p:nvPr/>
        </p:nvSpPr>
        <p:spPr>
          <a:xfrm>
            <a:off x="797153" y="1371091"/>
            <a:ext cx="10206990" cy="4719882"/>
          </a:xfrm>
          <a:prstGeom prst="rect">
            <a:avLst/>
          </a:prstGeom>
        </p:spPr>
        <p:txBody>
          <a:bodyPr vert="horz" wrap="square" lIns="0" tIns="13335" rIns="0" bIns="0" rtlCol="0">
            <a:spAutoFit/>
          </a:bodyPr>
          <a:lstStyle/>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main objective of this project is to build a robot that will be embedded with a robotic arm and can be controlled using new lead through method. </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robot can move to remote places and do the pick &amp; place action of objects that are dangerous and harmful. The applications of this project is vast and can be implemented in a lot of industries.</a:t>
            </a:r>
          </a:p>
          <a:p>
            <a:pPr marL="285750" marR="5080" indent="-273685">
              <a:lnSpc>
                <a:spcPct val="100000"/>
              </a:lnSpc>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To create a pick and place robot with lead through method for point to point robot programming using angular and dimensional scaling of an real-time robot to a scaled down model.</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To increase the pick-and-package global performance in terms of flexibility, dependability and error reduction.</a:t>
            </a:r>
          </a:p>
          <a:p>
            <a:pPr marL="285750" marR="5080" indent="-273685">
              <a:lnSpc>
                <a:spcPct val="100000"/>
              </a:lnSpc>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 Improvement of the working conditions of operators by a proper layout design and task allocation between worker and robot.</a:t>
            </a:r>
          </a:p>
          <a:p>
            <a:pPr marL="285750" marR="5080" indent="-273685">
              <a:lnSpc>
                <a:spcPct val="100000"/>
              </a:lnSpc>
              <a:spcBef>
                <a:spcPts val="105"/>
              </a:spcBef>
              <a:buClr>
                <a:srgbClr val="D24717"/>
              </a:buClr>
              <a:buSzPct val="84615"/>
              <a:buFont typeface="Wingdings 2"/>
              <a:buChar char=""/>
              <a:tabLst>
                <a:tab pos="286385" algn="l"/>
              </a:tabLst>
            </a:pP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5"/>
            <a:ext cx="4895902" cy="627736"/>
          </a:xfrm>
          <a:prstGeom prst="rect">
            <a:avLst/>
          </a:prstGeom>
        </p:spPr>
        <p:txBody>
          <a:bodyPr vert="horz" wrap="square" lIns="0" tIns="12065" rIns="0" bIns="0" rtlCol="0">
            <a:spAutoFit/>
          </a:bodyPr>
          <a:lstStyle/>
          <a:p>
            <a:pPr marL="12700">
              <a:lnSpc>
                <a:spcPct val="100000"/>
              </a:lnSpc>
              <a:spcBef>
                <a:spcPts val="95"/>
              </a:spcBef>
            </a:pPr>
            <a:r>
              <a:rPr lang="en-US" sz="4000" spc="-35" dirty="0"/>
              <a:t>LITERATURE</a:t>
            </a:r>
            <a:r>
              <a:rPr lang="en-US" sz="4000" spc="-40" dirty="0"/>
              <a:t> </a:t>
            </a:r>
            <a:r>
              <a:rPr lang="en-US" sz="4000" spc="-15" dirty="0" smtClean="0"/>
              <a:t>SURVEY:</a:t>
            </a:r>
            <a:endParaRPr sz="4000" dirty="0"/>
          </a:p>
        </p:txBody>
      </p:sp>
      <p:sp>
        <p:nvSpPr>
          <p:cNvPr id="3" name="object 3"/>
          <p:cNvSpPr txBox="1"/>
          <p:nvPr/>
        </p:nvSpPr>
        <p:spPr>
          <a:xfrm>
            <a:off x="797153" y="1371091"/>
            <a:ext cx="10206990" cy="4707058"/>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 REVIEW ON DESIGN AND DEVELOPMENT OF PICK AND PLACE ROBOTIC ARM” by Prof. S.D Rajgure1 , </a:t>
            </a:r>
            <a:r>
              <a:rPr lang="en-US" sz="2000" dirty="0" err="1" smtClean="0">
                <a:latin typeface="Times New Roman" panose="02020603050405020304" pitchFamily="18" charset="0"/>
                <a:cs typeface="Times New Roman" panose="02020603050405020304" pitchFamily="18" charset="0"/>
              </a:rPr>
              <a:t>Aakash</a:t>
            </a:r>
            <a:r>
              <a:rPr lang="en-US" sz="2000" dirty="0" smtClean="0">
                <a:latin typeface="Times New Roman" panose="02020603050405020304" pitchFamily="18" charset="0"/>
                <a:cs typeface="Times New Roman" panose="02020603050405020304" pitchFamily="18" charset="0"/>
              </a:rPr>
              <a:t> D </a:t>
            </a:r>
            <a:r>
              <a:rPr lang="en-US" sz="2000" dirty="0" err="1" smtClean="0">
                <a:latin typeface="Times New Roman" panose="02020603050405020304" pitchFamily="18" charset="0"/>
                <a:cs typeface="Times New Roman" panose="02020603050405020304" pitchFamily="18" charset="0"/>
              </a:rPr>
              <a:t>Chougale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Ajit</a:t>
            </a:r>
            <a:r>
              <a:rPr lang="en-US" sz="2000" dirty="0" smtClean="0">
                <a:latin typeface="Times New Roman" panose="02020603050405020304" pitchFamily="18" charset="0"/>
                <a:cs typeface="Times New Roman" panose="02020603050405020304" pitchFamily="18" charset="0"/>
              </a:rPr>
              <a:t> N </a:t>
            </a:r>
            <a:r>
              <a:rPr lang="en-US" sz="2000" dirty="0" err="1" smtClean="0">
                <a:latin typeface="Times New Roman" panose="02020603050405020304" pitchFamily="18" charset="0"/>
                <a:cs typeface="Times New Roman" panose="02020603050405020304" pitchFamily="18" charset="0"/>
              </a:rPr>
              <a:t>Bhatkande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Suraj</a:t>
            </a:r>
            <a:r>
              <a:rPr lang="en-US" sz="2000" dirty="0" smtClean="0">
                <a:latin typeface="Times New Roman" panose="02020603050405020304" pitchFamily="18" charset="0"/>
                <a:cs typeface="Times New Roman" panose="02020603050405020304" pitchFamily="18" charset="0"/>
              </a:rPr>
              <a:t> A </a:t>
            </a:r>
            <a:r>
              <a:rPr lang="en-US" sz="2000" dirty="0" err="1" smtClean="0">
                <a:latin typeface="Times New Roman" panose="02020603050405020304" pitchFamily="18" charset="0"/>
                <a:cs typeface="Times New Roman" panose="02020603050405020304" pitchFamily="18" charset="0"/>
              </a:rPr>
              <a:t>Bhamare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Swaroop</a:t>
            </a:r>
            <a:r>
              <a:rPr lang="en-US" sz="2000" dirty="0" smtClean="0">
                <a:latin typeface="Times New Roman" panose="02020603050405020304" pitchFamily="18" charset="0"/>
                <a:cs typeface="Times New Roman" panose="02020603050405020304" pitchFamily="18" charset="0"/>
              </a:rPr>
              <a:t> S </a:t>
            </a:r>
            <a:r>
              <a:rPr lang="en-US" sz="2000" dirty="0" err="1" smtClean="0">
                <a:latin typeface="Times New Roman" panose="02020603050405020304" pitchFamily="18" charset="0"/>
                <a:cs typeface="Times New Roman" panose="02020603050405020304" pitchFamily="18" charset="0"/>
              </a:rPr>
              <a:t>Chougale</a:t>
            </a:r>
            <a:r>
              <a:rPr lang="en-US" sz="2000" dirty="0" smtClean="0">
                <a:latin typeface="Times New Roman" panose="02020603050405020304" pitchFamily="18" charset="0"/>
                <a:cs typeface="Times New Roman" panose="02020603050405020304" pitchFamily="18" charset="0"/>
              </a:rPr>
              <a:t>. This paper let us to know the forward and inverse kinematics of robot arm motion. It is helpful to calculate the load carried by arm during its work time. shows the method for reducing the total energy consumption of pick and placed robotic arm. </a:t>
            </a:r>
          </a:p>
          <a:p>
            <a:pPr marL="285750" marR="5080" indent="-273685" algn="just">
              <a:lnSpc>
                <a:spcPct val="100000"/>
              </a:lnSpc>
              <a:spcBef>
                <a:spcPts val="105"/>
              </a:spcBef>
              <a:buClr>
                <a:srgbClr val="D24717"/>
              </a:buClr>
              <a:buSzPct val="84615"/>
              <a:buFont typeface="Wingdings 2"/>
              <a:buChar char=""/>
              <a:tabLst>
                <a:tab pos="286385" algn="l"/>
              </a:tabLst>
            </a:pPr>
            <a:endParaRPr lang="en-US" sz="20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“DEVELPOMENT OF PICK AND PLACE ROBOT FOR INDUSTRIAL APPLICATIONS” by </a:t>
            </a:r>
            <a:r>
              <a:rPr lang="en-US" sz="2000" dirty="0" err="1" smtClean="0">
                <a:latin typeface="Times New Roman" panose="02020603050405020304" pitchFamily="18" charset="0"/>
                <a:cs typeface="Times New Roman" panose="02020603050405020304" pitchFamily="18" charset="0"/>
              </a:rPr>
              <a:t>Vishakha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Borkar</a:t>
            </a:r>
            <a:r>
              <a:rPr lang="en-US" sz="2000" dirty="0" smtClean="0">
                <a:latin typeface="Times New Roman" panose="02020603050405020304" pitchFamily="18" charset="0"/>
                <a:cs typeface="Times New Roman" panose="02020603050405020304" pitchFamily="18" charset="0"/>
              </a:rPr>
              <a:t>, Prof </a:t>
            </a:r>
            <a:r>
              <a:rPr lang="en-US" sz="2000" dirty="0" err="1" smtClean="0">
                <a:latin typeface="Times New Roman" panose="02020603050405020304" pitchFamily="18" charset="0"/>
                <a:cs typeface="Times New Roman" panose="02020603050405020304" pitchFamily="18" charset="0"/>
              </a:rPr>
              <a:t>G.K.Andurkar</a:t>
            </a:r>
            <a:r>
              <a:rPr lang="en-US" sz="2000" dirty="0" smtClean="0">
                <a:latin typeface="Times New Roman" panose="02020603050405020304" pitchFamily="18" charset="0"/>
                <a:cs typeface="Times New Roman" panose="02020603050405020304" pitchFamily="18" charset="0"/>
              </a:rPr>
              <a:t>. This paper let us to know the </a:t>
            </a:r>
            <a:r>
              <a:rPr lang="en-US" sz="2000" dirty="0">
                <a:latin typeface="Times New Roman" panose="02020603050405020304" pitchFamily="18" charset="0"/>
                <a:cs typeface="Times New Roman" panose="02020603050405020304" pitchFamily="18" charset="0"/>
              </a:rPr>
              <a:t>L</a:t>
            </a:r>
            <a:r>
              <a:rPr lang="en-US" sz="2000" dirty="0" smtClean="0">
                <a:latin typeface="Times New Roman" panose="02020603050405020304" pitchFamily="18" charset="0"/>
                <a:cs typeface="Times New Roman" panose="02020603050405020304" pitchFamily="18" charset="0"/>
              </a:rPr>
              <a:t>aw of robotics, Key components of a robot, Model for mechanical gripper.</a:t>
            </a:r>
          </a:p>
          <a:p>
            <a:pPr marL="285750" marR="5080" indent="-273685" algn="just">
              <a:lnSpc>
                <a:spcPct val="100000"/>
              </a:lnSpc>
              <a:spcBef>
                <a:spcPts val="105"/>
              </a:spcBef>
              <a:buClr>
                <a:srgbClr val="D24717"/>
              </a:buClr>
              <a:buSzPct val="84615"/>
              <a:buFont typeface="Wingdings 2"/>
              <a:buChar char=""/>
              <a:tabLst>
                <a:tab pos="286385" algn="l"/>
              </a:tabLst>
            </a:pPr>
            <a:endParaRPr lang="en-US" sz="20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“ROBOTIC ARM FOR PICK AND PLACE APPLICATION” by </a:t>
            </a:r>
            <a:r>
              <a:rPr lang="en-US" sz="2000" dirty="0" err="1" smtClean="0">
                <a:latin typeface="Times New Roman" panose="02020603050405020304" pitchFamily="18" charset="0"/>
                <a:cs typeface="Times New Roman" panose="02020603050405020304" pitchFamily="18" charset="0"/>
              </a:rPr>
              <a:t>Kaustubh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Ghadge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Saurabh</a:t>
            </a:r>
            <a:r>
              <a:rPr lang="en-US" sz="2000" dirty="0" smtClean="0">
                <a:latin typeface="Times New Roman" panose="02020603050405020304" pitchFamily="18" charset="0"/>
                <a:cs typeface="Times New Roman" panose="02020603050405020304" pitchFamily="18" charset="0"/>
              </a:rPr>
              <a:t> More, </a:t>
            </a:r>
            <a:r>
              <a:rPr lang="en-US" sz="2000" dirty="0" err="1" smtClean="0">
                <a:latin typeface="Times New Roman" panose="02020603050405020304" pitchFamily="18" charset="0"/>
                <a:cs typeface="Times New Roman" panose="02020603050405020304" pitchFamily="18" charset="0"/>
              </a:rPr>
              <a:t>Pravin</a:t>
            </a:r>
            <a:r>
              <a:rPr lang="en-US" sz="2000" dirty="0" smtClean="0">
                <a:latin typeface="Times New Roman" panose="02020603050405020304" pitchFamily="18" charset="0"/>
                <a:cs typeface="Times New Roman" panose="02020603050405020304" pitchFamily="18" charset="0"/>
              </a:rPr>
              <a:t> Gaikwad, </a:t>
            </a:r>
            <a:r>
              <a:rPr lang="en-US" sz="2000" dirty="0" err="1" smtClean="0">
                <a:latin typeface="Times New Roman" panose="02020603050405020304" pitchFamily="18" charset="0"/>
                <a:cs typeface="Times New Roman" panose="02020603050405020304" pitchFamily="18" charset="0"/>
              </a:rPr>
              <a:t>Shrenik</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Chillal</a:t>
            </a:r>
            <a:r>
              <a:rPr lang="en-US" sz="2000" dirty="0" smtClean="0">
                <a:latin typeface="Times New Roman" panose="02020603050405020304" pitchFamily="18" charset="0"/>
                <a:cs typeface="Times New Roman" panose="02020603050405020304" pitchFamily="18" charset="0"/>
              </a:rPr>
              <a:t>. This paper let us to know the Robot types, Problems faced, Robotic arm and base </a:t>
            </a:r>
            <a:r>
              <a:rPr lang="en-US" sz="2000" dirty="0" smtClean="0">
                <a:latin typeface="Times New Roman" panose="02020603050405020304" pitchFamily="18" charset="0"/>
                <a:cs typeface="Times New Roman" panose="02020603050405020304" pitchFamily="18" charset="0"/>
              </a:rPr>
              <a:t>development , </a:t>
            </a:r>
            <a:r>
              <a:rPr lang="en-US" sz="2000" dirty="0" smtClean="0">
                <a:latin typeface="Times New Roman" panose="02020603050405020304" pitchFamily="18" charset="0"/>
                <a:cs typeface="Times New Roman" panose="02020603050405020304" pitchFamily="18" charset="0"/>
              </a:rPr>
              <a:t>Microcontroller and Servo motors.</a:t>
            </a:r>
          </a:p>
          <a:p>
            <a:pPr marL="285750" marR="5080" indent="-273685" algn="just">
              <a:lnSpc>
                <a:spcPct val="100000"/>
              </a:lnSpc>
              <a:spcBef>
                <a:spcPts val="105"/>
              </a:spcBef>
              <a:buClr>
                <a:srgbClr val="D24717"/>
              </a:buClr>
              <a:buSzPct val="84615"/>
              <a:buFont typeface="Wingdings 2"/>
              <a:buChar char=""/>
              <a:tabLst>
                <a:tab pos="286385" algn="l"/>
              </a:tabLst>
            </a:pPr>
            <a:endParaRPr lang="en-US" sz="20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BEEE book </a:t>
            </a:r>
            <a:r>
              <a:rPr lang="en-US" sz="2000" dirty="0">
                <a:latin typeface="Times New Roman" panose="02020603050405020304" pitchFamily="18" charset="0"/>
                <a:cs typeface="Times New Roman" panose="02020603050405020304" pitchFamily="18" charset="0"/>
              </a:rPr>
              <a:t>by j b </a:t>
            </a:r>
            <a:r>
              <a:rPr lang="en-US" sz="2000" dirty="0" err="1" smtClean="0">
                <a:latin typeface="Times New Roman" panose="02020603050405020304" pitchFamily="18" charset="0"/>
                <a:cs typeface="Times New Roman" panose="02020603050405020304" pitchFamily="18" charset="0"/>
              </a:rPr>
              <a:t>gupta</a:t>
            </a:r>
            <a:r>
              <a:rPr lang="en-US" sz="2000" dirty="0" smtClean="0">
                <a:latin typeface="Times New Roman" panose="02020603050405020304" pitchFamily="18" charset="0"/>
                <a:cs typeface="Times New Roman" panose="02020603050405020304" pitchFamily="18" charset="0"/>
              </a:rPr>
              <a:t> for learning electronics and implementing them in project.</a:t>
            </a:r>
            <a:endParaRP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559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519" y="609600"/>
            <a:ext cx="5233315" cy="627736"/>
          </a:xfrm>
          <a:prstGeom prst="rect">
            <a:avLst/>
          </a:prstGeom>
        </p:spPr>
        <p:txBody>
          <a:bodyPr vert="horz" wrap="square" lIns="0" tIns="12065" rIns="0" bIns="0" rtlCol="0">
            <a:spAutoFit/>
          </a:bodyPr>
          <a:lstStyle/>
          <a:p>
            <a:pPr marL="12700">
              <a:lnSpc>
                <a:spcPct val="100000"/>
              </a:lnSpc>
              <a:spcBef>
                <a:spcPts val="95"/>
              </a:spcBef>
            </a:pPr>
            <a:r>
              <a:rPr lang="en-US" sz="4000" b="1" spc="-20" dirty="0" smtClean="0"/>
              <a:t>Hardware</a:t>
            </a:r>
            <a:endParaRPr sz="4000" b="1" dirty="0"/>
          </a:p>
        </p:txBody>
      </p:sp>
      <p:sp>
        <p:nvSpPr>
          <p:cNvPr id="3" name="object 3"/>
          <p:cNvSpPr txBox="1"/>
          <p:nvPr/>
        </p:nvSpPr>
        <p:spPr>
          <a:xfrm>
            <a:off x="993139" y="1473149"/>
            <a:ext cx="10206990" cy="5129609"/>
          </a:xfrm>
          <a:prstGeom prst="rect">
            <a:avLst/>
          </a:prstGeom>
        </p:spPr>
        <p:txBody>
          <a:bodyPr vert="horz" wrap="square" lIns="0" tIns="12700" rIns="0" bIns="0" rtlCol="0">
            <a:spAutoFit/>
          </a:bodyPr>
          <a:lstStyle/>
          <a:p>
            <a:pPr marL="285750" marR="5080" indent="-273050" algn="just">
              <a:lnSpc>
                <a:spcPct val="100000"/>
              </a:lnSpc>
              <a:spcBef>
                <a:spcPts val="100"/>
              </a:spcBef>
              <a:buClr>
                <a:srgbClr val="D24717"/>
              </a:buClr>
              <a:buSzPct val="83333"/>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Arduino Mega</a:t>
            </a:r>
          </a:p>
          <a:p>
            <a:pPr marL="285750" marR="5080" indent="-273050" algn="just">
              <a:lnSpc>
                <a:spcPct val="100000"/>
              </a:lnSpc>
              <a:spcBef>
                <a:spcPts val="100"/>
              </a:spcBef>
              <a:buClr>
                <a:srgbClr val="D24717"/>
              </a:buClr>
              <a:buSzPct val="83333"/>
              <a:buFont typeface="Wingdings 2"/>
              <a:buChar char=""/>
              <a:tabLst>
                <a:tab pos="285750" algn="l"/>
              </a:tabLst>
            </a:pPr>
            <a:r>
              <a:rPr lang="en-US" sz="2000" dirty="0">
                <a:latin typeface="Times New Roman" panose="02020603050405020304" pitchFamily="18" charset="0"/>
                <a:cs typeface="Times New Roman" panose="02020603050405020304" pitchFamily="18" charset="0"/>
              </a:rPr>
              <a:t>R</a:t>
            </a:r>
            <a:r>
              <a:rPr lang="en-US" sz="2000" dirty="0" smtClean="0">
                <a:latin typeface="Times New Roman" panose="02020603050405020304" pitchFamily="18" charset="0"/>
                <a:cs typeface="Times New Roman" panose="02020603050405020304" pitchFamily="18" charset="0"/>
              </a:rPr>
              <a:t>aspberry  Pi</a:t>
            </a:r>
          </a:p>
          <a:p>
            <a:pPr marL="285750" marR="5080" indent="-273050" algn="just">
              <a:lnSpc>
                <a:spcPct val="100000"/>
              </a:lnSpc>
              <a:spcBef>
                <a:spcPts val="100"/>
              </a:spcBef>
              <a:buClr>
                <a:srgbClr val="D24717"/>
              </a:buClr>
              <a:buSzPct val="83333"/>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High torque digital servos</a:t>
            </a:r>
          </a:p>
          <a:p>
            <a:pPr marL="285750" marR="5080" indent="-273050" algn="just">
              <a:lnSpc>
                <a:spcPct val="100000"/>
              </a:lnSpc>
              <a:spcBef>
                <a:spcPts val="100"/>
              </a:spcBef>
              <a:buClr>
                <a:srgbClr val="D24717"/>
              </a:buClr>
              <a:buSzPct val="83333"/>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Pick and place robot frame</a:t>
            </a:r>
          </a:p>
          <a:p>
            <a:pPr marL="285750" marR="5080" indent="-273050" algn="just">
              <a:lnSpc>
                <a:spcPct val="100000"/>
              </a:lnSpc>
              <a:spcBef>
                <a:spcPts val="100"/>
              </a:spcBef>
              <a:buClr>
                <a:srgbClr val="D24717"/>
              </a:buClr>
              <a:buSzPct val="83333"/>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LCD display</a:t>
            </a:r>
          </a:p>
          <a:p>
            <a:pPr marL="285750" marR="5080" indent="-273050" algn="just">
              <a:lnSpc>
                <a:spcPct val="100000"/>
              </a:lnSpc>
              <a:spcBef>
                <a:spcPts val="100"/>
              </a:spcBef>
              <a:buClr>
                <a:srgbClr val="D24717"/>
              </a:buClr>
              <a:buSzPct val="83333"/>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Switches, Wires, resistors, Potentiometer</a:t>
            </a:r>
          </a:p>
          <a:p>
            <a:pPr marL="285750" marR="5080" indent="-273050" algn="just">
              <a:lnSpc>
                <a:spcPct val="100000"/>
              </a:lnSpc>
              <a:spcBef>
                <a:spcPts val="100"/>
              </a:spcBef>
              <a:buClr>
                <a:srgbClr val="D24717"/>
              </a:buClr>
              <a:buSzPct val="83333"/>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TTL converter</a:t>
            </a:r>
          </a:p>
          <a:p>
            <a:pPr marL="285750" marR="5080" indent="-273050" algn="just">
              <a:lnSpc>
                <a:spcPct val="100000"/>
              </a:lnSpc>
              <a:spcBef>
                <a:spcPts val="100"/>
              </a:spcBef>
              <a:buClr>
                <a:srgbClr val="D24717"/>
              </a:buClr>
              <a:buSzPct val="83333"/>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Other accessories.</a:t>
            </a:r>
          </a:p>
          <a:p>
            <a:pPr marL="285750" marR="5080" indent="-273050" algn="just">
              <a:lnSpc>
                <a:spcPct val="100000"/>
              </a:lnSpc>
              <a:spcBef>
                <a:spcPts val="100"/>
              </a:spcBef>
              <a:buClr>
                <a:srgbClr val="D24717"/>
              </a:buClr>
              <a:buSzPct val="83333"/>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a:p>
            <a:pPr marL="285750" marR="5080" indent="-273050" algn="just">
              <a:lnSpc>
                <a:spcPct val="100000"/>
              </a:lnSpc>
              <a:spcBef>
                <a:spcPts val="100"/>
              </a:spcBef>
              <a:buClr>
                <a:srgbClr val="D24717"/>
              </a:buClr>
              <a:buSzPct val="83333"/>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a:p>
            <a:pPr marL="285750" marR="5080" indent="-273050" algn="just">
              <a:lnSpc>
                <a:spcPct val="100000"/>
              </a:lnSpc>
              <a:spcBef>
                <a:spcPts val="100"/>
              </a:spcBef>
              <a:buClr>
                <a:srgbClr val="D24717"/>
              </a:buClr>
              <a:buSzPct val="83333"/>
              <a:buFont typeface="Wingdings 2"/>
              <a:buChar char=""/>
              <a:tabLst>
                <a:tab pos="285750" algn="l"/>
              </a:tabLst>
            </a:pPr>
            <a:endParaRPr lang="en-US" sz="2000" dirty="0">
              <a:latin typeface="Times New Roman" panose="02020603050405020304" pitchFamily="18" charset="0"/>
              <a:cs typeface="Times New Roman" panose="02020603050405020304" pitchFamily="18" charset="0"/>
            </a:endParaRPr>
          </a:p>
          <a:p>
            <a:pPr marL="12700" marR="5080" algn="just">
              <a:lnSpc>
                <a:spcPct val="100000"/>
              </a:lnSpc>
              <a:spcBef>
                <a:spcPts val="100"/>
              </a:spcBef>
              <a:buClr>
                <a:srgbClr val="D24717"/>
              </a:buClr>
              <a:buSzPct val="83333"/>
              <a:tabLst>
                <a:tab pos="285750" algn="l"/>
              </a:tabLst>
            </a:pPr>
            <a:endParaRPr lang="en-US" sz="2000" dirty="0">
              <a:latin typeface="Times New Roman" panose="02020603050405020304" pitchFamily="18" charset="0"/>
              <a:cs typeface="Times New Roman" panose="02020603050405020304" pitchFamily="18" charset="0"/>
            </a:endParaRPr>
          </a:p>
          <a:p>
            <a:pPr marL="285750" marR="5080" indent="-273050" algn="just">
              <a:lnSpc>
                <a:spcPct val="100000"/>
              </a:lnSpc>
              <a:spcBef>
                <a:spcPts val="100"/>
              </a:spcBef>
              <a:buClr>
                <a:srgbClr val="D24717"/>
              </a:buClr>
              <a:buSzPct val="83333"/>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Arduino </a:t>
            </a:r>
            <a:r>
              <a:rPr lang="en-US" sz="2000" dirty="0">
                <a:latin typeface="Times New Roman" panose="02020603050405020304" pitchFamily="18" charset="0"/>
                <a:cs typeface="Times New Roman" panose="02020603050405020304" pitchFamily="18" charset="0"/>
              </a:rPr>
              <a:t>IDE </a:t>
            </a:r>
            <a:r>
              <a:rPr lang="en-US" sz="2000" dirty="0" smtClean="0">
                <a:latin typeface="Times New Roman" panose="02020603050405020304" pitchFamily="18" charset="0"/>
                <a:cs typeface="Times New Roman" panose="02020603050405020304" pitchFamily="18" charset="0"/>
              </a:rPr>
              <a:t>1.8.13</a:t>
            </a:r>
          </a:p>
          <a:p>
            <a:pPr marL="285750" marR="5080" indent="-273050" algn="just">
              <a:lnSpc>
                <a:spcPct val="100000"/>
              </a:lnSpc>
              <a:spcBef>
                <a:spcPts val="100"/>
              </a:spcBef>
              <a:buClr>
                <a:srgbClr val="D24717"/>
              </a:buClr>
              <a:buSzPct val="83333"/>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Raspberry Pi OS</a:t>
            </a:r>
          </a:p>
          <a:p>
            <a:pPr marL="285750" marR="5080" indent="-273050" algn="just">
              <a:lnSpc>
                <a:spcPct val="100000"/>
              </a:lnSpc>
              <a:spcBef>
                <a:spcPts val="100"/>
              </a:spcBef>
              <a:buClr>
                <a:srgbClr val="D24717"/>
              </a:buClr>
              <a:buSzPct val="83333"/>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a:p>
            <a:pPr marL="285750" marR="5080" indent="-273050" algn="just">
              <a:lnSpc>
                <a:spcPct val="100000"/>
              </a:lnSpc>
              <a:spcBef>
                <a:spcPts val="100"/>
              </a:spcBef>
              <a:buClr>
                <a:srgbClr val="D24717"/>
              </a:buClr>
              <a:buSzPct val="83333"/>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p:txBody>
      </p:sp>
      <p:sp>
        <p:nvSpPr>
          <p:cNvPr id="4" name="object 2"/>
          <p:cNvSpPr txBox="1">
            <a:spLocks/>
          </p:cNvSpPr>
          <p:nvPr/>
        </p:nvSpPr>
        <p:spPr>
          <a:xfrm>
            <a:off x="592520" y="4419600"/>
            <a:ext cx="5233315" cy="627736"/>
          </a:xfrm>
          <a:prstGeom prst="rect">
            <a:avLst/>
          </a:prstGeom>
        </p:spPr>
        <p:txBody>
          <a:bodyPr vert="horz" wrap="square" lIns="0" tIns="12065" rIns="0" bIns="0" rtlCol="0">
            <a:spAutoFit/>
          </a:bodyPr>
          <a:lstStyle>
            <a:lvl1pPr>
              <a:defRPr sz="2800" b="0" i="0">
                <a:solidFill>
                  <a:schemeClr val="tx1"/>
                </a:solidFill>
                <a:latin typeface="Franklin Gothic Book"/>
                <a:ea typeface="+mj-ea"/>
                <a:cs typeface="Franklin Gothic Book"/>
              </a:defRPr>
            </a:lvl1pPr>
          </a:lstStyle>
          <a:p>
            <a:pPr marL="12700">
              <a:spcBef>
                <a:spcPts val="95"/>
              </a:spcBef>
            </a:pPr>
            <a:r>
              <a:rPr lang="en-US" sz="4000" b="1" kern="0" spc="-20" dirty="0" smtClean="0">
                <a:latin typeface="Calibri Light" panose="020F0302020204030204" pitchFamily="34" charset="0"/>
              </a:rPr>
              <a:t>Software</a:t>
            </a:r>
            <a:endParaRPr lang="en-US" sz="4000" b="1" kern="0" dirty="0">
              <a:latin typeface="Calibri Light" panose="020F0302020204030204" pitchFamily="34" charset="0"/>
            </a:endParaRPr>
          </a:p>
        </p:txBody>
      </p:sp>
    </p:spTree>
    <p:extLst>
      <p:ext uri="{BB962C8B-B14F-4D97-AF65-F5344CB8AC3E}">
        <p14:creationId xmlns:p14="http://schemas.microsoft.com/office/powerpoint/2010/main" val="248678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14273"/>
            <a:ext cx="2437765" cy="635000"/>
          </a:xfrm>
          <a:prstGeom prst="rect">
            <a:avLst/>
          </a:prstGeom>
        </p:spPr>
        <p:txBody>
          <a:bodyPr vert="horz" wrap="square" lIns="0" tIns="12065" rIns="0" bIns="0" rtlCol="0">
            <a:spAutoFit/>
          </a:bodyPr>
          <a:lstStyle/>
          <a:p>
            <a:pPr marL="12700">
              <a:lnSpc>
                <a:spcPct val="100000"/>
              </a:lnSpc>
              <a:spcBef>
                <a:spcPts val="95"/>
              </a:spcBef>
            </a:pPr>
            <a:r>
              <a:rPr sz="4000" spc="-25" dirty="0"/>
              <a:t>References</a:t>
            </a:r>
            <a:endParaRPr sz="4000"/>
          </a:p>
        </p:txBody>
      </p:sp>
      <p:sp>
        <p:nvSpPr>
          <p:cNvPr id="3" name="object 3"/>
          <p:cNvSpPr txBox="1"/>
          <p:nvPr/>
        </p:nvSpPr>
        <p:spPr>
          <a:xfrm>
            <a:off x="914400" y="1524000"/>
            <a:ext cx="10207625" cy="4906471"/>
          </a:xfrm>
          <a:prstGeom prst="rect">
            <a:avLst/>
          </a:prstGeom>
        </p:spPr>
        <p:txBody>
          <a:bodyPr vert="horz" wrap="square" lIns="0" tIns="12700" rIns="0" bIns="0" rtlCol="0">
            <a:spAutoFit/>
          </a:bodyPr>
          <a:lstStyle/>
          <a:p>
            <a:pPr marL="527685" marR="5080" indent="-515620" algn="just">
              <a:spcBef>
                <a:spcPts val="100"/>
              </a:spcBef>
              <a:buClr>
                <a:srgbClr val="D24717"/>
              </a:buClr>
              <a:buSzPct val="83333"/>
              <a:buFontTx/>
              <a:buAutoNum type="arabicPeriod"/>
              <a:tabLst>
                <a:tab pos="528320" algn="l"/>
              </a:tabLst>
            </a:pPr>
            <a:r>
              <a:rPr lang="en-US" dirty="0">
                <a:latin typeface="Times New Roman"/>
                <a:cs typeface="Times New Roman"/>
              </a:rPr>
              <a:t>Alexander </a:t>
            </a:r>
            <a:r>
              <a:rPr lang="en-US" dirty="0" err="1">
                <a:latin typeface="Times New Roman"/>
                <a:cs typeface="Times New Roman"/>
              </a:rPr>
              <a:t>Skoglund,Boyko</a:t>
            </a:r>
            <a:r>
              <a:rPr lang="en-US" dirty="0">
                <a:latin typeface="Times New Roman"/>
                <a:cs typeface="Times New Roman"/>
              </a:rPr>
              <a:t> </a:t>
            </a:r>
            <a:r>
              <a:rPr lang="en-US" dirty="0" err="1">
                <a:latin typeface="Times New Roman"/>
                <a:cs typeface="Times New Roman"/>
              </a:rPr>
              <a:t>Iliev,Bourhane</a:t>
            </a:r>
            <a:r>
              <a:rPr lang="en-US" dirty="0">
                <a:latin typeface="Times New Roman"/>
                <a:cs typeface="Times New Roman"/>
              </a:rPr>
              <a:t> </a:t>
            </a:r>
            <a:r>
              <a:rPr lang="en-US" dirty="0" err="1">
                <a:latin typeface="Times New Roman"/>
                <a:cs typeface="Times New Roman"/>
              </a:rPr>
              <a:t>Kadmiry,Rainer</a:t>
            </a:r>
            <a:r>
              <a:rPr lang="en-US" dirty="0">
                <a:latin typeface="Times New Roman"/>
                <a:cs typeface="Times New Roman"/>
              </a:rPr>
              <a:t> Palm</a:t>
            </a:r>
            <a:r>
              <a:rPr sz="1800" spc="-20" dirty="0" smtClean="0">
                <a:latin typeface="Times New Roman"/>
                <a:cs typeface="Times New Roman"/>
              </a:rPr>
              <a:t>, </a:t>
            </a:r>
            <a:r>
              <a:rPr sz="1800" spc="-5" dirty="0" smtClean="0">
                <a:latin typeface="Times New Roman"/>
                <a:cs typeface="Times New Roman"/>
              </a:rPr>
              <a:t>‘</a:t>
            </a:r>
            <a:r>
              <a:rPr lang="en-US" b="1" dirty="0"/>
              <a:t>Programming by Demonstration of Pick-and-Place Tasks for Industrial Manipulators using Task </a:t>
            </a:r>
            <a:r>
              <a:rPr lang="en-US" b="1" dirty="0" smtClean="0"/>
              <a:t>Primitives</a:t>
            </a:r>
            <a:r>
              <a:rPr sz="1800" spc="-5" dirty="0" smtClean="0">
                <a:latin typeface="Times New Roman"/>
                <a:cs typeface="Times New Roman"/>
              </a:rPr>
              <a:t>’, </a:t>
            </a:r>
            <a:r>
              <a:rPr lang="en-US" dirty="0">
                <a:hlinkClick r:id="rId2"/>
              </a:rPr>
              <a:t>2007 International Symposium on Computational Intelligence in Robotics and Automation</a:t>
            </a:r>
            <a:r>
              <a:rPr sz="1800" dirty="0" smtClean="0">
                <a:latin typeface="Times New Roman"/>
                <a:cs typeface="Times New Roman"/>
              </a:rPr>
              <a:t>.</a:t>
            </a:r>
            <a:endParaRPr sz="1800" dirty="0">
              <a:latin typeface="Times New Roman"/>
              <a:cs typeface="Times New Roman"/>
            </a:endParaRPr>
          </a:p>
          <a:p>
            <a:pPr marL="527685" marR="5715" indent="-515620" algn="just">
              <a:spcBef>
                <a:spcPts val="600"/>
              </a:spcBef>
              <a:buClr>
                <a:srgbClr val="D24717"/>
              </a:buClr>
              <a:buSzPct val="83333"/>
              <a:buFontTx/>
              <a:buAutoNum type="arabicPeriod"/>
              <a:tabLst>
                <a:tab pos="528320" algn="l"/>
              </a:tabLst>
            </a:pPr>
            <a:r>
              <a:rPr lang="en-US" dirty="0">
                <a:latin typeface="Times New Roman"/>
                <a:cs typeface="Times New Roman"/>
              </a:rPr>
              <a:t>Pei-Chi </a:t>
            </a:r>
            <a:r>
              <a:rPr lang="en-US" dirty="0" err="1">
                <a:latin typeface="Times New Roman"/>
                <a:cs typeface="Times New Roman"/>
              </a:rPr>
              <a:t>Huang,Aloysius</a:t>
            </a:r>
            <a:r>
              <a:rPr lang="en-US" dirty="0">
                <a:latin typeface="Times New Roman"/>
                <a:cs typeface="Times New Roman"/>
              </a:rPr>
              <a:t> K. </a:t>
            </a:r>
            <a:r>
              <a:rPr lang="en-US" dirty="0" err="1">
                <a:latin typeface="Times New Roman"/>
                <a:cs typeface="Times New Roman"/>
              </a:rPr>
              <a:t>Mok</a:t>
            </a:r>
            <a:r>
              <a:rPr sz="1800" spc="-5" dirty="0" smtClean="0">
                <a:latin typeface="Times New Roman"/>
                <a:cs typeface="Times New Roman"/>
              </a:rPr>
              <a:t>, </a:t>
            </a:r>
            <a:r>
              <a:rPr sz="1800" spc="-20" dirty="0" smtClean="0">
                <a:latin typeface="Times New Roman"/>
                <a:cs typeface="Times New Roman"/>
              </a:rPr>
              <a:t>‘</a:t>
            </a:r>
            <a:r>
              <a:rPr lang="en-US" b="1" dirty="0"/>
              <a:t>A Case Study of Cyber-Physical System Design: Autonomous Pick-and-Place </a:t>
            </a:r>
            <a:r>
              <a:rPr lang="en-US" b="1" dirty="0" smtClean="0"/>
              <a:t>Robot</a:t>
            </a:r>
            <a:r>
              <a:rPr sz="1800" spc="-5" dirty="0" smtClean="0">
                <a:latin typeface="Times New Roman"/>
                <a:cs typeface="Times New Roman"/>
              </a:rPr>
              <a:t>’ </a:t>
            </a:r>
            <a:r>
              <a:rPr sz="1800" dirty="0">
                <a:latin typeface="Times New Roman"/>
                <a:cs typeface="Times New Roman"/>
              </a:rPr>
              <a:t>, </a:t>
            </a:r>
            <a:r>
              <a:rPr lang="en-US" dirty="0">
                <a:hlinkClick r:id="rId3"/>
              </a:rPr>
              <a:t>2018 IEEE 24th International Conference on Embedded and Real-Time Computing Systems and Applications (RTCSA</a:t>
            </a:r>
            <a:r>
              <a:rPr lang="en-US" dirty="0" smtClean="0">
                <a:hlinkClick r:id="rId3"/>
              </a:rPr>
              <a:t>)</a:t>
            </a:r>
            <a:r>
              <a:rPr lang="en-US" dirty="0" smtClean="0"/>
              <a:t>.</a:t>
            </a:r>
            <a:endParaRPr sz="1800" dirty="0">
              <a:latin typeface="Times New Roman"/>
              <a:cs typeface="Times New Roman"/>
            </a:endParaRPr>
          </a:p>
          <a:p>
            <a:pPr marL="527685" marR="6350" indent="-515620" algn="just">
              <a:spcBef>
                <a:spcPts val="605"/>
              </a:spcBef>
              <a:buClr>
                <a:srgbClr val="D24717"/>
              </a:buClr>
              <a:buSzPct val="83333"/>
              <a:buFontTx/>
              <a:buAutoNum type="arabicPeriod"/>
              <a:tabLst>
                <a:tab pos="528320" algn="l"/>
              </a:tabLst>
            </a:pPr>
            <a:r>
              <a:rPr lang="en-US" dirty="0">
                <a:hlinkClick r:id="rId4"/>
              </a:rPr>
              <a:t>Peng </a:t>
            </a:r>
            <a:r>
              <a:rPr lang="en-US" dirty="0" err="1">
                <a:hlinkClick r:id="rId4"/>
              </a:rPr>
              <a:t>Hao</a:t>
            </a:r>
            <a:r>
              <a:rPr lang="en-US" dirty="0"/>
              <a:t>; </a:t>
            </a:r>
            <a:r>
              <a:rPr lang="en-US" dirty="0">
                <a:hlinkClick r:id="rId5"/>
              </a:rPr>
              <a:t>Tao Lu</a:t>
            </a:r>
            <a:r>
              <a:rPr lang="en-US" dirty="0"/>
              <a:t>; </a:t>
            </a:r>
            <a:r>
              <a:rPr lang="en-US" dirty="0" err="1">
                <a:hlinkClick r:id="rId6"/>
              </a:rPr>
              <a:t>Yinghao</a:t>
            </a:r>
            <a:r>
              <a:rPr lang="en-US" dirty="0">
                <a:hlinkClick r:id="rId6"/>
              </a:rPr>
              <a:t> </a:t>
            </a:r>
            <a:r>
              <a:rPr lang="en-US" dirty="0" err="1">
                <a:hlinkClick r:id="rId6"/>
              </a:rPr>
              <a:t>Cai</a:t>
            </a:r>
            <a:r>
              <a:rPr lang="en-US" dirty="0"/>
              <a:t>; </a:t>
            </a:r>
            <a:r>
              <a:rPr lang="en-US" dirty="0" err="1">
                <a:hlinkClick r:id="rId7"/>
              </a:rPr>
              <a:t>Shuo</a:t>
            </a:r>
            <a:r>
              <a:rPr lang="en-US" dirty="0">
                <a:hlinkClick r:id="rId7"/>
              </a:rPr>
              <a:t> Wang</a:t>
            </a:r>
            <a:r>
              <a:rPr sz="1800" dirty="0" smtClean="0">
                <a:latin typeface="Times New Roman"/>
                <a:cs typeface="Times New Roman"/>
              </a:rPr>
              <a:t>, </a:t>
            </a:r>
            <a:r>
              <a:rPr sz="1800" spc="-5" dirty="0" smtClean="0">
                <a:latin typeface="Times New Roman"/>
                <a:cs typeface="Times New Roman"/>
              </a:rPr>
              <a:t>‘</a:t>
            </a:r>
            <a:r>
              <a:rPr lang="en-US" b="1" dirty="0"/>
              <a:t>Programming </a:t>
            </a:r>
            <a:r>
              <a:rPr lang="en-US" b="1" dirty="0" smtClean="0"/>
              <a:t>by </a:t>
            </a:r>
            <a:r>
              <a:rPr lang="en-US" b="1" dirty="0"/>
              <a:t>Visual Demonstration for Pick-and-Place Tasks using Robot </a:t>
            </a:r>
            <a:r>
              <a:rPr lang="en-US" b="1" dirty="0" smtClean="0"/>
              <a:t>Skills</a:t>
            </a:r>
            <a:r>
              <a:rPr sz="1800" spc="-5" dirty="0" smtClean="0">
                <a:latin typeface="Times New Roman"/>
                <a:cs typeface="Times New Roman"/>
              </a:rPr>
              <a:t>’, </a:t>
            </a:r>
            <a:r>
              <a:rPr lang="en-US" dirty="0">
                <a:hlinkClick r:id="rId8"/>
              </a:rPr>
              <a:t>2019 IEEE International Conference on Robotics and </a:t>
            </a:r>
            <a:r>
              <a:rPr lang="en-US" dirty="0" err="1">
                <a:hlinkClick r:id="rId8"/>
              </a:rPr>
              <a:t>Biomimetics</a:t>
            </a:r>
            <a:r>
              <a:rPr lang="en-US" dirty="0">
                <a:hlinkClick r:id="rId8"/>
              </a:rPr>
              <a:t> (ROBIO) </a:t>
            </a:r>
            <a:endParaRPr lang="en-US" dirty="0" smtClean="0"/>
          </a:p>
          <a:p>
            <a:pPr marL="527685" marR="6350" indent="-515620" algn="just">
              <a:spcBef>
                <a:spcPts val="605"/>
              </a:spcBef>
              <a:buClr>
                <a:srgbClr val="D24717"/>
              </a:buClr>
              <a:buSzPct val="83333"/>
              <a:buFontTx/>
              <a:buAutoNum type="arabicPeriod"/>
              <a:tabLst>
                <a:tab pos="528320" algn="l"/>
              </a:tabLst>
            </a:pPr>
            <a:r>
              <a:rPr lang="en-US" dirty="0">
                <a:hlinkClick r:id="rId9"/>
              </a:rPr>
              <a:t>Mahmoud </a:t>
            </a:r>
            <a:r>
              <a:rPr lang="en-US" dirty="0" err="1" smtClean="0">
                <a:hlinkClick r:id="rId9"/>
              </a:rPr>
              <a:t>Abdelaal</a:t>
            </a:r>
            <a:r>
              <a:rPr lang="en-US" dirty="0" smtClean="0"/>
              <a:t>,</a:t>
            </a:r>
            <a:r>
              <a:rPr sz="1800" spc="-45" dirty="0" smtClean="0">
                <a:latin typeface="Times New Roman"/>
                <a:cs typeface="Times New Roman"/>
              </a:rPr>
              <a:t>‘</a:t>
            </a:r>
            <a:r>
              <a:rPr lang="en-US" b="1" dirty="0"/>
              <a:t>A Study of Robot Control Programing for an Industrial Robotic </a:t>
            </a:r>
            <a:r>
              <a:rPr lang="en-US" b="1" dirty="0" smtClean="0"/>
              <a:t>Arm</a:t>
            </a:r>
            <a:r>
              <a:rPr lang="en-US" b="1" dirty="0" smtClean="0">
                <a:hlinkClick r:id="rId10"/>
              </a:rPr>
              <a:t>’</a:t>
            </a:r>
            <a:r>
              <a:rPr lang="en-US" u="sng" dirty="0" smtClean="0">
                <a:hlinkClick r:id="rId10"/>
              </a:rPr>
              <a:t> </a:t>
            </a:r>
            <a:r>
              <a:rPr lang="en-US" u="sng" dirty="0">
                <a:hlinkClick r:id="rId10"/>
              </a:rPr>
              <a:t>2019 6th International Conference on Advanced Control Circuits and Systems (ACCS) &amp; 2019 5th International Conference on New Paradigms in Electronics &amp; information Technology (PEIT) </a:t>
            </a:r>
            <a:endParaRPr lang="en-US" u="sng" dirty="0" smtClean="0"/>
          </a:p>
          <a:p>
            <a:pPr marL="527685" marR="6350" indent="-515620" algn="just">
              <a:spcBef>
                <a:spcPts val="605"/>
              </a:spcBef>
              <a:buClr>
                <a:srgbClr val="D24717"/>
              </a:buClr>
              <a:buSzPct val="83333"/>
              <a:buFontTx/>
              <a:buAutoNum type="arabicPeriod"/>
              <a:tabLst>
                <a:tab pos="528320" algn="l"/>
              </a:tabLst>
            </a:pPr>
            <a:r>
              <a:rPr lang="en-US" dirty="0">
                <a:hlinkClick r:id="rId11"/>
              </a:rPr>
              <a:t>Chaitanya S. </a:t>
            </a:r>
            <a:r>
              <a:rPr lang="en-US" dirty="0" err="1">
                <a:hlinkClick r:id="rId11"/>
              </a:rPr>
              <a:t>Gajbhiye</a:t>
            </a:r>
            <a:r>
              <a:rPr lang="en-US" dirty="0"/>
              <a:t>; </a:t>
            </a:r>
            <a:r>
              <a:rPr lang="en-US" dirty="0" err="1">
                <a:hlinkClick r:id="rId12"/>
              </a:rPr>
              <a:t>Megha</a:t>
            </a:r>
            <a:r>
              <a:rPr lang="en-US" dirty="0">
                <a:hlinkClick r:id="rId12"/>
              </a:rPr>
              <a:t> G Krishnan</a:t>
            </a:r>
            <a:r>
              <a:rPr lang="en-US" dirty="0"/>
              <a:t>; </a:t>
            </a:r>
            <a:r>
              <a:rPr lang="en-US" dirty="0">
                <a:hlinkClick r:id="rId13"/>
              </a:rPr>
              <a:t>S. </a:t>
            </a:r>
            <a:r>
              <a:rPr lang="en-US" dirty="0" err="1">
                <a:hlinkClick r:id="rId13"/>
              </a:rPr>
              <a:t>Kumaravel</a:t>
            </a:r>
            <a:r>
              <a:rPr lang="en-US" dirty="0"/>
              <a:t>; </a:t>
            </a:r>
            <a:r>
              <a:rPr lang="en-US" dirty="0">
                <a:hlinkClick r:id="rId14"/>
              </a:rPr>
              <a:t>S. </a:t>
            </a:r>
            <a:r>
              <a:rPr lang="en-US" dirty="0" err="1">
                <a:hlinkClick r:id="rId14"/>
              </a:rPr>
              <a:t>Ashok</a:t>
            </a:r>
            <a:r>
              <a:rPr sz="1800" spc="-5" dirty="0" err="1" smtClean="0">
                <a:latin typeface="Times New Roman"/>
                <a:cs typeface="Times New Roman"/>
              </a:rPr>
              <a:t>‘</a:t>
            </a:r>
            <a:r>
              <a:rPr lang="en-US" b="1" dirty="0" err="1"/>
              <a:t>Fuzzy</a:t>
            </a:r>
            <a:r>
              <a:rPr lang="en-US" b="1" dirty="0"/>
              <a:t> — Arduino based control strategy for human safety in industrial </a:t>
            </a:r>
            <a:r>
              <a:rPr lang="en-US" b="1" dirty="0" smtClean="0"/>
              <a:t>robots,</a:t>
            </a:r>
            <a:r>
              <a:rPr lang="en-US" u="sng" dirty="0" smtClean="0">
                <a:hlinkClick r:id="rId15"/>
              </a:rPr>
              <a:t> </a:t>
            </a:r>
            <a:r>
              <a:rPr lang="en-US" u="sng" dirty="0">
                <a:hlinkClick r:id="rId15"/>
              </a:rPr>
              <a:t>2017 IEEE International Conference on Signal Processing, Informatics, Communication and Energy Systems (</a:t>
            </a:r>
            <a:r>
              <a:rPr lang="en-US" u="sng" dirty="0" smtClean="0">
                <a:hlinkClick r:id="rId15"/>
              </a:rPr>
              <a:t>SPICES)</a:t>
            </a:r>
            <a:endParaRPr lang="en-US" u="sng" dirty="0" smtClean="0"/>
          </a:p>
          <a:p>
            <a:pPr marL="527685" marR="6350" indent="-515620" algn="just">
              <a:spcBef>
                <a:spcPts val="605"/>
              </a:spcBef>
              <a:buClr>
                <a:srgbClr val="D24717"/>
              </a:buClr>
              <a:buSzPct val="83333"/>
              <a:buFontTx/>
              <a:buAutoNum type="arabicPeriod"/>
              <a:tabLst>
                <a:tab pos="528320" algn="l"/>
              </a:tabLst>
            </a:pPr>
            <a:endParaRPr lang="en-US" u="sng" dirty="0" smtClean="0"/>
          </a:p>
          <a:p>
            <a:pPr marL="527685" marR="6350" indent="-515620" algn="just">
              <a:spcBef>
                <a:spcPts val="605"/>
              </a:spcBef>
              <a:buClr>
                <a:srgbClr val="D24717"/>
              </a:buClr>
              <a:buSzPct val="83333"/>
              <a:buFontTx/>
              <a:buAutoNum type="arabicPeriod"/>
              <a:tabLst>
                <a:tab pos="528320" algn="l"/>
              </a:tabLst>
            </a:pP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978</TotalTime>
  <Words>1446</Words>
  <Application>Microsoft Office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Times New Roman</vt:lpstr>
      <vt:lpstr>Wingdings 2</vt:lpstr>
      <vt:lpstr>Office Theme</vt:lpstr>
      <vt:lpstr>SRM VALLIAMMAI ENGINEERING COLLEGE</vt:lpstr>
      <vt:lpstr>Abstract</vt:lpstr>
      <vt:lpstr>Existing system</vt:lpstr>
      <vt:lpstr>Proposed system</vt:lpstr>
      <vt:lpstr>Block Diagram</vt:lpstr>
      <vt:lpstr>Objective :</vt:lpstr>
      <vt:lpstr>LITERATURE SURVEY:</vt:lpstr>
      <vt:lpstr>Hardware</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krithi</dc:creator>
  <cp:lastModifiedBy>Murugesan N</cp:lastModifiedBy>
  <cp:revision>36</cp:revision>
  <dcterms:created xsi:type="dcterms:W3CDTF">2021-01-29T10:41:59Z</dcterms:created>
  <dcterms:modified xsi:type="dcterms:W3CDTF">2021-02-01T09:29:03Z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2020-01-07T00:00:00Z</vt:filetime>
  </property>
  <property fmtid="{D5CDD505-2E9C-101B-9397-08002B2CF9AE}" pid="3" name="Creator">
    <vt:lpwstr>Microsoft® PowerPoint® 2016</vt:lpwstr>
  </property>
  <property fmtid="{D5CDD505-2E9C-101B-9397-08002B2CF9AE}" pid="4" name="LastSaved">
    <vt:filetime>2021-01-29T00:00:00Z</vt:filetime>
  </property>
</Properties>
</file>