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2208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2208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5720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49976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2208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57200" y="3916080"/>
            <a:ext cx="26496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462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91608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99760"/>
            <a:ext cx="401580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16080"/>
            <a:ext cx="8229240" cy="22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 standalone="yes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bg><p:bgPr><a:blipFill><a:blip r:embed="rId2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0" name="CustomShape 1"></p:cNvPr><p:cNvSpPr/><p:nvPr/></p:nvSpPr><p:spPr><a:xfrm><a:off x="-6840" y="0"/><a:ext cx="9143640" cy="6286320"/></a:xfrm><a:prstGeom prst="rect"><a:avLst></a:avLst></a:prstGeom><a:gradFill><a:gsLst><a:gs pos="1000"><a:schemeClr val="bg2"><a:alpha val="0"/></a:schemeClr></a:gs><a:gs pos="100000"><a:schemeClr val="bg1"><a:alpha val="92000"/></a:schemeClr></a:gs></a:gsLst><a:lin ang="16200000"/></a:gradFill><a:ln w="28440"><a:noFill/></a:ln></p:spPr><p:style><a:lnRef idx="2"><a:schemeClr val="accent1"/></a:lnRef><a:fillRef idx="1"><a:schemeClr val="accent1"/></a:fillRef><a:effectRef idx="0"><a:schemeClr val="accent1"/></a:effectRef><a:fontRef idx="minor"/></p:style></p:sp><p:wgp><p:cNvGrpSpPr/><p:grpSpPr><a:xfrm><a:off x="0" y="3268440"/><a:ext cx="9143640" cy="145800"/></a:xfrm></p:grpSpPr><wps:sp><wps:nvSpPr><wps:cNvPr id="1" name="CustomShape 2"></wps:cNvPr><wps:cNvSpPr/><p:nvPr/></wps:nvSpPr><wps:spPr><a:xfrm><a:off x="0" y="0"/><a:ext cx="9143640" cy="145800"/></a:xfrm><a:prstGeom prst="rect"><a:avLst></a:avLst></a:prstGeom><a:solidFill><a:schemeClr val="tx2"><a:lumMod val="75000"/></a:schemeClr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2" name="CustomShape 3"></wps:cNvPr><wps:cNvSpPr/><p:nvPr/></wps:nvSpPr><wps:spPr><a:xfrm><a:off x="5181480" y="0"/><a:ext cx="1096920" cy="145800"/></a:xfrm><a:prstGeom prst="rect"><a:avLst></a:avLst></a:prstGeom><a:solidFill><a:schemeClr val="accent1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3" name="CustomShape 4"></wps:cNvPr><wps:cNvSpPr/><p:nvPr/></wps:nvSpPr><wps:spPr><a:xfrm><a:off x="6278760" y="0"/><a:ext cx="1096920" cy="145800"/></a:xfrm><a:prstGeom prst="rect"><a:avLst></a:avLst></a:prstGeom><a:solidFill><a:schemeClr val="accent2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4" name="CustomShape 5"></wps:cNvPr><wps:cNvSpPr/><p:nvPr/></wps:nvSpPr><wps:spPr><a:xfrm><a:off x="7376040" y="0"/><a:ext cx="1096920" cy="145800"/></a:xfrm><a:prstGeom prst="rect"><a:avLst></a:avLst></a:prstGeom><a:solidFill><a:schemeClr val="accent3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/p:wgp><p:sp><p:nvSpPr><p:cNvPr id="5" name="PlaceHolder 6"/><p:cNvSpPr><a:spLocks noGrp="1"/></p:cNvSpPr><p:nvPr><p:ph type="title"/></p:nvPr></p:nvSpPr><p:spPr><a:xfrm><a:off x="609480" y="1752480"/><a:ext cx="7924320" cy="1469520"/></a:xfrm><a:prstGeom prst="rect"><a:avLst/></a:prstGeom></p:spPr><p:txBody><a:bodyPr anchor="b"></a:bodyPr><a:p><a:pPr algn="ctr"><a:lnSpc><a:spcPct val="100000"/></a:lnSpc></a:pPr><a:r><a:rPr b="0" lang="zh-TW" sz="4400" spc="-1" strike="noStrike"><a:solidFill><a:srgbClr val="ffffff"/></a:solidFill><a:latin typeface="Gill Sans MT"/></a:rPr><a:t>按一下以編輯母片標題樣式</a:t></a:r><a:endParaRPr b="0" lang="zh-TW" sz="4400" spc="-1" strike="noStrike"><a:solidFill><a:srgbClr val="000000"/></a:solidFill><a:latin typeface="Gill Sans MT"/></a:endParaRPr></a:p></p:txBody></p:sp><p:sp><p:nvSpPr><p:cNvPr id="6" name="PlaceHolder 7"/><p:cNvSpPr><a:spLocks noGrp="1"/></p:cNvSpPr><p:nvPr><p:ph type="dt"/></p:nvPr></p:nvSpPr><p:spPr><a:xfrm><a:off x="6574680" y="6356520"/><a:ext cx="2133360" cy="364680"/></a:xfrm><a:prstGeom prst="rect"><a:avLst/></a:prstGeom></p:spPr><p:txBody><a:bodyPr anchor="ctr"></a:bodyPr><a:p><a:pPr algn="r"><a:lnSpc><a:spcPct val="100000"/></a:lnSpc></a:pPr><a:fld id="{DEB3F74E-C505-4162-8BD6-36EB5BADCBC8}" type="datetime"><a:rPr b="0" lang="en-IN" sz="1200" spc="-1" strike="noStrike"><a:solidFill><a:srgbClr val="000000"/></a:solidFill><a:latin typeface="Gill Sans MT"/></a:rPr><a:t>06/02/18</a:t></a:fld><a:endParaRPr b="0" lang="en-IN" sz="1200" spc="-1" strike="noStrike"><a:latin typeface="Times New Roman"/></a:endParaRPr></a:p></p:txBody></p:sp><p:sp><p:nvSpPr><p:cNvPr id="7" name="PlaceHolder 8"/><p:cNvSpPr><a:spLocks noGrp="1"/></p:cNvSpPr><p:nvPr><p:ph type="ftr"/></p:nvPr></p:nvSpPr><p:spPr><a:xfrm><a:off x="3124080" y="6356520"/><a:ext cx="2895120" cy="364680"/></a:xfrm><a:prstGeom prst="rect"><a:avLst/></a:prstGeom></p:spPr><p:txBody><a:bodyPr anchor="ctr"></a:bodyPr><a:p><a:endParaRPr b="0" lang="en-IN" sz="2400" spc="-1" strike="noStrike"><a:latin typeface="Times New Roman"/></a:endParaRPr></a:p></p:txBody></p:sp><p:sp><p:nvSpPr><p:cNvPr id="8" name="PlaceHolder 9"/><p:cNvSpPr><a:spLocks noGrp="1"/></p:cNvSpPr><p:nvPr><p:ph type="sldNum"/></p:nvPr></p:nvSpPr><p:spPr><a:xfrm><a:off x="460080" y="6356520"/><a:ext cx="2133360" cy="364680"/></a:xfrm><a:prstGeom prst="rect"><a:avLst/></a:prstGeom></p:spPr><p:txBody><a:bodyPr anchor="ctr"></a:bodyPr><a:p><a:pPr><a:lnSpc><a:spcPct val="100000"/></a:lnSpc></a:pPr><a:fld id="{BE8145F7-45B8-4DB8-839F-937F1A80C8FB}" type="slidenum"><a:rPr b="0" lang="en-IN" sz="1200" spc="-1" strike="noStrike"><a:solidFill><a:srgbClr val="000000"/></a:solidFill><a:latin typeface="Gill Sans MT"/></a:rPr><a:t>&lt;number&gt;</a:t></a:fld><a:endParaRPr b="0" lang="en-IN" sz="1200" spc="-1" strike="noStrike"><a:latin typeface="Times New Roman"/></a:endParaRPr></a:p></p:txBody></p:sp><p:sp><p:nvSpPr><p:cNvPr id="9" name="PlaceHolder 10"/><p:cNvSpPr><a:spLocks noGrp="1"/></p:cNvSpPr><p:nvPr><p:ph type="body"/></p:nvPr></p:nvSpPr><p:spPr><a:xfrm><a:off x="457200" y="1604520"/><a:ext cx="8229240" cy="3977280"/></a:xfrm><a:prstGeom prst="rect"><a:avLst/></a:prstGeom></p:spPr><p:txBody><a:bodyPr lIns="0" rIns="0" tIns="0" bIns="0"><a:normAutofit/></a:bodyPr><a:p><a:pPr marL="432000" indent="-324000"><a:spcBef><a:spcPts val="1417"/></a:spcBef><a:buClr><a:srgbClr val="000000"/></a:buClr><a:buSzPct val="45000"/><a:buFont typeface="Wingdings" charset="2"/><a:buChar char=""/></a:pPr><a:r><a:rPr b="0" lang="zh-TW" sz="3200" spc="-1" strike="noStrike"><a:solidFill><a:srgbClr val="000000"/></a:solidFill><a:latin typeface="Gill Sans MT"/></a:rPr><a:t>Click to edit the outline text format</a:t></a:r><a:endParaRPr b="0" lang="zh-TW" sz="3200" spc="-1" strike="noStrike"><a:solidFill><a:srgbClr val="000000"/></a:solidFill><a:latin typeface="Gill Sans MT"/></a:endParaRPr></a:p><a:p><a:pPr lvl="1" marL="864000" indent="-324000"><a:spcBef><a:spcPts val="1134"/></a:spcBef><a:buClr><a:srgbClr val="000000"/></a:buClr><a:buSzPct val="75000"/><a:buFont typeface="Symbol" charset="2"/><a:buChar char=""/></a:pPr><a:r><a:rPr b="0" lang="zh-TW" sz="2400" spc="-1" strike="noStrike"><a:solidFill><a:srgbClr val="000000"/></a:solidFill><a:latin typeface="Gill Sans MT"/></a:rPr><a:t>Second Outline Level</a:t></a:r><a:endParaRPr b="0" lang="zh-TW" sz="2400" spc="-1" strike="noStrike"><a:solidFill><a:srgbClr val="000000"/></a:solidFill><a:latin typeface="Gill Sans MT"/></a:endParaRPr></a:p><a:p><a:pPr lvl="2" marL="1296000" indent="-288000"><a:spcBef><a:spcPts val="850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Third Outline Level</a:t></a:r><a:endParaRPr b="0" lang="zh-TW" sz="2000" spc="-1" strike="noStrike"><a:solidFill><a:srgbClr val="000000"/></a:solidFill><a:latin typeface="Gill Sans MT"/></a:endParaRPr></a:p><a:p><a:pPr lvl="3" marL="1728000" indent="-216000"><a:spcBef><a:spcPts val="567"/></a:spcBef><a:buClr><a:srgbClr val="000000"/></a:buClr><a:buSzPct val="75000"/><a:buFont typeface="Symbol" charset="2"/><a:buChar char=""/></a:pPr><a:r><a:rPr b="0" lang="zh-TW" sz="2000" spc="-1" strike="noStrike"><a:solidFill><a:srgbClr val="000000"/></a:solidFill><a:latin typeface="Gill Sans MT"/></a:rPr><a:t>Fourth Outline Level</a:t></a:r><a:endParaRPr b="0" lang="zh-TW" sz="2000" spc="-1" strike="noStrike"><a:solidFill><a:srgbClr val="000000"/></a:solidFill><a:latin typeface="Gill Sans MT"/></a:endParaRPr></a:p><a:p><a:pPr lvl="4" marL="2160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Fifth Outline Level</a:t></a:r><a:endParaRPr b="0" lang="zh-TW" sz="2000" spc="-1" strike="noStrike"><a:solidFill><a:srgbClr val="000000"/></a:solidFill><a:latin typeface="Gill Sans MT"/></a:endParaRPr></a:p><a:p><a:pPr lvl="5" marL="2592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Sixth Outline Level</a:t></a:r><a:endParaRPr b="0" lang="zh-TW" sz="2000" spc="-1" strike="noStrike"><a:solidFill><a:srgbClr val="000000"/></a:solidFill><a:latin typeface="Gill Sans MT"/></a:endParaRPr></a:p><a:p><a:pPr lvl="6" marL="3024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Seventh Outline Level</a:t></a:r><a:endParaRPr b="0" lang="zh-TW" sz="2000" spc="-1" strike="noStrike"><a:solidFill><a:srgbClr val="000000"/></a:solidFill><a:latin typeface="Gill Sans MT"/></a:endParaRPr></a:p></p:txBody></p:sp></p:spTree></p:cSld><p:clrMap bg1="lt1" bg2="lt2" tx1="dk1" tx2="dk2" accent1="accent1" accent2="accent2" accent3="accent3" accent4="accent4" accent5="accent5" accent6="accent6" hlink="hlink" folHlink="folHlink"/><p:sldLayoutIdLst><p:sldLayoutId id="2147483649" r:id="rId3"/><p:sldLayoutId id="2147483650" r:id="rId4"/><p:sldLayoutId id="2147483651" r:id="rId5"/><p:sldLayoutId id="2147483652" r:id="rId6"/><p:sldLayoutId id="2147483653" r:id="rId7"/><p:sldLayoutId id="2147483654" r:id="rId8"/><p:sldLayoutId id="2147483655" r:id="rId9"/><p:sldLayoutId id="2147483656" r:id="rId10"/><p:sldLayoutId id="2147483657" r:id="rId11"/><p:sldLayoutId id="2147483658" r:id="rId12"/><p:sldLayoutId id="2147483659" r:id="rId13"/><p:sldLayoutId id="2147483660" r:id="rId14"/></p:sldLayoutIdLst></p:sldMaster>
</file>

<file path=ppt/slideMasters/slideMaster2.xml><?xml version="1.0" encoding="UTF-8" standalone="yes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bg><p:bgPr><a:solidFill><a:srgbClr val="7cb7f8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6" name="CustomShape 1"></p:cNvPr><p:cNvSpPr/><p:nvPr/></p:nvSpPr><p:spPr><a:xfrm><a:off x="-6840" y="0"/><a:ext cx="9143640" cy="6286320"/></a:xfrm><a:prstGeom prst="rect"><a:avLst></a:avLst></a:prstGeom><a:gradFill><a:gsLst><a:gs pos="1000"><a:schemeClr val="bg2"><a:alpha val="0"/></a:schemeClr></a:gs><a:gs pos="100000"><a:schemeClr val="bg1"><a:alpha val="92000"/></a:schemeClr></a:gs></a:gsLst><a:lin ang="16200000"/></a:gradFill><a:ln w="28440"><a:noFill/></a:ln></p:spPr><p:style><a:lnRef idx="2"><a:schemeClr val="accent1"/></a:lnRef><a:fillRef idx="1"><a:schemeClr val="accent1"/></a:fillRef><a:effectRef idx="0"><a:schemeClr val="accent1"/></a:effectRef><a:fontRef idx="minor"/></p:style></p:sp><p:sp><p:nvSpPr><p:cNvPr id="47" name="PlaceHolder 2"/><p:cNvSpPr><a:spLocks noGrp="1"/></p:cNvSpPr><p:nvPr><p:ph type="body"/></p:nvPr></p:nvSpPr><p:spPr><a:xfrm><a:off x="457200" y="1499760"/><a:ext cx="8229240" cy="4626360"/></a:xfrm><a:prstGeom prst="rect"><a:avLst/></a:prstGeom></p:spPr><p:txBody><a:bodyPr></a:bodyPr><a:p><a:pPr marL="343080" indent="-342720"><a:lnSpc><a:spcPct val="100000"/></a:lnSpc><a:spcBef><a:spcPts val="641"/></a:spcBef><a:buClr><a:srgbClr val="0536b3"/></a:buClr><a:buSzPct val="70000"/><a:buFont typeface="Wingdings 2" charset="2"/><a:buChar char=""/></a:pPr><a:r><a:rPr b="0" lang="zh-TW" sz="3200" spc="-1" strike="noStrike"><a:solidFill><a:srgbClr val="000000"/></a:solidFill><a:latin typeface="Gill Sans MT"/></a:rPr><a:t>按一下以編輯母片文字樣式</a:t></a:r><a:endParaRPr b="0" lang="zh-TW" sz="3200" spc="-1" strike="noStrike"><a:solidFill><a:srgbClr val="000000"/></a:solidFill><a:latin typeface="Gill Sans MT"/></a:endParaRPr></a:p><a:p><a:pPr lvl="1" marL="743040" indent="-285480"><a:lnSpc><a:spcPct val="100000"/></a:lnSpc><a:spcBef><a:spcPts val="561"/></a:spcBef><a:buClr><a:srgbClr val="108bb4"/></a:buClr><a:buSzPct val="60000"/><a:buFont typeface="Wingdings 2" charset="2"/><a:buChar char=""/></a:pPr><a:r><a:rPr b="0" lang="zh-TW" sz="2800" spc="-1" strike="noStrike"><a:solidFill><a:srgbClr val="000000"/></a:solidFill><a:latin typeface="Gill Sans MT"/></a:rPr><a:t>第二層</a:t></a:r><a:endParaRPr b="0" lang="zh-TW" sz="2800" spc="-1" strike="noStrike"><a:solidFill><a:srgbClr val="000000"/></a:solidFill><a:latin typeface="Gill Sans MT"/></a:endParaRPr></a:p><a:p><a:pPr lvl="2" marL="1143000" indent="-228240"><a:lnSpc><a:spcPct val="100000"/></a:lnSpc><a:spcBef><a:spcPts val="479"/></a:spcBef><a:buClr><a:srgbClr val="da7328"/></a:buClr><a:buSzPct val="57000"/><a:buFont typeface="Wingdings 2" charset="2"/><a:buChar char=""/></a:pPr><a:r><a:rPr b="0" lang="zh-TW" sz="2400" spc="-1" strike="noStrike"><a:solidFill><a:srgbClr val="000000"/></a:solidFill><a:latin typeface="Gill Sans MT"/></a:rPr><a:t>第三層</a:t></a:r><a:endParaRPr b="0" lang="zh-TW" sz="2400" spc="-1" strike="noStrike"><a:solidFill><a:srgbClr val="000000"/></a:solidFill><a:latin typeface="Gill Sans MT"/></a:endParaRPr></a:p><a:p><a:pPr lvl="3" marL="1600200" indent="-228240"><a:lnSpc><a:spcPct val="100000"/></a:lnSpc><a:spcBef><a:spcPts val="400"/></a:spcBef><a:buClr><a:srgbClr val="ae589f"/></a:buClr><a:buSzPct val="55000"/><a:buFont typeface="Wingdings 2" charset="2"/><a:buChar char=""/></a:pPr><a:r><a:rPr b="0" lang="zh-TW" sz="2000" spc="-1" strike="noStrike"><a:solidFill><a:srgbClr val="000000"/></a:solidFill><a:latin typeface="Gill Sans MT"/></a:rPr><a:t>第四層</a:t></a:r><a:endParaRPr b="0" lang="zh-TW" sz="2000" spc="-1" strike="noStrike"><a:solidFill><a:srgbClr val="000000"/></a:solidFill><a:latin typeface="Gill Sans MT"/></a:endParaRPr></a:p><a:p><a:pPr lvl="4" marL="2057400" indent="-228240"><a:lnSpc><a:spcPct val="100000"/></a:lnSpc><a:spcBef><a:spcPts val="400"/></a:spcBef><a:buClr><a:srgbClr val="77b559"/></a:buClr><a:buSzPct val="50000"/><a:buFont typeface="Wingdings 2" charset="2"/><a:buChar char=""/></a:pPr><a:r><a:rPr b="0" lang="zh-TW" sz="2000" spc="-1" strike="noStrike"><a:solidFill><a:srgbClr val="000000"/></a:solidFill><a:latin typeface="Gill Sans MT"/></a:rPr><a:t>第五層</a:t></a:r><a:endParaRPr b="0" lang="zh-TW" sz="2000" spc="-1" strike="noStrike"><a:solidFill><a:srgbClr val="000000"/></a:solidFill><a:latin typeface="Gill Sans MT"/></a:endParaRPr></a:p></p:txBody></p:sp><p:sp><p:nvSpPr><p:cNvPr id="48" name="PlaceHolder 3"/><p:cNvSpPr><a:spLocks noGrp="1"/></p:cNvSpPr><p:nvPr><p:ph type="dt"/></p:nvPr></p:nvSpPr><p:spPr><a:xfrm><a:off x="6574680" y="6356520"/><a:ext cx="2133360" cy="364680"/></a:xfrm><a:prstGeom prst="rect"><a:avLst/></a:prstGeom></p:spPr><p:txBody><a:bodyPr anchor="ctr"></a:bodyPr><a:p><a:pPr algn="r"><a:lnSpc><a:spcPct val="100000"/></a:lnSpc></a:pPr><a:fld id="{D85F5793-0448-49C4-BF2F-DC6BF84F281B}" type="datetime"><a:rPr b="0" lang="en-IN" sz="1200" spc="-1" strike="noStrike"><a:solidFill><a:srgbClr val="000000"/></a:solidFill><a:latin typeface="Gill Sans MT"/></a:rPr><a:t>06/02/18</a:t></a:fld><a:endParaRPr b="0" lang="en-IN" sz="1200" spc="-1" strike="noStrike"><a:latin typeface="Times New Roman"/></a:endParaRPr></a:p></p:txBody></p:sp><p:sp><p:nvSpPr><p:cNvPr id="49" name="PlaceHolder 4"/><p:cNvSpPr><a:spLocks noGrp="1"/></p:cNvSpPr><p:nvPr><p:ph type="ftr"/></p:nvPr></p:nvSpPr><p:spPr><a:xfrm><a:off x="3124080" y="6356520"/><a:ext cx="2895120" cy="364680"/></a:xfrm><a:prstGeom prst="rect"><a:avLst/></a:prstGeom></p:spPr><p:txBody><a:bodyPr anchor="ctr"></a:bodyPr><a:p><a:endParaRPr b="0" lang="en-IN" sz="2400" spc="-1" strike="noStrike"><a:latin typeface="Times New Roman"/></a:endParaRPr></a:p></p:txBody></p:sp><p:sp><p:nvSpPr><p:cNvPr id="50" name="PlaceHolder 5"/><p:cNvSpPr><a:spLocks noGrp="1"/></p:cNvSpPr><p:nvPr><p:ph type="sldNum"/></p:nvPr></p:nvSpPr><p:spPr><a:xfrm><a:off x="460080" y="6356520"/><a:ext cx="2133360" cy="364680"/></a:xfrm><a:prstGeom prst="rect"><a:avLst/></a:prstGeom></p:spPr><p:txBody><a:bodyPr anchor="ctr"></a:bodyPr><a:p><a:pPr><a:lnSpc><a:spcPct val="100000"/></a:lnSpc></a:pPr><a:fld id="{C3F68A26-5C8D-41D5-BB7A-18FD788D2C67}" type="slidenum"><a:rPr b="0" lang="en-IN" sz="1200" spc="-1" strike="noStrike"><a:solidFill><a:srgbClr val="000000"/></a:solidFill><a:latin typeface="Gill Sans MT"/></a:rPr><a:t>1</a:t></a:fld><a:endParaRPr b="0" lang="en-IN" sz="1200" spc="-1" strike="noStrike"><a:latin typeface="Times New Roman"/></a:endParaRPr></a:p></p:txBody></p:sp><p:wgp><p:cNvGrpSpPr/><p:grpSpPr><a:xfrm><a:off x="0" y="1371600"/><a:ext cx="9143640" cy="72720"/></a:xfrm></p:grpSpPr><wps:sp><wps:nvSpPr><wps:cNvPr id="51" name="CustomShape 6"></wps:cNvPr><wps:cNvSpPr/><p:nvPr/></wps:nvSpPr><wps:spPr><a:xfrm><a:off x="0" y="0"/><a:ext cx="9143640" cy="72720"/></a:xfrm><a:prstGeom prst="rect"><a:avLst></a:avLst></a:prstGeom><a:solidFill><a:schemeClr val="tx2"><a:lumMod val="75000"/></a:schemeClr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52" name="CustomShape 7"></wps:cNvPr><wps:cNvSpPr/><p:nvPr/></wps:nvSpPr><wps:spPr><a:xfrm><a:off x="5181480" y="0"/><a:ext cx="1096920" cy="72720"/></a:xfrm><a:prstGeom prst="rect"><a:avLst></a:avLst></a:prstGeom><a:solidFill><a:schemeClr val="accent1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53" name="CustomShape 8"></wps:cNvPr><wps:cNvSpPr/><p:nvPr/></wps:nvSpPr><wps:spPr><a:xfrm><a:off x="6278760" y="0"/><a:ext cx="1096920" cy="72720"/></a:xfrm><a:prstGeom prst="rect"><a:avLst></a:avLst></a:prstGeom><a:solidFill><a:schemeClr val="accent2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54" name="CustomShape 9"></wps:cNvPr><wps:cNvSpPr/><p:nvPr/></wps:nvSpPr><wps:spPr><a:xfrm><a:off x="7376040" y="0"/><a:ext cx="1096920" cy="72720"/></a:xfrm><a:prstGeom prst="rect"><a:avLst></a:avLst></a:prstGeom><a:solidFill><a:schemeClr val="accent3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/p:wgp><p:sp><p:nvSpPr><p:cNvPr id="55" name="PlaceHolder 10"/><p:cNvSpPr><a:spLocks noGrp="1"/></p:cNvSpPr><p:nvPr><p:ph type="title"/></p:nvPr></p:nvSpPr><p:spPr><a:xfrm><a:off x="457200" y="152280"/><a:ext cx="8229240" cy="1142640"/></a:xfrm><a:prstGeom prst="rect"><a:avLst/></a:prstGeom></p:spPr><p:txBody><a:bodyPr anchor="ctr"></a:bodyPr><a:p><a:pPr><a:lnSpc><a:spcPct val="100000"/></a:lnSpc></a:pPr><a:r><a:rPr b="0" lang="zh-TW" sz="4400" spc="-1" strike="noStrike"><a:solidFill><a:srgbClr val="ffffff"/></a:solidFill><a:latin typeface="Gill Sans MT"/></a:rPr><a:t>按一下以編輯母片標題樣式</a:t></a:r><a:endParaRPr b="0" lang="zh-TW" sz="4400" spc="-1" strike="noStrike"><a:solidFill><a:srgbClr val="000000"/></a:solidFill><a:latin typeface="Gill Sans MT"/></a:endParaRPr></a:p></p:txBody></p:sp></p:spTree></p:cSld><p:clrMap bg1="lt1" bg2="lt2" tx1="dk1" tx2="dk2" accent1="accent1" accent2="accent2" accent3="accent3" accent4="accent4" accent5="accent5" accent6="accent6" hlink="hlink" folHlink="folHlink"/><p:sldLayoutIdLst><p:sldLayoutId id="2147483662" r:id="rId2"/><p:sldLayoutId id="2147483663" r:id="rId3"/><p:sldLayoutId id="2147483664" r:id="rId4"/><p:sldLayoutId id="2147483665" r:id="rId5"/><p:sldLayoutId id="2147483666" r:id="rId6"/><p:sldLayoutId id="2147483667" r:id="rId7"/><p:sldLayoutId id="2147483668" r:id="rId8"/><p:sldLayoutId id="2147483669" r:id="rId9"/><p:sldLayoutId id="2147483670" r:id="rId10"/><p:sldLayoutId id="2147483671" r:id="rId11"/><p:sldLayoutId id="2147483672" r:id="rId12"/><p:sldLayoutId id="2147483673" r:id="rId13"/></p:sldLayoutIdLst></p:sldMaster>
</file>

<file path=ppt/slideMasters/slideMaster3.xml><?xml version="1.0" encoding="UTF-8" standalone="yes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bg><p:bgPr><a:solidFill><a:srgbClr val="7cb7f8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2" name="CustomShape 1"></p:cNvPr><p:cNvSpPr/><p:nvPr/></p:nvSpPr><p:spPr><a:xfrm><a:off x="-6840" y="0"/><a:ext cx="9143640" cy="6286320"/></a:xfrm><a:prstGeom prst="rect"><a:avLst></a:avLst></a:prstGeom><a:gradFill><a:gsLst><a:gs pos="1000"><a:schemeClr val="bg2"><a:alpha val="0"/></a:schemeClr></a:gs><a:gs pos="100000"><a:schemeClr val="bg1"><a:alpha val="92000"/></a:schemeClr></a:gs></a:gsLst><a:lin ang="16200000"/></a:gradFill><a:ln w="28440"><a:noFill/></a:ln></p:spPr><p:style><a:lnRef idx="2"><a:schemeClr val="accent1"/></a:lnRef><a:fillRef idx="1"><a:schemeClr val="accent1"/></a:fillRef><a:effectRef idx="0"><a:schemeClr val="accent1"/></a:effectRef><a:fontRef idx="minor"/></p:style></p:sp><p:sp><p:nvSpPr><p:cNvPr id="93" name="PlaceHolder 2"/><p:cNvSpPr><a:spLocks noGrp="1"/></p:cNvSpPr><p:nvPr><p:ph type="dt"/></p:nvPr></p:nvSpPr><p:spPr><a:xfrm><a:off x="6574680" y="6356520"/><a:ext cx="2133360" cy="364680"/></a:xfrm><a:prstGeom prst="rect"><a:avLst/></a:prstGeom></p:spPr><p:txBody><a:bodyPr anchor="ctr"></a:bodyPr><a:p><a:pPr algn="r"><a:lnSpc><a:spcPct val="100000"/></a:lnSpc></a:pPr><a:fld id="{532F4A8A-4D90-4D74-95D8-0E18487F8EC5}" type="datetime"><a:rPr b="0" lang="en-IN" sz="1200" spc="-1" strike="noStrike"><a:solidFill><a:srgbClr val="000000"/></a:solidFill><a:latin typeface="Gill Sans MT"/></a:rPr><a:t>06/02/18</a:t></a:fld><a:endParaRPr b="0" lang="en-IN" sz="1200" spc="-1" strike="noStrike"><a:latin typeface="Times New Roman"/></a:endParaRPr></a:p></p:txBody></p:sp><p:sp><p:nvSpPr><p:cNvPr id="94" name="PlaceHolder 3"/><p:cNvSpPr><a:spLocks noGrp="1"/></p:cNvSpPr><p:nvPr><p:ph type="ftr"/></p:nvPr></p:nvSpPr><p:spPr><a:xfrm><a:off x="3124080" y="6356520"/><a:ext cx="2895120" cy="364680"/></a:xfrm><a:prstGeom prst="rect"><a:avLst/></a:prstGeom></p:spPr><p:txBody><a:bodyPr anchor="ctr"></a:bodyPr><a:p><a:endParaRPr b="0" lang="en-IN" sz="2400" spc="-1" strike="noStrike"><a:latin typeface="Times New Roman"/></a:endParaRPr></a:p></p:txBody></p:sp><p:sp><p:nvSpPr><p:cNvPr id="95" name="PlaceHolder 4"/><p:cNvSpPr><a:spLocks noGrp="1"/></p:cNvSpPr><p:nvPr><p:ph type="sldNum"/></p:nvPr></p:nvSpPr><p:spPr><a:xfrm><a:off x="460080" y="6356520"/><a:ext cx="2133360" cy="364680"/></a:xfrm><a:prstGeom prst="rect"><a:avLst/></a:prstGeom></p:spPr><p:txBody><a:bodyPr anchor="ctr"></a:bodyPr><a:p><a:pPr><a:lnSpc><a:spcPct val="100000"/></a:lnSpc></a:pPr><a:fld id="{AE768FC3-5AEB-4952-B9CB-414E2EC50697}" type="slidenum"><a:rPr b="0" lang="en-IN" sz="1200" spc="-1" strike="noStrike"><a:solidFill><a:srgbClr val="000000"/></a:solidFill><a:latin typeface="Gill Sans MT"/></a:rPr><a:t>1</a:t></a:fld><a:endParaRPr b="0" lang="en-IN" sz="1200" spc="-1" strike="noStrike"><a:latin typeface="Times New Roman"/></a:endParaRPr></a:p></p:txBody></p:sp><p:sp><p:nvSpPr><p:cNvPr id="96" name="PlaceHolder 5"/><p:cNvSpPr><a:spLocks noGrp="1"/></p:cNvSpPr><p:nvPr><p:ph type="title"/></p:nvPr></p:nvSpPr><p:spPr><a:xfrm><a:off x="457200" y="152280"/><a:ext cx="8229240" cy="1142640"/></a:xfrm><a:prstGeom prst="rect"><a:avLst/></a:prstGeom></p:spPr><p:txBody><a:bodyPr anchor="ctr"></a:bodyPr><a:p><a:pPr><a:lnSpc><a:spcPct val="100000"/></a:lnSpc></a:pPr><a:r><a:rPr b="0" lang="zh-TW" sz="4400" spc="-1" strike="noStrike"><a:solidFill><a:srgbClr val="ffffff"/></a:solidFill><a:latin typeface="Gill Sans MT"/></a:rPr><a:t>按一下以編輯母片標題樣式</a:t></a:r><a:endParaRPr b="0" lang="zh-TW" sz="4400" spc="-1" strike="noStrike"><a:solidFill><a:srgbClr val="000000"/></a:solidFill><a:latin typeface="Gill Sans MT"/></a:endParaRPr></a:p></p:txBody></p:sp><p:wgp><p:cNvGrpSpPr/><p:grpSpPr><a:xfrm><a:off x="-360" y="1371600"/><a:ext cx="9144360" cy="72720"/></a:xfrm></p:grpSpPr><wps:sp><wps:nvSpPr><wps:cNvPr id="97" name="CustomShape 6"></wps:cNvPr><wps:cNvSpPr/><p:nvPr/></wps:nvSpPr><wps:spPr><a:xfrm><a:off x="0" y="0"/><a:ext cx="9144360" cy="72720"/></a:xfrm><a:prstGeom prst="rect"><a:avLst></a:avLst></a:prstGeom><a:solidFill><a:schemeClr val="tx2"><a:lumMod val="75000"/></a:schemeClr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98" name="CustomShape 7"></wps:cNvPr><wps:cNvSpPr/><p:nvPr/></wps:nvSpPr><wps:spPr><a:xfrm><a:off x="2865240" y="0"/><a:ext cx="1097640" cy="72720"/></a:xfrm><a:prstGeom prst="rect"><a:avLst></a:avLst></a:prstGeom><a:solidFill><a:schemeClr val="accent1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99" name="CustomShape 8"></wps:cNvPr><wps:cNvSpPr/><p:nvPr/></wps:nvSpPr><wps:spPr><a:xfrm><a:off x="1767960" y="0"/><a:ext cx="1097640" cy="72720"/></a:xfrm><a:prstGeom prst="rect"><a:avLst></a:avLst></a:prstGeom><a:solidFill><a:schemeClr val="accent2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wps:sp><wps:nvSpPr><wps:cNvPr id="100" name="CustomShape 9"></wps:cNvPr><wps:cNvSpPr/><p:nvPr/></wps:nvSpPr><wps:spPr><a:xfrm><a:off x="670680" y="0"/><a:ext cx="1097640" cy="72720"/></a:xfrm><a:prstGeom prst="rect"><a:avLst></a:avLst></a:prstGeom><a:solidFill><a:schemeClr val="accent3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/wps:sp></p:wgp><p:sp><p:nvSpPr><p:cNvPr id="101" name="PlaceHolder 10"/><p:cNvSpPr><a:spLocks noGrp="1"/></p:cNvSpPr><p:nvPr><p:ph type="body"/></p:nvPr></p:nvSpPr><p:spPr><a:xfrm><a:off x="457200" y="1604520"/><a:ext cx="8229240" cy="3977280"/></a:xfrm><a:prstGeom prst="rect"><a:avLst/></a:prstGeom></p:spPr><p:txBody><a:bodyPr lIns="0" rIns="0" tIns="0" bIns="0"><a:normAutofit/></a:bodyPr><a:p><a:pPr marL="432000" indent="-324000"><a:spcBef><a:spcPts val="1417"/></a:spcBef><a:buClr><a:srgbClr val="000000"/></a:buClr><a:buSzPct val="45000"/><a:buFont typeface="Wingdings" charset="2"/><a:buChar char=""/></a:pPr><a:r><a:rPr b="0" lang="zh-TW" sz="3200" spc="-1" strike="noStrike"><a:solidFill><a:srgbClr val="000000"/></a:solidFill><a:latin typeface="Gill Sans MT"/></a:rPr><a:t>Click to edit the outline text format</a:t></a:r><a:endParaRPr b="0" lang="zh-TW" sz="3200" spc="-1" strike="noStrike"><a:solidFill><a:srgbClr val="000000"/></a:solidFill><a:latin typeface="Gill Sans MT"/></a:endParaRPr></a:p><a:p><a:pPr lvl="1" marL="864000" indent="-324000"><a:spcBef><a:spcPts val="1134"/></a:spcBef><a:buClr><a:srgbClr val="000000"/></a:buClr><a:buSzPct val="75000"/><a:buFont typeface="Symbol" charset="2"/><a:buChar char=""/></a:pPr><a:r><a:rPr b="0" lang="zh-TW" sz="2400" spc="-1" strike="noStrike"><a:solidFill><a:srgbClr val="000000"/></a:solidFill><a:latin typeface="Gill Sans MT"/></a:rPr><a:t>Second Outline Level</a:t></a:r><a:endParaRPr b="0" lang="zh-TW" sz="2400" spc="-1" strike="noStrike"><a:solidFill><a:srgbClr val="000000"/></a:solidFill><a:latin typeface="Gill Sans MT"/></a:endParaRPr></a:p><a:p><a:pPr lvl="2" marL="1296000" indent="-288000"><a:spcBef><a:spcPts val="850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Third Outline Level</a:t></a:r><a:endParaRPr b="0" lang="zh-TW" sz="2000" spc="-1" strike="noStrike"><a:solidFill><a:srgbClr val="000000"/></a:solidFill><a:latin typeface="Gill Sans MT"/></a:endParaRPr></a:p><a:p><a:pPr lvl="3" marL="1728000" indent="-216000"><a:spcBef><a:spcPts val="567"/></a:spcBef><a:buClr><a:srgbClr val="000000"/></a:buClr><a:buSzPct val="75000"/><a:buFont typeface="Symbol" charset="2"/><a:buChar char=""/></a:pPr><a:r><a:rPr b="0" lang="zh-TW" sz="2000" spc="-1" strike="noStrike"><a:solidFill><a:srgbClr val="000000"/></a:solidFill><a:latin typeface="Gill Sans MT"/></a:rPr><a:t>Fourth Outline Level</a:t></a:r><a:endParaRPr b="0" lang="zh-TW" sz="2000" spc="-1" strike="noStrike"><a:solidFill><a:srgbClr val="000000"/></a:solidFill><a:latin typeface="Gill Sans MT"/></a:endParaRPr></a:p><a:p><a:pPr lvl="4" marL="2160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Fifth Outline Level</a:t></a:r><a:endParaRPr b="0" lang="zh-TW" sz="2000" spc="-1" strike="noStrike"><a:solidFill><a:srgbClr val="000000"/></a:solidFill><a:latin typeface="Gill Sans MT"/></a:endParaRPr></a:p><a:p><a:pPr lvl="5" marL="2592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Sixth Outline Level</a:t></a:r><a:endParaRPr b="0" lang="zh-TW" sz="2000" spc="-1" strike="noStrike"><a:solidFill><a:srgbClr val="000000"/></a:solidFill><a:latin typeface="Gill Sans MT"/></a:endParaRPr></a:p><a:p><a:pPr lvl="6" marL="3024000" indent="-216000"><a:spcBef><a:spcPts val="283"/></a:spcBef><a:buClr><a:srgbClr val="000000"/></a:buClr><a:buSzPct val="45000"/><a:buFont typeface="Wingdings" charset="2"/><a:buChar char=""/></a:pPr><a:r><a:rPr b="0" lang="zh-TW" sz="2000" spc="-1" strike="noStrike"><a:solidFill><a:srgbClr val="000000"/></a:solidFill><a:latin typeface="Gill Sans MT"/></a:rPr><a:t>Seventh Outline Level</a:t></a:r><a:endParaRPr b="0" lang="zh-TW" sz="2000" spc="-1" strike="noStrike"><a:solidFill><a:srgbClr val="000000"/></a:solidFill><a:latin typeface="Gill Sans MT"/></a:endParaRPr></a:p></p:txBody></p:sp></p:spTree></p:cSld><p:clrMap bg1="lt1" bg2="lt2" tx1="dk1" tx2="dk2" accent1="accent1" accent2="accent2" accent3="accent3" accent4="accent4" accent5="accent5" accent6="accent6" hlink="hlink" folHlink="folHlink"/><p:sldLayoutIdLst><p:sldLayoutId id="2147483675" r:id="rId2"/><p:sldLayoutId id="2147483676" r:id="rId3"/><p:sldLayoutId id="2147483677" r:id="rId4"/><p:sldLayoutId id="2147483678" r:id="rId5"/><p:sldLayoutId id="2147483679" r:id="rId6"/><p:sldLayoutId id="2147483680" r:id="rId7"/><p:sldLayoutId id="2147483681" r:id="rId8"/><p:sldLayoutId id="2147483682" r:id="rId9"/><p:sldLayoutId id="2147483683" r:id="rId10"/><p:sldLayoutId id="2147483684" r:id="rId11"/><p:sldLayoutId id="2147483685" r:id="rId12"/><p:sldLayoutId id="2147483686" r:id="rId13"/></p:sldLayoutIdLst>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1752480"/>
            <a:ext cx="792432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An Overview of </a:t>
            </a:r>
            <a:br/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Machine Learning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3716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</a:rPr>
              <a:t>Murugesan V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</a:rPr>
              <a:t>murugeshmarvel.github.io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27640" y="4365000"/>
            <a:ext cx="3744000" cy="20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"/>
          <p:cNvSpPr/>
          <p:nvPr/>
        </p:nvSpPr>
        <p:spPr>
          <a:xfrm>
            <a:off x="467640" y="1700640"/>
            <a:ext cx="3744000" cy="20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TextShape 3"/>
          <p:cNvSpPr txBox="1"/>
          <p:nvPr/>
        </p:nvSpPr>
        <p:spPr>
          <a:xfrm>
            <a:off x="460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4523F0B-4F34-4BA7-B8DE-F5A67C0C1F61}" type="slidenum">
              <a:rPr b="0" lang="en-IN" sz="1800" spc="-1" strike="noStrike">
                <a:solidFill>
                  <a:srgbClr val="000000"/>
                </a:solidFill>
                <a:latin typeface="Gill Sans MT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36" name="TextShape 4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Algorithms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4932000" y="1700640"/>
            <a:ext cx="3744000" cy="20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6"/>
          <p:cNvSpPr/>
          <p:nvPr/>
        </p:nvSpPr>
        <p:spPr>
          <a:xfrm>
            <a:off x="1339920" y="3720240"/>
            <a:ext cx="2016000" cy="6382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Supervised learning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5633640" y="3717000"/>
            <a:ext cx="2304000" cy="6382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Unsupervised learning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CustomShape 8"/>
          <p:cNvSpPr/>
          <p:nvPr/>
        </p:nvSpPr>
        <p:spPr>
          <a:xfrm>
            <a:off x="3204000" y="6381360"/>
            <a:ext cx="2592000" cy="6382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Semi-supervised learning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971640" y="198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0"/>
          <p:cNvSpPr/>
          <p:nvPr/>
        </p:nvSpPr>
        <p:spPr>
          <a:xfrm>
            <a:off x="755640" y="220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1"/>
          <p:cNvSpPr/>
          <p:nvPr/>
        </p:nvSpPr>
        <p:spPr>
          <a:xfrm>
            <a:off x="1043640" y="220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2"/>
          <p:cNvSpPr/>
          <p:nvPr/>
        </p:nvSpPr>
        <p:spPr>
          <a:xfrm>
            <a:off x="1115640" y="184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3"/>
          <p:cNvSpPr/>
          <p:nvPr/>
        </p:nvSpPr>
        <p:spPr>
          <a:xfrm>
            <a:off x="1403640" y="242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4"/>
          <p:cNvSpPr/>
          <p:nvPr/>
        </p:nvSpPr>
        <p:spPr>
          <a:xfrm>
            <a:off x="1331640" y="206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5"/>
          <p:cNvSpPr/>
          <p:nvPr/>
        </p:nvSpPr>
        <p:spPr>
          <a:xfrm>
            <a:off x="2267640" y="220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6"/>
          <p:cNvSpPr/>
          <p:nvPr/>
        </p:nvSpPr>
        <p:spPr>
          <a:xfrm>
            <a:off x="2420280" y="235728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7"/>
          <p:cNvSpPr/>
          <p:nvPr/>
        </p:nvSpPr>
        <p:spPr>
          <a:xfrm>
            <a:off x="2572560" y="2509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8"/>
          <p:cNvSpPr/>
          <p:nvPr/>
        </p:nvSpPr>
        <p:spPr>
          <a:xfrm>
            <a:off x="2724840" y="26622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9"/>
          <p:cNvSpPr/>
          <p:nvPr/>
        </p:nvSpPr>
        <p:spPr>
          <a:xfrm>
            <a:off x="2915640" y="242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20"/>
          <p:cNvSpPr/>
          <p:nvPr/>
        </p:nvSpPr>
        <p:spPr>
          <a:xfrm>
            <a:off x="3060000" y="263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21"/>
          <p:cNvSpPr/>
          <p:nvPr/>
        </p:nvSpPr>
        <p:spPr>
          <a:xfrm>
            <a:off x="3276000" y="285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2"/>
          <p:cNvSpPr/>
          <p:nvPr/>
        </p:nvSpPr>
        <p:spPr>
          <a:xfrm>
            <a:off x="3334680" y="256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3"/>
          <p:cNvSpPr/>
          <p:nvPr/>
        </p:nvSpPr>
        <p:spPr>
          <a:xfrm>
            <a:off x="2123640" y="2997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4"/>
          <p:cNvSpPr/>
          <p:nvPr/>
        </p:nvSpPr>
        <p:spPr>
          <a:xfrm>
            <a:off x="2123640" y="3213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5"/>
          <p:cNvSpPr/>
          <p:nvPr/>
        </p:nvSpPr>
        <p:spPr>
          <a:xfrm>
            <a:off x="2411640" y="3069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6"/>
          <p:cNvSpPr/>
          <p:nvPr/>
        </p:nvSpPr>
        <p:spPr>
          <a:xfrm>
            <a:off x="2339640" y="3429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27"/>
          <p:cNvSpPr/>
          <p:nvPr/>
        </p:nvSpPr>
        <p:spPr>
          <a:xfrm>
            <a:off x="2517480" y="331848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8"/>
          <p:cNvSpPr/>
          <p:nvPr/>
        </p:nvSpPr>
        <p:spPr>
          <a:xfrm>
            <a:off x="2699640" y="3429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9"/>
          <p:cNvSpPr/>
          <p:nvPr/>
        </p:nvSpPr>
        <p:spPr>
          <a:xfrm>
            <a:off x="2699640" y="3141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30"/>
          <p:cNvSpPr/>
          <p:nvPr/>
        </p:nvSpPr>
        <p:spPr>
          <a:xfrm>
            <a:off x="2915640" y="3357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31"/>
          <p:cNvSpPr/>
          <p:nvPr/>
        </p:nvSpPr>
        <p:spPr>
          <a:xfrm>
            <a:off x="1835640" y="3141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32"/>
          <p:cNvSpPr/>
          <p:nvPr/>
        </p:nvSpPr>
        <p:spPr>
          <a:xfrm>
            <a:off x="2051640" y="3429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3"/>
          <p:cNvSpPr/>
          <p:nvPr/>
        </p:nvSpPr>
        <p:spPr>
          <a:xfrm>
            <a:off x="1763640" y="335700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4"/>
          <p:cNvSpPr/>
          <p:nvPr/>
        </p:nvSpPr>
        <p:spPr>
          <a:xfrm>
            <a:off x="1195920" y="235728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5"/>
          <p:cNvSpPr/>
          <p:nvPr/>
        </p:nvSpPr>
        <p:spPr>
          <a:xfrm>
            <a:off x="1187640" y="263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6"/>
          <p:cNvSpPr/>
          <p:nvPr/>
        </p:nvSpPr>
        <p:spPr>
          <a:xfrm>
            <a:off x="1500840" y="26622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7"/>
          <p:cNvSpPr/>
          <p:nvPr/>
        </p:nvSpPr>
        <p:spPr>
          <a:xfrm>
            <a:off x="1331640" y="285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8"/>
          <p:cNvSpPr/>
          <p:nvPr/>
        </p:nvSpPr>
        <p:spPr>
          <a:xfrm>
            <a:off x="1619640" y="242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39"/>
          <p:cNvSpPr/>
          <p:nvPr/>
        </p:nvSpPr>
        <p:spPr>
          <a:xfrm>
            <a:off x="1483920" y="214128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0"/>
          <p:cNvSpPr/>
          <p:nvPr/>
        </p:nvSpPr>
        <p:spPr>
          <a:xfrm>
            <a:off x="971640" y="249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41"/>
          <p:cNvSpPr/>
          <p:nvPr/>
        </p:nvSpPr>
        <p:spPr>
          <a:xfrm>
            <a:off x="3486960" y="271728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2"/>
          <p:cNvSpPr/>
          <p:nvPr/>
        </p:nvSpPr>
        <p:spPr>
          <a:xfrm>
            <a:off x="3639240" y="2869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43"/>
          <p:cNvSpPr/>
          <p:nvPr/>
        </p:nvSpPr>
        <p:spPr>
          <a:xfrm>
            <a:off x="3348000" y="23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4"/>
          <p:cNvSpPr/>
          <p:nvPr/>
        </p:nvSpPr>
        <p:spPr>
          <a:xfrm>
            <a:off x="3791880" y="30222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5"/>
          <p:cNvSpPr/>
          <p:nvPr/>
        </p:nvSpPr>
        <p:spPr>
          <a:xfrm>
            <a:off x="3132000" y="23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Line 46"/>
          <p:cNvSpPr/>
          <p:nvPr/>
        </p:nvSpPr>
        <p:spPr>
          <a:xfrm>
            <a:off x="1763640" y="1772640"/>
            <a:ext cx="432000" cy="93600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47"/>
          <p:cNvSpPr/>
          <p:nvPr/>
        </p:nvSpPr>
        <p:spPr>
          <a:xfrm flipH="1">
            <a:off x="1043280" y="2708640"/>
            <a:ext cx="1152360" cy="864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48"/>
          <p:cNvSpPr/>
          <p:nvPr/>
        </p:nvSpPr>
        <p:spPr>
          <a:xfrm>
            <a:off x="2195640" y="2708640"/>
            <a:ext cx="1656000" cy="720360"/>
          </a:xfrm>
          <a:prstGeom prst="line">
            <a:avLst/>
          </a:prstGeom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9"/>
          <p:cNvSpPr/>
          <p:nvPr/>
        </p:nvSpPr>
        <p:spPr>
          <a:xfrm>
            <a:off x="5410800" y="2035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0"/>
          <p:cNvSpPr/>
          <p:nvPr/>
        </p:nvSpPr>
        <p:spPr>
          <a:xfrm>
            <a:off x="5194800" y="2251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51"/>
          <p:cNvSpPr/>
          <p:nvPr/>
        </p:nvSpPr>
        <p:spPr>
          <a:xfrm>
            <a:off x="5482800" y="2251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52"/>
          <p:cNvSpPr/>
          <p:nvPr/>
        </p:nvSpPr>
        <p:spPr>
          <a:xfrm>
            <a:off x="5554800" y="1891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53"/>
          <p:cNvSpPr/>
          <p:nvPr/>
        </p:nvSpPr>
        <p:spPr>
          <a:xfrm>
            <a:off x="5843160" y="2467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54"/>
          <p:cNvSpPr/>
          <p:nvPr/>
        </p:nvSpPr>
        <p:spPr>
          <a:xfrm>
            <a:off x="5771160" y="2107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55"/>
          <p:cNvSpPr/>
          <p:nvPr/>
        </p:nvSpPr>
        <p:spPr>
          <a:xfrm>
            <a:off x="5635440" y="240408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56"/>
          <p:cNvSpPr/>
          <p:nvPr/>
        </p:nvSpPr>
        <p:spPr>
          <a:xfrm>
            <a:off x="5626800" y="2683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57"/>
          <p:cNvSpPr/>
          <p:nvPr/>
        </p:nvSpPr>
        <p:spPr>
          <a:xfrm>
            <a:off x="5940000" y="270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58"/>
          <p:cNvSpPr/>
          <p:nvPr/>
        </p:nvSpPr>
        <p:spPr>
          <a:xfrm>
            <a:off x="5771160" y="2899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59"/>
          <p:cNvSpPr/>
          <p:nvPr/>
        </p:nvSpPr>
        <p:spPr>
          <a:xfrm>
            <a:off x="6059160" y="2467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60"/>
          <p:cNvSpPr/>
          <p:nvPr/>
        </p:nvSpPr>
        <p:spPr>
          <a:xfrm>
            <a:off x="5923440" y="218808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61"/>
          <p:cNvSpPr/>
          <p:nvPr/>
        </p:nvSpPr>
        <p:spPr>
          <a:xfrm>
            <a:off x="5410800" y="25398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62"/>
          <p:cNvSpPr/>
          <p:nvPr/>
        </p:nvSpPr>
        <p:spPr>
          <a:xfrm>
            <a:off x="6876360" y="242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63"/>
          <p:cNvSpPr/>
          <p:nvPr/>
        </p:nvSpPr>
        <p:spPr>
          <a:xfrm>
            <a:off x="7164360" y="270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64"/>
          <p:cNvSpPr/>
          <p:nvPr/>
        </p:nvSpPr>
        <p:spPr>
          <a:xfrm>
            <a:off x="7020360" y="2565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65"/>
          <p:cNvSpPr/>
          <p:nvPr/>
        </p:nvSpPr>
        <p:spPr>
          <a:xfrm>
            <a:off x="7380360" y="2493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66"/>
          <p:cNvSpPr/>
          <p:nvPr/>
        </p:nvSpPr>
        <p:spPr>
          <a:xfrm>
            <a:off x="6732360" y="2277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67"/>
          <p:cNvSpPr/>
          <p:nvPr/>
        </p:nvSpPr>
        <p:spPr>
          <a:xfrm>
            <a:off x="7596360" y="242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68"/>
          <p:cNvSpPr/>
          <p:nvPr/>
        </p:nvSpPr>
        <p:spPr>
          <a:xfrm>
            <a:off x="7740360" y="2637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9"/>
          <p:cNvSpPr/>
          <p:nvPr/>
        </p:nvSpPr>
        <p:spPr>
          <a:xfrm>
            <a:off x="7668360" y="286128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70"/>
          <p:cNvSpPr/>
          <p:nvPr/>
        </p:nvSpPr>
        <p:spPr>
          <a:xfrm>
            <a:off x="7812360" y="242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71"/>
          <p:cNvSpPr/>
          <p:nvPr/>
        </p:nvSpPr>
        <p:spPr>
          <a:xfrm>
            <a:off x="7884360" y="278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72"/>
          <p:cNvSpPr/>
          <p:nvPr/>
        </p:nvSpPr>
        <p:spPr>
          <a:xfrm>
            <a:off x="7452360" y="270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73"/>
          <p:cNvSpPr/>
          <p:nvPr/>
        </p:nvSpPr>
        <p:spPr>
          <a:xfrm>
            <a:off x="8172360" y="306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4"/>
          <p:cNvSpPr/>
          <p:nvPr/>
        </p:nvSpPr>
        <p:spPr>
          <a:xfrm>
            <a:off x="8028360" y="2925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75"/>
          <p:cNvSpPr/>
          <p:nvPr/>
        </p:nvSpPr>
        <p:spPr>
          <a:xfrm>
            <a:off x="6156000" y="342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76"/>
          <p:cNvSpPr/>
          <p:nvPr/>
        </p:nvSpPr>
        <p:spPr>
          <a:xfrm>
            <a:off x="6228360" y="3213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77"/>
          <p:cNvSpPr/>
          <p:nvPr/>
        </p:nvSpPr>
        <p:spPr>
          <a:xfrm>
            <a:off x="6444360" y="3069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78"/>
          <p:cNvSpPr/>
          <p:nvPr/>
        </p:nvSpPr>
        <p:spPr>
          <a:xfrm>
            <a:off x="6660360" y="314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79"/>
          <p:cNvSpPr/>
          <p:nvPr/>
        </p:nvSpPr>
        <p:spPr>
          <a:xfrm>
            <a:off x="6372360" y="350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80"/>
          <p:cNvSpPr/>
          <p:nvPr/>
        </p:nvSpPr>
        <p:spPr>
          <a:xfrm>
            <a:off x="6444360" y="3285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81"/>
          <p:cNvSpPr/>
          <p:nvPr/>
        </p:nvSpPr>
        <p:spPr>
          <a:xfrm>
            <a:off x="6588360" y="350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82"/>
          <p:cNvSpPr/>
          <p:nvPr/>
        </p:nvSpPr>
        <p:spPr>
          <a:xfrm>
            <a:off x="6876360" y="3213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83"/>
          <p:cNvSpPr/>
          <p:nvPr/>
        </p:nvSpPr>
        <p:spPr>
          <a:xfrm>
            <a:off x="7092360" y="3357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84"/>
          <p:cNvSpPr/>
          <p:nvPr/>
        </p:nvSpPr>
        <p:spPr>
          <a:xfrm>
            <a:off x="6732360" y="3357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85"/>
          <p:cNvSpPr/>
          <p:nvPr/>
        </p:nvSpPr>
        <p:spPr>
          <a:xfrm>
            <a:off x="6876360" y="3501000"/>
            <a:ext cx="143640" cy="143640"/>
          </a:xfrm>
          <a:prstGeom prst="flowChartConnector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86"/>
          <p:cNvSpPr/>
          <p:nvPr/>
        </p:nvSpPr>
        <p:spPr>
          <a:xfrm>
            <a:off x="3132000" y="465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87"/>
          <p:cNvSpPr/>
          <p:nvPr/>
        </p:nvSpPr>
        <p:spPr>
          <a:xfrm>
            <a:off x="2915640" y="486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88"/>
          <p:cNvSpPr/>
          <p:nvPr/>
        </p:nvSpPr>
        <p:spPr>
          <a:xfrm>
            <a:off x="3204000" y="486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89"/>
          <p:cNvSpPr/>
          <p:nvPr/>
        </p:nvSpPr>
        <p:spPr>
          <a:xfrm>
            <a:off x="3276000" y="450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90"/>
          <p:cNvSpPr/>
          <p:nvPr/>
        </p:nvSpPr>
        <p:spPr>
          <a:xfrm>
            <a:off x="3564000" y="5085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91"/>
          <p:cNvSpPr/>
          <p:nvPr/>
        </p:nvSpPr>
        <p:spPr>
          <a:xfrm>
            <a:off x="3492000" y="472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92"/>
          <p:cNvSpPr/>
          <p:nvPr/>
        </p:nvSpPr>
        <p:spPr>
          <a:xfrm>
            <a:off x="4428000" y="486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93"/>
          <p:cNvSpPr/>
          <p:nvPr/>
        </p:nvSpPr>
        <p:spPr>
          <a:xfrm>
            <a:off x="4580280" y="502164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94"/>
          <p:cNvSpPr/>
          <p:nvPr/>
        </p:nvSpPr>
        <p:spPr>
          <a:xfrm>
            <a:off x="4732920" y="517392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95"/>
          <p:cNvSpPr/>
          <p:nvPr/>
        </p:nvSpPr>
        <p:spPr>
          <a:xfrm>
            <a:off x="4885200" y="53262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96"/>
          <p:cNvSpPr/>
          <p:nvPr/>
        </p:nvSpPr>
        <p:spPr>
          <a:xfrm>
            <a:off x="5076000" y="50853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97"/>
          <p:cNvSpPr/>
          <p:nvPr/>
        </p:nvSpPr>
        <p:spPr>
          <a:xfrm>
            <a:off x="5220000" y="53013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98"/>
          <p:cNvSpPr/>
          <p:nvPr/>
        </p:nvSpPr>
        <p:spPr>
          <a:xfrm>
            <a:off x="5436000" y="55173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99"/>
          <p:cNvSpPr/>
          <p:nvPr/>
        </p:nvSpPr>
        <p:spPr>
          <a:xfrm>
            <a:off x="5494680" y="52293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00"/>
          <p:cNvSpPr/>
          <p:nvPr/>
        </p:nvSpPr>
        <p:spPr>
          <a:xfrm>
            <a:off x="4284000" y="5661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01"/>
          <p:cNvSpPr/>
          <p:nvPr/>
        </p:nvSpPr>
        <p:spPr>
          <a:xfrm>
            <a:off x="4284000" y="5877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102"/>
          <p:cNvSpPr/>
          <p:nvPr/>
        </p:nvSpPr>
        <p:spPr>
          <a:xfrm>
            <a:off x="4572000" y="5733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03"/>
          <p:cNvSpPr/>
          <p:nvPr/>
        </p:nvSpPr>
        <p:spPr>
          <a:xfrm>
            <a:off x="4500000" y="6093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04"/>
          <p:cNvSpPr/>
          <p:nvPr/>
        </p:nvSpPr>
        <p:spPr>
          <a:xfrm>
            <a:off x="4677480" y="598284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05"/>
          <p:cNvSpPr/>
          <p:nvPr/>
        </p:nvSpPr>
        <p:spPr>
          <a:xfrm>
            <a:off x="4860000" y="6093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06"/>
          <p:cNvSpPr/>
          <p:nvPr/>
        </p:nvSpPr>
        <p:spPr>
          <a:xfrm>
            <a:off x="4860000" y="5805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07"/>
          <p:cNvSpPr/>
          <p:nvPr/>
        </p:nvSpPr>
        <p:spPr>
          <a:xfrm>
            <a:off x="5076000" y="6021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08"/>
          <p:cNvSpPr/>
          <p:nvPr/>
        </p:nvSpPr>
        <p:spPr>
          <a:xfrm>
            <a:off x="3996000" y="5805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9"/>
          <p:cNvSpPr/>
          <p:nvPr/>
        </p:nvSpPr>
        <p:spPr>
          <a:xfrm>
            <a:off x="4212000" y="6093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0"/>
          <p:cNvSpPr/>
          <p:nvPr/>
        </p:nvSpPr>
        <p:spPr>
          <a:xfrm>
            <a:off x="3924000" y="6021360"/>
            <a:ext cx="215640" cy="215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11"/>
          <p:cNvSpPr/>
          <p:nvPr/>
        </p:nvSpPr>
        <p:spPr>
          <a:xfrm>
            <a:off x="3356280" y="502164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12"/>
          <p:cNvSpPr/>
          <p:nvPr/>
        </p:nvSpPr>
        <p:spPr>
          <a:xfrm>
            <a:off x="3348000" y="5301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113"/>
          <p:cNvSpPr/>
          <p:nvPr/>
        </p:nvSpPr>
        <p:spPr>
          <a:xfrm>
            <a:off x="3661200" y="53262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114"/>
          <p:cNvSpPr/>
          <p:nvPr/>
        </p:nvSpPr>
        <p:spPr>
          <a:xfrm>
            <a:off x="3492000" y="551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5"/>
          <p:cNvSpPr/>
          <p:nvPr/>
        </p:nvSpPr>
        <p:spPr>
          <a:xfrm>
            <a:off x="3780000" y="5085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116"/>
          <p:cNvSpPr/>
          <p:nvPr/>
        </p:nvSpPr>
        <p:spPr>
          <a:xfrm>
            <a:off x="3644280" y="480564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17"/>
          <p:cNvSpPr/>
          <p:nvPr/>
        </p:nvSpPr>
        <p:spPr>
          <a:xfrm>
            <a:off x="313200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18"/>
          <p:cNvSpPr/>
          <p:nvPr/>
        </p:nvSpPr>
        <p:spPr>
          <a:xfrm>
            <a:off x="5647320" y="538164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9"/>
          <p:cNvSpPr/>
          <p:nvPr/>
        </p:nvSpPr>
        <p:spPr>
          <a:xfrm>
            <a:off x="5799600" y="553392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120"/>
          <p:cNvSpPr/>
          <p:nvPr/>
        </p:nvSpPr>
        <p:spPr>
          <a:xfrm>
            <a:off x="5508000" y="501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121"/>
          <p:cNvSpPr/>
          <p:nvPr/>
        </p:nvSpPr>
        <p:spPr>
          <a:xfrm>
            <a:off x="5951880" y="5686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22"/>
          <p:cNvSpPr/>
          <p:nvPr/>
        </p:nvSpPr>
        <p:spPr>
          <a:xfrm>
            <a:off x="5292000" y="501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123"/>
          <p:cNvSpPr/>
          <p:nvPr/>
        </p:nvSpPr>
        <p:spPr>
          <a:xfrm>
            <a:off x="4068000" y="4437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124"/>
          <p:cNvSpPr/>
          <p:nvPr/>
        </p:nvSpPr>
        <p:spPr>
          <a:xfrm>
            <a:off x="3852000" y="4509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25"/>
          <p:cNvSpPr/>
          <p:nvPr/>
        </p:nvSpPr>
        <p:spPr>
          <a:xfrm>
            <a:off x="3348000" y="4725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26"/>
          <p:cNvSpPr/>
          <p:nvPr/>
        </p:nvSpPr>
        <p:spPr>
          <a:xfrm>
            <a:off x="3492000" y="4437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27"/>
          <p:cNvSpPr/>
          <p:nvPr/>
        </p:nvSpPr>
        <p:spPr>
          <a:xfrm>
            <a:off x="3060000" y="4941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28"/>
          <p:cNvSpPr/>
          <p:nvPr/>
        </p:nvSpPr>
        <p:spPr>
          <a:xfrm>
            <a:off x="4428000" y="5805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129"/>
          <p:cNvSpPr/>
          <p:nvPr/>
        </p:nvSpPr>
        <p:spPr>
          <a:xfrm>
            <a:off x="3780000" y="5877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30"/>
          <p:cNvSpPr/>
          <p:nvPr/>
        </p:nvSpPr>
        <p:spPr>
          <a:xfrm>
            <a:off x="3564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131"/>
          <p:cNvSpPr/>
          <p:nvPr/>
        </p:nvSpPr>
        <p:spPr>
          <a:xfrm>
            <a:off x="3636000" y="4509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132"/>
          <p:cNvSpPr/>
          <p:nvPr/>
        </p:nvSpPr>
        <p:spPr>
          <a:xfrm>
            <a:off x="3492000" y="522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3"/>
          <p:cNvSpPr/>
          <p:nvPr/>
        </p:nvSpPr>
        <p:spPr>
          <a:xfrm>
            <a:off x="3780000" y="4653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34"/>
          <p:cNvSpPr/>
          <p:nvPr/>
        </p:nvSpPr>
        <p:spPr>
          <a:xfrm>
            <a:off x="3780000" y="4869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35"/>
          <p:cNvSpPr/>
          <p:nvPr/>
        </p:nvSpPr>
        <p:spPr>
          <a:xfrm>
            <a:off x="4212000" y="4437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36"/>
          <p:cNvSpPr/>
          <p:nvPr/>
        </p:nvSpPr>
        <p:spPr>
          <a:xfrm>
            <a:off x="3780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37"/>
          <p:cNvSpPr/>
          <p:nvPr/>
        </p:nvSpPr>
        <p:spPr>
          <a:xfrm>
            <a:off x="4428000" y="5517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8"/>
          <p:cNvSpPr/>
          <p:nvPr/>
        </p:nvSpPr>
        <p:spPr>
          <a:xfrm>
            <a:off x="4212000" y="5517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39"/>
          <p:cNvSpPr/>
          <p:nvPr/>
        </p:nvSpPr>
        <p:spPr>
          <a:xfrm>
            <a:off x="4140000" y="537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40"/>
          <p:cNvSpPr/>
          <p:nvPr/>
        </p:nvSpPr>
        <p:spPr>
          <a:xfrm>
            <a:off x="3996000" y="558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141"/>
          <p:cNvSpPr/>
          <p:nvPr/>
        </p:nvSpPr>
        <p:spPr>
          <a:xfrm>
            <a:off x="5148000" y="5877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42"/>
          <p:cNvSpPr/>
          <p:nvPr/>
        </p:nvSpPr>
        <p:spPr>
          <a:xfrm>
            <a:off x="5292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43"/>
          <p:cNvSpPr/>
          <p:nvPr/>
        </p:nvSpPr>
        <p:spPr>
          <a:xfrm>
            <a:off x="5364000" y="594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44"/>
          <p:cNvSpPr/>
          <p:nvPr/>
        </p:nvSpPr>
        <p:spPr>
          <a:xfrm>
            <a:off x="5508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45"/>
          <p:cNvSpPr/>
          <p:nvPr/>
        </p:nvSpPr>
        <p:spPr>
          <a:xfrm>
            <a:off x="4356000" y="537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46"/>
          <p:cNvSpPr/>
          <p:nvPr/>
        </p:nvSpPr>
        <p:spPr>
          <a:xfrm>
            <a:off x="3348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47"/>
          <p:cNvSpPr/>
          <p:nvPr/>
        </p:nvSpPr>
        <p:spPr>
          <a:xfrm>
            <a:off x="4572000" y="594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48"/>
          <p:cNvSpPr/>
          <p:nvPr/>
        </p:nvSpPr>
        <p:spPr>
          <a:xfrm>
            <a:off x="4860000" y="5085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49"/>
          <p:cNvSpPr/>
          <p:nvPr/>
        </p:nvSpPr>
        <p:spPr>
          <a:xfrm>
            <a:off x="6012000" y="594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50"/>
          <p:cNvSpPr/>
          <p:nvPr/>
        </p:nvSpPr>
        <p:spPr>
          <a:xfrm>
            <a:off x="5724000" y="5229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51"/>
          <p:cNvSpPr/>
          <p:nvPr/>
        </p:nvSpPr>
        <p:spPr>
          <a:xfrm>
            <a:off x="6084000" y="609336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52"/>
          <p:cNvSpPr/>
          <p:nvPr/>
        </p:nvSpPr>
        <p:spPr>
          <a:xfrm>
            <a:off x="3076560" y="596592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53"/>
          <p:cNvSpPr/>
          <p:nvPr/>
        </p:nvSpPr>
        <p:spPr>
          <a:xfrm>
            <a:off x="5580000" y="4869000"/>
            <a:ext cx="143640" cy="143640"/>
          </a:xfrm>
          <a:prstGeom prst="flowChartDecision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54"/>
          <p:cNvSpPr/>
          <p:nvPr/>
        </p:nvSpPr>
        <p:spPr>
          <a:xfrm>
            <a:off x="2780640" y="4559400"/>
            <a:ext cx="2141640" cy="1327320"/>
          </a:xfrm>
          <a:custGeom>
            <a:avLst/>
            <a:gdLst/>
            <a:ahLst/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155"/>
          <p:cNvSpPr/>
          <p:nvPr/>
        </p:nvSpPr>
        <p:spPr>
          <a:xfrm>
            <a:off x="4108680" y="5073120"/>
            <a:ext cx="1828440" cy="1177200"/>
          </a:xfrm>
          <a:custGeom>
            <a:avLst/>
            <a:gdLst/>
            <a:ahLst/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56"/>
          <p:cNvSpPr/>
          <p:nvPr/>
        </p:nvSpPr>
        <p:spPr>
          <a:xfrm>
            <a:off x="5076000" y="1772640"/>
            <a:ext cx="1295640" cy="1367640"/>
          </a:xfrm>
          <a:prstGeom prst="ellipse">
            <a:avLst/>
          </a:pr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57"/>
          <p:cNvSpPr/>
          <p:nvPr/>
        </p:nvSpPr>
        <p:spPr>
          <a:xfrm>
            <a:off x="5668200" y="2858040"/>
            <a:ext cx="1918080" cy="861840"/>
          </a:xfrm>
          <a:custGeom>
            <a:avLst/>
            <a:gdLst/>
            <a:ahLst/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158"/>
          <p:cNvSpPr/>
          <p:nvPr/>
        </p:nvSpPr>
        <p:spPr>
          <a:xfrm>
            <a:off x="6513480" y="1998000"/>
            <a:ext cx="1938960" cy="1421280"/>
          </a:xfrm>
          <a:custGeom>
            <a:avLst/>
            <a:gdLst/>
            <a:ahLst/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7200" y="1639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Supervised learning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Machine learning structure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93" name="Picture 2" descr=""/>
          <p:cNvPicPr/>
          <p:nvPr/>
        </p:nvPicPr>
        <p:blipFill>
          <a:blip r:embed="rId1"/>
          <a:stretch/>
        </p:blipFill>
        <p:spPr>
          <a:xfrm>
            <a:off x="1464480" y="2205000"/>
            <a:ext cx="6059520" cy="37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Unsupervised learning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Machine learning structure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96" name="Picture 2" descr=""/>
          <p:cNvPicPr/>
          <p:nvPr/>
        </p:nvPicPr>
        <p:blipFill>
          <a:blip r:embed="rId1"/>
          <a:stretch/>
        </p:blipFill>
        <p:spPr>
          <a:xfrm>
            <a:off x="1325160" y="2205000"/>
            <a:ext cx="6414840" cy="37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Supervised: Low E-out or maximize probabilistic terms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Unsupervised: Minimum quantization error, Minimum distance, MAP, MLE(maximum likelihood estimation)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What are we seeking? 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5436000" y="2454120"/>
            <a:ext cx="27360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E-in: for training set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E-out: for testing set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500" name="Picture 16" descr=""/>
          <p:cNvPicPr/>
          <p:nvPr/>
        </p:nvPicPr>
        <p:blipFill>
          <a:blip r:embed="rId1"/>
          <a:stretch/>
        </p:blipFill>
        <p:spPr>
          <a:xfrm>
            <a:off x="1547640" y="2328120"/>
            <a:ext cx="3552480" cy="1028520"/>
          </a:xfrm>
          <a:prstGeom prst="rect">
            <a:avLst/>
          </a:prstGeom>
          <a:ln w="19080">
            <a:solidFill>
              <a:srgbClr val="ff0000"/>
            </a:solidFill>
            <a:round/>
          </a:ln>
        </p:spPr>
      </p:pic>
      <p:pic>
        <p:nvPicPr>
          <p:cNvPr id="501" name="Picture 1" descr=""/>
          <p:cNvPicPr/>
          <p:nvPr/>
        </p:nvPicPr>
        <p:blipFill>
          <a:blip r:embed="rId2"/>
          <a:stretch/>
        </p:blipFill>
        <p:spPr>
          <a:xfrm>
            <a:off x="648000" y="3672000"/>
            <a:ext cx="4771800" cy="1190160"/>
          </a:xfrm>
          <a:prstGeom prst="rect">
            <a:avLst/>
          </a:prstGeom>
          <a:ln w="19080">
            <a:solidFill>
              <a:srgbClr val="ff0000"/>
            </a:solidFill>
            <a:round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251640" y="1600200"/>
            <a:ext cx="86407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1b7abf"/>
                </a:solidFill>
                <a:latin typeface="Gill Sans MT"/>
              </a:rPr>
              <a:t>	</a:t>
            </a:r>
            <a:r>
              <a:rPr b="0" lang="en-IN" sz="2800" spc="-1" strike="noStrike">
                <a:solidFill>
                  <a:srgbClr val="1b7abf"/>
                </a:solidFill>
                <a:latin typeface="Gill Sans MT"/>
              </a:rPr>
              <a:t>	</a:t>
            </a:r>
            <a:r>
              <a:rPr b="0" lang="en-IN" sz="2800" spc="-1" strike="noStrike">
                <a:solidFill>
                  <a:srgbClr val="1b7abf"/>
                </a:solidFill>
                <a:latin typeface="Gill Sans MT"/>
              </a:rPr>
              <a:t>Under-fitting  VS. Over-fitting 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(fixed </a:t>
            </a:r>
            <a:r>
              <a:rPr b="0" i="1" lang="en-IN" sz="2400" spc="-1" strike="noStrike">
                <a:solidFill>
                  <a:srgbClr val="000000"/>
                </a:solidFill>
                <a:latin typeface="Gill Sans MT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What are we seeking?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4" name="CustomShape 3"/>
          <p:cNvSpPr/>
          <p:nvPr/>
        </p:nvSpPr>
        <p:spPr>
          <a:xfrm flipH="1" flipV="1" rot="5400000">
            <a:off x="-900000" y="4364280"/>
            <a:ext cx="38880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4"/>
          <p:cNvSpPr/>
          <p:nvPr/>
        </p:nvSpPr>
        <p:spPr>
          <a:xfrm>
            <a:off x="1043640" y="6309360"/>
            <a:ext cx="6624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5"/>
          <p:cNvSpPr/>
          <p:nvPr/>
        </p:nvSpPr>
        <p:spPr>
          <a:xfrm>
            <a:off x="1179360" y="2838600"/>
            <a:ext cx="5965560" cy="3326400"/>
          </a:xfrm>
          <a:custGeom>
            <a:avLst/>
            <a:gdLst/>
            <a:ahLst/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noFill/>
          <a:ln w="381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6"/>
          <p:cNvSpPr/>
          <p:nvPr/>
        </p:nvSpPr>
        <p:spPr>
          <a:xfrm>
            <a:off x="1234800" y="3069000"/>
            <a:ext cx="5642280" cy="3014280"/>
          </a:xfrm>
          <a:custGeom>
            <a:avLst/>
            <a:gdLst/>
            <a:ahLst/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7"/>
          <p:cNvSpPr/>
          <p:nvPr/>
        </p:nvSpPr>
        <p:spPr>
          <a:xfrm>
            <a:off x="1190160" y="2593080"/>
            <a:ext cx="5686920" cy="1770840"/>
          </a:xfrm>
          <a:custGeom>
            <a:avLst/>
            <a:gdLst/>
            <a:ahLst/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noFill/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8"/>
          <p:cNvSpPr/>
          <p:nvPr/>
        </p:nvSpPr>
        <p:spPr>
          <a:xfrm>
            <a:off x="179640" y="2637000"/>
            <a:ext cx="863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error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0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1" name="Picture 1" descr=""/>
          <p:cNvPicPr/>
          <p:nvPr/>
        </p:nvPicPr>
        <p:blipFill>
          <a:blip r:embed="rId1"/>
          <a:stretch/>
        </p:blipFill>
        <p:spPr>
          <a:xfrm>
            <a:off x="7092360" y="6309360"/>
            <a:ext cx="475920" cy="361440"/>
          </a:xfrm>
          <a:prstGeom prst="rect">
            <a:avLst/>
          </a:prstGeom>
          <a:ln>
            <a:noFill/>
          </a:ln>
        </p:spPr>
      </p:pic>
      <p:sp>
        <p:nvSpPr>
          <p:cNvPr id="512" name="CustomShap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3" name="Picture 3" descr=""/>
          <p:cNvPicPr/>
          <p:nvPr/>
        </p:nvPicPr>
        <p:blipFill>
          <a:blip r:embed="rId2"/>
          <a:stretch/>
        </p:blipFill>
        <p:spPr>
          <a:xfrm>
            <a:off x="6372360" y="5589360"/>
            <a:ext cx="466200" cy="361440"/>
          </a:xfrm>
          <a:prstGeom prst="rect">
            <a:avLst/>
          </a:prstGeom>
          <a:ln>
            <a:noFill/>
          </a:ln>
        </p:spPr>
      </p:pic>
      <p:sp>
        <p:nvSpPr>
          <p:cNvPr id="514" name="CustomShape 1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5" name="Picture 5" descr=""/>
          <p:cNvPicPr/>
          <p:nvPr/>
        </p:nvPicPr>
        <p:blipFill>
          <a:blip r:embed="rId3"/>
          <a:stretch/>
        </p:blipFill>
        <p:spPr>
          <a:xfrm>
            <a:off x="5292000" y="3141000"/>
            <a:ext cx="657000" cy="361440"/>
          </a:xfrm>
          <a:prstGeom prst="rect">
            <a:avLst/>
          </a:prstGeom>
          <a:ln>
            <a:noFill/>
          </a:ln>
        </p:spPr>
      </p:pic>
      <p:sp>
        <p:nvSpPr>
          <p:cNvPr id="516" name="CustomShap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7" name="Picture 7" descr=""/>
          <p:cNvPicPr/>
          <p:nvPr/>
        </p:nvPicPr>
        <p:blipFill>
          <a:blip r:embed="rId4"/>
          <a:stretch/>
        </p:blipFill>
        <p:spPr>
          <a:xfrm>
            <a:off x="5796000" y="4149000"/>
            <a:ext cx="2457000" cy="361440"/>
          </a:xfrm>
          <a:prstGeom prst="rect">
            <a:avLst/>
          </a:prstGeom>
          <a:ln>
            <a:noFill/>
          </a:ln>
        </p:spPr>
      </p:pic>
      <p:sp>
        <p:nvSpPr>
          <p:cNvPr id="518" name="CustomShape 13"/>
          <p:cNvSpPr/>
          <p:nvPr/>
        </p:nvSpPr>
        <p:spPr>
          <a:xfrm>
            <a:off x="5292000" y="4581000"/>
            <a:ext cx="3600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ill Sans MT"/>
              </a:rPr>
              <a:t>(model = hypothesis + loss functions)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Line 14"/>
          <p:cNvSpPr/>
          <p:nvPr/>
        </p:nvSpPr>
        <p:spPr>
          <a:xfrm>
            <a:off x="3203640" y="2708640"/>
            <a:ext cx="360" cy="35283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15"/>
          <p:cNvSpPr/>
          <p:nvPr/>
        </p:nvSpPr>
        <p:spPr>
          <a:xfrm rot="5400000">
            <a:off x="1944000" y="2241000"/>
            <a:ext cx="79164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16"/>
          <p:cNvSpPr/>
          <p:nvPr/>
        </p:nvSpPr>
        <p:spPr>
          <a:xfrm flipH="1" rot="16200000">
            <a:off x="4607280" y="2313360"/>
            <a:ext cx="791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Supervised learning categories and techniques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Linear classifier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(numerical functions)</a:t>
            </a: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Parametric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(Probabilistic functions)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Naïve Bayes, Gaussian discriminant analysis (GDA), Hidden Markov models (HMM), Probabilistic graphical models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Non-parametric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(Instance-based functions)</a:t>
            </a:r>
            <a:r>
              <a:rPr b="0" i="1" lang="zh-TW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i="1" lang="zh-TW" sz="2000" spc="-1" strike="noStrike">
                <a:solidFill>
                  <a:srgbClr val="000000"/>
                </a:solidFill>
                <a:latin typeface="Gill Sans MT"/>
              </a:rPr>
              <a:t>K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-nearest neighbors, Kernel regression, Kernel density estimation, Local regression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Non-metric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(Symbolic functions)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Classification and regression tree (CART), decision tree </a:t>
            </a: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Aggregation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Bagging (bootstrap + aggregation), Adaboost, Random forest </a:t>
            </a: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1189800" y="2029320"/>
            <a:ext cx="1649880" cy="158364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TextShape 2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Techniques: 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Perceptron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Logistic regression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Support vector machine (SVM)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Ada-line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Multi-layer perceptron (MLP)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1284840" y="2125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5"/>
          <p:cNvSpPr/>
          <p:nvPr/>
        </p:nvSpPr>
        <p:spPr>
          <a:xfrm>
            <a:off x="1501200" y="2269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6"/>
          <p:cNvSpPr/>
          <p:nvPr/>
        </p:nvSpPr>
        <p:spPr>
          <a:xfrm>
            <a:off x="1573200" y="2053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7"/>
          <p:cNvSpPr/>
          <p:nvPr/>
        </p:nvSpPr>
        <p:spPr>
          <a:xfrm>
            <a:off x="1284840" y="2341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8"/>
          <p:cNvSpPr/>
          <p:nvPr/>
        </p:nvSpPr>
        <p:spPr>
          <a:xfrm>
            <a:off x="1789200" y="2269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9"/>
          <p:cNvSpPr/>
          <p:nvPr/>
        </p:nvSpPr>
        <p:spPr>
          <a:xfrm>
            <a:off x="1717200" y="2485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10"/>
          <p:cNvSpPr/>
          <p:nvPr/>
        </p:nvSpPr>
        <p:spPr>
          <a:xfrm>
            <a:off x="1429200" y="25574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1"/>
          <p:cNvSpPr/>
          <p:nvPr/>
        </p:nvSpPr>
        <p:spPr>
          <a:xfrm>
            <a:off x="2141280" y="2837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12"/>
          <p:cNvSpPr/>
          <p:nvPr/>
        </p:nvSpPr>
        <p:spPr>
          <a:xfrm>
            <a:off x="1925280" y="3053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13"/>
          <p:cNvSpPr/>
          <p:nvPr/>
        </p:nvSpPr>
        <p:spPr>
          <a:xfrm>
            <a:off x="2429280" y="2837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14"/>
          <p:cNvSpPr/>
          <p:nvPr/>
        </p:nvSpPr>
        <p:spPr>
          <a:xfrm>
            <a:off x="2213280" y="3053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15"/>
          <p:cNvSpPr/>
          <p:nvPr/>
        </p:nvSpPr>
        <p:spPr>
          <a:xfrm>
            <a:off x="2069280" y="3269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16"/>
          <p:cNvSpPr/>
          <p:nvPr/>
        </p:nvSpPr>
        <p:spPr>
          <a:xfrm>
            <a:off x="2501280" y="3053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17"/>
          <p:cNvSpPr/>
          <p:nvPr/>
        </p:nvSpPr>
        <p:spPr>
          <a:xfrm>
            <a:off x="2357280" y="3269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8"/>
          <p:cNvSpPr/>
          <p:nvPr/>
        </p:nvSpPr>
        <p:spPr>
          <a:xfrm>
            <a:off x="2213280" y="34135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Line 19"/>
          <p:cNvSpPr/>
          <p:nvPr/>
        </p:nvSpPr>
        <p:spPr>
          <a:xfrm flipH="1">
            <a:off x="1381320" y="2149200"/>
            <a:ext cx="1176480" cy="1184400"/>
          </a:xfrm>
          <a:prstGeom prst="line">
            <a:avLst/>
          </a:prstGeom>
          <a:ln w="255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Picture 1" descr=""/>
          <p:cNvPicPr/>
          <p:nvPr/>
        </p:nvPicPr>
        <p:blipFill>
          <a:blip r:embed="rId1"/>
          <a:stretch/>
        </p:blipFill>
        <p:spPr>
          <a:xfrm>
            <a:off x="3420000" y="1961640"/>
            <a:ext cx="2733480" cy="361440"/>
          </a:xfrm>
          <a:prstGeom prst="rect">
            <a:avLst/>
          </a:prstGeom>
          <a:ln>
            <a:noFill/>
          </a:ln>
        </p:spPr>
      </p:pic>
      <p:sp>
        <p:nvSpPr>
          <p:cNvPr id="544" name="CustomShape 20"/>
          <p:cNvSpPr/>
          <p:nvPr/>
        </p:nvSpPr>
        <p:spPr>
          <a:xfrm>
            <a:off x="2909880" y="2397240"/>
            <a:ext cx="600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, where </a:t>
            </a:r>
            <a:r>
              <a:rPr b="0" i="1" lang="en-IN" sz="2400" spc="-1" strike="noStrike">
                <a:solidFill>
                  <a:srgbClr val="000000"/>
                </a:solidFill>
                <a:latin typeface="Gill Sans MT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 is an </a:t>
            </a:r>
            <a:r>
              <a:rPr b="0" i="1" lang="en-IN" sz="2400" spc="-1" strike="noStrike">
                <a:solidFill>
                  <a:srgbClr val="000000"/>
                </a:solidFill>
                <a:latin typeface="Gill Sans MT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-dim vector (learned)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5" name="CustomShape 21"/>
          <p:cNvSpPr/>
          <p:nvPr/>
        </p:nvSpPr>
        <p:spPr>
          <a:xfrm>
            <a:off x="475920" y="1466640"/>
            <a:ext cx="2579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Linear classifier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圖片 1" descr=""/>
          <p:cNvPicPr/>
          <p:nvPr/>
        </p:nvPicPr>
        <p:blipFill>
          <a:blip r:embed="rId1"/>
          <a:stretch/>
        </p:blipFill>
        <p:spPr>
          <a:xfrm>
            <a:off x="467640" y="1917000"/>
            <a:ext cx="3890880" cy="3417840"/>
          </a:xfrm>
          <a:prstGeom prst="rect">
            <a:avLst/>
          </a:prstGeom>
          <a:ln>
            <a:noFill/>
          </a:ln>
        </p:spPr>
      </p:pic>
      <p:pic>
        <p:nvPicPr>
          <p:cNvPr id="547" name="圖片 2" descr=""/>
          <p:cNvPicPr/>
          <p:nvPr/>
        </p:nvPicPr>
        <p:blipFill>
          <a:blip r:embed="rId2"/>
          <a:stretch/>
        </p:blipFill>
        <p:spPr>
          <a:xfrm>
            <a:off x="4778280" y="1917000"/>
            <a:ext cx="3890880" cy="3417840"/>
          </a:xfrm>
          <a:prstGeom prst="rect">
            <a:avLst/>
          </a:prstGeom>
          <a:ln>
            <a:noFill/>
          </a:ln>
        </p:spPr>
      </p:pic>
      <p:sp>
        <p:nvSpPr>
          <p:cNvPr id="548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453960" y="1412640"/>
            <a:ext cx="6774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Using </a:t>
            </a: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perceptron learning algorithm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(PLA)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1906560" y="5373360"/>
            <a:ext cx="93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Training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1" name="CustomShape 4"/>
          <p:cNvSpPr/>
          <p:nvPr/>
        </p:nvSpPr>
        <p:spPr>
          <a:xfrm>
            <a:off x="6292080" y="5373360"/>
            <a:ext cx="93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Testing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2" name="CustomShape 5"/>
          <p:cNvSpPr/>
          <p:nvPr/>
        </p:nvSpPr>
        <p:spPr>
          <a:xfrm>
            <a:off x="1565280" y="5733360"/>
            <a:ext cx="1619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Error rate: 0.10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3" name="CustomShape 6"/>
          <p:cNvSpPr/>
          <p:nvPr/>
        </p:nvSpPr>
        <p:spPr>
          <a:xfrm>
            <a:off x="5883480" y="5733360"/>
            <a:ext cx="1753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Error rate: 0.156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453960" y="1412640"/>
            <a:ext cx="5328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Using </a:t>
            </a: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logistic regression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1906560" y="5368680"/>
            <a:ext cx="93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Training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7" name="CustomShape 4"/>
          <p:cNvSpPr/>
          <p:nvPr/>
        </p:nvSpPr>
        <p:spPr>
          <a:xfrm>
            <a:off x="6292080" y="5364720"/>
            <a:ext cx="93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Testing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1565280" y="5744880"/>
            <a:ext cx="1619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Error rate: 0.11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5883480" y="5744880"/>
            <a:ext cx="1753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Error rate: 0.145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60" name="圖片 9" descr=""/>
          <p:cNvPicPr/>
          <p:nvPr/>
        </p:nvPicPr>
        <p:blipFill>
          <a:blip r:embed="rId1"/>
          <a:stretch/>
        </p:blipFill>
        <p:spPr>
          <a:xfrm>
            <a:off x="466200" y="1948680"/>
            <a:ext cx="3892680" cy="3419640"/>
          </a:xfrm>
          <a:prstGeom prst="rect">
            <a:avLst/>
          </a:prstGeom>
          <a:ln>
            <a:noFill/>
          </a:ln>
        </p:spPr>
      </p:pic>
      <p:pic>
        <p:nvPicPr>
          <p:cNvPr id="561" name="圖片 10" descr=""/>
          <p:cNvPicPr/>
          <p:nvPr/>
        </p:nvPicPr>
        <p:blipFill>
          <a:blip r:embed="rId2"/>
          <a:stretch/>
        </p:blipFill>
        <p:spPr>
          <a:xfrm>
            <a:off x="4788000" y="1944720"/>
            <a:ext cx="3892680" cy="34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941040" y="1977840"/>
            <a:ext cx="3240000" cy="2232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TextShape 2"/>
          <p:cNvSpPr txBox="1"/>
          <p:nvPr/>
        </p:nvSpPr>
        <p:spPr>
          <a:xfrm>
            <a:off x="457200" y="4797000"/>
            <a:ext cx="8229240" cy="100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Support vector machine (SVM):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Linear to nonlinear: </a:t>
            </a: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Feature transform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and </a:t>
            </a: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kernel function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1805040" y="3609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5"/>
          <p:cNvSpPr/>
          <p:nvPr/>
        </p:nvSpPr>
        <p:spPr>
          <a:xfrm>
            <a:off x="2741040" y="3681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6"/>
          <p:cNvSpPr/>
          <p:nvPr/>
        </p:nvSpPr>
        <p:spPr>
          <a:xfrm>
            <a:off x="2072520" y="2049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7"/>
          <p:cNvSpPr/>
          <p:nvPr/>
        </p:nvSpPr>
        <p:spPr>
          <a:xfrm>
            <a:off x="2381040" y="3825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8"/>
          <p:cNvSpPr/>
          <p:nvPr/>
        </p:nvSpPr>
        <p:spPr>
          <a:xfrm>
            <a:off x="2381040" y="2121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9"/>
          <p:cNvSpPr/>
          <p:nvPr/>
        </p:nvSpPr>
        <p:spPr>
          <a:xfrm>
            <a:off x="1733040" y="2265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0"/>
          <p:cNvSpPr/>
          <p:nvPr/>
        </p:nvSpPr>
        <p:spPr>
          <a:xfrm>
            <a:off x="1373040" y="2769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1"/>
          <p:cNvSpPr/>
          <p:nvPr/>
        </p:nvSpPr>
        <p:spPr>
          <a:xfrm>
            <a:off x="2309040" y="2553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2"/>
          <p:cNvSpPr/>
          <p:nvPr/>
        </p:nvSpPr>
        <p:spPr>
          <a:xfrm>
            <a:off x="2021040" y="2697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3"/>
          <p:cNvSpPr/>
          <p:nvPr/>
        </p:nvSpPr>
        <p:spPr>
          <a:xfrm>
            <a:off x="2597040" y="2553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4"/>
          <p:cNvSpPr/>
          <p:nvPr/>
        </p:nvSpPr>
        <p:spPr>
          <a:xfrm>
            <a:off x="2381040" y="2769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15"/>
          <p:cNvSpPr/>
          <p:nvPr/>
        </p:nvSpPr>
        <p:spPr>
          <a:xfrm>
            <a:off x="2237040" y="2985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6"/>
          <p:cNvSpPr/>
          <p:nvPr/>
        </p:nvSpPr>
        <p:spPr>
          <a:xfrm>
            <a:off x="2799360" y="2769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7"/>
          <p:cNvSpPr/>
          <p:nvPr/>
        </p:nvSpPr>
        <p:spPr>
          <a:xfrm>
            <a:off x="2525040" y="2985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18"/>
          <p:cNvSpPr/>
          <p:nvPr/>
        </p:nvSpPr>
        <p:spPr>
          <a:xfrm>
            <a:off x="2381040" y="3129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19"/>
          <p:cNvSpPr/>
          <p:nvPr/>
        </p:nvSpPr>
        <p:spPr>
          <a:xfrm>
            <a:off x="3080520" y="3345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20"/>
          <p:cNvSpPr/>
          <p:nvPr/>
        </p:nvSpPr>
        <p:spPr>
          <a:xfrm>
            <a:off x="3152520" y="2529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21"/>
          <p:cNvSpPr/>
          <p:nvPr/>
        </p:nvSpPr>
        <p:spPr>
          <a:xfrm>
            <a:off x="3296520" y="2913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22"/>
          <p:cNvSpPr/>
          <p:nvPr/>
        </p:nvSpPr>
        <p:spPr>
          <a:xfrm>
            <a:off x="2864520" y="2121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23"/>
          <p:cNvSpPr/>
          <p:nvPr/>
        </p:nvSpPr>
        <p:spPr>
          <a:xfrm>
            <a:off x="1517040" y="3105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24"/>
          <p:cNvSpPr/>
          <p:nvPr/>
        </p:nvSpPr>
        <p:spPr>
          <a:xfrm>
            <a:off x="1949040" y="2985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5"/>
          <p:cNvSpPr/>
          <p:nvPr/>
        </p:nvSpPr>
        <p:spPr>
          <a:xfrm>
            <a:off x="2021040" y="320184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6"/>
          <p:cNvSpPr/>
          <p:nvPr/>
        </p:nvSpPr>
        <p:spPr>
          <a:xfrm>
            <a:off x="2583360" y="332928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27"/>
          <p:cNvSpPr/>
          <p:nvPr/>
        </p:nvSpPr>
        <p:spPr>
          <a:xfrm>
            <a:off x="2799360" y="311328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9" name="Picture 1" descr=""/>
          <p:cNvPicPr/>
          <p:nvPr/>
        </p:nvPicPr>
        <p:blipFill>
          <a:blip r:embed="rId1"/>
          <a:stretch/>
        </p:blipFill>
        <p:spPr>
          <a:xfrm>
            <a:off x="2237040" y="4208040"/>
            <a:ext cx="447480" cy="361440"/>
          </a:xfrm>
          <a:prstGeom prst="rect">
            <a:avLst/>
          </a:prstGeom>
          <a:ln>
            <a:noFill/>
          </a:ln>
        </p:spPr>
      </p:pic>
      <p:pic>
        <p:nvPicPr>
          <p:cNvPr id="590" name="Picture 3" descr=""/>
          <p:cNvPicPr/>
          <p:nvPr/>
        </p:nvPicPr>
        <p:blipFill>
          <a:blip r:embed="rId2"/>
          <a:stretch/>
        </p:blipFill>
        <p:spPr>
          <a:xfrm>
            <a:off x="421200" y="2625840"/>
            <a:ext cx="447480" cy="361440"/>
          </a:xfrm>
          <a:prstGeom prst="rect">
            <a:avLst/>
          </a:prstGeom>
          <a:ln>
            <a:noFill/>
          </a:ln>
        </p:spPr>
      </p:pic>
      <p:sp>
        <p:nvSpPr>
          <p:cNvPr id="591" name="CustomShape 28"/>
          <p:cNvSpPr/>
          <p:nvPr/>
        </p:nvSpPr>
        <p:spPr>
          <a:xfrm>
            <a:off x="1517040" y="3321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9"/>
          <p:cNvSpPr/>
          <p:nvPr/>
        </p:nvSpPr>
        <p:spPr>
          <a:xfrm>
            <a:off x="2093040" y="375300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30"/>
          <p:cNvSpPr/>
          <p:nvPr/>
        </p:nvSpPr>
        <p:spPr>
          <a:xfrm>
            <a:off x="1589040" y="2553840"/>
            <a:ext cx="236160" cy="2404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31"/>
          <p:cNvSpPr/>
          <p:nvPr/>
        </p:nvSpPr>
        <p:spPr>
          <a:xfrm>
            <a:off x="2237040" y="3401280"/>
            <a:ext cx="157320" cy="1602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5" name="Picture 5" descr=""/>
          <p:cNvPicPr/>
          <p:nvPr/>
        </p:nvPicPr>
        <p:blipFill>
          <a:blip r:embed="rId3"/>
          <a:stretch/>
        </p:blipFill>
        <p:spPr>
          <a:xfrm>
            <a:off x="5240520" y="2038320"/>
            <a:ext cx="1933200" cy="361440"/>
          </a:xfrm>
          <a:prstGeom prst="rect">
            <a:avLst/>
          </a:prstGeom>
          <a:ln>
            <a:noFill/>
          </a:ln>
        </p:spPr>
      </p:pic>
      <p:sp>
        <p:nvSpPr>
          <p:cNvPr id="596" name="Line 32"/>
          <p:cNvSpPr/>
          <p:nvPr/>
        </p:nvSpPr>
        <p:spPr>
          <a:xfrm flipH="1">
            <a:off x="1372680" y="2121480"/>
            <a:ext cx="2160360" cy="1872360"/>
          </a:xfrm>
          <a:prstGeom prst="line">
            <a:avLst/>
          </a:prstGeom>
          <a:ln w="381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33"/>
          <p:cNvSpPr/>
          <p:nvPr/>
        </p:nvSpPr>
        <p:spPr>
          <a:xfrm>
            <a:off x="6032520" y="2542320"/>
            <a:ext cx="647640" cy="503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8" name="Picture 8" descr=""/>
          <p:cNvPicPr/>
          <p:nvPr/>
        </p:nvPicPr>
        <p:blipFill>
          <a:blip r:embed="rId4"/>
          <a:stretch/>
        </p:blipFill>
        <p:spPr>
          <a:xfrm>
            <a:off x="4304520" y="3118320"/>
            <a:ext cx="4619160" cy="361440"/>
          </a:xfrm>
          <a:prstGeom prst="rect">
            <a:avLst/>
          </a:prstGeom>
          <a:ln>
            <a:noFill/>
          </a:ln>
        </p:spPr>
      </p:pic>
      <p:pic>
        <p:nvPicPr>
          <p:cNvPr id="599" name="Picture 1" descr=""/>
          <p:cNvPicPr/>
          <p:nvPr/>
        </p:nvPicPr>
        <p:blipFill>
          <a:blip r:embed="rId5"/>
          <a:stretch/>
        </p:blipFill>
        <p:spPr>
          <a:xfrm>
            <a:off x="5240520" y="3622320"/>
            <a:ext cx="2733480" cy="361440"/>
          </a:xfrm>
          <a:prstGeom prst="rect">
            <a:avLst/>
          </a:prstGeom>
          <a:ln>
            <a:noFill/>
          </a:ln>
        </p:spPr>
      </p:pic>
      <p:sp>
        <p:nvSpPr>
          <p:cNvPr id="600" name="CustomShape 34"/>
          <p:cNvSpPr/>
          <p:nvPr/>
        </p:nvSpPr>
        <p:spPr>
          <a:xfrm>
            <a:off x="1805040" y="2337840"/>
            <a:ext cx="1295640" cy="1367640"/>
          </a:xfrm>
          <a:prstGeom prst="ellipse">
            <a:avLst/>
          </a:prstGeom>
          <a:noFill/>
          <a:ln w="381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35"/>
          <p:cNvSpPr/>
          <p:nvPr/>
        </p:nvSpPr>
        <p:spPr>
          <a:xfrm>
            <a:off x="637560" y="1505160"/>
            <a:ext cx="338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Non-linear case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What is machine learning?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Learning system model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Training and testing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Performance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Algorithms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Machine learning structure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What are we seeking? 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Learning techniques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Applications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Conclusion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Outline &amp; Content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Unsupervised learning categories and techniques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Clustering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K-means clustering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Spectral clustering </a:t>
            </a: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Density Estimation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Gaussian mixture model (GMM)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Graphical models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Dimensionality reduction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Principal component analysis (PCA)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a7328"/>
              </a:buClr>
              <a:buSzPct val="57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Factor analysis 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techniques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Face detection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Object detection and recognition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Image segmentation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Multimedia event detection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Economical and commercial usage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Applications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zh-TW" sz="3200" spc="-1" strike="noStrike">
                <a:solidFill>
                  <a:srgbClr val="000000"/>
                </a:solidFill>
                <a:latin typeface="Gill Sans MT"/>
              </a:rPr>
              <a:t>We have a simple overview of some techniques and algorithms in machine learning. Furthermore, there are more and more techniques apply machine learning as a solution. In the future, machine learning will play an important role in our daily life.</a:t>
            </a:r>
            <a:endParaRPr b="0" lang="zh-TW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Conclusion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A branch of </a:t>
            </a:r>
            <a:r>
              <a:rPr b="1" lang="zh-TW" sz="2400" spc="-1" strike="noStrike">
                <a:solidFill>
                  <a:srgbClr val="000000"/>
                </a:solidFill>
                <a:latin typeface="Gill Sans MT"/>
              </a:rPr>
              <a:t>artificial intelligence</a:t>
            </a: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, concerned with the design and development of algorithms that allow computers to evolve behaviors based on empirical data.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As intelligence requires knowledge, it is necessary for the computers to acquire knowledge.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What is machine learning?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Learning system model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24000" y="2804760"/>
            <a:ext cx="1691280" cy="82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Input Samples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292000" y="2804760"/>
            <a:ext cx="1620000" cy="82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Learning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133160" y="4343760"/>
            <a:ext cx="1482840" cy="45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System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2915640" y="3220200"/>
            <a:ext cx="1216800" cy="13539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3420000" y="3220200"/>
            <a:ext cx="18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6912000" y="3219840"/>
            <a:ext cx="82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 flipV="1">
            <a:off x="5616000" y="3634920"/>
            <a:ext cx="323640" cy="938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3672000" y="5196600"/>
            <a:ext cx="168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Training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4067640" y="2133000"/>
            <a:ext cx="1289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Testing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40000" y="3933000"/>
            <a:ext cx="2592000" cy="1944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3348000" y="1772640"/>
            <a:ext cx="2592000" cy="1944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755640" y="3904560"/>
            <a:ext cx="2592000" cy="1944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4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Training and testing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043640" y="4192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1259640" y="4336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331640" y="4120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43640" y="4408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547640" y="4336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475640" y="4552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1187640" y="46245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1907640" y="49125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1691640" y="5128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2195640" y="49125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5"/>
          <p:cNvSpPr/>
          <p:nvPr/>
        </p:nvSpPr>
        <p:spPr>
          <a:xfrm>
            <a:off x="1979640" y="5128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835640" y="5344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2267640" y="5128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2123640" y="5344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1979640" y="5488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0"/>
          <p:cNvSpPr/>
          <p:nvPr/>
        </p:nvSpPr>
        <p:spPr>
          <a:xfrm>
            <a:off x="3636000" y="220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3852000" y="23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2"/>
          <p:cNvSpPr/>
          <p:nvPr/>
        </p:nvSpPr>
        <p:spPr>
          <a:xfrm>
            <a:off x="3780000" y="198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3"/>
          <p:cNvSpPr/>
          <p:nvPr/>
        </p:nvSpPr>
        <p:spPr>
          <a:xfrm>
            <a:off x="3636000" y="242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3420000" y="242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4068000" y="256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3780000" y="263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7"/>
          <p:cNvSpPr/>
          <p:nvPr/>
        </p:nvSpPr>
        <p:spPr>
          <a:xfrm>
            <a:off x="4284000" y="220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4644000" y="220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9"/>
          <p:cNvSpPr/>
          <p:nvPr/>
        </p:nvSpPr>
        <p:spPr>
          <a:xfrm>
            <a:off x="4428000" y="242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0"/>
          <p:cNvSpPr/>
          <p:nvPr/>
        </p:nvSpPr>
        <p:spPr>
          <a:xfrm>
            <a:off x="4428000" y="198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1"/>
          <p:cNvSpPr/>
          <p:nvPr/>
        </p:nvSpPr>
        <p:spPr>
          <a:xfrm>
            <a:off x="4140000" y="198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2"/>
          <p:cNvSpPr/>
          <p:nvPr/>
        </p:nvSpPr>
        <p:spPr>
          <a:xfrm>
            <a:off x="3924000" y="213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3"/>
          <p:cNvSpPr/>
          <p:nvPr/>
        </p:nvSpPr>
        <p:spPr>
          <a:xfrm>
            <a:off x="4140000" y="23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4"/>
          <p:cNvSpPr/>
          <p:nvPr/>
        </p:nvSpPr>
        <p:spPr>
          <a:xfrm>
            <a:off x="3420000" y="263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5"/>
          <p:cNvSpPr/>
          <p:nvPr/>
        </p:nvSpPr>
        <p:spPr>
          <a:xfrm>
            <a:off x="4644000" y="278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6"/>
          <p:cNvSpPr/>
          <p:nvPr/>
        </p:nvSpPr>
        <p:spPr>
          <a:xfrm>
            <a:off x="4428000" y="299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7"/>
          <p:cNvSpPr/>
          <p:nvPr/>
        </p:nvSpPr>
        <p:spPr>
          <a:xfrm>
            <a:off x="4932000" y="278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8"/>
          <p:cNvSpPr/>
          <p:nvPr/>
        </p:nvSpPr>
        <p:spPr>
          <a:xfrm>
            <a:off x="4716000" y="299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9"/>
          <p:cNvSpPr/>
          <p:nvPr/>
        </p:nvSpPr>
        <p:spPr>
          <a:xfrm>
            <a:off x="4572000" y="321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0"/>
          <p:cNvSpPr/>
          <p:nvPr/>
        </p:nvSpPr>
        <p:spPr>
          <a:xfrm>
            <a:off x="5004000" y="299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1"/>
          <p:cNvSpPr/>
          <p:nvPr/>
        </p:nvSpPr>
        <p:spPr>
          <a:xfrm>
            <a:off x="4860000" y="321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2"/>
          <p:cNvSpPr/>
          <p:nvPr/>
        </p:nvSpPr>
        <p:spPr>
          <a:xfrm>
            <a:off x="4716000" y="335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3"/>
          <p:cNvSpPr/>
          <p:nvPr/>
        </p:nvSpPr>
        <p:spPr>
          <a:xfrm>
            <a:off x="5076000" y="263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4"/>
          <p:cNvSpPr/>
          <p:nvPr/>
        </p:nvSpPr>
        <p:spPr>
          <a:xfrm>
            <a:off x="5292000" y="299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5"/>
          <p:cNvSpPr/>
          <p:nvPr/>
        </p:nvSpPr>
        <p:spPr>
          <a:xfrm>
            <a:off x="5220000" y="314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6"/>
          <p:cNvSpPr/>
          <p:nvPr/>
        </p:nvSpPr>
        <p:spPr>
          <a:xfrm>
            <a:off x="5292000" y="278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7"/>
          <p:cNvSpPr/>
          <p:nvPr/>
        </p:nvSpPr>
        <p:spPr>
          <a:xfrm>
            <a:off x="5076000" y="328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8"/>
          <p:cNvSpPr/>
          <p:nvPr/>
        </p:nvSpPr>
        <p:spPr>
          <a:xfrm>
            <a:off x="4212000" y="292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9"/>
          <p:cNvSpPr/>
          <p:nvPr/>
        </p:nvSpPr>
        <p:spPr>
          <a:xfrm>
            <a:off x="4428000" y="335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0"/>
          <p:cNvSpPr/>
          <p:nvPr/>
        </p:nvSpPr>
        <p:spPr>
          <a:xfrm>
            <a:off x="4284000" y="321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1"/>
          <p:cNvSpPr/>
          <p:nvPr/>
        </p:nvSpPr>
        <p:spPr>
          <a:xfrm>
            <a:off x="4068000" y="306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2"/>
          <p:cNvSpPr/>
          <p:nvPr/>
        </p:nvSpPr>
        <p:spPr>
          <a:xfrm>
            <a:off x="4860000" y="342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53"/>
          <p:cNvSpPr/>
          <p:nvPr/>
        </p:nvSpPr>
        <p:spPr>
          <a:xfrm>
            <a:off x="4068000" y="3357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4"/>
          <p:cNvSpPr/>
          <p:nvPr/>
        </p:nvSpPr>
        <p:spPr>
          <a:xfrm>
            <a:off x="4716000" y="206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5"/>
          <p:cNvSpPr/>
          <p:nvPr/>
        </p:nvSpPr>
        <p:spPr>
          <a:xfrm>
            <a:off x="4284000" y="256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6"/>
          <p:cNvSpPr/>
          <p:nvPr/>
        </p:nvSpPr>
        <p:spPr>
          <a:xfrm>
            <a:off x="4212000" y="335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7"/>
          <p:cNvSpPr/>
          <p:nvPr/>
        </p:nvSpPr>
        <p:spPr>
          <a:xfrm>
            <a:off x="5076000" y="285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8"/>
          <p:cNvSpPr/>
          <p:nvPr/>
        </p:nvSpPr>
        <p:spPr>
          <a:xfrm>
            <a:off x="1280520" y="5877720"/>
            <a:ext cx="14396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Training set </a:t>
            </a:r>
            <a:r>
              <a:rPr b="0" lang="en-IN" sz="2000" spc="-1" strike="noStrike">
                <a:solidFill>
                  <a:srgbClr val="ff0000"/>
                </a:solidFill>
                <a:latin typeface="Gill Sans MT"/>
              </a:rPr>
              <a:t>(observed)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2" name="CustomShape 59"/>
          <p:cNvSpPr/>
          <p:nvPr/>
        </p:nvSpPr>
        <p:spPr>
          <a:xfrm>
            <a:off x="3852000" y="3717000"/>
            <a:ext cx="15116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Universal set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(unobserved)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3" name="CustomShape 60"/>
          <p:cNvSpPr/>
          <p:nvPr/>
        </p:nvSpPr>
        <p:spPr>
          <a:xfrm>
            <a:off x="6228360" y="436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1"/>
          <p:cNvSpPr/>
          <p:nvPr/>
        </p:nvSpPr>
        <p:spPr>
          <a:xfrm>
            <a:off x="6444360" y="407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62"/>
          <p:cNvSpPr/>
          <p:nvPr/>
        </p:nvSpPr>
        <p:spPr>
          <a:xfrm>
            <a:off x="6732360" y="41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63"/>
          <p:cNvSpPr/>
          <p:nvPr/>
        </p:nvSpPr>
        <p:spPr>
          <a:xfrm>
            <a:off x="7092360" y="393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4"/>
          <p:cNvSpPr/>
          <p:nvPr/>
        </p:nvSpPr>
        <p:spPr>
          <a:xfrm>
            <a:off x="6876360" y="436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5"/>
          <p:cNvSpPr/>
          <p:nvPr/>
        </p:nvSpPr>
        <p:spPr>
          <a:xfrm>
            <a:off x="6660360" y="458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6"/>
          <p:cNvSpPr/>
          <p:nvPr/>
        </p:nvSpPr>
        <p:spPr>
          <a:xfrm>
            <a:off x="6372360" y="465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67"/>
          <p:cNvSpPr/>
          <p:nvPr/>
        </p:nvSpPr>
        <p:spPr>
          <a:xfrm>
            <a:off x="7092360" y="494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68"/>
          <p:cNvSpPr/>
          <p:nvPr/>
        </p:nvSpPr>
        <p:spPr>
          <a:xfrm>
            <a:off x="687636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9"/>
          <p:cNvSpPr/>
          <p:nvPr/>
        </p:nvSpPr>
        <p:spPr>
          <a:xfrm>
            <a:off x="7380360" y="4941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0"/>
          <p:cNvSpPr/>
          <p:nvPr/>
        </p:nvSpPr>
        <p:spPr>
          <a:xfrm>
            <a:off x="716436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71"/>
          <p:cNvSpPr/>
          <p:nvPr/>
        </p:nvSpPr>
        <p:spPr>
          <a:xfrm>
            <a:off x="7020360" y="5301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72"/>
          <p:cNvSpPr/>
          <p:nvPr/>
        </p:nvSpPr>
        <p:spPr>
          <a:xfrm>
            <a:off x="745236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73"/>
          <p:cNvSpPr/>
          <p:nvPr/>
        </p:nvSpPr>
        <p:spPr>
          <a:xfrm>
            <a:off x="7308360" y="5373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74"/>
          <p:cNvSpPr/>
          <p:nvPr/>
        </p:nvSpPr>
        <p:spPr>
          <a:xfrm>
            <a:off x="6948360" y="551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5"/>
          <p:cNvSpPr/>
          <p:nvPr/>
        </p:nvSpPr>
        <p:spPr>
          <a:xfrm>
            <a:off x="6462360" y="5887080"/>
            <a:ext cx="15116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Testing set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(unobserved)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9" name="CustomShape 76"/>
          <p:cNvSpPr/>
          <p:nvPr/>
        </p:nvSpPr>
        <p:spPr>
          <a:xfrm>
            <a:off x="6516360" y="4365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77"/>
          <p:cNvSpPr/>
          <p:nvPr/>
        </p:nvSpPr>
        <p:spPr>
          <a:xfrm>
            <a:off x="7164360" y="4149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78"/>
          <p:cNvSpPr/>
          <p:nvPr/>
        </p:nvSpPr>
        <p:spPr>
          <a:xfrm>
            <a:off x="7452360" y="479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9"/>
          <p:cNvSpPr/>
          <p:nvPr/>
        </p:nvSpPr>
        <p:spPr>
          <a:xfrm>
            <a:off x="6732360" y="530136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0"/>
          <p:cNvSpPr/>
          <p:nvPr/>
        </p:nvSpPr>
        <p:spPr>
          <a:xfrm>
            <a:off x="658836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1"/>
          <p:cNvSpPr/>
          <p:nvPr/>
        </p:nvSpPr>
        <p:spPr>
          <a:xfrm>
            <a:off x="6588360" y="5461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82"/>
          <p:cNvSpPr/>
          <p:nvPr/>
        </p:nvSpPr>
        <p:spPr>
          <a:xfrm>
            <a:off x="7164360" y="4365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3"/>
          <p:cNvSpPr/>
          <p:nvPr/>
        </p:nvSpPr>
        <p:spPr>
          <a:xfrm>
            <a:off x="7524360" y="5373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84"/>
          <p:cNvSpPr/>
          <p:nvPr/>
        </p:nvSpPr>
        <p:spPr>
          <a:xfrm flipH="1">
            <a:off x="2482920" y="2709000"/>
            <a:ext cx="719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85"/>
          <p:cNvSpPr/>
          <p:nvPr/>
        </p:nvSpPr>
        <p:spPr>
          <a:xfrm>
            <a:off x="6084000" y="2709000"/>
            <a:ext cx="755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86"/>
          <p:cNvSpPr/>
          <p:nvPr/>
        </p:nvSpPr>
        <p:spPr>
          <a:xfrm flipH="1">
            <a:off x="899280" y="4120560"/>
            <a:ext cx="1800360" cy="129600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87"/>
          <p:cNvSpPr/>
          <p:nvPr/>
        </p:nvSpPr>
        <p:spPr>
          <a:xfrm flipH="1">
            <a:off x="6084000" y="4077000"/>
            <a:ext cx="1800360" cy="129600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8"/>
          <p:cNvSpPr/>
          <p:nvPr/>
        </p:nvSpPr>
        <p:spPr>
          <a:xfrm>
            <a:off x="4716000" y="2421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89"/>
          <p:cNvSpPr/>
          <p:nvPr/>
        </p:nvSpPr>
        <p:spPr>
          <a:xfrm>
            <a:off x="4932000" y="2277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90"/>
          <p:cNvSpPr/>
          <p:nvPr/>
        </p:nvSpPr>
        <p:spPr>
          <a:xfrm>
            <a:off x="3924000" y="3213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1"/>
          <p:cNvSpPr/>
          <p:nvPr/>
        </p:nvSpPr>
        <p:spPr>
          <a:xfrm>
            <a:off x="3780000" y="306900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92"/>
          <p:cNvSpPr/>
          <p:nvPr/>
        </p:nvSpPr>
        <p:spPr>
          <a:xfrm>
            <a:off x="3852000" y="337392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93"/>
          <p:cNvSpPr/>
          <p:nvPr/>
        </p:nvSpPr>
        <p:spPr>
          <a:xfrm>
            <a:off x="6948360" y="4653000"/>
            <a:ext cx="215640" cy="215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4"/>
          <p:cNvSpPr/>
          <p:nvPr/>
        </p:nvSpPr>
        <p:spPr>
          <a:xfrm>
            <a:off x="6372360" y="5157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95"/>
          <p:cNvSpPr/>
          <p:nvPr/>
        </p:nvSpPr>
        <p:spPr>
          <a:xfrm>
            <a:off x="1483920" y="3976920"/>
            <a:ext cx="559080" cy="1740600"/>
          </a:xfrm>
          <a:custGeom>
            <a:avLst/>
            <a:gdLst/>
            <a:ahLst/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noFill/>
          <a:ln w="2556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6"/>
          <p:cNvSpPr/>
          <p:nvPr/>
        </p:nvSpPr>
        <p:spPr>
          <a:xfrm>
            <a:off x="6588360" y="4005000"/>
            <a:ext cx="559080" cy="1740600"/>
          </a:xfrm>
          <a:custGeom>
            <a:avLst/>
            <a:gdLst/>
            <a:ahLst/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noFill/>
          <a:ln w="2556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97"/>
          <p:cNvSpPr/>
          <p:nvPr/>
        </p:nvSpPr>
        <p:spPr>
          <a:xfrm>
            <a:off x="6372360" y="5373360"/>
            <a:ext cx="143640" cy="14364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98"/>
          <p:cNvSpPr/>
          <p:nvPr/>
        </p:nvSpPr>
        <p:spPr>
          <a:xfrm>
            <a:off x="909720" y="2853000"/>
            <a:ext cx="1872000" cy="699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Data acquisition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2" name="CustomShape 99"/>
          <p:cNvSpPr/>
          <p:nvPr/>
        </p:nvSpPr>
        <p:spPr>
          <a:xfrm>
            <a:off x="6516360" y="2853000"/>
            <a:ext cx="1728000" cy="699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Practical usage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092640" y="4021200"/>
            <a:ext cx="1800000" cy="1728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3788280" y="4021200"/>
            <a:ext cx="1800000" cy="1728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875520" y="4021200"/>
            <a:ext cx="1800000" cy="1728000"/>
          </a:xfrm>
          <a:prstGeom prst="flowChartProcess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Shape 4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Training is the process of making the system able to learn.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No free lunch rule: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Training set and testing set come from the same distribution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Need to make some assumptions or bias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Training and testing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970920" y="411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1186920" y="4260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8"/>
          <p:cNvSpPr/>
          <p:nvPr/>
        </p:nvSpPr>
        <p:spPr>
          <a:xfrm>
            <a:off x="125892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9"/>
          <p:cNvSpPr/>
          <p:nvPr/>
        </p:nvSpPr>
        <p:spPr>
          <a:xfrm>
            <a:off x="970920" y="4332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0"/>
          <p:cNvSpPr/>
          <p:nvPr/>
        </p:nvSpPr>
        <p:spPr>
          <a:xfrm>
            <a:off x="1474920" y="4260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1"/>
          <p:cNvSpPr/>
          <p:nvPr/>
        </p:nvSpPr>
        <p:spPr>
          <a:xfrm>
            <a:off x="1402920" y="447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2"/>
          <p:cNvSpPr/>
          <p:nvPr/>
        </p:nvSpPr>
        <p:spPr>
          <a:xfrm>
            <a:off x="1114920" y="4548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1827360" y="482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4"/>
          <p:cNvSpPr/>
          <p:nvPr/>
        </p:nvSpPr>
        <p:spPr>
          <a:xfrm>
            <a:off x="16113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2115360" y="482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6"/>
          <p:cNvSpPr/>
          <p:nvPr/>
        </p:nvSpPr>
        <p:spPr>
          <a:xfrm>
            <a:off x="18993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7"/>
          <p:cNvSpPr/>
          <p:nvPr/>
        </p:nvSpPr>
        <p:spPr>
          <a:xfrm>
            <a:off x="1755360" y="5261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8"/>
          <p:cNvSpPr/>
          <p:nvPr/>
        </p:nvSpPr>
        <p:spPr>
          <a:xfrm>
            <a:off x="21873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9"/>
          <p:cNvSpPr/>
          <p:nvPr/>
        </p:nvSpPr>
        <p:spPr>
          <a:xfrm>
            <a:off x="2043360" y="5261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0"/>
          <p:cNvSpPr/>
          <p:nvPr/>
        </p:nvSpPr>
        <p:spPr>
          <a:xfrm>
            <a:off x="1899360" y="5405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1"/>
          <p:cNvSpPr/>
          <p:nvPr/>
        </p:nvSpPr>
        <p:spPr>
          <a:xfrm>
            <a:off x="3883680" y="411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3860280" y="430920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417168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4"/>
          <p:cNvSpPr/>
          <p:nvPr/>
        </p:nvSpPr>
        <p:spPr>
          <a:xfrm>
            <a:off x="4027680" y="4332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>
            <a:off x="4243680" y="4260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6"/>
          <p:cNvSpPr/>
          <p:nvPr/>
        </p:nvSpPr>
        <p:spPr>
          <a:xfrm>
            <a:off x="4459680" y="409320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7"/>
          <p:cNvSpPr/>
          <p:nvPr/>
        </p:nvSpPr>
        <p:spPr>
          <a:xfrm>
            <a:off x="4171680" y="447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8"/>
          <p:cNvSpPr/>
          <p:nvPr/>
        </p:nvSpPr>
        <p:spPr>
          <a:xfrm>
            <a:off x="4739760" y="482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9"/>
          <p:cNvSpPr/>
          <p:nvPr/>
        </p:nvSpPr>
        <p:spPr>
          <a:xfrm>
            <a:off x="43797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0"/>
          <p:cNvSpPr/>
          <p:nvPr/>
        </p:nvSpPr>
        <p:spPr>
          <a:xfrm>
            <a:off x="5027760" y="482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1"/>
          <p:cNvSpPr/>
          <p:nvPr/>
        </p:nvSpPr>
        <p:spPr>
          <a:xfrm>
            <a:off x="50277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32"/>
          <p:cNvSpPr/>
          <p:nvPr/>
        </p:nvSpPr>
        <p:spPr>
          <a:xfrm>
            <a:off x="466776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3"/>
          <p:cNvSpPr/>
          <p:nvPr/>
        </p:nvSpPr>
        <p:spPr>
          <a:xfrm>
            <a:off x="524412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4"/>
          <p:cNvSpPr/>
          <p:nvPr/>
        </p:nvSpPr>
        <p:spPr>
          <a:xfrm>
            <a:off x="5172120" y="5261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5"/>
          <p:cNvSpPr/>
          <p:nvPr/>
        </p:nvSpPr>
        <p:spPr>
          <a:xfrm>
            <a:off x="4811760" y="5405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6"/>
          <p:cNvSpPr/>
          <p:nvPr/>
        </p:nvSpPr>
        <p:spPr>
          <a:xfrm>
            <a:off x="625968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7"/>
          <p:cNvSpPr/>
          <p:nvPr/>
        </p:nvSpPr>
        <p:spPr>
          <a:xfrm>
            <a:off x="690768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8"/>
          <p:cNvSpPr/>
          <p:nvPr/>
        </p:nvSpPr>
        <p:spPr>
          <a:xfrm>
            <a:off x="6475680" y="411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9"/>
          <p:cNvSpPr/>
          <p:nvPr/>
        </p:nvSpPr>
        <p:spPr>
          <a:xfrm>
            <a:off x="6114960" y="419184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40"/>
          <p:cNvSpPr/>
          <p:nvPr/>
        </p:nvSpPr>
        <p:spPr>
          <a:xfrm>
            <a:off x="669168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41"/>
          <p:cNvSpPr/>
          <p:nvPr/>
        </p:nvSpPr>
        <p:spPr>
          <a:xfrm>
            <a:off x="7124040" y="4188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42"/>
          <p:cNvSpPr/>
          <p:nvPr/>
        </p:nvSpPr>
        <p:spPr>
          <a:xfrm>
            <a:off x="7340040" y="4044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3"/>
          <p:cNvSpPr/>
          <p:nvPr/>
        </p:nvSpPr>
        <p:spPr>
          <a:xfrm>
            <a:off x="6171120" y="534132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44"/>
          <p:cNvSpPr/>
          <p:nvPr/>
        </p:nvSpPr>
        <p:spPr>
          <a:xfrm>
            <a:off x="6252120" y="5549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5"/>
          <p:cNvSpPr/>
          <p:nvPr/>
        </p:nvSpPr>
        <p:spPr>
          <a:xfrm>
            <a:off x="7476120" y="482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46"/>
          <p:cNvSpPr/>
          <p:nvPr/>
        </p:nvSpPr>
        <p:spPr>
          <a:xfrm>
            <a:off x="7188120" y="5117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7"/>
          <p:cNvSpPr/>
          <p:nvPr/>
        </p:nvSpPr>
        <p:spPr>
          <a:xfrm>
            <a:off x="6972120" y="5261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8"/>
          <p:cNvSpPr/>
          <p:nvPr/>
        </p:nvSpPr>
        <p:spPr>
          <a:xfrm>
            <a:off x="7548120" y="5045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9"/>
          <p:cNvSpPr/>
          <p:nvPr/>
        </p:nvSpPr>
        <p:spPr>
          <a:xfrm>
            <a:off x="6900120" y="5477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50"/>
          <p:cNvSpPr/>
          <p:nvPr/>
        </p:nvSpPr>
        <p:spPr>
          <a:xfrm>
            <a:off x="7116120" y="5405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1"/>
          <p:cNvSpPr/>
          <p:nvPr/>
        </p:nvSpPr>
        <p:spPr>
          <a:xfrm>
            <a:off x="2858760" y="4469040"/>
            <a:ext cx="707040" cy="7038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52"/>
          <p:cNvSpPr/>
          <p:nvPr/>
        </p:nvSpPr>
        <p:spPr>
          <a:xfrm>
            <a:off x="4459680" y="4332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53"/>
          <p:cNvSpPr/>
          <p:nvPr/>
        </p:nvSpPr>
        <p:spPr>
          <a:xfrm>
            <a:off x="4404240" y="456588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54"/>
          <p:cNvSpPr/>
          <p:nvPr/>
        </p:nvSpPr>
        <p:spPr>
          <a:xfrm>
            <a:off x="4652640" y="438120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55"/>
          <p:cNvSpPr/>
          <p:nvPr/>
        </p:nvSpPr>
        <p:spPr>
          <a:xfrm>
            <a:off x="4675680" y="4188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6"/>
          <p:cNvSpPr/>
          <p:nvPr/>
        </p:nvSpPr>
        <p:spPr>
          <a:xfrm>
            <a:off x="3883680" y="4476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7"/>
          <p:cNvSpPr/>
          <p:nvPr/>
        </p:nvSpPr>
        <p:spPr>
          <a:xfrm>
            <a:off x="4099680" y="4620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58"/>
          <p:cNvSpPr/>
          <p:nvPr/>
        </p:nvSpPr>
        <p:spPr>
          <a:xfrm>
            <a:off x="4404240" y="456588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9"/>
          <p:cNvSpPr/>
          <p:nvPr/>
        </p:nvSpPr>
        <p:spPr>
          <a:xfrm>
            <a:off x="4635720" y="45687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0"/>
          <p:cNvSpPr/>
          <p:nvPr/>
        </p:nvSpPr>
        <p:spPr>
          <a:xfrm>
            <a:off x="4532400" y="519768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61"/>
          <p:cNvSpPr/>
          <p:nvPr/>
        </p:nvSpPr>
        <p:spPr>
          <a:xfrm>
            <a:off x="4523760" y="5405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2"/>
          <p:cNvSpPr/>
          <p:nvPr/>
        </p:nvSpPr>
        <p:spPr>
          <a:xfrm>
            <a:off x="4836960" y="5189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3"/>
          <p:cNvSpPr/>
          <p:nvPr/>
        </p:nvSpPr>
        <p:spPr>
          <a:xfrm>
            <a:off x="5027760" y="5405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4"/>
          <p:cNvSpPr/>
          <p:nvPr/>
        </p:nvSpPr>
        <p:spPr>
          <a:xfrm>
            <a:off x="4667760" y="5549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5"/>
          <p:cNvSpPr/>
          <p:nvPr/>
        </p:nvSpPr>
        <p:spPr>
          <a:xfrm>
            <a:off x="4307760" y="5261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66"/>
          <p:cNvSpPr/>
          <p:nvPr/>
        </p:nvSpPr>
        <p:spPr>
          <a:xfrm>
            <a:off x="6259680" y="433296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67"/>
          <p:cNvSpPr/>
          <p:nvPr/>
        </p:nvSpPr>
        <p:spPr>
          <a:xfrm>
            <a:off x="6412320" y="448560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68"/>
          <p:cNvSpPr/>
          <p:nvPr/>
        </p:nvSpPr>
        <p:spPr>
          <a:xfrm>
            <a:off x="6259680" y="4693320"/>
            <a:ext cx="192600" cy="1915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69"/>
          <p:cNvSpPr/>
          <p:nvPr/>
        </p:nvSpPr>
        <p:spPr>
          <a:xfrm>
            <a:off x="7620120" y="461304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70"/>
          <p:cNvSpPr/>
          <p:nvPr/>
        </p:nvSpPr>
        <p:spPr>
          <a:xfrm>
            <a:off x="7349040" y="513396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71"/>
          <p:cNvSpPr/>
          <p:nvPr/>
        </p:nvSpPr>
        <p:spPr>
          <a:xfrm>
            <a:off x="6684120" y="5549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72"/>
          <p:cNvSpPr/>
          <p:nvPr/>
        </p:nvSpPr>
        <p:spPr>
          <a:xfrm>
            <a:off x="6468120" y="5477400"/>
            <a:ext cx="128160" cy="127800"/>
          </a:xfrm>
          <a:prstGeom prst="flowChartConnector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There are several factors affecting the performance: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Types of training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provided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The form and extent of any initial </a:t>
            </a: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background knowledge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The </a:t>
            </a: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type of feedback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provided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The </a:t>
            </a:r>
            <a:r>
              <a:rPr b="1" lang="zh-TW" sz="2000" spc="-1" strike="noStrike">
                <a:solidFill>
                  <a:srgbClr val="000000"/>
                </a:solidFill>
                <a:latin typeface="Gill Sans MT"/>
              </a:rPr>
              <a:t>learning algorithms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 used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Two important factors: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Modeling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Optimization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Performance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The success of machine learning system also depends on the algorithms. 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The algorithms control the search to find and build the knowledge structures.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The learning algorithms should extract useful information from training examples.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Alg</a:t>
            </a: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orit</a:t>
            </a: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hm</a:t>
            </a: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1499760"/>
            <a:ext cx="8229240" cy="462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1" lang="zh-TW" sz="2400" spc="-1" strike="noStrike">
                <a:solidFill>
                  <a:srgbClr val="000000"/>
                </a:solidFill>
                <a:latin typeface="Gill Sans MT"/>
              </a:rPr>
              <a:t>Supervised learning </a:t>
            </a: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(                                        )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Prediction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Classification (discrete labels), Regression (real values)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1" lang="zh-TW" sz="2400" spc="-1" strike="noStrike">
                <a:solidFill>
                  <a:srgbClr val="000000"/>
                </a:solidFill>
                <a:latin typeface="Gill Sans MT"/>
              </a:rPr>
              <a:t>Unsupervised learning</a:t>
            </a:r>
            <a:r>
              <a:rPr b="0" lang="zh-TW" sz="2400" spc="-1" strike="noStrike">
                <a:solidFill>
                  <a:srgbClr val="000000"/>
                </a:solidFill>
                <a:latin typeface="Gill Sans MT"/>
              </a:rPr>
              <a:t> (                          )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Clustering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Probability distribution estimation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Finding association (in features)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Dimension reduction 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1" lang="zh-TW" sz="2400" spc="-1" strike="noStrike">
                <a:solidFill>
                  <a:srgbClr val="000000"/>
                </a:solidFill>
                <a:latin typeface="Gill Sans MT"/>
              </a:rPr>
              <a:t>Semi-supervised learning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536b3"/>
              </a:buClr>
              <a:buSzPct val="70000"/>
              <a:buFont typeface="Wingdings 2" charset="2"/>
              <a:buChar char=""/>
            </a:pPr>
            <a:r>
              <a:rPr b="1" lang="zh-TW" sz="2400" spc="-1" strike="noStrike">
                <a:solidFill>
                  <a:srgbClr val="000000"/>
                </a:solidFill>
                <a:latin typeface="Gill Sans MT"/>
              </a:rPr>
              <a:t>Reinforcement learning</a:t>
            </a:r>
            <a:endParaRPr b="0" lang="zh-TW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08bb4"/>
              </a:buClr>
              <a:buSzPct val="60000"/>
              <a:buFont typeface="Wingdings 2" charset="2"/>
              <a:buChar char="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Decision making (robot, chess machine)</a:t>
            </a: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Alg</a:t>
            </a: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orit</a:t>
            </a:r>
            <a:r>
              <a:rPr b="0" lang="zh-TW" sz="4400" spc="-1" strike="noStrike">
                <a:solidFill>
                  <a:srgbClr val="ffffff"/>
                </a:solidFill>
                <a:latin typeface="Gill Sans MT"/>
              </a:rPr>
              <a:t>hms</a:t>
            </a:r>
            <a:endParaRPr b="0" lang="zh-TW" sz="4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31" name="Picture 17" descr=""/>
          <p:cNvPicPr/>
          <p:nvPr/>
        </p:nvPicPr>
        <p:blipFill>
          <a:blip r:embed="rId1"/>
          <a:stretch/>
        </p:blipFill>
        <p:spPr>
          <a:xfrm>
            <a:off x="4140000" y="1545480"/>
            <a:ext cx="2714400" cy="371160"/>
          </a:xfrm>
          <a:prstGeom prst="rect">
            <a:avLst/>
          </a:prstGeom>
          <a:ln>
            <a:noFill/>
          </a:ln>
        </p:spPr>
      </p:pic>
      <p:pic>
        <p:nvPicPr>
          <p:cNvPr id="332" name="Picture 3" descr=""/>
          <p:cNvPicPr/>
          <p:nvPr/>
        </p:nvPicPr>
        <p:blipFill>
          <a:blip r:embed="rId2"/>
          <a:stretch/>
        </p:blipFill>
        <p:spPr>
          <a:xfrm>
            <a:off x="4494600" y="2769480"/>
            <a:ext cx="1733040" cy="37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2391</TotalTime>
  <Application>LibreOffice/5.4.2.2$Linux_X86_64 LibreOffice_project/40m0$Build-2</Application>
  <Words>525</Words>
  <Paragraphs>152</Paragraphs>
  <Company>NTU DISP LAB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2011-10-12T13:27:42Z</dcterms:created>
  <dc:creator>Ian Chang</dc:creator>
  <dc:description/>
  <dc:language>en-IN</dc:language>
  <cp:lastModifiedBy/>
  <dcterms:modified xsi:type="dcterms:W3CDTF">2018-02-05T22:18:06Z</dcterms:modified>
  <cp:revision>96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NTU DISP LAB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