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sldIdLst>
    <p:sldId id="256" r:id="rId2"/>
    <p:sldId id="269" r:id="rId3"/>
    <p:sldId id="257" r:id="rId4"/>
    <p:sldId id="270" r:id="rId5"/>
    <p:sldId id="258" r:id="rId6"/>
    <p:sldId id="274" r:id="rId7"/>
    <p:sldId id="271" r:id="rId8"/>
    <p:sldId id="273" r:id="rId9"/>
    <p:sldId id="276" r:id="rId10"/>
    <p:sldId id="272" r:id="rId11"/>
    <p:sldId id="261" r:id="rId12"/>
    <p:sldId id="278" r:id="rId13"/>
    <p:sldId id="262" r:id="rId14"/>
    <p:sldId id="279" r:id="rId15"/>
    <p:sldId id="263" r:id="rId16"/>
    <p:sldId id="265" r:id="rId17"/>
    <p:sldId id="267" r:id="rId18"/>
    <p:sldId id="268" r:id="rId19"/>
    <p:sldId id="280" r:id="rId20"/>
    <p:sldId id="28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snapToGrid="0" snapToObjects="1">
      <p:cViewPr>
        <p:scale>
          <a:sx n="95" d="100"/>
          <a:sy n="95" d="100"/>
        </p:scale>
        <p:origin x="46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582284"/>
      </p:ext>
    </p:extLst>
  </p:cSld>
  <p:clrMapOvr>
    <a:masterClrMapping/>
  </p:clrMapOvr>
  <p:transition advTm="5000">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82424408"/>
      </p:ext>
    </p:extLst>
  </p:cSld>
  <p:clrMapOvr>
    <a:masterClrMapping/>
  </p:clrMapOvr>
  <p:transition advTm="5000">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5448083"/>
      </p:ext>
    </p:extLst>
  </p:cSld>
  <p:clrMapOvr>
    <a:masterClrMapping/>
  </p:clrMapOvr>
  <p:transition advTm="5000">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22918753"/>
      </p:ext>
    </p:extLst>
  </p:cSld>
  <p:clrMapOvr>
    <a:masterClrMapping/>
  </p:clrMapOvr>
  <p:transition advTm="5000">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5299943"/>
      </p:ext>
    </p:extLst>
  </p:cSld>
  <p:clrMapOvr>
    <a:masterClrMapping/>
  </p:clrMapOvr>
  <p:transition advTm="5000">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506404"/>
      </p:ext>
    </p:extLst>
  </p:cSld>
  <p:clrMapOvr>
    <a:masterClrMapping/>
  </p:clrMapOvr>
  <p:transition advTm="5000">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7292182"/>
      </p:ext>
    </p:extLst>
  </p:cSld>
  <p:clrMapOvr>
    <a:masterClrMapping/>
  </p:clrMapOvr>
  <p:transition advTm="5000">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6873783"/>
      </p:ext>
    </p:extLst>
  </p:cSld>
  <p:clrMapOvr>
    <a:masterClrMapping/>
  </p:clrMapOvr>
  <p:transition advTm="5000">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1495457"/>
      </p:ext>
    </p:extLst>
  </p:cSld>
  <p:clrMapOvr>
    <a:masterClrMapping/>
  </p:clrMapOvr>
  <p:transition advTm="5000">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4428135"/>
      </p:ext>
    </p:extLst>
  </p:cSld>
  <p:clrMapOvr>
    <a:masterClrMapping/>
  </p:clrMapOvr>
  <p:transition advTm="5000">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4975359"/>
      </p:ext>
    </p:extLst>
  </p:cSld>
  <p:clrMapOvr>
    <a:masterClrMapping/>
  </p:clrMapOvr>
  <p:transition advTm="5000">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8336938"/>
      </p:ext>
    </p:extLst>
  </p:cSld>
  <p:clrMapOvr>
    <a:masterClrMapping/>
  </p:clrMapOvr>
  <p:transition advTm="5000">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4913321"/>
      </p:ext>
    </p:extLst>
  </p:cSld>
  <p:clrMapOvr>
    <a:masterClrMapping/>
  </p:clrMapOvr>
  <p:transition advTm="5000">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3306745"/>
      </p:ext>
    </p:extLst>
  </p:cSld>
  <p:clrMapOvr>
    <a:masterClrMapping/>
  </p:clrMapOvr>
  <p:transition advTm="5000">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8246552"/>
      </p:ext>
    </p:extLst>
  </p:cSld>
  <p:clrMapOvr>
    <a:masterClrMapping/>
  </p:clrMapOvr>
  <p:transition advTm="5000">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4326421"/>
      </p:ext>
    </p:extLst>
  </p:cSld>
  <p:clrMapOvr>
    <a:masterClrMapping/>
  </p:clrMapOvr>
  <p:transition advTm="5000">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1508784"/>
      </p:ext>
    </p:extLst>
  </p:cSld>
  <p:clrMapOvr>
    <a:masterClrMapping/>
  </p:clrMapOvr>
  <p:transition advTm="5000">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6276779"/>
      </p:ext>
    </p:extLst>
  </p:cSld>
  <p:clrMapOvr>
    <a:masterClrMapping/>
  </p:clrMapOvr>
  <p:transition advTm="5000">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2485012"/>
      </p:ext>
    </p:extLst>
  </p:cSld>
  <p:clrMapOvr>
    <a:masterClrMapping/>
  </p:clrMapOvr>
  <p:transition advTm="5000">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679426"/>
      </p:ext>
    </p:extLst>
  </p:cSld>
  <p:clrMapOvr>
    <a:masterClrMapping/>
  </p:clrMapOvr>
  <p:transition advTm="5000">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9/3/2025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5244053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Lst>
  <p:transition advTm="5000">
    <p:split orient="vert"/>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01385"/>
            <a:ext cx="8077200" cy="2035629"/>
          </a:xfrm>
        </p:spPr>
        <p:txBody>
          <a:bodyPr>
            <a:normAutofit fontScale="90000"/>
          </a:bodyPr>
          <a:lstStyle/>
          <a:p>
            <a:r>
              <a:rPr lang="en-US" sz="3600" b="1" dirty="0">
                <a:latin typeface="Arial Black" panose="020B0A04020102020204" pitchFamily="34" charset="0"/>
              </a:rPr>
              <a:t>FROM HASHTAGS TO INSIGHTS </a:t>
            </a:r>
            <a:r>
              <a:rPr lang="en-US" dirty="0"/>
              <a:t>: </a:t>
            </a:r>
            <a:r>
              <a:rPr lang="en-US" sz="3600" dirty="0"/>
              <a:t>Predicting Sentiment, Shaping Strategy</a:t>
            </a:r>
            <a:br>
              <a:rPr lang="en-US" dirty="0"/>
            </a:br>
            <a:endParaRPr dirty="0"/>
          </a:p>
        </p:txBody>
      </p:sp>
      <p:pic>
        <p:nvPicPr>
          <p:cNvPr id="5" name="Picture 4">
            <a:extLst>
              <a:ext uri="{FF2B5EF4-FFF2-40B4-BE49-F238E27FC236}">
                <a16:creationId xmlns:a16="http://schemas.microsoft.com/office/drawing/2014/main" id="{EF502506-CEA0-3ACE-5352-540FA17899EF}"/>
              </a:ext>
            </a:extLst>
          </p:cNvPr>
          <p:cNvPicPr>
            <a:picLocks noChangeAspect="1"/>
          </p:cNvPicPr>
          <p:nvPr/>
        </p:nvPicPr>
        <p:blipFill>
          <a:blip r:embed="rId2"/>
          <a:stretch>
            <a:fillRect/>
          </a:stretch>
        </p:blipFill>
        <p:spPr>
          <a:xfrm>
            <a:off x="1380679" y="1828800"/>
            <a:ext cx="6382641" cy="4659086"/>
          </a:xfrm>
          <a:prstGeom prst="rect">
            <a:avLst/>
          </a:prstGeom>
        </p:spPr>
      </p:pic>
    </p:spTree>
  </p:cSld>
  <p:clrMapOvr>
    <a:masterClrMapping/>
  </p:clrMapOvr>
  <p:transition advTm="5000">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02248B-B5A7-574B-2B41-0C102122985F}"/>
              </a:ext>
            </a:extLst>
          </p:cNvPr>
          <p:cNvSpPr txBox="1"/>
          <p:nvPr/>
        </p:nvSpPr>
        <p:spPr>
          <a:xfrm>
            <a:off x="566057" y="402773"/>
            <a:ext cx="8120743" cy="2677656"/>
          </a:xfrm>
          <a:prstGeom prst="rect">
            <a:avLst/>
          </a:prstGeom>
          <a:noFill/>
        </p:spPr>
        <p:txBody>
          <a:bodyPr wrap="square">
            <a:spAutoFit/>
          </a:bodyPr>
          <a:lstStyle/>
          <a:p>
            <a:r>
              <a:rPr lang="en-US" sz="2800" dirty="0"/>
              <a:t>Apple holds a stronger brand perception compared to Google within the dataset from the analysis. Apple products and the brand generate the highest level of engagement, with 1,949 positive mentions against 388 negative mentions, indicating strong consumer affinity despite some criticism. </a:t>
            </a:r>
          </a:p>
        </p:txBody>
      </p:sp>
      <p:pic>
        <p:nvPicPr>
          <p:cNvPr id="6" name="Picture 5">
            <a:extLst>
              <a:ext uri="{FF2B5EF4-FFF2-40B4-BE49-F238E27FC236}">
                <a16:creationId xmlns:a16="http://schemas.microsoft.com/office/drawing/2014/main" id="{E821C02F-31FD-AC92-F98C-5AA81FF8352E}"/>
              </a:ext>
            </a:extLst>
          </p:cNvPr>
          <p:cNvPicPr>
            <a:picLocks noChangeAspect="1"/>
          </p:cNvPicPr>
          <p:nvPr/>
        </p:nvPicPr>
        <p:blipFill>
          <a:blip r:embed="rId2"/>
          <a:stretch>
            <a:fillRect/>
          </a:stretch>
        </p:blipFill>
        <p:spPr>
          <a:xfrm>
            <a:off x="1152047" y="2982686"/>
            <a:ext cx="6839905" cy="3875313"/>
          </a:xfrm>
          <a:prstGeom prst="rect">
            <a:avLst/>
          </a:prstGeom>
        </p:spPr>
      </p:pic>
    </p:spTree>
    <p:extLst>
      <p:ext uri="{BB962C8B-B14F-4D97-AF65-F5344CB8AC3E}">
        <p14:creationId xmlns:p14="http://schemas.microsoft.com/office/powerpoint/2010/main" val="1697952386"/>
      </p:ext>
    </p:extLst>
  </p:cSld>
  <p:clrMapOvr>
    <a:masterClrMapping/>
  </p:clrMapOvr>
  <p:transition advTm="5000">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Black" panose="020B0A04020102020204" pitchFamily="34" charset="0"/>
              </a:rPr>
              <a:t>TWEET LENGTH DISTRIBUTION BY SENTIMENT</a:t>
            </a:r>
            <a:br>
              <a:rPr lang="en-US" dirty="0"/>
            </a:br>
            <a:endParaRPr sz="3200" b="1" dirty="0">
              <a:latin typeface="Arial Black" panose="020B0A04020102020204" pitchFamily="34" charset="0"/>
            </a:endParaRPr>
          </a:p>
        </p:txBody>
      </p:sp>
      <p:pic>
        <p:nvPicPr>
          <p:cNvPr id="5" name="Picture 4">
            <a:extLst>
              <a:ext uri="{FF2B5EF4-FFF2-40B4-BE49-F238E27FC236}">
                <a16:creationId xmlns:a16="http://schemas.microsoft.com/office/drawing/2014/main" id="{0985FCBB-7DA8-D0D9-0FB5-335C5D70649C}"/>
              </a:ext>
            </a:extLst>
          </p:cNvPr>
          <p:cNvPicPr>
            <a:picLocks noChangeAspect="1"/>
          </p:cNvPicPr>
          <p:nvPr/>
        </p:nvPicPr>
        <p:blipFill>
          <a:blip r:embed="rId2"/>
          <a:stretch>
            <a:fillRect/>
          </a:stretch>
        </p:blipFill>
        <p:spPr>
          <a:xfrm>
            <a:off x="212271" y="1225244"/>
            <a:ext cx="8719457" cy="2999176"/>
          </a:xfrm>
          <a:prstGeom prst="rect">
            <a:avLst/>
          </a:prstGeom>
        </p:spPr>
      </p:pic>
    </p:spTree>
  </p:cSld>
  <p:clrMapOvr>
    <a:masterClrMapping/>
  </p:clrMapOvr>
  <p:transition advTm="5000">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453F04-2C9B-5AB3-868D-38590915DF75}"/>
              </a:ext>
            </a:extLst>
          </p:cNvPr>
          <p:cNvSpPr txBox="1"/>
          <p:nvPr/>
        </p:nvSpPr>
        <p:spPr>
          <a:xfrm>
            <a:off x="308225" y="565079"/>
            <a:ext cx="8322067" cy="6001643"/>
          </a:xfrm>
          <a:prstGeom prst="rect">
            <a:avLst/>
          </a:prstGeom>
          <a:noFill/>
        </p:spPr>
        <p:txBody>
          <a:bodyPr wrap="square">
            <a:spAutoFit/>
          </a:bodyPr>
          <a:lstStyle/>
          <a:p>
            <a:pPr marL="342900" indent="-342900">
              <a:buFont typeface="Arial" panose="020B0604020202020204" pitchFamily="34" charset="0"/>
              <a:buChar char="•"/>
            </a:pPr>
            <a:r>
              <a:rPr lang="en-US" sz="2400" dirty="0"/>
              <a:t>Negative tweets  has a clear peak around 22–24 words. Very short tweets (&lt;10 words) and very long tweets (&gt;30 words) are rare. The distribution is right-skewed, suggesting that while most negative tweets are moderately long, a few extend further in length.</a:t>
            </a:r>
          </a:p>
          <a:p>
            <a:endParaRPr lang="en-US" sz="2400" dirty="0"/>
          </a:p>
          <a:p>
            <a:pPr marL="342900" indent="-342900">
              <a:buFont typeface="Arial" panose="020B0604020202020204" pitchFamily="34" charset="0"/>
              <a:buChar char="•"/>
            </a:pPr>
            <a:r>
              <a:rPr lang="en-US" sz="2400" dirty="0"/>
              <a:t>Positive tweets curve peaks around 18–20 words, ranging between 10 and 26 words. The distribution is also right-skewed, indicating that users tend to use slightly more words when expressing positive sentiment.</a:t>
            </a:r>
          </a:p>
          <a:p>
            <a:endParaRPr lang="en-US" sz="2400" dirty="0"/>
          </a:p>
          <a:p>
            <a:pPr marL="342900" indent="-342900">
              <a:buFont typeface="Arial" panose="020B0604020202020204" pitchFamily="34" charset="0"/>
              <a:buChar char="•"/>
            </a:pPr>
            <a:r>
              <a:rPr lang="en-US" sz="2400" dirty="0"/>
              <a:t>Neutral tweets follow a normal distribution with a strong central peak at 18 words, showing a consistent word count pattern , suggesting that neutral tweets are more standardized, possibly because they are more factual or informational.</a:t>
            </a:r>
          </a:p>
        </p:txBody>
      </p:sp>
    </p:spTree>
    <p:extLst>
      <p:ext uri="{BB962C8B-B14F-4D97-AF65-F5344CB8AC3E}">
        <p14:creationId xmlns:p14="http://schemas.microsoft.com/office/powerpoint/2010/main" val="624756221"/>
      </p:ext>
    </p:extLst>
  </p:cSld>
  <p:clrMapOvr>
    <a:masterClrMapping/>
  </p:clrMapOvr>
  <p:transition advTm="5000">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2074338-07C0-658B-099A-09A4004DF0D4}"/>
              </a:ext>
            </a:extLst>
          </p:cNvPr>
          <p:cNvPicPr>
            <a:picLocks noChangeAspect="1"/>
          </p:cNvPicPr>
          <p:nvPr/>
        </p:nvPicPr>
        <p:blipFill>
          <a:blip r:embed="rId2"/>
          <a:stretch>
            <a:fillRect/>
          </a:stretch>
        </p:blipFill>
        <p:spPr>
          <a:xfrm>
            <a:off x="0" y="410796"/>
            <a:ext cx="4168466" cy="2096098"/>
          </a:xfrm>
          <a:prstGeom prst="rect">
            <a:avLst/>
          </a:prstGeom>
        </p:spPr>
      </p:pic>
      <p:pic>
        <p:nvPicPr>
          <p:cNvPr id="8" name="Picture 7">
            <a:extLst>
              <a:ext uri="{FF2B5EF4-FFF2-40B4-BE49-F238E27FC236}">
                <a16:creationId xmlns:a16="http://schemas.microsoft.com/office/drawing/2014/main" id="{7715C4AC-A4B4-05BC-90A5-C9DBC76DC918}"/>
              </a:ext>
            </a:extLst>
          </p:cNvPr>
          <p:cNvPicPr>
            <a:picLocks noChangeAspect="1"/>
          </p:cNvPicPr>
          <p:nvPr/>
        </p:nvPicPr>
        <p:blipFill>
          <a:blip r:embed="rId3"/>
          <a:stretch>
            <a:fillRect/>
          </a:stretch>
        </p:blipFill>
        <p:spPr>
          <a:xfrm>
            <a:off x="127251" y="2706826"/>
            <a:ext cx="4041215" cy="2018703"/>
          </a:xfrm>
          <a:prstGeom prst="rect">
            <a:avLst/>
          </a:prstGeom>
        </p:spPr>
      </p:pic>
      <p:pic>
        <p:nvPicPr>
          <p:cNvPr id="12" name="Picture 11">
            <a:extLst>
              <a:ext uri="{FF2B5EF4-FFF2-40B4-BE49-F238E27FC236}">
                <a16:creationId xmlns:a16="http://schemas.microsoft.com/office/drawing/2014/main" id="{59820EA2-754E-75BF-9C5B-B6FCF1C4EA47}"/>
              </a:ext>
            </a:extLst>
          </p:cNvPr>
          <p:cNvPicPr>
            <a:picLocks noChangeAspect="1"/>
          </p:cNvPicPr>
          <p:nvPr/>
        </p:nvPicPr>
        <p:blipFill>
          <a:blip r:embed="rId4"/>
          <a:stretch>
            <a:fillRect/>
          </a:stretch>
        </p:blipFill>
        <p:spPr>
          <a:xfrm>
            <a:off x="4317535" y="1592494"/>
            <a:ext cx="4591723" cy="3205537"/>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000">
        <p159:morph option="byObject"/>
      </p:transition>
    </mc:Choice>
    <mc:Fallback>
      <p:transition spd="slow"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DA866D-EDD9-8ABA-03CB-1381ED26CB31}"/>
              </a:ext>
            </a:extLst>
          </p:cNvPr>
          <p:cNvSpPr txBox="1"/>
          <p:nvPr/>
        </p:nvSpPr>
        <p:spPr>
          <a:xfrm>
            <a:off x="504265" y="161365"/>
            <a:ext cx="6353735" cy="3970318"/>
          </a:xfrm>
          <a:prstGeom prst="rect">
            <a:avLst/>
          </a:prstGeom>
          <a:noFill/>
        </p:spPr>
        <p:txBody>
          <a:bodyPr wrap="square">
            <a:spAutoFit/>
          </a:bodyPr>
          <a:lstStyle/>
          <a:p>
            <a:r>
              <a:rPr lang="en-US" dirty="0"/>
              <a:t>Discussions on Twitter were largely event-driven, with “</a:t>
            </a:r>
            <a:r>
              <a:rPr lang="en-US" dirty="0" err="1"/>
              <a:t>sxsw</a:t>
            </a:r>
            <a:r>
              <a:rPr lang="en-US" dirty="0"/>
              <a:t>” dominating across negative, positive, and neutral tweets. </a:t>
            </a:r>
          </a:p>
          <a:p>
            <a:endParaRPr lang="en-US" dirty="0"/>
          </a:p>
          <a:p>
            <a:pPr marL="285750" indent="-285750">
              <a:buFont typeface="Arial" panose="020B0604020202020204" pitchFamily="34" charset="0"/>
              <a:buChar char="•"/>
            </a:pPr>
            <a:r>
              <a:rPr lang="en-US" dirty="0"/>
              <a:t>Negative tweets focused on dissatisfaction with the event or frustrations with tech products like the iPad, iPhone, Apple, and Google.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Positive tweets reflected enthusiasm and praise for the same event and products, underscoring how shared experiences can generate both excitement and criticism.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Neutral tweets were largely informational, consisting of news, updates, and links about SXSW and tech launches, without strong emotional tones. </a:t>
            </a:r>
          </a:p>
        </p:txBody>
      </p:sp>
    </p:spTree>
    <p:extLst>
      <p:ext uri="{BB962C8B-B14F-4D97-AF65-F5344CB8AC3E}">
        <p14:creationId xmlns:p14="http://schemas.microsoft.com/office/powerpoint/2010/main" val="706269642"/>
      </p:ext>
    </p:extLst>
  </p:cSld>
  <p:clrMapOvr>
    <a:masterClrMapping/>
  </p:clrMapOvr>
  <p:transition advTm="5000">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618519"/>
            <a:ext cx="7773338" cy="470694"/>
          </a:xfrm>
        </p:spPr>
        <p:txBody>
          <a:bodyPr>
            <a:normAutofit fontScale="90000"/>
          </a:bodyPr>
          <a:lstStyle/>
          <a:p>
            <a:r>
              <a:rPr lang="en-US" sz="3200" b="1" dirty="0">
                <a:latin typeface="Arial Black" panose="020B0A04020102020204" pitchFamily="34" charset="0"/>
              </a:rPr>
              <a:t>MODELLING</a:t>
            </a:r>
            <a:endParaRPr sz="3200" b="1" dirty="0">
              <a:latin typeface="Arial Black" panose="020B0A04020102020204" pitchFamily="34" charset="0"/>
            </a:endParaRPr>
          </a:p>
        </p:txBody>
      </p:sp>
      <p:pic>
        <p:nvPicPr>
          <p:cNvPr id="5" name="Picture 4">
            <a:extLst>
              <a:ext uri="{FF2B5EF4-FFF2-40B4-BE49-F238E27FC236}">
                <a16:creationId xmlns:a16="http://schemas.microsoft.com/office/drawing/2014/main" id="{0516F630-C5DA-7ED1-7924-5BEE6D52AA2B}"/>
              </a:ext>
            </a:extLst>
          </p:cNvPr>
          <p:cNvPicPr>
            <a:picLocks noChangeAspect="1"/>
          </p:cNvPicPr>
          <p:nvPr/>
        </p:nvPicPr>
        <p:blipFill>
          <a:blip r:embed="rId2"/>
          <a:stretch>
            <a:fillRect/>
          </a:stretch>
        </p:blipFill>
        <p:spPr>
          <a:xfrm>
            <a:off x="186758" y="1344705"/>
            <a:ext cx="3854633" cy="2958364"/>
          </a:xfrm>
          <a:prstGeom prst="rect">
            <a:avLst/>
          </a:prstGeom>
        </p:spPr>
      </p:pic>
      <p:sp>
        <p:nvSpPr>
          <p:cNvPr id="8" name="TextBox 7">
            <a:extLst>
              <a:ext uri="{FF2B5EF4-FFF2-40B4-BE49-F238E27FC236}">
                <a16:creationId xmlns:a16="http://schemas.microsoft.com/office/drawing/2014/main" id="{57133B47-EC96-D689-382B-CEEB881391D4}"/>
              </a:ext>
            </a:extLst>
          </p:cNvPr>
          <p:cNvSpPr txBox="1"/>
          <p:nvPr/>
        </p:nvSpPr>
        <p:spPr>
          <a:xfrm>
            <a:off x="4215653" y="1230406"/>
            <a:ext cx="4625788" cy="6186309"/>
          </a:xfrm>
          <a:prstGeom prst="rect">
            <a:avLst/>
          </a:prstGeom>
          <a:noFill/>
        </p:spPr>
        <p:txBody>
          <a:bodyPr wrap="square" rtlCol="0">
            <a:spAutoFit/>
          </a:bodyPr>
          <a:lstStyle/>
          <a:p>
            <a:r>
              <a:rPr lang="en-US" dirty="0"/>
              <a:t>Logistic Regression was used due to its superior precision in classifying tweet sentiments. This makes it especially effective for identifying positive sentiment with minimal false positives, aligning well with our goal of extracting reliable brand perception insights.</a:t>
            </a:r>
          </a:p>
          <a:p>
            <a:r>
              <a:rPr lang="en-US" dirty="0"/>
              <a:t>EDA revealed a significant imbalance in sentiment classes, with </a:t>
            </a:r>
            <a:r>
              <a:rPr lang="en-US" i="1" dirty="0"/>
              <a:t>neutral</a:t>
            </a:r>
            <a:r>
              <a:rPr lang="en-US" dirty="0"/>
              <a:t> tweets dominating the dataset and </a:t>
            </a:r>
            <a:r>
              <a:rPr lang="en-US" i="1" dirty="0"/>
              <a:t>negative</a:t>
            </a:r>
            <a:r>
              <a:rPr lang="en-US" dirty="0"/>
              <a:t> sentiment underrepresented. SMOTE was used to address during model training using Logistic Regression.</a:t>
            </a:r>
          </a:p>
          <a:p>
            <a:r>
              <a:rPr lang="en-US" dirty="0"/>
              <a:t>The model automatically adjusts the importance of each class based on its frequency, penalizing misclassification of minority classes more heavily. This approach helps improve recall and F1-score for underrepresented sentiments without altering the original data distribution.</a:t>
            </a:r>
          </a:p>
          <a:p>
            <a:br>
              <a:rPr lang="en-US" dirty="0"/>
            </a:br>
            <a:endParaRPr lang="en-US" dirty="0"/>
          </a:p>
          <a:p>
            <a:endParaRPr lang="en-US" dirty="0"/>
          </a:p>
          <a:p>
            <a:endParaRPr lang="en-US" dirty="0"/>
          </a:p>
        </p:txBody>
      </p:sp>
    </p:spTree>
  </p:cSld>
  <p:clrMapOvr>
    <a:masterClrMapping/>
  </p:clrMapOvr>
  <p:transition advTm="5000">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Arial Black" panose="020B0A04020102020204" pitchFamily="34" charset="0"/>
              </a:rPr>
              <a:t>M</a:t>
            </a:r>
            <a:r>
              <a:rPr lang="en-US" sz="3200" dirty="0">
                <a:latin typeface="Arial Black" panose="020B0A04020102020204" pitchFamily="34" charset="0"/>
              </a:rPr>
              <a:t>ODEL PERFROMANCE</a:t>
            </a:r>
            <a:endParaRPr sz="3200" dirty="0">
              <a:latin typeface="Arial Black" panose="020B0A04020102020204" pitchFamily="34" charset="0"/>
            </a:endParaRPr>
          </a:p>
        </p:txBody>
      </p:sp>
      <p:sp>
        <p:nvSpPr>
          <p:cNvPr id="3" name="Content Placeholder 2"/>
          <p:cNvSpPr>
            <a:spLocks noGrp="1"/>
          </p:cNvSpPr>
          <p:nvPr>
            <p:ph idx="1"/>
          </p:nvPr>
        </p:nvSpPr>
        <p:spPr/>
        <p:txBody>
          <a:bodyPr/>
          <a:lstStyle/>
          <a:p>
            <a:r>
              <a:rPr dirty="0"/>
              <a:t>Accuracy: 0.647</a:t>
            </a:r>
          </a:p>
        </p:txBody>
      </p:sp>
    </p:spTree>
  </p:cSld>
  <p:clrMapOvr>
    <a:masterClrMapping/>
  </p:clrMapOvr>
  <p:transition advTm="5000">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39D0-DF5D-1FCD-79A1-661AF2A954D8}"/>
              </a:ext>
            </a:extLst>
          </p:cNvPr>
          <p:cNvSpPr>
            <a:spLocks noGrp="1"/>
          </p:cNvSpPr>
          <p:nvPr>
            <p:ph type="title"/>
          </p:nvPr>
        </p:nvSpPr>
        <p:spPr>
          <a:xfrm>
            <a:off x="628650" y="365127"/>
            <a:ext cx="7886700" cy="724086"/>
          </a:xfrm>
        </p:spPr>
        <p:txBody>
          <a:bodyPr>
            <a:normAutofit/>
          </a:bodyPr>
          <a:lstStyle/>
          <a:p>
            <a:r>
              <a:rPr lang="en-US" sz="3200" b="1" dirty="0"/>
              <a:t>	</a:t>
            </a:r>
            <a:r>
              <a:rPr lang="en-US" sz="3200" b="1" dirty="0">
                <a:latin typeface="Arial Black" panose="020B0A04020102020204" pitchFamily="34" charset="0"/>
              </a:rPr>
              <a:t>RECOMMENDATIONS</a:t>
            </a:r>
          </a:p>
        </p:txBody>
      </p:sp>
      <p:sp>
        <p:nvSpPr>
          <p:cNvPr id="3" name="Content Placeholder 2">
            <a:extLst>
              <a:ext uri="{FF2B5EF4-FFF2-40B4-BE49-F238E27FC236}">
                <a16:creationId xmlns:a16="http://schemas.microsoft.com/office/drawing/2014/main" id="{B74BEAEA-514C-397E-27F1-5F6FA65068BB}"/>
              </a:ext>
            </a:extLst>
          </p:cNvPr>
          <p:cNvSpPr>
            <a:spLocks noGrp="1"/>
          </p:cNvSpPr>
          <p:nvPr>
            <p:ph idx="1"/>
          </p:nvPr>
        </p:nvSpPr>
        <p:spPr>
          <a:xfrm>
            <a:off x="628650" y="1243853"/>
            <a:ext cx="7886700" cy="4933110"/>
          </a:xfrm>
        </p:spPr>
        <p:txBody>
          <a:bodyPr>
            <a:normAutofit fontScale="92500" lnSpcReduction="10000"/>
          </a:bodyPr>
          <a:lstStyle/>
          <a:p>
            <a:r>
              <a:rPr lang="en-US" dirty="0"/>
              <a:t>The dominance of neutral sentiment suggests that many consumers are either undecided or simply sharing factual content without emotional attachment. This is an opportunity for brands to convert neutral mentions into positive advocacy through targeted engagement and value-driven messaging. It is also essential to monitor and address negative feedback to protect brand reputation and maintain consumer trust.</a:t>
            </a:r>
          </a:p>
          <a:p>
            <a:r>
              <a:rPr lang="en-US" dirty="0"/>
              <a:t>Apple’s strong but more polarized presence highlights both its competitive strength and the need to address customer pain points to sustain loyalty. Google, meanwhile, maintains a stable and less contentious perception, but may need to invest in strategies that enhance consumer engagement and brand excitement to match Apple’s market visibility.</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58253380"/>
      </p:ext>
    </p:extLst>
  </p:cSld>
  <p:clrMapOvr>
    <a:masterClrMapping/>
  </p:clrMapOvr>
  <p:transition advTm="5000">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167C-864F-0870-48AE-6A6D20D6809B}"/>
              </a:ext>
            </a:extLst>
          </p:cNvPr>
          <p:cNvSpPr>
            <a:spLocks noGrp="1"/>
          </p:cNvSpPr>
          <p:nvPr>
            <p:ph type="title"/>
          </p:nvPr>
        </p:nvSpPr>
        <p:spPr>
          <a:xfrm>
            <a:off x="445434" y="-55935"/>
            <a:ext cx="7886700" cy="1325563"/>
          </a:xfrm>
        </p:spPr>
        <p:txBody>
          <a:bodyPr>
            <a:normAutofit/>
          </a:bodyPr>
          <a:lstStyle/>
          <a:p>
            <a:r>
              <a:rPr lang="en-US" sz="3200" dirty="0">
                <a:latin typeface="Arial Black" panose="020B0A04020102020204" pitchFamily="34" charset="0"/>
              </a:rPr>
              <a:t>WAY FORWARD</a:t>
            </a:r>
          </a:p>
        </p:txBody>
      </p:sp>
      <p:sp>
        <p:nvSpPr>
          <p:cNvPr id="3" name="Content Placeholder 2">
            <a:extLst>
              <a:ext uri="{FF2B5EF4-FFF2-40B4-BE49-F238E27FC236}">
                <a16:creationId xmlns:a16="http://schemas.microsoft.com/office/drawing/2014/main" id="{BB00E1CC-7C8D-D2C3-0E09-0265271BB4DA}"/>
              </a:ext>
            </a:extLst>
          </p:cNvPr>
          <p:cNvSpPr>
            <a:spLocks noGrp="1"/>
          </p:cNvSpPr>
          <p:nvPr>
            <p:ph idx="1"/>
          </p:nvPr>
        </p:nvSpPr>
        <p:spPr>
          <a:xfrm>
            <a:off x="527797" y="1186890"/>
            <a:ext cx="7721974" cy="2753098"/>
          </a:xfrm>
        </p:spPr>
        <p:txBody>
          <a:bodyPr/>
          <a:lstStyle/>
          <a:p>
            <a:r>
              <a:rPr lang="en-US" dirty="0"/>
              <a:t>Monitor trending issues weekly; respond within hours</a:t>
            </a:r>
          </a:p>
          <a:p>
            <a:r>
              <a:rPr lang="en-US" dirty="0"/>
              <a:t>Amplify high-sentiment topics; address recurring negatives</a:t>
            </a:r>
          </a:p>
          <a:p>
            <a:r>
              <a:rPr lang="en-US" dirty="0"/>
              <a:t>A/B test messaging where sentiment is borderline neutral</a:t>
            </a:r>
          </a:p>
          <a:p>
            <a:endParaRPr lang="en-US" dirty="0"/>
          </a:p>
        </p:txBody>
      </p:sp>
    </p:spTree>
    <p:extLst>
      <p:ext uri="{BB962C8B-B14F-4D97-AF65-F5344CB8AC3E}">
        <p14:creationId xmlns:p14="http://schemas.microsoft.com/office/powerpoint/2010/main" val="2520476689"/>
      </p:ext>
    </p:extLst>
  </p:cSld>
  <p:clrMapOvr>
    <a:masterClrMapping/>
  </p:clrMapOvr>
  <p:transition advTm="5000">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6A9B7B-7722-DC6E-83CF-D83D1A7D39D6}"/>
              </a:ext>
            </a:extLst>
          </p:cNvPr>
          <p:cNvSpPr txBox="1"/>
          <p:nvPr/>
        </p:nvSpPr>
        <p:spPr>
          <a:xfrm>
            <a:off x="1949824" y="968187"/>
            <a:ext cx="4699747" cy="769441"/>
          </a:xfrm>
          <a:prstGeom prst="rect">
            <a:avLst/>
          </a:prstGeom>
          <a:noFill/>
        </p:spPr>
        <p:txBody>
          <a:bodyPr wrap="square" rtlCol="0">
            <a:spAutoFit/>
          </a:bodyPr>
          <a:lstStyle/>
          <a:p>
            <a:r>
              <a:rPr lang="en-US" sz="4400" dirty="0"/>
              <a:t>			Q&amp;A</a:t>
            </a:r>
            <a:endParaRPr lang="en-US" sz="3600" dirty="0"/>
          </a:p>
        </p:txBody>
      </p:sp>
      <p:pic>
        <p:nvPicPr>
          <p:cNvPr id="6" name="Picture 5">
            <a:extLst>
              <a:ext uri="{FF2B5EF4-FFF2-40B4-BE49-F238E27FC236}">
                <a16:creationId xmlns:a16="http://schemas.microsoft.com/office/drawing/2014/main" id="{27B76341-A928-BDF8-3E1B-CC457467745E}"/>
              </a:ext>
            </a:extLst>
          </p:cNvPr>
          <p:cNvPicPr>
            <a:picLocks noChangeAspect="1"/>
          </p:cNvPicPr>
          <p:nvPr/>
        </p:nvPicPr>
        <p:blipFill>
          <a:blip r:embed="rId2"/>
          <a:stretch>
            <a:fillRect/>
          </a:stretch>
        </p:blipFill>
        <p:spPr>
          <a:xfrm>
            <a:off x="1149723" y="1898481"/>
            <a:ext cx="7039535" cy="4959519"/>
          </a:xfrm>
          <a:prstGeom prst="rect">
            <a:avLst/>
          </a:prstGeom>
        </p:spPr>
      </p:pic>
    </p:spTree>
    <p:extLst>
      <p:ext uri="{BB962C8B-B14F-4D97-AF65-F5344CB8AC3E}">
        <p14:creationId xmlns:p14="http://schemas.microsoft.com/office/powerpoint/2010/main" val="3949383080"/>
      </p:ext>
    </p:extLst>
  </p:cSld>
  <p:clrMapOvr>
    <a:masterClrMapping/>
  </p:clrMapOvr>
  <p:transition advTm="5000">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9D76D-44FE-CBE6-C330-494FE38D9EDA}"/>
              </a:ext>
            </a:extLst>
          </p:cNvPr>
          <p:cNvSpPr>
            <a:spLocks noGrp="1"/>
          </p:cNvSpPr>
          <p:nvPr>
            <p:ph type="title"/>
          </p:nvPr>
        </p:nvSpPr>
        <p:spPr/>
        <p:txBody>
          <a:bodyPr>
            <a:normAutofit/>
          </a:bodyPr>
          <a:lstStyle/>
          <a:p>
            <a:r>
              <a:rPr lang="en-US" sz="3200" b="1" dirty="0"/>
              <a:t>	</a:t>
            </a:r>
            <a:r>
              <a:rPr lang="en-US" sz="3200" b="1" dirty="0">
                <a:latin typeface="Arial Black" panose="020B0A04020102020204" pitchFamily="34" charset="0"/>
              </a:rPr>
              <a:t>BUSINESS UNDERSTANDING</a:t>
            </a:r>
          </a:p>
        </p:txBody>
      </p:sp>
      <p:sp>
        <p:nvSpPr>
          <p:cNvPr id="3" name="Content Placeholder 2">
            <a:extLst>
              <a:ext uri="{FF2B5EF4-FFF2-40B4-BE49-F238E27FC236}">
                <a16:creationId xmlns:a16="http://schemas.microsoft.com/office/drawing/2014/main" id="{8E22F310-2C16-8682-F735-481AE8582E72}"/>
              </a:ext>
            </a:extLst>
          </p:cNvPr>
          <p:cNvSpPr>
            <a:spLocks noGrp="1"/>
          </p:cNvSpPr>
          <p:nvPr>
            <p:ph idx="1"/>
          </p:nvPr>
        </p:nvSpPr>
        <p:spPr/>
        <p:txBody>
          <a:bodyPr>
            <a:normAutofit/>
          </a:bodyPr>
          <a:lstStyle/>
          <a:p>
            <a:pPr marL="0" indent="0">
              <a:buNone/>
            </a:pPr>
            <a:r>
              <a:rPr lang="en-US" dirty="0"/>
              <a:t>In the current digital landscape, social media platforms such as X (Formerly Twitter)  have become powerful spaces where consumers express their opinions, experiences, and perceptions about brands and products. These online conversations offer organizations a valuable opportunity to measure customer sentiment, evaluate brand perception, and shape strategies that drive competitive advantage. </a:t>
            </a:r>
          </a:p>
          <a:p>
            <a:endParaRPr lang="en-US" dirty="0"/>
          </a:p>
        </p:txBody>
      </p:sp>
    </p:spTree>
    <p:extLst>
      <p:ext uri="{BB962C8B-B14F-4D97-AF65-F5344CB8AC3E}">
        <p14:creationId xmlns:p14="http://schemas.microsoft.com/office/powerpoint/2010/main" val="3538425451"/>
      </p:ext>
    </p:extLst>
  </p:cSld>
  <p:clrMapOvr>
    <a:masterClrMapping/>
  </p:clrMapOvr>
  <p:transition spd="slow" advTm="500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6506F-6E01-DE2A-F9F8-B3DE96F8DE6E}"/>
              </a:ext>
            </a:extLst>
          </p:cNvPr>
          <p:cNvSpPr txBox="1"/>
          <p:nvPr/>
        </p:nvSpPr>
        <p:spPr>
          <a:xfrm>
            <a:off x="504264" y="1499347"/>
            <a:ext cx="4282888" cy="861774"/>
          </a:xfrm>
          <a:prstGeom prst="rect">
            <a:avLst/>
          </a:prstGeom>
          <a:noFill/>
        </p:spPr>
        <p:txBody>
          <a:bodyPr wrap="square" rtlCol="0">
            <a:spAutoFit/>
          </a:bodyPr>
          <a:lstStyle/>
          <a:p>
            <a:r>
              <a:rPr lang="en-US" sz="3200" dirty="0"/>
              <a:t>THANK  YOU</a:t>
            </a:r>
          </a:p>
          <a:p>
            <a:endParaRPr lang="en-US" dirty="0"/>
          </a:p>
        </p:txBody>
      </p:sp>
      <p:sp>
        <p:nvSpPr>
          <p:cNvPr id="3" name="TextBox 2">
            <a:extLst>
              <a:ext uri="{FF2B5EF4-FFF2-40B4-BE49-F238E27FC236}">
                <a16:creationId xmlns:a16="http://schemas.microsoft.com/office/drawing/2014/main" id="{D7E9DDE0-3091-1A5A-7120-7D9B11D40654}"/>
              </a:ext>
            </a:extLst>
          </p:cNvPr>
          <p:cNvSpPr txBox="1"/>
          <p:nvPr/>
        </p:nvSpPr>
        <p:spPr>
          <a:xfrm>
            <a:off x="309282" y="3758453"/>
            <a:ext cx="2864224" cy="2308324"/>
          </a:xfrm>
          <a:prstGeom prst="rect">
            <a:avLst/>
          </a:prstGeom>
          <a:noFill/>
        </p:spPr>
        <p:txBody>
          <a:bodyPr wrap="square" rtlCol="0">
            <a:spAutoFit/>
          </a:bodyPr>
          <a:lstStyle/>
          <a:p>
            <a:r>
              <a:rPr lang="en-US" b="1" i="1" dirty="0"/>
              <a:t>PROJECT COLLABORATORS</a:t>
            </a:r>
          </a:p>
          <a:p>
            <a:pPr marL="285750" indent="-285750">
              <a:buFont typeface="Arial" panose="020B0604020202020204" pitchFamily="34" charset="0"/>
              <a:buChar char="•"/>
            </a:pPr>
            <a:r>
              <a:rPr lang="en-US" dirty="0"/>
              <a:t>AGNES CHOMBA</a:t>
            </a:r>
          </a:p>
          <a:p>
            <a:pPr marL="285750" indent="-285750">
              <a:buFont typeface="Arial" panose="020B0604020202020204" pitchFamily="34" charset="0"/>
              <a:buChar char="•"/>
            </a:pPr>
            <a:r>
              <a:rPr lang="en-US" dirty="0"/>
              <a:t>OLGAH OMOLLO</a:t>
            </a:r>
          </a:p>
          <a:p>
            <a:pPr marL="285750" indent="-285750">
              <a:buFont typeface="Arial" panose="020B0604020202020204" pitchFamily="34" charset="0"/>
              <a:buChar char="•"/>
            </a:pPr>
            <a:r>
              <a:rPr lang="en-US" dirty="0"/>
              <a:t>DERRICK MALING’A </a:t>
            </a:r>
          </a:p>
          <a:p>
            <a:pPr marL="285750" indent="-285750">
              <a:buFont typeface="Arial" panose="020B0604020202020204" pitchFamily="34" charset="0"/>
              <a:buChar char="•"/>
            </a:pPr>
            <a:r>
              <a:rPr lang="en-US" dirty="0"/>
              <a:t>ERIC OKACHA</a:t>
            </a:r>
          </a:p>
          <a:p>
            <a:pPr marL="285750" indent="-285750">
              <a:buFont typeface="Arial" panose="020B0604020202020204" pitchFamily="34" charset="0"/>
              <a:buChar char="•"/>
            </a:pPr>
            <a:r>
              <a:rPr lang="en-US" dirty="0"/>
              <a:t>JUDAH ODIDAH</a:t>
            </a:r>
          </a:p>
          <a:p>
            <a:pPr marL="285750" indent="-285750">
              <a:buFont typeface="Arial" panose="020B0604020202020204" pitchFamily="34" charset="0"/>
              <a:buChar char="•"/>
            </a:pPr>
            <a:r>
              <a:rPr lang="en-US" dirty="0"/>
              <a:t>NICK MWAI</a:t>
            </a:r>
          </a:p>
          <a:p>
            <a:pPr marL="285750" indent="-285750">
              <a:buFont typeface="Arial" panose="020B0604020202020204" pitchFamily="34" charset="0"/>
              <a:buChar char="•"/>
            </a:pPr>
            <a:r>
              <a:rPr lang="en-US" dirty="0"/>
              <a:t>LUCAS OMINDE</a:t>
            </a:r>
          </a:p>
        </p:txBody>
      </p:sp>
      <p:pic>
        <p:nvPicPr>
          <p:cNvPr id="10" name="Picture 9">
            <a:extLst>
              <a:ext uri="{FF2B5EF4-FFF2-40B4-BE49-F238E27FC236}">
                <a16:creationId xmlns:a16="http://schemas.microsoft.com/office/drawing/2014/main" id="{55CA7FEA-3BC0-53A0-8F9F-357C5E7DC5F4}"/>
              </a:ext>
            </a:extLst>
          </p:cNvPr>
          <p:cNvPicPr>
            <a:picLocks noChangeAspect="1"/>
          </p:cNvPicPr>
          <p:nvPr/>
        </p:nvPicPr>
        <p:blipFill>
          <a:blip r:embed="rId2"/>
          <a:stretch>
            <a:fillRect/>
          </a:stretch>
        </p:blipFill>
        <p:spPr>
          <a:xfrm>
            <a:off x="3155022" y="1687606"/>
            <a:ext cx="4845977" cy="5170394"/>
          </a:xfrm>
          <a:prstGeom prst="rect">
            <a:avLst/>
          </a:prstGeom>
        </p:spPr>
      </p:pic>
    </p:spTree>
    <p:extLst>
      <p:ext uri="{BB962C8B-B14F-4D97-AF65-F5344CB8AC3E}">
        <p14:creationId xmlns:p14="http://schemas.microsoft.com/office/powerpoint/2010/main" val="629760269"/>
      </p:ext>
    </p:extLst>
  </p:cSld>
  <p:clrMapOvr>
    <a:masterClrMapping/>
  </p:clrMapOvr>
  <p:transition advTm="5000">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Black" panose="020B0A04020102020204" pitchFamily="34" charset="0"/>
              </a:rPr>
              <a:t>BUSINESS GOALS</a:t>
            </a:r>
            <a:endParaRPr sz="32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dirty="0"/>
              <a:t>Turn social media text into actionable insights</a:t>
            </a:r>
          </a:p>
          <a:p>
            <a:r>
              <a:rPr lang="en-US" dirty="0"/>
              <a:t>Compare brand perception for Apple and Google</a:t>
            </a:r>
          </a:p>
          <a:p>
            <a:r>
              <a:rPr dirty="0"/>
              <a:t>Classify tweet sentiment: Positive, Neutral, Negative</a:t>
            </a:r>
          </a:p>
          <a:p>
            <a:r>
              <a:rPr dirty="0"/>
              <a:t>Support marketing, customer service, and strategy decisions</a:t>
            </a:r>
            <a:endParaRPr lang="en-US" dirty="0"/>
          </a:p>
          <a:p>
            <a:r>
              <a:rPr lang="en-US" dirty="0"/>
              <a:t>Recommend actions to improve customer experience</a:t>
            </a:r>
          </a:p>
          <a:p>
            <a:endParaRPr lang="en-US" dirty="0"/>
          </a:p>
          <a:p>
            <a:endParaRPr dirty="0"/>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F54D-3E07-8C0F-CF8B-3289E29BC2C7}"/>
              </a:ext>
            </a:extLst>
          </p:cNvPr>
          <p:cNvSpPr>
            <a:spLocks noGrp="1"/>
          </p:cNvSpPr>
          <p:nvPr>
            <p:ph type="title"/>
          </p:nvPr>
        </p:nvSpPr>
        <p:spPr/>
        <p:txBody>
          <a:bodyPr>
            <a:normAutofit/>
          </a:bodyPr>
          <a:lstStyle/>
          <a:p>
            <a:r>
              <a:rPr lang="en-US" sz="3600" b="1" dirty="0">
                <a:latin typeface="Arial Black" panose="020B0A04020102020204" pitchFamily="34" charset="0"/>
              </a:rPr>
              <a:t>TARGET AUDIENCE</a:t>
            </a:r>
            <a:br>
              <a:rPr lang="en-US" sz="3200" b="1" dirty="0"/>
            </a:br>
            <a:br>
              <a:rPr lang="en-US" sz="3200" b="1" dirty="0"/>
            </a:br>
            <a:endParaRPr lang="en-US" sz="3200" b="1" dirty="0"/>
          </a:p>
        </p:txBody>
      </p:sp>
      <p:sp>
        <p:nvSpPr>
          <p:cNvPr id="3" name="Content Placeholder 2">
            <a:extLst>
              <a:ext uri="{FF2B5EF4-FFF2-40B4-BE49-F238E27FC236}">
                <a16:creationId xmlns:a16="http://schemas.microsoft.com/office/drawing/2014/main" id="{BCBB98DF-49E1-E2A9-B0C9-638D937D95BF}"/>
              </a:ext>
            </a:extLst>
          </p:cNvPr>
          <p:cNvSpPr>
            <a:spLocks noGrp="1"/>
          </p:cNvSpPr>
          <p:nvPr>
            <p:ph idx="1"/>
          </p:nvPr>
        </p:nvSpPr>
        <p:spPr>
          <a:xfrm>
            <a:off x="748393" y="1695452"/>
            <a:ext cx="7886700" cy="5088392"/>
          </a:xfrm>
        </p:spPr>
        <p:txBody>
          <a:bodyPr>
            <a:normAutofit/>
          </a:bodyPr>
          <a:lstStyle/>
          <a:p>
            <a:r>
              <a:rPr lang="en-US" dirty="0"/>
              <a:t>  Marketing Teams at Apple and Google </a:t>
            </a:r>
          </a:p>
          <a:p>
            <a:r>
              <a:rPr lang="en-US" dirty="0"/>
              <a:t> Customer Engagement &amp; Experience Managers.</a:t>
            </a:r>
          </a:p>
          <a:p>
            <a:r>
              <a:rPr lang="en-US" dirty="0"/>
              <a:t>Product Managers (Apple &amp; Google divisions such as iPhone, Pixel, Android, iOS) </a:t>
            </a:r>
          </a:p>
          <a:p>
            <a:r>
              <a:rPr lang="en-US" dirty="0"/>
              <a:t>Competitive Strategy Analysts.</a:t>
            </a:r>
          </a:p>
          <a:p>
            <a:r>
              <a:rPr lang="en-US" dirty="0"/>
              <a:t> Business Executives &amp; Senior Leadership</a:t>
            </a:r>
            <a:br>
              <a:rPr lang="en-US" dirty="0"/>
            </a:br>
            <a:endParaRPr lang="en-US" dirty="0"/>
          </a:p>
          <a:p>
            <a:endParaRPr lang="en-US" dirty="0"/>
          </a:p>
        </p:txBody>
      </p:sp>
    </p:spTree>
    <p:extLst>
      <p:ext uri="{BB962C8B-B14F-4D97-AF65-F5344CB8AC3E}">
        <p14:creationId xmlns:p14="http://schemas.microsoft.com/office/powerpoint/2010/main" val="968546725"/>
      </p:ext>
    </p:extLst>
  </p:cSld>
  <p:clrMapOvr>
    <a:masterClrMapping/>
  </p:clrMapOvr>
  <mc:AlternateContent xmlns:mc="http://schemas.openxmlformats.org/markup-compatibility/2006">
    <mc:Choice xmlns:p14="http://schemas.microsoft.com/office/powerpoint/2010/main" Requires="p14">
      <p:transition p14:dur="100" advTm="5000">
        <p:cut/>
      </p:transition>
    </mc:Choice>
    <mc:Fallback>
      <p:transition advTm="5000">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Black" panose="020B0A04020102020204" pitchFamily="34" charset="0"/>
              </a:rPr>
              <a:t>	DATA UNDERSTANDING</a:t>
            </a:r>
            <a:endParaRPr sz="3200" b="1" dirty="0">
              <a:latin typeface="Arial Black" panose="020B0A04020102020204" pitchFamily="34" charset="0"/>
            </a:endParaRPr>
          </a:p>
        </p:txBody>
      </p:sp>
      <p:sp>
        <p:nvSpPr>
          <p:cNvPr id="3" name="Content Placeholder 2"/>
          <p:cNvSpPr>
            <a:spLocks noGrp="1"/>
          </p:cNvSpPr>
          <p:nvPr>
            <p:ph idx="1"/>
          </p:nvPr>
        </p:nvSpPr>
        <p:spPr/>
        <p:txBody>
          <a:bodyPr>
            <a:normAutofit fontScale="92500" lnSpcReduction="10000"/>
          </a:bodyPr>
          <a:lstStyle/>
          <a:p>
            <a:r>
              <a:rPr dirty="0"/>
              <a:t>Data cleaning: remove noise (URLs, mentions), lowercase, tokenize</a:t>
            </a:r>
          </a:p>
          <a:p>
            <a:r>
              <a:rPr dirty="0"/>
              <a:t>Feature extraction: bag-of-words / TF–IDF</a:t>
            </a:r>
            <a:endParaRPr lang="en-US" dirty="0"/>
          </a:p>
          <a:p>
            <a:r>
              <a:rPr lang="en-US" dirty="0"/>
              <a:t>Build a predictive model that classifies sentiments of a tweet.</a:t>
            </a:r>
          </a:p>
          <a:p>
            <a:r>
              <a:rPr dirty="0"/>
              <a:t>Modeling: baseline classifiers and evaluation (accuracy, F1)</a:t>
            </a:r>
            <a:endParaRPr lang="en-US" dirty="0"/>
          </a:p>
          <a:p>
            <a:endParaRPr lang="en-US" dirty="0"/>
          </a:p>
          <a:p>
            <a:endParaRPr lang="en-US" dirty="0"/>
          </a:p>
          <a:p>
            <a:pPr marL="0" indent="0">
              <a:buNone/>
            </a:pPr>
            <a:r>
              <a:rPr lang="en-US" sz="1600" i="1" dirty="0"/>
              <a:t>DATA SOURCE: </a:t>
            </a:r>
            <a:r>
              <a:rPr lang="en-US" sz="1600" i="1" dirty="0" err="1"/>
              <a:t>data.world</a:t>
            </a:r>
            <a:endParaRPr sz="1600" i="1" dirty="0"/>
          </a:p>
        </p:txBody>
      </p:sp>
    </p:spTree>
  </p:cSld>
  <p:clrMapOvr>
    <a:masterClrMapping/>
  </p:clrMapOvr>
  <p:transition advTm="5000">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C52A-73D5-51A7-9C82-4F876CA8D455}"/>
              </a:ext>
            </a:extLst>
          </p:cNvPr>
          <p:cNvSpPr>
            <a:spLocks noGrp="1"/>
          </p:cNvSpPr>
          <p:nvPr>
            <p:ph type="title"/>
          </p:nvPr>
        </p:nvSpPr>
        <p:spPr/>
        <p:txBody>
          <a:bodyPr/>
          <a:lstStyle/>
          <a:p>
            <a:r>
              <a:rPr lang="en-US" b="1" dirty="0"/>
              <a:t>Plotting Tweets Sentiment Distribution</a:t>
            </a:r>
            <a:endParaRPr lang="en-US" dirty="0"/>
          </a:p>
        </p:txBody>
      </p:sp>
      <p:pic>
        <p:nvPicPr>
          <p:cNvPr id="5" name="Content Placeholder 4">
            <a:extLst>
              <a:ext uri="{FF2B5EF4-FFF2-40B4-BE49-F238E27FC236}">
                <a16:creationId xmlns:a16="http://schemas.microsoft.com/office/drawing/2014/main" id="{BA62E339-991E-1926-C25A-12D0BA1B2AAB}"/>
              </a:ext>
            </a:extLst>
          </p:cNvPr>
          <p:cNvPicPr>
            <a:picLocks noGrp="1" noChangeAspect="1"/>
          </p:cNvPicPr>
          <p:nvPr>
            <p:ph sz="half" idx="1"/>
          </p:nvPr>
        </p:nvPicPr>
        <p:blipFill>
          <a:blip r:embed="rId2"/>
          <a:stretch>
            <a:fillRect/>
          </a:stretch>
        </p:blipFill>
        <p:spPr>
          <a:xfrm>
            <a:off x="465364" y="1981200"/>
            <a:ext cx="3886200" cy="2938960"/>
          </a:xfrm>
          <a:prstGeom prst="rect">
            <a:avLst/>
          </a:prstGeom>
        </p:spPr>
      </p:pic>
      <p:pic>
        <p:nvPicPr>
          <p:cNvPr id="6" name="Content Placeholder 5">
            <a:extLst>
              <a:ext uri="{FF2B5EF4-FFF2-40B4-BE49-F238E27FC236}">
                <a16:creationId xmlns:a16="http://schemas.microsoft.com/office/drawing/2014/main" id="{DE306D24-3D39-F3A4-7836-90EF16257763}"/>
              </a:ext>
            </a:extLst>
          </p:cNvPr>
          <p:cNvPicPr>
            <a:picLocks noGrp="1" noChangeAspect="1"/>
          </p:cNvPicPr>
          <p:nvPr>
            <p:ph sz="half" idx="2"/>
          </p:nvPr>
        </p:nvPicPr>
        <p:blipFill>
          <a:blip r:embed="rId3"/>
          <a:stretch>
            <a:fillRect/>
          </a:stretch>
        </p:blipFill>
        <p:spPr>
          <a:xfrm>
            <a:off x="4792438" y="2068287"/>
            <a:ext cx="3722912" cy="3082718"/>
          </a:xfrm>
          <a:prstGeom prst="rect">
            <a:avLst/>
          </a:prstGeom>
        </p:spPr>
      </p:pic>
    </p:spTree>
    <p:extLst>
      <p:ext uri="{BB962C8B-B14F-4D97-AF65-F5344CB8AC3E}">
        <p14:creationId xmlns:p14="http://schemas.microsoft.com/office/powerpoint/2010/main" val="2539517529"/>
      </p:ext>
    </p:extLst>
  </p:cSld>
  <p:clrMapOvr>
    <a:masterClrMapping/>
  </p:clrMapOvr>
  <p:transition advTm="5000">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C091A-99B7-8176-7D6F-6C2578ECEC68}"/>
              </a:ext>
            </a:extLst>
          </p:cNvPr>
          <p:cNvSpPr txBox="1"/>
          <p:nvPr/>
        </p:nvSpPr>
        <p:spPr>
          <a:xfrm>
            <a:off x="457200" y="190144"/>
            <a:ext cx="8382000" cy="2677656"/>
          </a:xfrm>
          <a:prstGeom prst="rect">
            <a:avLst/>
          </a:prstGeom>
          <a:noFill/>
        </p:spPr>
        <p:txBody>
          <a:bodyPr wrap="square">
            <a:spAutoFit/>
          </a:bodyPr>
          <a:lstStyle/>
          <a:p>
            <a:r>
              <a:rPr lang="en-US" sz="2400" dirty="0"/>
              <a:t>The sentiment distribution indicates that the majority of conversations are neutral, with 5,544 tweets, representing approximately 60.6% of the dataset. This suggests that while consumers are actively discussing brands and products, a large portion of the discourse remains informational or unbiased, lacking strong emotional tones.</a:t>
            </a:r>
          </a:p>
          <a:p>
            <a:endParaRPr lang="en-US" sz="2400" dirty="0"/>
          </a:p>
        </p:txBody>
      </p:sp>
      <p:pic>
        <p:nvPicPr>
          <p:cNvPr id="6" name="Picture 5">
            <a:extLst>
              <a:ext uri="{FF2B5EF4-FFF2-40B4-BE49-F238E27FC236}">
                <a16:creationId xmlns:a16="http://schemas.microsoft.com/office/drawing/2014/main" id="{CB5FEFB9-D185-4FFB-C65A-8DF393277DC5}"/>
              </a:ext>
            </a:extLst>
          </p:cNvPr>
          <p:cNvPicPr>
            <a:picLocks noChangeAspect="1"/>
          </p:cNvPicPr>
          <p:nvPr/>
        </p:nvPicPr>
        <p:blipFill>
          <a:blip r:embed="rId2"/>
          <a:stretch>
            <a:fillRect/>
          </a:stretch>
        </p:blipFill>
        <p:spPr>
          <a:xfrm>
            <a:off x="1001486" y="2867799"/>
            <a:ext cx="6364776" cy="3511229"/>
          </a:xfrm>
          <a:prstGeom prst="rect">
            <a:avLst/>
          </a:prstGeom>
        </p:spPr>
      </p:pic>
    </p:spTree>
    <p:extLst>
      <p:ext uri="{BB962C8B-B14F-4D97-AF65-F5344CB8AC3E}">
        <p14:creationId xmlns:p14="http://schemas.microsoft.com/office/powerpoint/2010/main" val="1545585921"/>
      </p:ext>
    </p:extLst>
  </p:cSld>
  <p:clrMapOvr>
    <a:masterClrMapping/>
  </p:clrMapOvr>
  <p:transition advTm="5000">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A02454-5DFE-5E0F-2A7D-CC3DBF16306D}"/>
              </a:ext>
            </a:extLst>
          </p:cNvPr>
          <p:cNvSpPr txBox="1"/>
          <p:nvPr/>
        </p:nvSpPr>
        <p:spPr>
          <a:xfrm>
            <a:off x="391886" y="293913"/>
            <a:ext cx="7380514" cy="3539430"/>
          </a:xfrm>
          <a:prstGeom prst="rect">
            <a:avLst/>
          </a:prstGeom>
          <a:noFill/>
        </p:spPr>
        <p:txBody>
          <a:bodyPr wrap="square">
            <a:spAutoFit/>
          </a:bodyPr>
          <a:lstStyle/>
          <a:p>
            <a:r>
              <a:rPr lang="en-US" sz="2800" dirty="0"/>
              <a:t>Positive sentiment follows with 2,978 tweets (32.6%), highlighting a considerable base of satisfied or supportive consumers who express favorable opinions. Meanwhile, negative sentiment is minimal, at only 570 tweets (6.2%), indicating relatively low levels of dissatisfaction or criticism compared to the overall conversation volume.</a:t>
            </a:r>
          </a:p>
        </p:txBody>
      </p:sp>
    </p:spTree>
    <p:extLst>
      <p:ext uri="{BB962C8B-B14F-4D97-AF65-F5344CB8AC3E}">
        <p14:creationId xmlns:p14="http://schemas.microsoft.com/office/powerpoint/2010/main" val="1877839971"/>
      </p:ext>
    </p:extLst>
  </p:cSld>
  <p:clrMapOvr>
    <a:masterClrMapping/>
  </p:clrMapOvr>
  <p:transition advTm="5000">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8F8C-81CD-8963-C70E-E7033E3B1E3C}"/>
              </a:ext>
            </a:extLst>
          </p:cNvPr>
          <p:cNvSpPr>
            <a:spLocks noGrp="1"/>
          </p:cNvSpPr>
          <p:nvPr>
            <p:ph type="title"/>
          </p:nvPr>
        </p:nvSpPr>
        <p:spPr/>
        <p:txBody>
          <a:bodyPr>
            <a:normAutofit/>
          </a:bodyPr>
          <a:lstStyle/>
          <a:p>
            <a:r>
              <a:rPr lang="en-US" sz="3200" b="1" dirty="0">
                <a:latin typeface="Arial Black" panose="020B0A04020102020204" pitchFamily="34" charset="0"/>
              </a:rPr>
              <a:t>BRAND SENTIMENTS ANALYSIS</a:t>
            </a:r>
            <a:endParaRPr lang="en-US" sz="3200" dirty="0">
              <a:latin typeface="Arial Black" panose="020B0A04020102020204" pitchFamily="34" charset="0"/>
            </a:endParaRPr>
          </a:p>
        </p:txBody>
      </p:sp>
      <p:pic>
        <p:nvPicPr>
          <p:cNvPr id="9" name="Content Placeholder 8">
            <a:extLst>
              <a:ext uri="{FF2B5EF4-FFF2-40B4-BE49-F238E27FC236}">
                <a16:creationId xmlns:a16="http://schemas.microsoft.com/office/drawing/2014/main" id="{719CEFF2-AFBB-31B1-9FC2-96267138252B}"/>
              </a:ext>
            </a:extLst>
          </p:cNvPr>
          <p:cNvPicPr>
            <a:picLocks noGrp="1" noChangeAspect="1"/>
          </p:cNvPicPr>
          <p:nvPr>
            <p:ph sz="half" idx="2"/>
          </p:nvPr>
        </p:nvPicPr>
        <p:blipFill>
          <a:blip r:embed="rId2"/>
          <a:stretch>
            <a:fillRect/>
          </a:stretch>
        </p:blipFill>
        <p:spPr>
          <a:xfrm>
            <a:off x="342561" y="1755850"/>
            <a:ext cx="3868737" cy="3370953"/>
          </a:xfrm>
          <a:prstGeom prst="rect">
            <a:avLst/>
          </a:prstGeom>
        </p:spPr>
      </p:pic>
      <p:pic>
        <p:nvPicPr>
          <p:cNvPr id="11" name="Content Placeholder 10">
            <a:extLst>
              <a:ext uri="{FF2B5EF4-FFF2-40B4-BE49-F238E27FC236}">
                <a16:creationId xmlns:a16="http://schemas.microsoft.com/office/drawing/2014/main" id="{9B722A9A-0EAF-EADD-06D3-CCFDFC2A0448}"/>
              </a:ext>
            </a:extLst>
          </p:cNvPr>
          <p:cNvPicPr>
            <a:picLocks noGrp="1" noChangeAspect="1"/>
          </p:cNvPicPr>
          <p:nvPr>
            <p:ph sz="quarter" idx="4"/>
          </p:nvPr>
        </p:nvPicPr>
        <p:blipFill>
          <a:blip r:embed="rId3"/>
          <a:stretch>
            <a:fillRect/>
          </a:stretch>
        </p:blipFill>
        <p:spPr>
          <a:xfrm>
            <a:off x="4572000" y="1755850"/>
            <a:ext cx="3887788" cy="3453148"/>
          </a:xfrm>
        </p:spPr>
      </p:pic>
    </p:spTree>
    <p:extLst>
      <p:ext uri="{BB962C8B-B14F-4D97-AF65-F5344CB8AC3E}">
        <p14:creationId xmlns:p14="http://schemas.microsoft.com/office/powerpoint/2010/main" val="2653528254"/>
      </p:ext>
    </p:extLst>
  </p:cSld>
  <p:clrMapOvr>
    <a:masterClrMapping/>
  </p:clrMapOvr>
  <p:transition advTm="5000">
    <p:split orient="vert"/>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156</TotalTime>
  <Words>879</Words>
  <Application>Microsoft Office PowerPoint</Application>
  <PresentationFormat>On-screen Show (4:3)</PresentationFormat>
  <Paragraphs>69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Tw Cen MT</vt:lpstr>
      <vt:lpstr>Droplet</vt:lpstr>
      <vt:lpstr>FROM HASHTAGS TO INSIGHTS : Predicting Sentiment, Shaping Strategy </vt:lpstr>
      <vt:lpstr> BUSINESS UNDERSTANDING</vt:lpstr>
      <vt:lpstr>BUSINESS GOALS</vt:lpstr>
      <vt:lpstr>TARGET AUDIENCE  </vt:lpstr>
      <vt:lpstr> DATA UNDERSTANDING</vt:lpstr>
      <vt:lpstr>Plotting Tweets Sentiment Distribution</vt:lpstr>
      <vt:lpstr>PowerPoint Presentation</vt:lpstr>
      <vt:lpstr>PowerPoint Presentation</vt:lpstr>
      <vt:lpstr>BRAND SENTIMENTS ANALYSIS</vt:lpstr>
      <vt:lpstr>PowerPoint Presentation</vt:lpstr>
      <vt:lpstr>TWEET LENGTH DISTRIBUTION BY SENTIMENT </vt:lpstr>
      <vt:lpstr>PowerPoint Presentation</vt:lpstr>
      <vt:lpstr>PowerPoint Presentation</vt:lpstr>
      <vt:lpstr>PowerPoint Presentation</vt:lpstr>
      <vt:lpstr>MODELLING</vt:lpstr>
      <vt:lpstr>MODEL PERFROMANCE</vt:lpstr>
      <vt:lpstr> RECOMMENDATIONS</vt:lpstr>
      <vt:lpstr>WAY FORWARD</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EDEN ROCK COMMERCIAL</cp:lastModifiedBy>
  <cp:revision>4</cp:revision>
  <dcterms:created xsi:type="dcterms:W3CDTF">2013-01-27T09:14:16Z</dcterms:created>
  <dcterms:modified xsi:type="dcterms:W3CDTF">2025-09-03T18:50:41Z</dcterms:modified>
  <cp:category/>
</cp:coreProperties>
</file>