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85" r:id="rId4"/>
    <p:sldId id="260" r:id="rId5"/>
    <p:sldId id="259" r:id="rId6"/>
    <p:sldId id="261" r:id="rId7"/>
    <p:sldId id="263" r:id="rId8"/>
    <p:sldId id="264" r:id="rId9"/>
    <p:sldId id="265" r:id="rId10"/>
    <p:sldId id="286" r:id="rId11"/>
    <p:sldId id="28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C0415F-4372-4B63-A905-080EF019BA5A}" v="1" dt="2025-04-28T12:02:02.55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7" d="100"/>
          <a:sy n="57" d="100"/>
        </p:scale>
        <p:origin x="36"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gnes Murugi Chomba" userId="38712e19-96f2-4b35-a020-0b36aadfac69" providerId="ADAL" clId="{EBC0415F-4372-4B63-A905-080EF019BA5A}"/>
    <pc:docChg chg="custSel modSld">
      <pc:chgData name="Agnes Murugi Chomba" userId="38712e19-96f2-4b35-a020-0b36aadfac69" providerId="ADAL" clId="{EBC0415F-4372-4B63-A905-080EF019BA5A}" dt="2025-04-28T12:02:10.628" v="2" actId="26606"/>
      <pc:docMkLst>
        <pc:docMk/>
      </pc:docMkLst>
      <pc:sldChg chg="addSp delSp modSp mod setClrOvrMap">
        <pc:chgData name="Agnes Murugi Chomba" userId="38712e19-96f2-4b35-a020-0b36aadfac69" providerId="ADAL" clId="{EBC0415F-4372-4B63-A905-080EF019BA5A}" dt="2025-04-28T12:02:10.628" v="2" actId="26606"/>
        <pc:sldMkLst>
          <pc:docMk/>
          <pc:sldMk cId="14147412" sldId="256"/>
        </pc:sldMkLst>
        <pc:spChg chg="mod ord">
          <ac:chgData name="Agnes Murugi Chomba" userId="38712e19-96f2-4b35-a020-0b36aadfac69" providerId="ADAL" clId="{EBC0415F-4372-4B63-A905-080EF019BA5A}" dt="2025-04-28T12:02:10.628" v="2" actId="26606"/>
          <ac:spMkLst>
            <pc:docMk/>
            <pc:sldMk cId="14147412" sldId="256"/>
            <ac:spMk id="2" creationId="{AACA75BD-4409-1E19-EA57-0907B16A6623}"/>
          </ac:spMkLst>
        </pc:spChg>
        <pc:spChg chg="del">
          <ac:chgData name="Agnes Murugi Chomba" userId="38712e19-96f2-4b35-a020-0b36aadfac69" providerId="ADAL" clId="{EBC0415F-4372-4B63-A905-080EF019BA5A}" dt="2025-04-28T12:02:00.261" v="0" actId="26606"/>
          <ac:spMkLst>
            <pc:docMk/>
            <pc:sldMk cId="14147412" sldId="256"/>
            <ac:spMk id="5194" creationId="{5820888B-4EA5-E0E8-6D52-7733E1E77451}"/>
          </ac:spMkLst>
        </pc:spChg>
        <pc:spChg chg="del">
          <ac:chgData name="Agnes Murugi Chomba" userId="38712e19-96f2-4b35-a020-0b36aadfac69" providerId="ADAL" clId="{EBC0415F-4372-4B63-A905-080EF019BA5A}" dt="2025-04-28T12:02:00.261" v="0" actId="26606"/>
          <ac:spMkLst>
            <pc:docMk/>
            <pc:sldMk cId="14147412" sldId="256"/>
            <ac:spMk id="5195" creationId="{06B5A8BF-0680-F9A7-27B1-3971EC934783}"/>
          </ac:spMkLst>
        </pc:spChg>
        <pc:spChg chg="add del">
          <ac:chgData name="Agnes Murugi Chomba" userId="38712e19-96f2-4b35-a020-0b36aadfac69" providerId="ADAL" clId="{EBC0415F-4372-4B63-A905-080EF019BA5A}" dt="2025-04-28T12:02:10.628" v="2" actId="26606"/>
          <ac:spMkLst>
            <pc:docMk/>
            <pc:sldMk cId="14147412" sldId="256"/>
            <ac:spMk id="5200" creationId="{E20BB609-EF92-42DB-836C-0699A590B5CF}"/>
          </ac:spMkLst>
        </pc:spChg>
        <pc:spChg chg="add del">
          <ac:chgData name="Agnes Murugi Chomba" userId="38712e19-96f2-4b35-a020-0b36aadfac69" providerId="ADAL" clId="{EBC0415F-4372-4B63-A905-080EF019BA5A}" dt="2025-04-28T12:02:10.628" v="2" actId="26606"/>
          <ac:spMkLst>
            <pc:docMk/>
            <pc:sldMk cId="14147412" sldId="256"/>
            <ac:spMk id="5202" creationId="{637992A9-1E8C-4E57-B4F4-EE2D38E504A2}"/>
          </ac:spMkLst>
        </pc:spChg>
        <pc:spChg chg="add del">
          <ac:chgData name="Agnes Murugi Chomba" userId="38712e19-96f2-4b35-a020-0b36aadfac69" providerId="ADAL" clId="{EBC0415F-4372-4B63-A905-080EF019BA5A}" dt="2025-04-28T12:02:10.628" v="2" actId="26606"/>
          <ac:spMkLst>
            <pc:docMk/>
            <pc:sldMk cId="14147412" sldId="256"/>
            <ac:spMk id="5204" creationId="{B2C335F7-F61C-4EB4-80F2-4B1438FE66BB}"/>
          </ac:spMkLst>
        </pc:spChg>
        <pc:spChg chg="add">
          <ac:chgData name="Agnes Murugi Chomba" userId="38712e19-96f2-4b35-a020-0b36aadfac69" providerId="ADAL" clId="{EBC0415F-4372-4B63-A905-080EF019BA5A}" dt="2025-04-28T12:02:10.628" v="2" actId="26606"/>
          <ac:spMkLst>
            <pc:docMk/>
            <pc:sldMk cId="14147412" sldId="256"/>
            <ac:spMk id="5210" creationId="{B7E2F724-2FB3-4D1D-A730-739B8654C030}"/>
          </ac:spMkLst>
        </pc:spChg>
        <pc:spChg chg="add">
          <ac:chgData name="Agnes Murugi Chomba" userId="38712e19-96f2-4b35-a020-0b36aadfac69" providerId="ADAL" clId="{EBC0415F-4372-4B63-A905-080EF019BA5A}" dt="2025-04-28T12:02:10.628" v="2" actId="26606"/>
          <ac:spMkLst>
            <pc:docMk/>
            <pc:sldMk cId="14147412" sldId="256"/>
            <ac:spMk id="5212" creationId="{B2C335F7-F61C-4EB4-80F2-4B1438FE66BB}"/>
          </ac:spMkLst>
        </pc:spChg>
        <pc:picChg chg="del mod">
          <ac:chgData name="Agnes Murugi Chomba" userId="38712e19-96f2-4b35-a020-0b36aadfac69" providerId="ADAL" clId="{EBC0415F-4372-4B63-A905-080EF019BA5A}" dt="2025-04-28T12:02:02.548" v="1" actId="478"/>
          <ac:picMkLst>
            <pc:docMk/>
            <pc:sldMk cId="14147412" sldId="256"/>
            <ac:picMk id="5124" creationId="{02D765AB-5763-F0AD-5C31-CC4C4FA1A4B7}"/>
          </ac:picMkLst>
        </pc:picChg>
        <pc:picChg chg="add">
          <ac:chgData name="Agnes Murugi Chomba" userId="38712e19-96f2-4b35-a020-0b36aadfac69" providerId="ADAL" clId="{EBC0415F-4372-4B63-A905-080EF019BA5A}" dt="2025-04-28T12:02:10.628" v="2" actId="26606"/>
          <ac:picMkLst>
            <pc:docMk/>
            <pc:sldMk cId="14147412" sldId="256"/>
            <ac:picMk id="5206" creationId="{7253A3EB-28CC-5F48-0792-E84EC62A1787}"/>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svg"/><Relationship Id="rId1" Type="http://schemas.openxmlformats.org/officeDocument/2006/relationships/image" Target="../media/image10.png"/><Relationship Id="rId4" Type="http://schemas.openxmlformats.org/officeDocument/2006/relationships/image" Target="../media/image1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B207AC-51D9-4A8C-BAA5-CA36BB38E99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A638B4B-0A78-45BF-A11B-FEFCCB44AC81}">
      <dgm:prSet/>
      <dgm:spPr/>
      <dgm:t>
        <a:bodyPr/>
        <a:lstStyle/>
        <a:p>
          <a:pPr>
            <a:lnSpc>
              <a:spcPct val="100000"/>
            </a:lnSpc>
          </a:pPr>
          <a:r>
            <a:rPr lang="en-US" b="1"/>
            <a:t>Accidents Incurred During Different Flight Purposes</a:t>
          </a:r>
          <a:endParaRPr lang="en-US"/>
        </a:p>
      </dgm:t>
    </dgm:pt>
    <dgm:pt modelId="{ED75543B-9928-4B12-B6BF-A1DD82E20062}" type="parTrans" cxnId="{EF618471-2E15-4B5D-BAB3-B215BD85ED89}">
      <dgm:prSet/>
      <dgm:spPr/>
      <dgm:t>
        <a:bodyPr/>
        <a:lstStyle/>
        <a:p>
          <a:endParaRPr lang="en-US"/>
        </a:p>
      </dgm:t>
    </dgm:pt>
    <dgm:pt modelId="{F57DCA86-A063-47C0-98C8-79CDAC3E0694}" type="sibTrans" cxnId="{EF618471-2E15-4B5D-BAB3-B215BD85ED89}">
      <dgm:prSet/>
      <dgm:spPr/>
      <dgm:t>
        <a:bodyPr/>
        <a:lstStyle/>
        <a:p>
          <a:endParaRPr lang="en-US"/>
        </a:p>
      </dgm:t>
    </dgm:pt>
    <dgm:pt modelId="{A7B1807C-3BD6-485B-A51E-488E63DF182B}">
      <dgm:prSet/>
      <dgm:spPr/>
      <dgm:t>
        <a:bodyPr/>
        <a:lstStyle/>
        <a:p>
          <a:pPr>
            <a:lnSpc>
              <a:spcPct val="100000"/>
            </a:lnSpc>
          </a:pPr>
          <a:r>
            <a:rPr lang="en-US"/>
            <a:t>From the line graph, it is evident that most injuries occur during personal flights over the years, followed by flights with an undefined or unknown purpose. Instructional flights rank third in terms of injury frequency. </a:t>
          </a:r>
          <a:endParaRPr lang="en-US" dirty="0"/>
        </a:p>
      </dgm:t>
    </dgm:pt>
    <dgm:pt modelId="{1836E556-48A1-421E-9604-EBF2D6222110}" type="parTrans" cxnId="{EED6E2D6-BD5B-4BCD-BE69-856FF36D65F1}">
      <dgm:prSet/>
      <dgm:spPr/>
      <dgm:t>
        <a:bodyPr/>
        <a:lstStyle/>
        <a:p>
          <a:endParaRPr lang="en-US"/>
        </a:p>
      </dgm:t>
    </dgm:pt>
    <dgm:pt modelId="{6ACC8ABB-56E5-4E6A-AD23-ED9909466FDA}" type="sibTrans" cxnId="{EED6E2D6-BD5B-4BCD-BE69-856FF36D65F1}">
      <dgm:prSet/>
      <dgm:spPr/>
      <dgm:t>
        <a:bodyPr/>
        <a:lstStyle/>
        <a:p>
          <a:endParaRPr lang="en-US"/>
        </a:p>
      </dgm:t>
    </dgm:pt>
    <dgm:pt modelId="{B250664D-89A1-4BE6-B8F0-365DB1894179}" type="pres">
      <dgm:prSet presAssocID="{C1B207AC-51D9-4A8C-BAA5-CA36BB38E99A}" presName="root" presStyleCnt="0">
        <dgm:presLayoutVars>
          <dgm:dir/>
          <dgm:resizeHandles val="exact"/>
        </dgm:presLayoutVars>
      </dgm:prSet>
      <dgm:spPr/>
    </dgm:pt>
    <dgm:pt modelId="{4B5F7E50-B61B-42A0-9B37-89EA7C929C19}" type="pres">
      <dgm:prSet presAssocID="{EA638B4B-0A78-45BF-A11B-FEFCCB44AC81}" presName="compNode" presStyleCnt="0"/>
      <dgm:spPr/>
    </dgm:pt>
    <dgm:pt modelId="{E5CF07CB-1C9A-40C2-82F5-185A8EDF3260}" type="pres">
      <dgm:prSet presAssocID="{EA638B4B-0A78-45BF-A11B-FEFCCB44AC81}" presName="bgRect" presStyleLbl="bgShp" presStyleIdx="0" presStyleCnt="2"/>
      <dgm:spPr/>
    </dgm:pt>
    <dgm:pt modelId="{A3B31387-5A76-4760-8130-BC65D9481320}" type="pres">
      <dgm:prSet presAssocID="{EA638B4B-0A78-45BF-A11B-FEFCCB44AC8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irplane"/>
        </a:ext>
      </dgm:extLst>
    </dgm:pt>
    <dgm:pt modelId="{C55CD465-A756-45C7-A232-8FD67F75D4A6}" type="pres">
      <dgm:prSet presAssocID="{EA638B4B-0A78-45BF-A11B-FEFCCB44AC81}" presName="spaceRect" presStyleCnt="0"/>
      <dgm:spPr/>
    </dgm:pt>
    <dgm:pt modelId="{49D9E30D-8C0F-4EF0-A6F1-4DF7CAC4702A}" type="pres">
      <dgm:prSet presAssocID="{EA638B4B-0A78-45BF-A11B-FEFCCB44AC81}" presName="parTx" presStyleLbl="revTx" presStyleIdx="0" presStyleCnt="2">
        <dgm:presLayoutVars>
          <dgm:chMax val="0"/>
          <dgm:chPref val="0"/>
        </dgm:presLayoutVars>
      </dgm:prSet>
      <dgm:spPr/>
    </dgm:pt>
    <dgm:pt modelId="{57BEE1E0-6A48-4BB0-B36B-EA59EACAEF50}" type="pres">
      <dgm:prSet presAssocID="{F57DCA86-A063-47C0-98C8-79CDAC3E0694}" presName="sibTrans" presStyleCnt="0"/>
      <dgm:spPr/>
    </dgm:pt>
    <dgm:pt modelId="{75E8829D-9533-4B16-A191-799F434CB08D}" type="pres">
      <dgm:prSet presAssocID="{A7B1807C-3BD6-485B-A51E-488E63DF182B}" presName="compNode" presStyleCnt="0"/>
      <dgm:spPr/>
    </dgm:pt>
    <dgm:pt modelId="{A9F6180E-F3A3-4F9E-9B72-57F79CFB5414}" type="pres">
      <dgm:prSet presAssocID="{A7B1807C-3BD6-485B-A51E-488E63DF182B}" presName="bgRect" presStyleLbl="bgShp" presStyleIdx="1" presStyleCnt="2"/>
      <dgm:spPr/>
    </dgm:pt>
    <dgm:pt modelId="{A7B7B157-03DC-41F3-AC27-71C82885AE3D}" type="pres">
      <dgm:prSet presAssocID="{A7B1807C-3BD6-485B-A51E-488E63DF182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lot"/>
        </a:ext>
      </dgm:extLst>
    </dgm:pt>
    <dgm:pt modelId="{0FDFCED4-C44D-432F-B398-53EB54A73EF5}" type="pres">
      <dgm:prSet presAssocID="{A7B1807C-3BD6-485B-A51E-488E63DF182B}" presName="spaceRect" presStyleCnt="0"/>
      <dgm:spPr/>
    </dgm:pt>
    <dgm:pt modelId="{52DC7FBD-B583-42B5-90FB-DFC640987AE8}" type="pres">
      <dgm:prSet presAssocID="{A7B1807C-3BD6-485B-A51E-488E63DF182B}" presName="parTx" presStyleLbl="revTx" presStyleIdx="1" presStyleCnt="2">
        <dgm:presLayoutVars>
          <dgm:chMax val="0"/>
          <dgm:chPref val="0"/>
        </dgm:presLayoutVars>
      </dgm:prSet>
      <dgm:spPr/>
    </dgm:pt>
  </dgm:ptLst>
  <dgm:cxnLst>
    <dgm:cxn modelId="{EDC53800-1E2A-4D00-86F0-97036F397695}" type="presOf" srcId="{A7B1807C-3BD6-485B-A51E-488E63DF182B}" destId="{52DC7FBD-B583-42B5-90FB-DFC640987AE8}" srcOrd="0" destOrd="0" presId="urn:microsoft.com/office/officeart/2018/2/layout/IconVerticalSolidList"/>
    <dgm:cxn modelId="{EF618471-2E15-4B5D-BAB3-B215BD85ED89}" srcId="{C1B207AC-51D9-4A8C-BAA5-CA36BB38E99A}" destId="{EA638B4B-0A78-45BF-A11B-FEFCCB44AC81}" srcOrd="0" destOrd="0" parTransId="{ED75543B-9928-4B12-B6BF-A1DD82E20062}" sibTransId="{F57DCA86-A063-47C0-98C8-79CDAC3E0694}"/>
    <dgm:cxn modelId="{8E75C5B1-16D7-42E8-BA52-FD8A472FA62B}" type="presOf" srcId="{C1B207AC-51D9-4A8C-BAA5-CA36BB38E99A}" destId="{B250664D-89A1-4BE6-B8F0-365DB1894179}" srcOrd="0" destOrd="0" presId="urn:microsoft.com/office/officeart/2018/2/layout/IconVerticalSolidList"/>
    <dgm:cxn modelId="{341CFBC2-C59A-42D3-9361-23F111BE5C6C}" type="presOf" srcId="{EA638B4B-0A78-45BF-A11B-FEFCCB44AC81}" destId="{49D9E30D-8C0F-4EF0-A6F1-4DF7CAC4702A}" srcOrd="0" destOrd="0" presId="urn:microsoft.com/office/officeart/2018/2/layout/IconVerticalSolidList"/>
    <dgm:cxn modelId="{EED6E2D6-BD5B-4BCD-BE69-856FF36D65F1}" srcId="{C1B207AC-51D9-4A8C-BAA5-CA36BB38E99A}" destId="{A7B1807C-3BD6-485B-A51E-488E63DF182B}" srcOrd="1" destOrd="0" parTransId="{1836E556-48A1-421E-9604-EBF2D6222110}" sibTransId="{6ACC8ABB-56E5-4E6A-AD23-ED9909466FDA}"/>
    <dgm:cxn modelId="{B2EB816E-C9C2-4AD6-A169-85C3AD3CFB63}" type="presParOf" srcId="{B250664D-89A1-4BE6-B8F0-365DB1894179}" destId="{4B5F7E50-B61B-42A0-9B37-89EA7C929C19}" srcOrd="0" destOrd="0" presId="urn:microsoft.com/office/officeart/2018/2/layout/IconVerticalSolidList"/>
    <dgm:cxn modelId="{70F9494B-332A-42B6-BF09-DF36129C670E}" type="presParOf" srcId="{4B5F7E50-B61B-42A0-9B37-89EA7C929C19}" destId="{E5CF07CB-1C9A-40C2-82F5-185A8EDF3260}" srcOrd="0" destOrd="0" presId="urn:microsoft.com/office/officeart/2018/2/layout/IconVerticalSolidList"/>
    <dgm:cxn modelId="{834792E7-FD80-47F7-882A-6C210B822599}" type="presParOf" srcId="{4B5F7E50-B61B-42A0-9B37-89EA7C929C19}" destId="{A3B31387-5A76-4760-8130-BC65D9481320}" srcOrd="1" destOrd="0" presId="urn:microsoft.com/office/officeart/2018/2/layout/IconVerticalSolidList"/>
    <dgm:cxn modelId="{710358C9-A4DC-4664-AF09-F393FAE47B83}" type="presParOf" srcId="{4B5F7E50-B61B-42A0-9B37-89EA7C929C19}" destId="{C55CD465-A756-45C7-A232-8FD67F75D4A6}" srcOrd="2" destOrd="0" presId="urn:microsoft.com/office/officeart/2018/2/layout/IconVerticalSolidList"/>
    <dgm:cxn modelId="{8AB01204-8908-43EF-BD42-4D68BF1A819D}" type="presParOf" srcId="{4B5F7E50-B61B-42A0-9B37-89EA7C929C19}" destId="{49D9E30D-8C0F-4EF0-A6F1-4DF7CAC4702A}" srcOrd="3" destOrd="0" presId="urn:microsoft.com/office/officeart/2018/2/layout/IconVerticalSolidList"/>
    <dgm:cxn modelId="{8AC92A06-5ABA-4427-B8DB-3DE3952DD9D6}" type="presParOf" srcId="{B250664D-89A1-4BE6-B8F0-365DB1894179}" destId="{57BEE1E0-6A48-4BB0-B36B-EA59EACAEF50}" srcOrd="1" destOrd="0" presId="urn:microsoft.com/office/officeart/2018/2/layout/IconVerticalSolidList"/>
    <dgm:cxn modelId="{7334F047-1D6B-41AB-B95D-CE34CC2E7D97}" type="presParOf" srcId="{B250664D-89A1-4BE6-B8F0-365DB1894179}" destId="{75E8829D-9533-4B16-A191-799F434CB08D}" srcOrd="2" destOrd="0" presId="urn:microsoft.com/office/officeart/2018/2/layout/IconVerticalSolidList"/>
    <dgm:cxn modelId="{871E6E27-9C6A-44FB-A75B-EE1B6EE5FB28}" type="presParOf" srcId="{75E8829D-9533-4B16-A191-799F434CB08D}" destId="{A9F6180E-F3A3-4F9E-9B72-57F79CFB5414}" srcOrd="0" destOrd="0" presId="urn:microsoft.com/office/officeart/2018/2/layout/IconVerticalSolidList"/>
    <dgm:cxn modelId="{6DA82903-4B37-41D9-9B99-6CC379343B5E}" type="presParOf" srcId="{75E8829D-9533-4B16-A191-799F434CB08D}" destId="{A7B7B157-03DC-41F3-AC27-71C82885AE3D}" srcOrd="1" destOrd="0" presId="urn:microsoft.com/office/officeart/2018/2/layout/IconVerticalSolidList"/>
    <dgm:cxn modelId="{7D50AD90-D741-4024-93CB-10D7F1D38A2B}" type="presParOf" srcId="{75E8829D-9533-4B16-A191-799F434CB08D}" destId="{0FDFCED4-C44D-432F-B398-53EB54A73EF5}" srcOrd="2" destOrd="0" presId="urn:microsoft.com/office/officeart/2018/2/layout/IconVerticalSolidList"/>
    <dgm:cxn modelId="{2644A35B-2709-442C-9CB9-BE2CCC5EC094}" type="presParOf" srcId="{75E8829D-9533-4B16-A191-799F434CB08D}" destId="{52DC7FBD-B583-42B5-90FB-DFC640987AE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350E21-5EC6-4213-8145-E07161FF281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25A3CA97-1712-4AFE-AB40-03759C1D0E3A}">
      <dgm:prSet/>
      <dgm:spPr/>
      <dgm:t>
        <a:bodyPr/>
        <a:lstStyle/>
        <a:p>
          <a:r>
            <a:rPr lang="en-US" b="1"/>
            <a:t>Count of Occurrences per phase of Flight</a:t>
          </a:r>
          <a:endParaRPr lang="en-US"/>
        </a:p>
      </dgm:t>
    </dgm:pt>
    <dgm:pt modelId="{EC9272C7-5F8A-4E35-9B0F-2692033AD178}" type="parTrans" cxnId="{F10201AE-8E7F-47BD-AD8F-C55D53E793D4}">
      <dgm:prSet/>
      <dgm:spPr/>
      <dgm:t>
        <a:bodyPr/>
        <a:lstStyle/>
        <a:p>
          <a:endParaRPr lang="en-US"/>
        </a:p>
      </dgm:t>
    </dgm:pt>
    <dgm:pt modelId="{FB7AC849-8D44-478A-AE4D-D46C98839342}" type="sibTrans" cxnId="{F10201AE-8E7F-47BD-AD8F-C55D53E793D4}">
      <dgm:prSet/>
      <dgm:spPr/>
      <dgm:t>
        <a:bodyPr/>
        <a:lstStyle/>
        <a:p>
          <a:endParaRPr lang="en-US"/>
        </a:p>
      </dgm:t>
    </dgm:pt>
    <dgm:pt modelId="{7091AF12-FF24-490C-A628-4373D7BAABFD}">
      <dgm:prSet/>
      <dgm:spPr/>
      <dgm:t>
        <a:bodyPr/>
        <a:lstStyle/>
        <a:p>
          <a:r>
            <a:rPr lang="en-US"/>
            <a:t>The bar plot indicates that the highest number of injuries occur during the landing phase of flights, followed by injuries during cruise, takeoff, taxi, and approach phases, in that order. </a:t>
          </a:r>
        </a:p>
      </dgm:t>
    </dgm:pt>
    <dgm:pt modelId="{D8EF8549-0775-417F-89EC-AACF5646E16A}" type="parTrans" cxnId="{73507DAF-1E34-4C7B-9487-4E680A4DB6DA}">
      <dgm:prSet/>
      <dgm:spPr/>
      <dgm:t>
        <a:bodyPr/>
        <a:lstStyle/>
        <a:p>
          <a:endParaRPr lang="en-US"/>
        </a:p>
      </dgm:t>
    </dgm:pt>
    <dgm:pt modelId="{E96676C2-54C1-43B3-B4A5-7A5793958398}" type="sibTrans" cxnId="{73507DAF-1E34-4C7B-9487-4E680A4DB6DA}">
      <dgm:prSet/>
      <dgm:spPr/>
      <dgm:t>
        <a:bodyPr/>
        <a:lstStyle/>
        <a:p>
          <a:endParaRPr lang="en-US"/>
        </a:p>
      </dgm:t>
    </dgm:pt>
    <dgm:pt modelId="{C515E49F-F09F-4543-811F-C7B2417C8827}">
      <dgm:prSet/>
      <dgm:spPr/>
      <dgm:t>
        <a:bodyPr/>
        <a:lstStyle/>
        <a:p>
          <a:r>
            <a:rPr lang="en-US"/>
            <a:t>This pattern highlights that the landing phase presents a higher risk of accidents compared to other phases of flight.</a:t>
          </a:r>
        </a:p>
      </dgm:t>
    </dgm:pt>
    <dgm:pt modelId="{D3B81933-D994-4654-9586-E7AA0D019582}" type="parTrans" cxnId="{08ED976A-83C7-4A3E-A550-294AE3353B66}">
      <dgm:prSet/>
      <dgm:spPr/>
      <dgm:t>
        <a:bodyPr/>
        <a:lstStyle/>
        <a:p>
          <a:endParaRPr lang="en-US"/>
        </a:p>
      </dgm:t>
    </dgm:pt>
    <dgm:pt modelId="{9C474719-F5DB-4343-8445-1BDBCBD4396B}" type="sibTrans" cxnId="{08ED976A-83C7-4A3E-A550-294AE3353B66}">
      <dgm:prSet/>
      <dgm:spPr/>
      <dgm:t>
        <a:bodyPr/>
        <a:lstStyle/>
        <a:p>
          <a:endParaRPr lang="en-US"/>
        </a:p>
      </dgm:t>
    </dgm:pt>
    <dgm:pt modelId="{B412D63D-1D0F-4877-90AD-E731EA91CA7F}" type="pres">
      <dgm:prSet presAssocID="{F5350E21-5EC6-4213-8145-E07161FF281E}" presName="linear" presStyleCnt="0">
        <dgm:presLayoutVars>
          <dgm:animLvl val="lvl"/>
          <dgm:resizeHandles val="exact"/>
        </dgm:presLayoutVars>
      </dgm:prSet>
      <dgm:spPr/>
    </dgm:pt>
    <dgm:pt modelId="{61FED954-AB7A-4E43-A08C-B41E7DEC9DF0}" type="pres">
      <dgm:prSet presAssocID="{25A3CA97-1712-4AFE-AB40-03759C1D0E3A}" presName="parentText" presStyleLbl="node1" presStyleIdx="0" presStyleCnt="3">
        <dgm:presLayoutVars>
          <dgm:chMax val="0"/>
          <dgm:bulletEnabled val="1"/>
        </dgm:presLayoutVars>
      </dgm:prSet>
      <dgm:spPr/>
    </dgm:pt>
    <dgm:pt modelId="{E6021B83-CC98-48E3-A0FA-AFCBD84C0785}" type="pres">
      <dgm:prSet presAssocID="{FB7AC849-8D44-478A-AE4D-D46C98839342}" presName="spacer" presStyleCnt="0"/>
      <dgm:spPr/>
    </dgm:pt>
    <dgm:pt modelId="{172D06AE-3383-4D7D-8560-5AD11E516DEA}" type="pres">
      <dgm:prSet presAssocID="{7091AF12-FF24-490C-A628-4373D7BAABFD}" presName="parentText" presStyleLbl="node1" presStyleIdx="1" presStyleCnt="3">
        <dgm:presLayoutVars>
          <dgm:chMax val="0"/>
          <dgm:bulletEnabled val="1"/>
        </dgm:presLayoutVars>
      </dgm:prSet>
      <dgm:spPr/>
    </dgm:pt>
    <dgm:pt modelId="{531E5332-7A57-4B40-AF4B-C82DEC14A041}" type="pres">
      <dgm:prSet presAssocID="{E96676C2-54C1-43B3-B4A5-7A5793958398}" presName="spacer" presStyleCnt="0"/>
      <dgm:spPr/>
    </dgm:pt>
    <dgm:pt modelId="{CC240027-A112-4E34-B650-222818853317}" type="pres">
      <dgm:prSet presAssocID="{C515E49F-F09F-4543-811F-C7B2417C8827}" presName="parentText" presStyleLbl="node1" presStyleIdx="2" presStyleCnt="3">
        <dgm:presLayoutVars>
          <dgm:chMax val="0"/>
          <dgm:bulletEnabled val="1"/>
        </dgm:presLayoutVars>
      </dgm:prSet>
      <dgm:spPr/>
    </dgm:pt>
  </dgm:ptLst>
  <dgm:cxnLst>
    <dgm:cxn modelId="{023E6241-588D-4F59-A0FC-6B7ECB3EBA26}" type="presOf" srcId="{C515E49F-F09F-4543-811F-C7B2417C8827}" destId="{CC240027-A112-4E34-B650-222818853317}" srcOrd="0" destOrd="0" presId="urn:microsoft.com/office/officeart/2005/8/layout/vList2"/>
    <dgm:cxn modelId="{08ED976A-83C7-4A3E-A550-294AE3353B66}" srcId="{F5350E21-5EC6-4213-8145-E07161FF281E}" destId="{C515E49F-F09F-4543-811F-C7B2417C8827}" srcOrd="2" destOrd="0" parTransId="{D3B81933-D994-4654-9586-E7AA0D019582}" sibTransId="{9C474719-F5DB-4343-8445-1BDBCBD4396B}"/>
    <dgm:cxn modelId="{2AE3E17F-72AD-4788-B46B-576C0C9C5376}" type="presOf" srcId="{7091AF12-FF24-490C-A628-4373D7BAABFD}" destId="{172D06AE-3383-4D7D-8560-5AD11E516DEA}" srcOrd="0" destOrd="0" presId="urn:microsoft.com/office/officeart/2005/8/layout/vList2"/>
    <dgm:cxn modelId="{BE9E9798-45D0-4E4B-929C-FE71EAD898CC}" type="presOf" srcId="{25A3CA97-1712-4AFE-AB40-03759C1D0E3A}" destId="{61FED954-AB7A-4E43-A08C-B41E7DEC9DF0}" srcOrd="0" destOrd="0" presId="urn:microsoft.com/office/officeart/2005/8/layout/vList2"/>
    <dgm:cxn modelId="{F10201AE-8E7F-47BD-AD8F-C55D53E793D4}" srcId="{F5350E21-5EC6-4213-8145-E07161FF281E}" destId="{25A3CA97-1712-4AFE-AB40-03759C1D0E3A}" srcOrd="0" destOrd="0" parTransId="{EC9272C7-5F8A-4E35-9B0F-2692033AD178}" sibTransId="{FB7AC849-8D44-478A-AE4D-D46C98839342}"/>
    <dgm:cxn modelId="{BD9360AF-DC87-422E-A9C3-5E576A833001}" type="presOf" srcId="{F5350E21-5EC6-4213-8145-E07161FF281E}" destId="{B412D63D-1D0F-4877-90AD-E731EA91CA7F}" srcOrd="0" destOrd="0" presId="urn:microsoft.com/office/officeart/2005/8/layout/vList2"/>
    <dgm:cxn modelId="{73507DAF-1E34-4C7B-9487-4E680A4DB6DA}" srcId="{F5350E21-5EC6-4213-8145-E07161FF281E}" destId="{7091AF12-FF24-490C-A628-4373D7BAABFD}" srcOrd="1" destOrd="0" parTransId="{D8EF8549-0775-417F-89EC-AACF5646E16A}" sibTransId="{E96676C2-54C1-43B3-B4A5-7A5793958398}"/>
    <dgm:cxn modelId="{FA050196-4C1E-4201-9C99-EF06D3891487}" type="presParOf" srcId="{B412D63D-1D0F-4877-90AD-E731EA91CA7F}" destId="{61FED954-AB7A-4E43-A08C-B41E7DEC9DF0}" srcOrd="0" destOrd="0" presId="urn:microsoft.com/office/officeart/2005/8/layout/vList2"/>
    <dgm:cxn modelId="{2BE0034F-343D-47DE-9B95-F8DF29CF2121}" type="presParOf" srcId="{B412D63D-1D0F-4877-90AD-E731EA91CA7F}" destId="{E6021B83-CC98-48E3-A0FA-AFCBD84C0785}" srcOrd="1" destOrd="0" presId="urn:microsoft.com/office/officeart/2005/8/layout/vList2"/>
    <dgm:cxn modelId="{056088A7-4363-4D9B-99AD-E488BA6F68A8}" type="presParOf" srcId="{B412D63D-1D0F-4877-90AD-E731EA91CA7F}" destId="{172D06AE-3383-4D7D-8560-5AD11E516DEA}" srcOrd="2" destOrd="0" presId="urn:microsoft.com/office/officeart/2005/8/layout/vList2"/>
    <dgm:cxn modelId="{710BD070-0BCD-4147-A642-9374EEBEFA70}" type="presParOf" srcId="{B412D63D-1D0F-4877-90AD-E731EA91CA7F}" destId="{531E5332-7A57-4B40-AF4B-C82DEC14A041}" srcOrd="3" destOrd="0" presId="urn:microsoft.com/office/officeart/2005/8/layout/vList2"/>
    <dgm:cxn modelId="{83CCE3A7-2AED-4532-93B7-2351B99BB206}" type="presParOf" srcId="{B412D63D-1D0F-4877-90AD-E731EA91CA7F}" destId="{CC240027-A112-4E34-B650-222818853317}"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774B549-23D2-4B1C-9E42-A6520945274B}"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F3169892-6D9C-45DC-9CE7-2217B3F7D86B}">
      <dgm:prSet custT="1"/>
      <dgm:spPr/>
      <dgm:t>
        <a:bodyPr/>
        <a:lstStyle/>
        <a:p>
          <a:pPr>
            <a:lnSpc>
              <a:spcPct val="100000"/>
            </a:lnSpc>
          </a:pPr>
          <a:r>
            <a:rPr lang="en-GB" sz="1400" dirty="0">
              <a:latin typeface="Calibri" panose="020F0502020204030204" pitchFamily="34" charset="0"/>
              <a:ea typeface="Calibri" panose="020F0502020204030204" pitchFamily="34" charset="0"/>
              <a:cs typeface="Calibri" panose="020F0502020204030204" pitchFamily="34" charset="0"/>
            </a:rPr>
            <a:t>Prioritize investment in aircraft models with lower accident rates; Cessna and Piper models pose higher operational and insurance risks.</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D2ECFD1E-7638-4C07-9939-4FC3CCA28C68}" type="parTrans" cxnId="{008AF849-D881-437D-923B-2D8A524F2CED}">
      <dgm:prSet/>
      <dgm:spPr/>
      <dgm:t>
        <a:bodyPr/>
        <a:lstStyle/>
        <a:p>
          <a:endParaRPr lang="en-US"/>
        </a:p>
      </dgm:t>
    </dgm:pt>
    <dgm:pt modelId="{6B174D85-9BE9-44CE-B7EE-1B291BC22257}" type="sibTrans" cxnId="{008AF849-D881-437D-923B-2D8A524F2CED}">
      <dgm:prSet/>
      <dgm:spPr/>
      <dgm:t>
        <a:bodyPr/>
        <a:lstStyle/>
        <a:p>
          <a:pPr>
            <a:lnSpc>
              <a:spcPct val="100000"/>
            </a:lnSpc>
          </a:pPr>
          <a:endParaRPr lang="en-US"/>
        </a:p>
      </dgm:t>
    </dgm:pt>
    <dgm:pt modelId="{A1D916A0-D1BC-48F2-A4C6-A64BA3B22EB7}">
      <dgm:prSet custT="1"/>
      <dgm:spPr/>
      <dgm:t>
        <a:bodyPr/>
        <a:lstStyle/>
        <a:p>
          <a:pPr>
            <a:lnSpc>
              <a:spcPct val="100000"/>
            </a:lnSpc>
          </a:pPr>
          <a:r>
            <a:rPr lang="en-GB" sz="1400" dirty="0">
              <a:latin typeface="Calibri" panose="020F0502020204030204" pitchFamily="34" charset="0"/>
              <a:ea typeface="Calibri" panose="020F0502020204030204" pitchFamily="34" charset="0"/>
              <a:cs typeface="Calibri" panose="020F0502020204030204" pitchFamily="34" charset="0"/>
            </a:rPr>
            <a:t>Good weather does not eliminate accident risk; maintain caution and enhance pilot training even in clear conditions. In Instrument Meteorological Conditions (IMC), invest in aircraft with advanced avionics and navigation systems.</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E27A92D9-04A2-463E-AEC4-673844600272}" type="parTrans" cxnId="{312546CD-8ADA-4F94-8581-E8EBAAF3E62B}">
      <dgm:prSet/>
      <dgm:spPr/>
      <dgm:t>
        <a:bodyPr/>
        <a:lstStyle/>
        <a:p>
          <a:endParaRPr lang="en-US"/>
        </a:p>
      </dgm:t>
    </dgm:pt>
    <dgm:pt modelId="{A724F045-48D5-4827-A557-770416FFC7C3}" type="sibTrans" cxnId="{312546CD-8ADA-4F94-8581-E8EBAAF3E62B}">
      <dgm:prSet/>
      <dgm:spPr/>
      <dgm:t>
        <a:bodyPr/>
        <a:lstStyle/>
        <a:p>
          <a:pPr>
            <a:lnSpc>
              <a:spcPct val="100000"/>
            </a:lnSpc>
          </a:pPr>
          <a:endParaRPr lang="en-US"/>
        </a:p>
      </dgm:t>
    </dgm:pt>
    <dgm:pt modelId="{B4451426-8D07-4874-9E1A-E5B746C29454}">
      <dgm:prSet custT="1"/>
      <dgm:spPr/>
      <dgm:t>
        <a:bodyPr/>
        <a:lstStyle/>
        <a:p>
          <a:pPr>
            <a:lnSpc>
              <a:spcPct val="100000"/>
            </a:lnSpc>
          </a:pPr>
          <a:r>
            <a:rPr lang="en-US" sz="1400" dirty="0">
              <a:latin typeface="Calibri" panose="020F0502020204030204" pitchFamily="34" charset="0"/>
              <a:ea typeface="Calibri" panose="020F0502020204030204" pitchFamily="34" charset="0"/>
              <a:cs typeface="Calibri" panose="020F0502020204030204" pitchFamily="34" charset="0"/>
            </a:rPr>
            <a:t>It is also recommended that investments should </a:t>
          </a:r>
          <a:r>
            <a:rPr lang="en-GB" sz="1400" dirty="0">
              <a:latin typeface="Calibri" panose="020F0502020204030204" pitchFamily="34" charset="0"/>
              <a:ea typeface="Calibri" panose="020F0502020204030204" pitchFamily="34" charset="0"/>
              <a:cs typeface="Calibri" panose="020F0502020204030204" pitchFamily="34" charset="0"/>
            </a:rPr>
            <a:t>Focus investments on the instructional aviation sector, which has a lower injury and liability risk.</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2D37C9EF-4855-47EA-A928-DDF293ACD70A}" type="parTrans" cxnId="{57F2CB09-CED8-4819-A9D7-DB826450BABC}">
      <dgm:prSet/>
      <dgm:spPr/>
      <dgm:t>
        <a:bodyPr/>
        <a:lstStyle/>
        <a:p>
          <a:endParaRPr lang="en-US"/>
        </a:p>
      </dgm:t>
    </dgm:pt>
    <dgm:pt modelId="{659CFDD7-E085-49F4-A8B7-714596EF2F8F}" type="sibTrans" cxnId="{57F2CB09-CED8-4819-A9D7-DB826450BABC}">
      <dgm:prSet/>
      <dgm:spPr/>
      <dgm:t>
        <a:bodyPr/>
        <a:lstStyle/>
        <a:p>
          <a:pPr>
            <a:lnSpc>
              <a:spcPct val="100000"/>
            </a:lnSpc>
          </a:pPr>
          <a:endParaRPr lang="en-US"/>
        </a:p>
      </dgm:t>
    </dgm:pt>
    <dgm:pt modelId="{3FA518F5-9075-41E7-8F88-AECF93F87C7C}">
      <dgm:prSet custT="1"/>
      <dgm:spPr/>
      <dgm:t>
        <a:bodyPr/>
        <a:lstStyle/>
        <a:p>
          <a:pPr>
            <a:lnSpc>
              <a:spcPct val="100000"/>
            </a:lnSpc>
          </a:pPr>
          <a:r>
            <a:rPr lang="en-GB" sz="1400" dirty="0">
              <a:latin typeface="Calibri" panose="020F0502020204030204" pitchFamily="34" charset="0"/>
              <a:ea typeface="Calibri" panose="020F0502020204030204" pitchFamily="34" charset="0"/>
              <a:cs typeface="Calibri" panose="020F0502020204030204" pitchFamily="34" charset="0"/>
            </a:rPr>
            <a:t>Invest in advanced pilot training, particularly in landing techniques, emergency landings, and adverse weather handling. In addition, invest in Equipping aircrafts with technologies like Enhanced Vision Systems (EVS), Autoland systems, and Ground Proximity Warning Systems (GPWS) to minimize accidents during Landing Phase.</a:t>
          </a:r>
          <a:endParaRPr lang="en-US" sz="1400" dirty="0">
            <a:latin typeface="Calibri" panose="020F0502020204030204" pitchFamily="34" charset="0"/>
            <a:ea typeface="Calibri" panose="020F0502020204030204" pitchFamily="34" charset="0"/>
            <a:cs typeface="Calibri" panose="020F0502020204030204" pitchFamily="34" charset="0"/>
          </a:endParaRPr>
        </a:p>
      </dgm:t>
    </dgm:pt>
    <dgm:pt modelId="{1B03E24F-5149-4C99-BA57-06E69E77E8BD}" type="parTrans" cxnId="{2ACA4F46-A3F5-4662-9ED9-C8FA67B5D905}">
      <dgm:prSet/>
      <dgm:spPr/>
      <dgm:t>
        <a:bodyPr/>
        <a:lstStyle/>
        <a:p>
          <a:endParaRPr lang="en-US"/>
        </a:p>
      </dgm:t>
    </dgm:pt>
    <dgm:pt modelId="{8DD9AE23-5AD9-4CE4-BF70-936785842F90}" type="sibTrans" cxnId="{2ACA4F46-A3F5-4662-9ED9-C8FA67B5D905}">
      <dgm:prSet/>
      <dgm:spPr/>
      <dgm:t>
        <a:bodyPr/>
        <a:lstStyle/>
        <a:p>
          <a:endParaRPr lang="en-US"/>
        </a:p>
      </dgm:t>
    </dgm:pt>
    <dgm:pt modelId="{6147EF32-5F93-4F3D-8A43-EBB905BEDCB8}" type="pres">
      <dgm:prSet presAssocID="{0774B549-23D2-4B1C-9E42-A6520945274B}" presName="root" presStyleCnt="0">
        <dgm:presLayoutVars>
          <dgm:dir/>
          <dgm:resizeHandles val="exact"/>
        </dgm:presLayoutVars>
      </dgm:prSet>
      <dgm:spPr/>
    </dgm:pt>
    <dgm:pt modelId="{11D8BF1D-CD8C-4CC6-B997-97A3347CA215}" type="pres">
      <dgm:prSet presAssocID="{0774B549-23D2-4B1C-9E42-A6520945274B}" presName="container" presStyleCnt="0">
        <dgm:presLayoutVars>
          <dgm:dir/>
          <dgm:resizeHandles val="exact"/>
        </dgm:presLayoutVars>
      </dgm:prSet>
      <dgm:spPr/>
    </dgm:pt>
    <dgm:pt modelId="{067CC61B-BD6E-4DB2-AB6F-B99791DCB6F5}" type="pres">
      <dgm:prSet presAssocID="{F3169892-6D9C-45DC-9CE7-2217B3F7D86B}" presName="compNode" presStyleCnt="0"/>
      <dgm:spPr/>
    </dgm:pt>
    <dgm:pt modelId="{15758AEB-5A62-4395-8B16-1F2D363F234D}" type="pres">
      <dgm:prSet presAssocID="{F3169892-6D9C-45DC-9CE7-2217B3F7D86B}" presName="iconBgRect" presStyleLbl="bgShp" presStyleIdx="0" presStyleCnt="4"/>
      <dgm:spPr/>
    </dgm:pt>
    <dgm:pt modelId="{9A230FB8-3F63-449C-84FE-63A6212BC440}" type="pres">
      <dgm:prSet presAssocID="{F3169892-6D9C-45DC-9CE7-2217B3F7D86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elicopter"/>
        </a:ext>
      </dgm:extLst>
    </dgm:pt>
    <dgm:pt modelId="{CE2D559B-6470-4D81-9B9B-5BDEA1DCE652}" type="pres">
      <dgm:prSet presAssocID="{F3169892-6D9C-45DC-9CE7-2217B3F7D86B}" presName="spaceRect" presStyleCnt="0"/>
      <dgm:spPr/>
    </dgm:pt>
    <dgm:pt modelId="{D6AD1A36-36AC-4DA9-B945-F4B0648768D1}" type="pres">
      <dgm:prSet presAssocID="{F3169892-6D9C-45DC-9CE7-2217B3F7D86B}" presName="textRect" presStyleLbl="revTx" presStyleIdx="0" presStyleCnt="4">
        <dgm:presLayoutVars>
          <dgm:chMax val="1"/>
          <dgm:chPref val="1"/>
        </dgm:presLayoutVars>
      </dgm:prSet>
      <dgm:spPr/>
    </dgm:pt>
    <dgm:pt modelId="{B94F18F6-0C04-4D8A-BCE1-27E692BA1B84}" type="pres">
      <dgm:prSet presAssocID="{6B174D85-9BE9-44CE-B7EE-1B291BC22257}" presName="sibTrans" presStyleLbl="sibTrans2D1" presStyleIdx="0" presStyleCnt="0"/>
      <dgm:spPr/>
    </dgm:pt>
    <dgm:pt modelId="{48E7B86D-78CF-4C75-A57A-5A2532CB5258}" type="pres">
      <dgm:prSet presAssocID="{A1D916A0-D1BC-48F2-A4C6-A64BA3B22EB7}" presName="compNode" presStyleCnt="0"/>
      <dgm:spPr/>
    </dgm:pt>
    <dgm:pt modelId="{38926BEB-F29B-4C18-A476-B039D6A3608E}" type="pres">
      <dgm:prSet presAssocID="{A1D916A0-D1BC-48F2-A4C6-A64BA3B22EB7}" presName="iconBgRect" presStyleLbl="bgShp" presStyleIdx="1" presStyleCnt="4"/>
      <dgm:spPr/>
    </dgm:pt>
    <dgm:pt modelId="{E21B0823-1B5E-4D7F-A68C-3ED86352B08D}" type="pres">
      <dgm:prSet presAssocID="{A1D916A0-D1BC-48F2-A4C6-A64BA3B22E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ightning"/>
        </a:ext>
      </dgm:extLst>
    </dgm:pt>
    <dgm:pt modelId="{E97C0E94-12EE-4F17-A2DB-A375A95CDF04}" type="pres">
      <dgm:prSet presAssocID="{A1D916A0-D1BC-48F2-A4C6-A64BA3B22EB7}" presName="spaceRect" presStyleCnt="0"/>
      <dgm:spPr/>
    </dgm:pt>
    <dgm:pt modelId="{93FFD18D-A5D9-4F4C-8268-9D7211659BF4}" type="pres">
      <dgm:prSet presAssocID="{A1D916A0-D1BC-48F2-A4C6-A64BA3B22EB7}" presName="textRect" presStyleLbl="revTx" presStyleIdx="1" presStyleCnt="4">
        <dgm:presLayoutVars>
          <dgm:chMax val="1"/>
          <dgm:chPref val="1"/>
        </dgm:presLayoutVars>
      </dgm:prSet>
      <dgm:spPr/>
    </dgm:pt>
    <dgm:pt modelId="{B8D0FFAD-9FE5-405A-9E5B-075C4D2309B7}" type="pres">
      <dgm:prSet presAssocID="{A724F045-48D5-4827-A557-770416FFC7C3}" presName="sibTrans" presStyleLbl="sibTrans2D1" presStyleIdx="0" presStyleCnt="0"/>
      <dgm:spPr/>
    </dgm:pt>
    <dgm:pt modelId="{2525DD75-BD8A-455D-8A81-F79D14B8C10A}" type="pres">
      <dgm:prSet presAssocID="{B4451426-8D07-4874-9E1A-E5B746C29454}" presName="compNode" presStyleCnt="0"/>
      <dgm:spPr/>
    </dgm:pt>
    <dgm:pt modelId="{6B4DEE65-40F7-451E-ADDD-B03C71BEAA45}" type="pres">
      <dgm:prSet presAssocID="{B4451426-8D07-4874-9E1A-E5B746C29454}" presName="iconBgRect" presStyleLbl="bgShp" presStyleIdx="2" presStyleCnt="4"/>
      <dgm:spPr/>
    </dgm:pt>
    <dgm:pt modelId="{191950DA-40D4-40AB-8D26-2ADB9DCABDB6}" type="pres">
      <dgm:prSet presAssocID="{B4451426-8D07-4874-9E1A-E5B746C29454}"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Airplane"/>
        </a:ext>
      </dgm:extLst>
    </dgm:pt>
    <dgm:pt modelId="{8CC5FA8C-165D-418E-AA4A-79E7BE860C85}" type="pres">
      <dgm:prSet presAssocID="{B4451426-8D07-4874-9E1A-E5B746C29454}" presName="spaceRect" presStyleCnt="0"/>
      <dgm:spPr/>
    </dgm:pt>
    <dgm:pt modelId="{074DD72F-6AE5-4C82-B053-48BCBFCC7E38}" type="pres">
      <dgm:prSet presAssocID="{B4451426-8D07-4874-9E1A-E5B746C29454}" presName="textRect" presStyleLbl="revTx" presStyleIdx="2" presStyleCnt="4">
        <dgm:presLayoutVars>
          <dgm:chMax val="1"/>
          <dgm:chPref val="1"/>
        </dgm:presLayoutVars>
      </dgm:prSet>
      <dgm:spPr/>
    </dgm:pt>
    <dgm:pt modelId="{11F3A123-8B37-42E1-AB05-385F8D42DE89}" type="pres">
      <dgm:prSet presAssocID="{659CFDD7-E085-49F4-A8B7-714596EF2F8F}" presName="sibTrans" presStyleLbl="sibTrans2D1" presStyleIdx="0" presStyleCnt="0"/>
      <dgm:spPr/>
    </dgm:pt>
    <dgm:pt modelId="{11C7E850-D0F8-4D1B-81F2-92E18282837A}" type="pres">
      <dgm:prSet presAssocID="{3FA518F5-9075-41E7-8F88-AECF93F87C7C}" presName="compNode" presStyleCnt="0"/>
      <dgm:spPr/>
    </dgm:pt>
    <dgm:pt modelId="{A21FE657-FD5E-4EE0-ADD5-5B7A21403581}" type="pres">
      <dgm:prSet presAssocID="{3FA518F5-9075-41E7-8F88-AECF93F87C7C}" presName="iconBgRect" presStyleLbl="bgShp" presStyleIdx="3" presStyleCnt="4"/>
      <dgm:spPr/>
    </dgm:pt>
    <dgm:pt modelId="{E3837B87-FC96-401D-BA9C-2F5B8AD6332D}" type="pres">
      <dgm:prSet presAssocID="{3FA518F5-9075-41E7-8F88-AECF93F87C7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Astronaut"/>
        </a:ext>
      </dgm:extLst>
    </dgm:pt>
    <dgm:pt modelId="{793D2E4B-9E86-4A79-B7A7-1ABAAD8325BA}" type="pres">
      <dgm:prSet presAssocID="{3FA518F5-9075-41E7-8F88-AECF93F87C7C}" presName="spaceRect" presStyleCnt="0"/>
      <dgm:spPr/>
    </dgm:pt>
    <dgm:pt modelId="{4266981D-D8AB-452B-A1C7-335A1A91E6C9}" type="pres">
      <dgm:prSet presAssocID="{3FA518F5-9075-41E7-8F88-AECF93F87C7C}" presName="textRect" presStyleLbl="revTx" presStyleIdx="3" presStyleCnt="4">
        <dgm:presLayoutVars>
          <dgm:chMax val="1"/>
          <dgm:chPref val="1"/>
        </dgm:presLayoutVars>
      </dgm:prSet>
      <dgm:spPr/>
    </dgm:pt>
  </dgm:ptLst>
  <dgm:cxnLst>
    <dgm:cxn modelId="{30423706-9ADE-4C36-AA81-C2F1292932F3}" type="presOf" srcId="{A724F045-48D5-4827-A557-770416FFC7C3}" destId="{B8D0FFAD-9FE5-405A-9E5B-075C4D2309B7}" srcOrd="0" destOrd="0" presId="urn:microsoft.com/office/officeart/2018/2/layout/IconCircleList"/>
    <dgm:cxn modelId="{57F2CB09-CED8-4819-A9D7-DB826450BABC}" srcId="{0774B549-23D2-4B1C-9E42-A6520945274B}" destId="{B4451426-8D07-4874-9E1A-E5B746C29454}" srcOrd="2" destOrd="0" parTransId="{2D37C9EF-4855-47EA-A928-DDF293ACD70A}" sibTransId="{659CFDD7-E085-49F4-A8B7-714596EF2F8F}"/>
    <dgm:cxn modelId="{0B27000B-98C3-4690-8957-F2D221EF8197}" type="presOf" srcId="{A1D916A0-D1BC-48F2-A4C6-A64BA3B22EB7}" destId="{93FFD18D-A5D9-4F4C-8268-9D7211659BF4}" srcOrd="0" destOrd="0" presId="urn:microsoft.com/office/officeart/2018/2/layout/IconCircleList"/>
    <dgm:cxn modelId="{E294F422-0A70-4421-829C-A4776A375245}" type="presOf" srcId="{B4451426-8D07-4874-9E1A-E5B746C29454}" destId="{074DD72F-6AE5-4C82-B053-48BCBFCC7E38}" srcOrd="0" destOrd="0" presId="urn:microsoft.com/office/officeart/2018/2/layout/IconCircleList"/>
    <dgm:cxn modelId="{69C8A32A-1266-4E9E-9628-E2303ED97B47}" type="presOf" srcId="{659CFDD7-E085-49F4-A8B7-714596EF2F8F}" destId="{11F3A123-8B37-42E1-AB05-385F8D42DE89}" srcOrd="0" destOrd="0" presId="urn:microsoft.com/office/officeart/2018/2/layout/IconCircleList"/>
    <dgm:cxn modelId="{267A1E2C-42E5-4A0C-BB87-9F65C5A6D8B4}" type="presOf" srcId="{0774B549-23D2-4B1C-9E42-A6520945274B}" destId="{6147EF32-5F93-4F3D-8A43-EBB905BEDCB8}" srcOrd="0" destOrd="0" presId="urn:microsoft.com/office/officeart/2018/2/layout/IconCircleList"/>
    <dgm:cxn modelId="{2ACA4F46-A3F5-4662-9ED9-C8FA67B5D905}" srcId="{0774B549-23D2-4B1C-9E42-A6520945274B}" destId="{3FA518F5-9075-41E7-8F88-AECF93F87C7C}" srcOrd="3" destOrd="0" parTransId="{1B03E24F-5149-4C99-BA57-06E69E77E8BD}" sibTransId="{8DD9AE23-5AD9-4CE4-BF70-936785842F90}"/>
    <dgm:cxn modelId="{008AF849-D881-437D-923B-2D8A524F2CED}" srcId="{0774B549-23D2-4B1C-9E42-A6520945274B}" destId="{F3169892-6D9C-45DC-9CE7-2217B3F7D86B}" srcOrd="0" destOrd="0" parTransId="{D2ECFD1E-7638-4C07-9939-4FC3CCA28C68}" sibTransId="{6B174D85-9BE9-44CE-B7EE-1B291BC22257}"/>
    <dgm:cxn modelId="{9F71BF74-2D35-455F-8F9B-344FF1EF3807}" type="presOf" srcId="{F3169892-6D9C-45DC-9CE7-2217B3F7D86B}" destId="{D6AD1A36-36AC-4DA9-B945-F4B0648768D1}" srcOrd="0" destOrd="0" presId="urn:microsoft.com/office/officeart/2018/2/layout/IconCircleList"/>
    <dgm:cxn modelId="{92C4E07A-B781-4851-9BF3-DC460BCE7C40}" type="presOf" srcId="{3FA518F5-9075-41E7-8F88-AECF93F87C7C}" destId="{4266981D-D8AB-452B-A1C7-335A1A91E6C9}" srcOrd="0" destOrd="0" presId="urn:microsoft.com/office/officeart/2018/2/layout/IconCircleList"/>
    <dgm:cxn modelId="{C977F686-645F-4F9B-8A76-77849A254CCA}" type="presOf" srcId="{6B174D85-9BE9-44CE-B7EE-1B291BC22257}" destId="{B94F18F6-0C04-4D8A-BCE1-27E692BA1B84}" srcOrd="0" destOrd="0" presId="urn:microsoft.com/office/officeart/2018/2/layout/IconCircleList"/>
    <dgm:cxn modelId="{312546CD-8ADA-4F94-8581-E8EBAAF3E62B}" srcId="{0774B549-23D2-4B1C-9E42-A6520945274B}" destId="{A1D916A0-D1BC-48F2-A4C6-A64BA3B22EB7}" srcOrd="1" destOrd="0" parTransId="{E27A92D9-04A2-463E-AEC4-673844600272}" sibTransId="{A724F045-48D5-4827-A557-770416FFC7C3}"/>
    <dgm:cxn modelId="{14976928-408B-4F6B-A1F0-C975297EC188}" type="presParOf" srcId="{6147EF32-5F93-4F3D-8A43-EBB905BEDCB8}" destId="{11D8BF1D-CD8C-4CC6-B997-97A3347CA215}" srcOrd="0" destOrd="0" presId="urn:microsoft.com/office/officeart/2018/2/layout/IconCircleList"/>
    <dgm:cxn modelId="{DDC28476-C0DE-4A3C-9BF3-84A5DB55E793}" type="presParOf" srcId="{11D8BF1D-CD8C-4CC6-B997-97A3347CA215}" destId="{067CC61B-BD6E-4DB2-AB6F-B99791DCB6F5}" srcOrd="0" destOrd="0" presId="urn:microsoft.com/office/officeart/2018/2/layout/IconCircleList"/>
    <dgm:cxn modelId="{43F6C3A0-CB4E-4077-8013-F81FDCC75750}" type="presParOf" srcId="{067CC61B-BD6E-4DB2-AB6F-B99791DCB6F5}" destId="{15758AEB-5A62-4395-8B16-1F2D363F234D}" srcOrd="0" destOrd="0" presId="urn:microsoft.com/office/officeart/2018/2/layout/IconCircleList"/>
    <dgm:cxn modelId="{C125CD86-B6F8-4DE6-9C32-11A01C695B30}" type="presParOf" srcId="{067CC61B-BD6E-4DB2-AB6F-B99791DCB6F5}" destId="{9A230FB8-3F63-449C-84FE-63A6212BC440}" srcOrd="1" destOrd="0" presId="urn:microsoft.com/office/officeart/2018/2/layout/IconCircleList"/>
    <dgm:cxn modelId="{3BCF701B-9462-41DB-8ACD-B48A02EEB97E}" type="presParOf" srcId="{067CC61B-BD6E-4DB2-AB6F-B99791DCB6F5}" destId="{CE2D559B-6470-4D81-9B9B-5BDEA1DCE652}" srcOrd="2" destOrd="0" presId="urn:microsoft.com/office/officeart/2018/2/layout/IconCircleList"/>
    <dgm:cxn modelId="{C0FBBEE3-0CCB-4184-A688-BE5328714701}" type="presParOf" srcId="{067CC61B-BD6E-4DB2-AB6F-B99791DCB6F5}" destId="{D6AD1A36-36AC-4DA9-B945-F4B0648768D1}" srcOrd="3" destOrd="0" presId="urn:microsoft.com/office/officeart/2018/2/layout/IconCircleList"/>
    <dgm:cxn modelId="{1233E9C7-DF3F-4071-9131-DE31B4BD5A9F}" type="presParOf" srcId="{11D8BF1D-CD8C-4CC6-B997-97A3347CA215}" destId="{B94F18F6-0C04-4D8A-BCE1-27E692BA1B84}" srcOrd="1" destOrd="0" presId="urn:microsoft.com/office/officeart/2018/2/layout/IconCircleList"/>
    <dgm:cxn modelId="{49A90B16-DE65-426A-9E4C-7D4627E7794F}" type="presParOf" srcId="{11D8BF1D-CD8C-4CC6-B997-97A3347CA215}" destId="{48E7B86D-78CF-4C75-A57A-5A2532CB5258}" srcOrd="2" destOrd="0" presId="urn:microsoft.com/office/officeart/2018/2/layout/IconCircleList"/>
    <dgm:cxn modelId="{37CC429F-AFE4-4532-9939-FF37A41002DB}" type="presParOf" srcId="{48E7B86D-78CF-4C75-A57A-5A2532CB5258}" destId="{38926BEB-F29B-4C18-A476-B039D6A3608E}" srcOrd="0" destOrd="0" presId="urn:microsoft.com/office/officeart/2018/2/layout/IconCircleList"/>
    <dgm:cxn modelId="{D0C93DA8-1E0E-49D4-A9C4-0A5A3F78D835}" type="presParOf" srcId="{48E7B86D-78CF-4C75-A57A-5A2532CB5258}" destId="{E21B0823-1B5E-4D7F-A68C-3ED86352B08D}" srcOrd="1" destOrd="0" presId="urn:microsoft.com/office/officeart/2018/2/layout/IconCircleList"/>
    <dgm:cxn modelId="{68E653E2-C303-4896-9454-E70F1BFFD27D}" type="presParOf" srcId="{48E7B86D-78CF-4C75-A57A-5A2532CB5258}" destId="{E97C0E94-12EE-4F17-A2DB-A375A95CDF04}" srcOrd="2" destOrd="0" presId="urn:microsoft.com/office/officeart/2018/2/layout/IconCircleList"/>
    <dgm:cxn modelId="{BC466358-C1DE-4312-B0AB-479A461442B4}" type="presParOf" srcId="{48E7B86D-78CF-4C75-A57A-5A2532CB5258}" destId="{93FFD18D-A5D9-4F4C-8268-9D7211659BF4}" srcOrd="3" destOrd="0" presId="urn:microsoft.com/office/officeart/2018/2/layout/IconCircleList"/>
    <dgm:cxn modelId="{72CEE11A-F68C-49C6-853C-3CBB7CFCD7F7}" type="presParOf" srcId="{11D8BF1D-CD8C-4CC6-B997-97A3347CA215}" destId="{B8D0FFAD-9FE5-405A-9E5B-075C4D2309B7}" srcOrd="3" destOrd="0" presId="urn:microsoft.com/office/officeart/2018/2/layout/IconCircleList"/>
    <dgm:cxn modelId="{3ED01B1E-1A7E-4C1F-922A-7679AF8A84DC}" type="presParOf" srcId="{11D8BF1D-CD8C-4CC6-B997-97A3347CA215}" destId="{2525DD75-BD8A-455D-8A81-F79D14B8C10A}" srcOrd="4" destOrd="0" presId="urn:microsoft.com/office/officeart/2018/2/layout/IconCircleList"/>
    <dgm:cxn modelId="{6EE35AEE-410E-4573-92B2-9D56022D36BD}" type="presParOf" srcId="{2525DD75-BD8A-455D-8A81-F79D14B8C10A}" destId="{6B4DEE65-40F7-451E-ADDD-B03C71BEAA45}" srcOrd="0" destOrd="0" presId="urn:microsoft.com/office/officeart/2018/2/layout/IconCircleList"/>
    <dgm:cxn modelId="{8BB1ACEB-ADC6-4166-9F95-70C9F3D64248}" type="presParOf" srcId="{2525DD75-BD8A-455D-8A81-F79D14B8C10A}" destId="{191950DA-40D4-40AB-8D26-2ADB9DCABDB6}" srcOrd="1" destOrd="0" presId="urn:microsoft.com/office/officeart/2018/2/layout/IconCircleList"/>
    <dgm:cxn modelId="{820FCAA7-EE35-488E-B90A-34E1A42EAF62}" type="presParOf" srcId="{2525DD75-BD8A-455D-8A81-F79D14B8C10A}" destId="{8CC5FA8C-165D-418E-AA4A-79E7BE860C85}" srcOrd="2" destOrd="0" presId="urn:microsoft.com/office/officeart/2018/2/layout/IconCircleList"/>
    <dgm:cxn modelId="{F3D42D12-71C8-4CB4-835A-0FBDD9EB9FFD}" type="presParOf" srcId="{2525DD75-BD8A-455D-8A81-F79D14B8C10A}" destId="{074DD72F-6AE5-4C82-B053-48BCBFCC7E38}" srcOrd="3" destOrd="0" presId="urn:microsoft.com/office/officeart/2018/2/layout/IconCircleList"/>
    <dgm:cxn modelId="{F757B117-B2CB-471D-A707-CBFD761E3E13}" type="presParOf" srcId="{11D8BF1D-CD8C-4CC6-B997-97A3347CA215}" destId="{11F3A123-8B37-42E1-AB05-385F8D42DE89}" srcOrd="5" destOrd="0" presId="urn:microsoft.com/office/officeart/2018/2/layout/IconCircleList"/>
    <dgm:cxn modelId="{E2D9E106-9376-412F-807B-B35AA8A05D96}" type="presParOf" srcId="{11D8BF1D-CD8C-4CC6-B997-97A3347CA215}" destId="{11C7E850-D0F8-4D1B-81F2-92E18282837A}" srcOrd="6" destOrd="0" presId="urn:microsoft.com/office/officeart/2018/2/layout/IconCircleList"/>
    <dgm:cxn modelId="{F059A5D8-A071-466C-A718-3505B909D778}" type="presParOf" srcId="{11C7E850-D0F8-4D1B-81F2-92E18282837A}" destId="{A21FE657-FD5E-4EE0-ADD5-5B7A21403581}" srcOrd="0" destOrd="0" presId="urn:microsoft.com/office/officeart/2018/2/layout/IconCircleList"/>
    <dgm:cxn modelId="{692012AE-10E6-4173-A680-403CE2576CD7}" type="presParOf" srcId="{11C7E850-D0F8-4D1B-81F2-92E18282837A}" destId="{E3837B87-FC96-401D-BA9C-2F5B8AD6332D}" srcOrd="1" destOrd="0" presId="urn:microsoft.com/office/officeart/2018/2/layout/IconCircleList"/>
    <dgm:cxn modelId="{B80084CC-0D74-46BF-AE06-25F80192442C}" type="presParOf" srcId="{11C7E850-D0F8-4D1B-81F2-92E18282837A}" destId="{793D2E4B-9E86-4A79-B7A7-1ABAAD8325BA}" srcOrd="2" destOrd="0" presId="urn:microsoft.com/office/officeart/2018/2/layout/IconCircleList"/>
    <dgm:cxn modelId="{83BD2A0E-47DB-44F1-938D-213DE53EA8E8}" type="presParOf" srcId="{11C7E850-D0F8-4D1B-81F2-92E18282837A}" destId="{4266981D-D8AB-452B-A1C7-335A1A91E6C9}"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CF07CB-1C9A-40C2-82F5-185A8EDF3260}">
      <dsp:nvSpPr>
        <dsp:cNvPr id="0" name=""/>
        <dsp:cNvSpPr/>
      </dsp:nvSpPr>
      <dsp:spPr>
        <a:xfrm>
          <a:off x="0" y="289052"/>
          <a:ext cx="5020056" cy="14216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B31387-5A76-4760-8130-BC65D9481320}">
      <dsp:nvSpPr>
        <dsp:cNvPr id="0" name=""/>
        <dsp:cNvSpPr/>
      </dsp:nvSpPr>
      <dsp:spPr>
        <a:xfrm>
          <a:off x="430053" y="608927"/>
          <a:ext cx="781915" cy="781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9D9E30D-8C0F-4EF0-A6F1-4DF7CAC4702A}">
      <dsp:nvSpPr>
        <dsp:cNvPr id="0" name=""/>
        <dsp:cNvSpPr/>
      </dsp:nvSpPr>
      <dsp:spPr>
        <a:xfrm>
          <a:off x="1642021" y="289052"/>
          <a:ext cx="3254976" cy="164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69" tIns="173969" rIns="173969" bIns="173969" numCol="1" spcCol="1270" anchor="ctr" anchorCtr="0">
          <a:noAutofit/>
        </a:bodyPr>
        <a:lstStyle/>
        <a:p>
          <a:pPr marL="0" lvl="0" indent="0" algn="l" defTabSz="622300">
            <a:lnSpc>
              <a:spcPct val="100000"/>
            </a:lnSpc>
            <a:spcBef>
              <a:spcPct val="0"/>
            </a:spcBef>
            <a:spcAft>
              <a:spcPct val="35000"/>
            </a:spcAft>
            <a:buNone/>
          </a:pPr>
          <a:r>
            <a:rPr lang="en-US" sz="1400" b="1" kern="1200"/>
            <a:t>Accidents Incurred During Different Flight Purposes</a:t>
          </a:r>
          <a:endParaRPr lang="en-US" sz="1400" kern="1200"/>
        </a:p>
      </dsp:txBody>
      <dsp:txXfrm>
        <a:off x="1642021" y="289052"/>
        <a:ext cx="3254976" cy="1643798"/>
      </dsp:txXfrm>
    </dsp:sp>
    <dsp:sp modelId="{A9F6180E-F3A3-4F9E-9B72-57F79CFB5414}">
      <dsp:nvSpPr>
        <dsp:cNvPr id="0" name=""/>
        <dsp:cNvSpPr/>
      </dsp:nvSpPr>
      <dsp:spPr>
        <a:xfrm>
          <a:off x="0" y="2245956"/>
          <a:ext cx="5020056" cy="142166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B7B157-03DC-41F3-AC27-71C82885AE3D}">
      <dsp:nvSpPr>
        <dsp:cNvPr id="0" name=""/>
        <dsp:cNvSpPr/>
      </dsp:nvSpPr>
      <dsp:spPr>
        <a:xfrm>
          <a:off x="430053" y="2565830"/>
          <a:ext cx="781915" cy="781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2DC7FBD-B583-42B5-90FB-DFC640987AE8}">
      <dsp:nvSpPr>
        <dsp:cNvPr id="0" name=""/>
        <dsp:cNvSpPr/>
      </dsp:nvSpPr>
      <dsp:spPr>
        <a:xfrm>
          <a:off x="1642021" y="2245956"/>
          <a:ext cx="3254976" cy="16437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3969" tIns="173969" rIns="173969" bIns="173969" numCol="1" spcCol="1270" anchor="ctr" anchorCtr="0">
          <a:noAutofit/>
        </a:bodyPr>
        <a:lstStyle/>
        <a:p>
          <a:pPr marL="0" lvl="0" indent="0" algn="l" defTabSz="622300">
            <a:lnSpc>
              <a:spcPct val="100000"/>
            </a:lnSpc>
            <a:spcBef>
              <a:spcPct val="0"/>
            </a:spcBef>
            <a:spcAft>
              <a:spcPct val="35000"/>
            </a:spcAft>
            <a:buNone/>
          </a:pPr>
          <a:r>
            <a:rPr lang="en-US" sz="1400" kern="1200"/>
            <a:t>From the line graph, it is evident that most injuries occur during personal flights over the years, followed by flights with an undefined or unknown purpose. Instructional flights rank third in terms of injury frequency. </a:t>
          </a:r>
          <a:endParaRPr lang="en-US" sz="1400" kern="1200" dirty="0"/>
        </a:p>
      </dsp:txBody>
      <dsp:txXfrm>
        <a:off x="1642021" y="2245956"/>
        <a:ext cx="3254976" cy="164379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FED954-AB7A-4E43-A08C-B41E7DEC9DF0}">
      <dsp:nvSpPr>
        <dsp:cNvPr id="0" name=""/>
        <dsp:cNvSpPr/>
      </dsp:nvSpPr>
      <dsp:spPr>
        <a:xfrm>
          <a:off x="0" y="243817"/>
          <a:ext cx="5020056" cy="11977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Count of Occurrences per phase of Flight</a:t>
          </a:r>
          <a:endParaRPr lang="en-US" sz="1700" kern="1200"/>
        </a:p>
      </dsp:txBody>
      <dsp:txXfrm>
        <a:off x="58469" y="302286"/>
        <a:ext cx="4903118" cy="1080812"/>
      </dsp:txXfrm>
    </dsp:sp>
    <dsp:sp modelId="{172D06AE-3383-4D7D-8560-5AD11E516DEA}">
      <dsp:nvSpPr>
        <dsp:cNvPr id="0" name=""/>
        <dsp:cNvSpPr/>
      </dsp:nvSpPr>
      <dsp:spPr>
        <a:xfrm>
          <a:off x="0" y="1490528"/>
          <a:ext cx="5020056" cy="11977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The bar plot indicates that the highest number of injuries occur during the landing phase of flights, followed by injuries during cruise, takeoff, taxi, and approach phases, in that order. </a:t>
          </a:r>
        </a:p>
      </dsp:txBody>
      <dsp:txXfrm>
        <a:off x="58469" y="1548997"/>
        <a:ext cx="4903118" cy="1080812"/>
      </dsp:txXfrm>
    </dsp:sp>
    <dsp:sp modelId="{CC240027-A112-4E34-B650-222818853317}">
      <dsp:nvSpPr>
        <dsp:cNvPr id="0" name=""/>
        <dsp:cNvSpPr/>
      </dsp:nvSpPr>
      <dsp:spPr>
        <a:xfrm>
          <a:off x="0" y="2737239"/>
          <a:ext cx="5020056" cy="11977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This pattern highlights that the landing phase presents a higher risk of accidents compared to other phases of flight.</a:t>
          </a:r>
        </a:p>
      </dsp:txBody>
      <dsp:txXfrm>
        <a:off x="58469" y="2795708"/>
        <a:ext cx="4903118" cy="10808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58AEB-5A62-4395-8B16-1F2D363F234D}">
      <dsp:nvSpPr>
        <dsp:cNvPr id="0" name=""/>
        <dsp:cNvSpPr/>
      </dsp:nvSpPr>
      <dsp:spPr>
        <a:xfrm>
          <a:off x="154978" y="427894"/>
          <a:ext cx="1306311" cy="13063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230FB8-3F63-449C-84FE-63A6212BC440}">
      <dsp:nvSpPr>
        <dsp:cNvPr id="0" name=""/>
        <dsp:cNvSpPr/>
      </dsp:nvSpPr>
      <dsp:spPr>
        <a:xfrm>
          <a:off x="429303" y="702219"/>
          <a:ext cx="757660" cy="757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AD1A36-36AC-4DA9-B945-F4B0648768D1}">
      <dsp:nvSpPr>
        <dsp:cNvPr id="0" name=""/>
        <dsp:cNvSpPr/>
      </dsp:nvSpPr>
      <dsp:spPr>
        <a:xfrm>
          <a:off x="1741213" y="427894"/>
          <a:ext cx="3079162" cy="1306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latin typeface="Calibri" panose="020F0502020204030204" pitchFamily="34" charset="0"/>
              <a:ea typeface="Calibri" panose="020F0502020204030204" pitchFamily="34" charset="0"/>
              <a:cs typeface="Calibri" panose="020F0502020204030204" pitchFamily="34" charset="0"/>
            </a:rPr>
            <a:t>Prioritize investment in aircraft models with lower accident rates; Cessna and Piper models pose higher operational and insurance risks.</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741213" y="427894"/>
        <a:ext cx="3079162" cy="1306311"/>
      </dsp:txXfrm>
    </dsp:sp>
    <dsp:sp modelId="{38926BEB-F29B-4C18-A476-B039D6A3608E}">
      <dsp:nvSpPr>
        <dsp:cNvPr id="0" name=""/>
        <dsp:cNvSpPr/>
      </dsp:nvSpPr>
      <dsp:spPr>
        <a:xfrm>
          <a:off x="5356896" y="427894"/>
          <a:ext cx="1306311" cy="13063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1B0823-1B5E-4D7F-A68C-3ED86352B08D}">
      <dsp:nvSpPr>
        <dsp:cNvPr id="0" name=""/>
        <dsp:cNvSpPr/>
      </dsp:nvSpPr>
      <dsp:spPr>
        <a:xfrm>
          <a:off x="5631221" y="702219"/>
          <a:ext cx="757660" cy="757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FFD18D-A5D9-4F4C-8268-9D7211659BF4}">
      <dsp:nvSpPr>
        <dsp:cNvPr id="0" name=""/>
        <dsp:cNvSpPr/>
      </dsp:nvSpPr>
      <dsp:spPr>
        <a:xfrm>
          <a:off x="6943131" y="427894"/>
          <a:ext cx="3079162" cy="1306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latin typeface="Calibri" panose="020F0502020204030204" pitchFamily="34" charset="0"/>
              <a:ea typeface="Calibri" panose="020F0502020204030204" pitchFamily="34" charset="0"/>
              <a:cs typeface="Calibri" panose="020F0502020204030204" pitchFamily="34" charset="0"/>
            </a:rPr>
            <a:t>Good weather does not eliminate accident risk; maintain caution and enhance pilot training even in clear conditions. In Instrument Meteorological Conditions (IMC), invest in aircraft with advanced avionics and navigation systems.</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6943131" y="427894"/>
        <a:ext cx="3079162" cy="1306311"/>
      </dsp:txXfrm>
    </dsp:sp>
    <dsp:sp modelId="{6B4DEE65-40F7-451E-ADDD-B03C71BEAA45}">
      <dsp:nvSpPr>
        <dsp:cNvPr id="0" name=""/>
        <dsp:cNvSpPr/>
      </dsp:nvSpPr>
      <dsp:spPr>
        <a:xfrm>
          <a:off x="154978" y="2444602"/>
          <a:ext cx="1306311" cy="13063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1950DA-40D4-40AB-8D26-2ADB9DCABDB6}">
      <dsp:nvSpPr>
        <dsp:cNvPr id="0" name=""/>
        <dsp:cNvSpPr/>
      </dsp:nvSpPr>
      <dsp:spPr>
        <a:xfrm>
          <a:off x="429303" y="2718928"/>
          <a:ext cx="757660" cy="757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74DD72F-6AE5-4C82-B053-48BCBFCC7E38}">
      <dsp:nvSpPr>
        <dsp:cNvPr id="0" name=""/>
        <dsp:cNvSpPr/>
      </dsp:nvSpPr>
      <dsp:spPr>
        <a:xfrm>
          <a:off x="1741213" y="2444602"/>
          <a:ext cx="3079162" cy="1306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libri" panose="020F0502020204030204" pitchFamily="34" charset="0"/>
              <a:ea typeface="Calibri" panose="020F0502020204030204" pitchFamily="34" charset="0"/>
              <a:cs typeface="Calibri" panose="020F0502020204030204" pitchFamily="34" charset="0"/>
            </a:rPr>
            <a:t>It is also recommended that investments should </a:t>
          </a:r>
          <a:r>
            <a:rPr lang="en-GB" sz="1400" kern="1200" dirty="0">
              <a:latin typeface="Calibri" panose="020F0502020204030204" pitchFamily="34" charset="0"/>
              <a:ea typeface="Calibri" panose="020F0502020204030204" pitchFamily="34" charset="0"/>
              <a:cs typeface="Calibri" panose="020F0502020204030204" pitchFamily="34" charset="0"/>
            </a:rPr>
            <a:t>Focus investments on the instructional aviation sector, which has a lower injury and liability risk.</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1741213" y="2444602"/>
        <a:ext cx="3079162" cy="1306311"/>
      </dsp:txXfrm>
    </dsp:sp>
    <dsp:sp modelId="{A21FE657-FD5E-4EE0-ADD5-5B7A21403581}">
      <dsp:nvSpPr>
        <dsp:cNvPr id="0" name=""/>
        <dsp:cNvSpPr/>
      </dsp:nvSpPr>
      <dsp:spPr>
        <a:xfrm>
          <a:off x="5356896" y="2444602"/>
          <a:ext cx="1306311" cy="1306311"/>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837B87-FC96-401D-BA9C-2F5B8AD6332D}">
      <dsp:nvSpPr>
        <dsp:cNvPr id="0" name=""/>
        <dsp:cNvSpPr/>
      </dsp:nvSpPr>
      <dsp:spPr>
        <a:xfrm>
          <a:off x="5631221" y="2718928"/>
          <a:ext cx="757660" cy="75766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266981D-D8AB-452B-A1C7-335A1A91E6C9}">
      <dsp:nvSpPr>
        <dsp:cNvPr id="0" name=""/>
        <dsp:cNvSpPr/>
      </dsp:nvSpPr>
      <dsp:spPr>
        <a:xfrm>
          <a:off x="6943131" y="2444602"/>
          <a:ext cx="3079162" cy="13063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GB" sz="1400" kern="1200" dirty="0">
              <a:latin typeface="Calibri" panose="020F0502020204030204" pitchFamily="34" charset="0"/>
              <a:ea typeface="Calibri" panose="020F0502020204030204" pitchFamily="34" charset="0"/>
              <a:cs typeface="Calibri" panose="020F0502020204030204" pitchFamily="34" charset="0"/>
            </a:rPr>
            <a:t>Invest in advanced pilot training, particularly in landing techniques, emergency landings, and adverse weather handling. In addition, invest in Equipping aircrafts with technologies like Enhanced Vision Systems (EVS), Autoland systems, and Ground Proximity Warning Systems (GPWS) to minimize accidents during Landing Phase.</a:t>
          </a:r>
          <a:endParaRPr lang="en-US" sz="1400" kern="1200" dirty="0">
            <a:latin typeface="Calibri" panose="020F0502020204030204" pitchFamily="34" charset="0"/>
            <a:ea typeface="Calibri" panose="020F0502020204030204" pitchFamily="34" charset="0"/>
            <a:cs typeface="Calibri" panose="020F0502020204030204" pitchFamily="34" charset="0"/>
          </a:endParaRPr>
        </a:p>
      </dsp:txBody>
      <dsp:txXfrm>
        <a:off x="6943131" y="2444602"/>
        <a:ext cx="3079162" cy="130631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290CE0-7E64-47B0-954A-DAB47BF9F6F6}" type="datetimeFigureOut">
              <a:rPr lang="en-GB" smtClean="0"/>
              <a:t>28/04/2025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F37750-D298-4595-8795-0E353A428B88}" type="slidenum">
              <a:rPr lang="en-GB" smtClean="0"/>
              <a:t>‹#›</a:t>
            </a:fld>
            <a:endParaRPr lang="en-GB"/>
          </a:p>
        </p:txBody>
      </p:sp>
    </p:spTree>
    <p:extLst>
      <p:ext uri="{BB962C8B-B14F-4D97-AF65-F5344CB8AC3E}">
        <p14:creationId xmlns:p14="http://schemas.microsoft.com/office/powerpoint/2010/main" val="16357893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F37750-D298-4595-8795-0E353A428B88}" type="slidenum">
              <a:rPr lang="en-GB" smtClean="0"/>
              <a:t>1</a:t>
            </a:fld>
            <a:endParaRPr lang="en-GB"/>
          </a:p>
        </p:txBody>
      </p:sp>
    </p:spTree>
    <p:extLst>
      <p:ext uri="{BB962C8B-B14F-4D97-AF65-F5344CB8AC3E}">
        <p14:creationId xmlns:p14="http://schemas.microsoft.com/office/powerpoint/2010/main" val="53098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4999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91604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5883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894BF1A-5FBF-45F0-83E5-8E9075EDCA92}"/>
              </a:ext>
            </a:extLst>
          </p:cNvPr>
          <p:cNvSpPr/>
          <p:nvPr userDrawn="1"/>
        </p:nvSpPr>
        <p:spPr>
          <a:xfrm>
            <a:off x="11540648" y="6340434"/>
            <a:ext cx="879952" cy="356506"/>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F3C31300-7196-425C-A52E-73359543545B}"/>
              </a:ext>
            </a:extLst>
          </p:cNvPr>
          <p:cNvGrpSpPr/>
          <p:nvPr userDrawn="1"/>
        </p:nvGrpSpPr>
        <p:grpSpPr>
          <a:xfrm>
            <a:off x="5559020" y="-89079"/>
            <a:ext cx="1073960" cy="178158"/>
            <a:chOff x="5559020" y="4164940"/>
            <a:chExt cx="1073960" cy="178158"/>
          </a:xfrm>
        </p:grpSpPr>
        <p:sp>
          <p:nvSpPr>
            <p:cNvPr id="10" name="Oval 9">
              <a:extLst>
                <a:ext uri="{FF2B5EF4-FFF2-40B4-BE49-F238E27FC236}">
                  <a16:creationId xmlns:a16="http://schemas.microsoft.com/office/drawing/2014/main" id="{C2964D04-96C9-40CF-8FB3-7F73C0BAB4A6}"/>
                </a:ext>
              </a:extLst>
            </p:cNvPr>
            <p:cNvSpPr/>
            <p:nvPr/>
          </p:nvSpPr>
          <p:spPr>
            <a:xfrm>
              <a:off x="5559020" y="4164940"/>
              <a:ext cx="178158" cy="178158"/>
            </a:xfrm>
            <a:prstGeom prst="ellipse">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9ABD82F-4D05-4013-988B-96365C2EB3D0}"/>
                </a:ext>
              </a:extLst>
            </p:cNvPr>
            <p:cNvSpPr/>
            <p:nvPr/>
          </p:nvSpPr>
          <p:spPr>
            <a:xfrm>
              <a:off x="6006921" y="4164940"/>
              <a:ext cx="178158" cy="178158"/>
            </a:xfrm>
            <a:prstGeom prst="ellipse">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D6F27BFF-2229-4A2C-B5DC-46BBC0E47C02}"/>
                </a:ext>
              </a:extLst>
            </p:cNvPr>
            <p:cNvSpPr/>
            <p:nvPr/>
          </p:nvSpPr>
          <p:spPr>
            <a:xfrm>
              <a:off x="6454822" y="4164940"/>
              <a:ext cx="178158" cy="178158"/>
            </a:xfrm>
            <a:prstGeom prst="ellipse">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Slide Number Placeholder 4">
            <a:extLst>
              <a:ext uri="{FF2B5EF4-FFF2-40B4-BE49-F238E27FC236}">
                <a16:creationId xmlns:a16="http://schemas.microsoft.com/office/drawing/2014/main" id="{725949D9-2C8B-4DB5-AC3C-F62BD270FD61}"/>
              </a:ext>
            </a:extLst>
          </p:cNvPr>
          <p:cNvSpPr>
            <a:spLocks noGrp="1"/>
          </p:cNvSpPr>
          <p:nvPr>
            <p:ph type="sldNum" sz="quarter" idx="12"/>
          </p:nvPr>
        </p:nvSpPr>
        <p:spPr>
          <a:xfrm>
            <a:off x="11730950" y="6380188"/>
            <a:ext cx="312499" cy="276999"/>
          </a:xfrm>
        </p:spPr>
        <p:txBody>
          <a:bodyPr lIns="0" tIns="0" rIns="0" bIns="0">
            <a:normAutofit/>
          </a:bodyPr>
          <a:lstStyle>
            <a:lvl1pPr algn="ctr">
              <a:defRPr sz="1000">
                <a:solidFill>
                  <a:schemeClr val="bg1"/>
                </a:solidFill>
              </a:defRPr>
            </a:lvl1pPr>
          </a:lstStyle>
          <a:p>
            <a:fld id="{4D972270-7EB8-4EBA-87A9-AC2EA26E5165}" type="slidenum">
              <a:rPr lang="en-US" smtClean="0"/>
              <a:pPr/>
              <a:t>‹#›</a:t>
            </a:fld>
            <a:endParaRPr lang="en-US" dirty="0"/>
          </a:p>
        </p:txBody>
      </p:sp>
      <p:sp>
        <p:nvSpPr>
          <p:cNvPr id="19" name="Picture Placeholder 18">
            <a:extLst>
              <a:ext uri="{FF2B5EF4-FFF2-40B4-BE49-F238E27FC236}">
                <a16:creationId xmlns:a16="http://schemas.microsoft.com/office/drawing/2014/main" id="{8D94F04D-9F16-490C-A836-481C2C4A467D}"/>
              </a:ext>
            </a:extLst>
          </p:cNvPr>
          <p:cNvSpPr>
            <a:spLocks noGrp="1"/>
          </p:cNvSpPr>
          <p:nvPr>
            <p:ph type="pic" sz="quarter" idx="13"/>
          </p:nvPr>
        </p:nvSpPr>
        <p:spPr>
          <a:xfrm>
            <a:off x="0" y="368300"/>
            <a:ext cx="3759200" cy="6121400"/>
          </a:xfrm>
          <a:custGeom>
            <a:avLst/>
            <a:gdLst>
              <a:gd name="connsiteX0" fmla="*/ 698500 w 3759200"/>
              <a:gd name="connsiteY0" fmla="*/ 0 h 6121400"/>
              <a:gd name="connsiteX1" fmla="*/ 3759200 w 3759200"/>
              <a:gd name="connsiteY1" fmla="*/ 3060700 h 6121400"/>
              <a:gd name="connsiteX2" fmla="*/ 698500 w 3759200"/>
              <a:gd name="connsiteY2" fmla="*/ 6121400 h 6121400"/>
              <a:gd name="connsiteX3" fmla="*/ 81662 w 3759200"/>
              <a:gd name="connsiteY3" fmla="*/ 6059217 h 6121400"/>
              <a:gd name="connsiteX4" fmla="*/ 0 w 3759200"/>
              <a:gd name="connsiteY4" fmla="*/ 6038220 h 6121400"/>
              <a:gd name="connsiteX5" fmla="*/ 0 w 3759200"/>
              <a:gd name="connsiteY5" fmla="*/ 83180 h 6121400"/>
              <a:gd name="connsiteX6" fmla="*/ 81662 w 3759200"/>
              <a:gd name="connsiteY6" fmla="*/ 62183 h 6121400"/>
              <a:gd name="connsiteX7" fmla="*/ 698500 w 3759200"/>
              <a:gd name="connsiteY7" fmla="*/ 0 h 612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59200" h="6121400">
                <a:moveTo>
                  <a:pt x="698500" y="0"/>
                </a:moveTo>
                <a:cubicBezTo>
                  <a:pt x="2388878" y="0"/>
                  <a:pt x="3759200" y="1370322"/>
                  <a:pt x="3759200" y="3060700"/>
                </a:cubicBezTo>
                <a:cubicBezTo>
                  <a:pt x="3759200" y="4751078"/>
                  <a:pt x="2388878" y="6121400"/>
                  <a:pt x="698500" y="6121400"/>
                </a:cubicBezTo>
                <a:cubicBezTo>
                  <a:pt x="487203" y="6121400"/>
                  <a:pt x="280906" y="6099989"/>
                  <a:pt x="81662" y="6059217"/>
                </a:cubicBezTo>
                <a:lnTo>
                  <a:pt x="0" y="6038220"/>
                </a:lnTo>
                <a:lnTo>
                  <a:pt x="0" y="83180"/>
                </a:lnTo>
                <a:lnTo>
                  <a:pt x="81662" y="62183"/>
                </a:lnTo>
                <a:cubicBezTo>
                  <a:pt x="280906" y="21411"/>
                  <a:pt x="487203" y="0"/>
                  <a:pt x="698500" y="0"/>
                </a:cubicBezTo>
                <a:close/>
              </a:path>
            </a:pathLst>
          </a:custGeom>
        </p:spPr>
        <p:txBody>
          <a:bodyPr wrap="square" anchor="ctr">
            <a:noAutofit/>
          </a:bodyPr>
          <a:lstStyle>
            <a:lvl1pPr marL="0" indent="0" algn="ctr">
              <a:buNone/>
              <a:defRPr sz="1600"/>
            </a:lvl1pPr>
          </a:lstStyle>
          <a:p>
            <a:endParaRPr lang="en-US"/>
          </a:p>
        </p:txBody>
      </p:sp>
    </p:spTree>
    <p:extLst>
      <p:ext uri="{BB962C8B-B14F-4D97-AF65-F5344CB8AC3E}">
        <p14:creationId xmlns:p14="http://schemas.microsoft.com/office/powerpoint/2010/main" val="16347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720629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1633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48079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632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76467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67316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19763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4/28/2025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27150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4/28/2025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71742628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 id="2147483672" r:id="rId12"/>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210" name="Rectangle 5209">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06" name="Picture 5205" descr="Plane in red circle">
            <a:extLst>
              <a:ext uri="{FF2B5EF4-FFF2-40B4-BE49-F238E27FC236}">
                <a16:creationId xmlns:a16="http://schemas.microsoft.com/office/drawing/2014/main" id="{7253A3EB-28CC-5F48-0792-E84EC62A1787}"/>
              </a:ext>
            </a:extLst>
          </p:cNvPr>
          <p:cNvPicPr>
            <a:picLocks noChangeAspect="1"/>
          </p:cNvPicPr>
          <p:nvPr/>
        </p:nvPicPr>
        <p:blipFill>
          <a:blip r:embed="rId3">
            <a:alphaModFix amt="40000"/>
          </a:blip>
          <a:srcRect t="8439" b="11203"/>
          <a:stretch/>
        </p:blipFill>
        <p:spPr>
          <a:xfrm>
            <a:off x="-2" y="-2"/>
            <a:ext cx="12192001" cy="6858001"/>
          </a:xfrm>
          <a:prstGeom prst="rect">
            <a:avLst/>
          </a:prstGeom>
        </p:spPr>
      </p:pic>
      <p:sp>
        <p:nvSpPr>
          <p:cNvPr id="2" name="Title 1">
            <a:extLst>
              <a:ext uri="{FF2B5EF4-FFF2-40B4-BE49-F238E27FC236}">
                <a16:creationId xmlns:a16="http://schemas.microsoft.com/office/drawing/2014/main" id="{AACA75BD-4409-1E19-EA57-0907B16A6623}"/>
              </a:ext>
            </a:extLst>
          </p:cNvPr>
          <p:cNvSpPr>
            <a:spLocks noGrp="1"/>
          </p:cNvSpPr>
          <p:nvPr>
            <p:ph type="ctrTitle"/>
          </p:nvPr>
        </p:nvSpPr>
        <p:spPr>
          <a:xfrm>
            <a:off x="517870" y="978407"/>
            <a:ext cx="5021182" cy="3290107"/>
          </a:xfrm>
        </p:spPr>
        <p:txBody>
          <a:bodyPr anchor="t">
            <a:normAutofit/>
          </a:bodyPr>
          <a:lstStyle/>
          <a:p>
            <a:pPr>
              <a:lnSpc>
                <a:spcPct val="90000"/>
              </a:lnSpc>
            </a:pPr>
            <a:r>
              <a:rPr lang="en-GB" sz="5600">
                <a:solidFill>
                  <a:srgbClr val="FFFFFF"/>
                </a:solidFill>
              </a:rPr>
              <a:t>Aircraft Risk Analysis for Investment Decisions</a:t>
            </a:r>
          </a:p>
        </p:txBody>
      </p:sp>
      <p:sp>
        <p:nvSpPr>
          <p:cNvPr id="5212" name="Rectangle 521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741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 name="Picture Placeholder 50">
            <a:extLst>
              <a:ext uri="{FF2B5EF4-FFF2-40B4-BE49-F238E27FC236}">
                <a16:creationId xmlns:a16="http://schemas.microsoft.com/office/drawing/2014/main" id="{EDED4131-87B0-4EEF-9843-78FC19E61822}"/>
              </a:ext>
            </a:extLst>
          </p:cNvPr>
          <p:cNvPicPr>
            <a:picLocks noGrp="1" noChangeAspect="1"/>
          </p:cNvPicPr>
          <p:nvPr>
            <p:ph type="pic" sz="quarter" idx="13"/>
          </p:nvPr>
        </p:nvPicPr>
        <p:blipFill>
          <a:blip r:embed="rId2" cstate="print">
            <a:extLst>
              <a:ext uri="{28A0092B-C50C-407E-A947-70E740481C1C}">
                <a14:useLocalDpi xmlns:a14="http://schemas.microsoft.com/office/drawing/2010/main" val="0"/>
              </a:ext>
            </a:extLst>
          </a:blip>
          <a:srcRect l="29509" r="29509"/>
          <a:stretch>
            <a:fillRect/>
          </a:stretch>
        </p:blipFill>
        <p:spPr/>
      </p:pic>
      <p:sp>
        <p:nvSpPr>
          <p:cNvPr id="154" name="Freeform: Shape 153">
            <a:extLst>
              <a:ext uri="{FF2B5EF4-FFF2-40B4-BE49-F238E27FC236}">
                <a16:creationId xmlns:a16="http://schemas.microsoft.com/office/drawing/2014/main" id="{EBAD253F-5E7E-4FAF-ABCC-932799B642E8}"/>
              </a:ext>
            </a:extLst>
          </p:cNvPr>
          <p:cNvSpPr/>
          <p:nvPr/>
        </p:nvSpPr>
        <p:spPr>
          <a:xfrm>
            <a:off x="-11907" y="254000"/>
            <a:ext cx="3885407" cy="6350000"/>
          </a:xfrm>
          <a:custGeom>
            <a:avLst/>
            <a:gdLst>
              <a:gd name="connsiteX0" fmla="*/ 710407 w 3885407"/>
              <a:gd name="connsiteY0" fmla="*/ 0 h 6350000"/>
              <a:gd name="connsiteX1" fmla="*/ 3885407 w 3885407"/>
              <a:gd name="connsiteY1" fmla="*/ 3175000 h 6350000"/>
              <a:gd name="connsiteX2" fmla="*/ 710407 w 3885407"/>
              <a:gd name="connsiteY2" fmla="*/ 6350000 h 6350000"/>
              <a:gd name="connsiteX3" fmla="*/ 70534 w 3885407"/>
              <a:gd name="connsiteY3" fmla="*/ 6285495 h 6350000"/>
              <a:gd name="connsiteX4" fmla="*/ 0 w 3885407"/>
              <a:gd name="connsiteY4" fmla="*/ 6269216 h 6350000"/>
              <a:gd name="connsiteX5" fmla="*/ 0 w 3885407"/>
              <a:gd name="connsiteY5" fmla="*/ 80784 h 6350000"/>
              <a:gd name="connsiteX6" fmla="*/ 70534 w 3885407"/>
              <a:gd name="connsiteY6" fmla="*/ 64505 h 6350000"/>
              <a:gd name="connsiteX7" fmla="*/ 710407 w 3885407"/>
              <a:gd name="connsiteY7" fmla="*/ 0 h 635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885407" h="6350000">
                <a:moveTo>
                  <a:pt x="710407" y="0"/>
                </a:moveTo>
                <a:cubicBezTo>
                  <a:pt x="2463911" y="0"/>
                  <a:pt x="3885407" y="1421496"/>
                  <a:pt x="3885407" y="3175000"/>
                </a:cubicBezTo>
                <a:cubicBezTo>
                  <a:pt x="3885407" y="4928504"/>
                  <a:pt x="2463911" y="6350000"/>
                  <a:pt x="710407" y="6350000"/>
                </a:cubicBezTo>
                <a:cubicBezTo>
                  <a:pt x="491219" y="6350000"/>
                  <a:pt x="277219" y="6327789"/>
                  <a:pt x="70534" y="6285495"/>
                </a:cubicBezTo>
                <a:lnTo>
                  <a:pt x="0" y="6269216"/>
                </a:lnTo>
                <a:lnTo>
                  <a:pt x="0" y="80784"/>
                </a:lnTo>
                <a:lnTo>
                  <a:pt x="70534" y="64505"/>
                </a:lnTo>
                <a:cubicBezTo>
                  <a:pt x="277219" y="22211"/>
                  <a:pt x="491219" y="0"/>
                  <a:pt x="710407" y="0"/>
                </a:cubicBezTo>
                <a:close/>
              </a:path>
            </a:pathLst>
          </a:custGeom>
          <a:solidFill>
            <a:schemeClr val="tx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92">
            <a:extLst>
              <a:ext uri="{FF2B5EF4-FFF2-40B4-BE49-F238E27FC236}">
                <a16:creationId xmlns:a16="http://schemas.microsoft.com/office/drawing/2014/main" id="{1CF7980E-E9AB-4431-B7C5-FD97A8067FAB}"/>
              </a:ext>
            </a:extLst>
          </p:cNvPr>
          <p:cNvSpPr/>
          <p:nvPr/>
        </p:nvSpPr>
        <p:spPr>
          <a:xfrm>
            <a:off x="3873500" y="2978150"/>
            <a:ext cx="7239000" cy="901700"/>
          </a:xfrm>
          <a:prstGeom prst="roundRect">
            <a:avLst>
              <a:gd name="adj" fmla="val 50000"/>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32D74231-F9C5-4C85-B060-7A58D357A5E7}"/>
              </a:ext>
            </a:extLst>
          </p:cNvPr>
          <p:cNvSpPr/>
          <p:nvPr/>
        </p:nvSpPr>
        <p:spPr>
          <a:xfrm>
            <a:off x="3219450" y="1257300"/>
            <a:ext cx="7239000" cy="901700"/>
          </a:xfrm>
          <a:prstGeom prst="roundRect">
            <a:avLst>
              <a:gd name="adj" fmla="val 500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1F921426-A6EB-4EDF-86B7-7A7977246D7F}"/>
              </a:ext>
            </a:extLst>
          </p:cNvPr>
          <p:cNvSpPr>
            <a:spLocks noGrp="1"/>
          </p:cNvSpPr>
          <p:nvPr>
            <p:ph type="sldNum" sz="quarter" idx="12"/>
          </p:nvPr>
        </p:nvSpPr>
        <p:spPr/>
        <p:txBody>
          <a:bodyPr/>
          <a:lstStyle/>
          <a:p>
            <a:fld id="{4D972270-7EB8-4EBA-87A9-AC2EA26E5165}" type="slidenum">
              <a:rPr lang="en-US" smtClean="0"/>
              <a:pPr/>
              <a:t>10</a:t>
            </a:fld>
            <a:endParaRPr lang="en-US" dirty="0"/>
          </a:p>
        </p:txBody>
      </p:sp>
      <p:sp>
        <p:nvSpPr>
          <p:cNvPr id="52" name="Oval 51">
            <a:extLst>
              <a:ext uri="{FF2B5EF4-FFF2-40B4-BE49-F238E27FC236}">
                <a16:creationId xmlns:a16="http://schemas.microsoft.com/office/drawing/2014/main" id="{51BE84A6-2755-4BFF-BABE-37F3688F817B}"/>
              </a:ext>
            </a:extLst>
          </p:cNvPr>
          <p:cNvSpPr/>
          <p:nvPr/>
        </p:nvSpPr>
        <p:spPr>
          <a:xfrm>
            <a:off x="2565400" y="1054100"/>
            <a:ext cx="1308100" cy="1308100"/>
          </a:xfrm>
          <a:prstGeom prst="ellipse">
            <a:avLst/>
          </a:prstGeom>
          <a:ln w="3810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8CFFC3-9EB1-4DF4-A9B1-80C583079F05}"/>
              </a:ext>
            </a:extLst>
          </p:cNvPr>
          <p:cNvSpPr/>
          <p:nvPr/>
        </p:nvSpPr>
        <p:spPr>
          <a:xfrm>
            <a:off x="3276600" y="2774950"/>
            <a:ext cx="1308100" cy="1308100"/>
          </a:xfrm>
          <a:prstGeom prst="ellipse">
            <a:avLst/>
          </a:prstGeom>
          <a:solidFill>
            <a:schemeClr val="accent2"/>
          </a:solidFill>
          <a:ln w="3810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8C88B1-98CD-4148-B53B-85DB24348D46}"/>
              </a:ext>
            </a:extLst>
          </p:cNvPr>
          <p:cNvSpPr>
            <a:spLocks noGrp="1"/>
          </p:cNvSpPr>
          <p:nvPr>
            <p:ph type="title" idx="4294967295"/>
          </p:nvPr>
        </p:nvSpPr>
        <p:spPr>
          <a:xfrm>
            <a:off x="304800" y="2773436"/>
            <a:ext cx="2692400" cy="1323439"/>
          </a:xfrm>
        </p:spPr>
        <p:txBody>
          <a:bodyPr>
            <a:spAutoFit/>
          </a:bodyPr>
          <a:lstStyle/>
          <a:p>
            <a:r>
              <a:rPr lang="en-US" sz="4000" dirty="0">
                <a:solidFill>
                  <a:schemeClr val="bg1"/>
                </a:solidFill>
                <a:latin typeface="Calibri" panose="020F0502020204030204" pitchFamily="34" charset="0"/>
                <a:ea typeface="Calibri" panose="020F0502020204030204" pitchFamily="34" charset="0"/>
                <a:cs typeface="Calibri" panose="020F0502020204030204" pitchFamily="34" charset="0"/>
              </a:rPr>
              <a:t>Next </a:t>
            </a:r>
            <a:br>
              <a:rPr lang="en-US" sz="4000" dirty="0">
                <a:solidFill>
                  <a:schemeClr val="bg1"/>
                </a:solidFill>
                <a:latin typeface="Calibri" panose="020F0502020204030204" pitchFamily="34" charset="0"/>
                <a:ea typeface="Calibri" panose="020F0502020204030204" pitchFamily="34" charset="0"/>
                <a:cs typeface="Calibri" panose="020F0502020204030204" pitchFamily="34" charset="0"/>
              </a:rPr>
            </a:br>
            <a:r>
              <a:rPr lang="en-US" sz="4000" dirty="0">
                <a:solidFill>
                  <a:schemeClr val="bg1"/>
                </a:solidFill>
                <a:latin typeface="Calibri" panose="020F0502020204030204" pitchFamily="34" charset="0"/>
                <a:ea typeface="Calibri" panose="020F0502020204030204" pitchFamily="34" charset="0"/>
                <a:cs typeface="Calibri" panose="020F0502020204030204" pitchFamily="34" charset="0"/>
              </a:rPr>
              <a:t>Steps</a:t>
            </a:r>
          </a:p>
        </p:txBody>
      </p:sp>
      <p:sp>
        <p:nvSpPr>
          <p:cNvPr id="130" name="Rectangle: Rounded Corners 129">
            <a:extLst>
              <a:ext uri="{FF2B5EF4-FFF2-40B4-BE49-F238E27FC236}">
                <a16:creationId xmlns:a16="http://schemas.microsoft.com/office/drawing/2014/main" id="{E02B31C1-9F6C-4FCE-92A7-4E59E018FE37}"/>
              </a:ext>
            </a:extLst>
          </p:cNvPr>
          <p:cNvSpPr/>
          <p:nvPr/>
        </p:nvSpPr>
        <p:spPr>
          <a:xfrm>
            <a:off x="3219450" y="4699000"/>
            <a:ext cx="7239000" cy="901700"/>
          </a:xfrm>
          <a:prstGeom prst="roundRect">
            <a:avLst>
              <a:gd name="adj" fmla="val 50000"/>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38712744-78CE-4812-B803-A977F1A31081}"/>
              </a:ext>
            </a:extLst>
          </p:cNvPr>
          <p:cNvSpPr/>
          <p:nvPr/>
        </p:nvSpPr>
        <p:spPr>
          <a:xfrm>
            <a:off x="2565400" y="4495800"/>
            <a:ext cx="1308100" cy="1308100"/>
          </a:xfrm>
          <a:prstGeom prst="ellipse">
            <a:avLst/>
          </a:prstGeom>
          <a:solidFill>
            <a:schemeClr val="accent3"/>
          </a:solidFill>
          <a:ln w="38100">
            <a:solidFill>
              <a:schemeClr val="bg1"/>
            </a:solidFill>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TextBox 47">
            <a:extLst>
              <a:ext uri="{FF2B5EF4-FFF2-40B4-BE49-F238E27FC236}">
                <a16:creationId xmlns:a16="http://schemas.microsoft.com/office/drawing/2014/main" id="{B2D2C757-2B33-421C-8D03-6B2765C64D9B}"/>
              </a:ext>
            </a:extLst>
          </p:cNvPr>
          <p:cNvSpPr txBox="1"/>
          <p:nvPr/>
        </p:nvSpPr>
        <p:spPr>
          <a:xfrm>
            <a:off x="4102099" y="1492707"/>
            <a:ext cx="4978401"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GB" sz="1400" dirty="0"/>
              <a:t>Collaborate with other stakeholders in Aviation Industry to implement the strategies and Recommendations above.</a:t>
            </a:r>
          </a:p>
        </p:txBody>
      </p:sp>
      <p:sp>
        <p:nvSpPr>
          <p:cNvPr id="132" name="TextBox 47">
            <a:extLst>
              <a:ext uri="{FF2B5EF4-FFF2-40B4-BE49-F238E27FC236}">
                <a16:creationId xmlns:a16="http://schemas.microsoft.com/office/drawing/2014/main" id="{3DF6E5C9-AEC2-4571-9468-5448165E7DEF}"/>
              </a:ext>
            </a:extLst>
          </p:cNvPr>
          <p:cNvSpPr txBox="1"/>
          <p:nvPr/>
        </p:nvSpPr>
        <p:spPr>
          <a:xfrm>
            <a:off x="4102099" y="5048393"/>
            <a:ext cx="4978401" cy="215444"/>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GB" sz="1400" dirty="0"/>
              <a:t>Lastly, Continuously monitor the Investment strategy.</a:t>
            </a:r>
          </a:p>
        </p:txBody>
      </p:sp>
      <p:sp>
        <p:nvSpPr>
          <p:cNvPr id="133" name="TextBox 47">
            <a:extLst>
              <a:ext uri="{FF2B5EF4-FFF2-40B4-BE49-F238E27FC236}">
                <a16:creationId xmlns:a16="http://schemas.microsoft.com/office/drawing/2014/main" id="{3A8C15A7-C3D8-4731-9868-3BCA4112663E}"/>
              </a:ext>
            </a:extLst>
          </p:cNvPr>
          <p:cNvSpPr txBox="1"/>
          <p:nvPr/>
        </p:nvSpPr>
        <p:spPr>
          <a:xfrm>
            <a:off x="4809787" y="3213557"/>
            <a:ext cx="4978401" cy="430887"/>
          </a:xfrm>
          <a:prstGeom prst="rect">
            <a:avLst/>
          </a:prstGeom>
          <a:noFill/>
          <a:ln w="6350">
            <a:noFill/>
            <a:prstDash val="dash"/>
          </a:ln>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GB" sz="1400" dirty="0"/>
              <a:t>Evaluate Insurance implication to the company based on the risk assessment conducted</a:t>
            </a:r>
          </a:p>
        </p:txBody>
      </p:sp>
      <p:grpSp>
        <p:nvGrpSpPr>
          <p:cNvPr id="54" name="Group 53">
            <a:extLst>
              <a:ext uri="{FF2B5EF4-FFF2-40B4-BE49-F238E27FC236}">
                <a16:creationId xmlns:a16="http://schemas.microsoft.com/office/drawing/2014/main" id="{DA77FBA6-8614-4A08-8DF7-B421E1E9745A}"/>
              </a:ext>
            </a:extLst>
          </p:cNvPr>
          <p:cNvGrpSpPr/>
          <p:nvPr/>
        </p:nvGrpSpPr>
        <p:grpSpPr>
          <a:xfrm>
            <a:off x="2565400" y="1368653"/>
            <a:ext cx="1308100" cy="678994"/>
            <a:chOff x="2565400" y="1372155"/>
            <a:chExt cx="1308100" cy="678994"/>
          </a:xfrm>
        </p:grpSpPr>
        <p:grpSp>
          <p:nvGrpSpPr>
            <p:cNvPr id="134" name="Group 133">
              <a:extLst>
                <a:ext uri="{FF2B5EF4-FFF2-40B4-BE49-F238E27FC236}">
                  <a16:creationId xmlns:a16="http://schemas.microsoft.com/office/drawing/2014/main" id="{D7E07162-E868-4726-AFCD-8334CEECCA52}"/>
                </a:ext>
              </a:extLst>
            </p:cNvPr>
            <p:cNvGrpSpPr/>
            <p:nvPr/>
          </p:nvGrpSpPr>
          <p:grpSpPr>
            <a:xfrm>
              <a:off x="3048000" y="1372155"/>
              <a:ext cx="342900" cy="342900"/>
              <a:chOff x="4319588" y="4213225"/>
              <a:chExt cx="287338" cy="287338"/>
            </a:xfrm>
            <a:solidFill>
              <a:schemeClr val="bg1"/>
            </a:solidFill>
          </p:grpSpPr>
          <p:sp>
            <p:nvSpPr>
              <p:cNvPr id="135" name="Freeform 421">
                <a:extLst>
                  <a:ext uri="{FF2B5EF4-FFF2-40B4-BE49-F238E27FC236}">
                    <a16:creationId xmlns:a16="http://schemas.microsoft.com/office/drawing/2014/main" id="{33E2FCE8-7EC0-4472-9536-80A3994ADF69}"/>
                  </a:ext>
                </a:extLst>
              </p:cNvPr>
              <p:cNvSpPr>
                <a:spLocks/>
              </p:cNvSpPr>
              <p:nvPr/>
            </p:nvSpPr>
            <p:spPr bwMode="auto">
              <a:xfrm>
                <a:off x="4471988" y="4213225"/>
                <a:ext cx="134938" cy="133350"/>
              </a:xfrm>
              <a:custGeom>
                <a:avLst/>
                <a:gdLst>
                  <a:gd name="T0" fmla="*/ 15 w 422"/>
                  <a:gd name="T1" fmla="*/ 422 h 422"/>
                  <a:gd name="T2" fmla="*/ 407 w 422"/>
                  <a:gd name="T3" fmla="*/ 422 h 422"/>
                  <a:gd name="T4" fmla="*/ 409 w 422"/>
                  <a:gd name="T5" fmla="*/ 421 h 422"/>
                  <a:gd name="T6" fmla="*/ 412 w 422"/>
                  <a:gd name="T7" fmla="*/ 421 h 422"/>
                  <a:gd name="T8" fmla="*/ 414 w 422"/>
                  <a:gd name="T9" fmla="*/ 419 h 422"/>
                  <a:gd name="T10" fmla="*/ 416 w 422"/>
                  <a:gd name="T11" fmla="*/ 417 h 422"/>
                  <a:gd name="T12" fmla="*/ 419 w 422"/>
                  <a:gd name="T13" fmla="*/ 414 h 422"/>
                  <a:gd name="T14" fmla="*/ 420 w 422"/>
                  <a:gd name="T15" fmla="*/ 412 h 422"/>
                  <a:gd name="T16" fmla="*/ 421 w 422"/>
                  <a:gd name="T17" fmla="*/ 409 h 422"/>
                  <a:gd name="T18" fmla="*/ 422 w 422"/>
                  <a:gd name="T19" fmla="*/ 407 h 422"/>
                  <a:gd name="T20" fmla="*/ 421 w 422"/>
                  <a:gd name="T21" fmla="*/ 386 h 422"/>
                  <a:gd name="T22" fmla="*/ 420 w 422"/>
                  <a:gd name="T23" fmla="*/ 365 h 422"/>
                  <a:gd name="T24" fmla="*/ 416 w 422"/>
                  <a:gd name="T25" fmla="*/ 345 h 422"/>
                  <a:gd name="T26" fmla="*/ 413 w 422"/>
                  <a:gd name="T27" fmla="*/ 324 h 422"/>
                  <a:gd name="T28" fmla="*/ 409 w 422"/>
                  <a:gd name="T29" fmla="*/ 305 h 422"/>
                  <a:gd name="T30" fmla="*/ 403 w 422"/>
                  <a:gd name="T31" fmla="*/ 286 h 422"/>
                  <a:gd name="T32" fmla="*/ 397 w 422"/>
                  <a:gd name="T33" fmla="*/ 266 h 422"/>
                  <a:gd name="T34" fmla="*/ 390 w 422"/>
                  <a:gd name="T35" fmla="*/ 248 h 422"/>
                  <a:gd name="T36" fmla="*/ 381 w 422"/>
                  <a:gd name="T37" fmla="*/ 230 h 422"/>
                  <a:gd name="T38" fmla="*/ 372 w 422"/>
                  <a:gd name="T39" fmla="*/ 213 h 422"/>
                  <a:gd name="T40" fmla="*/ 363 w 422"/>
                  <a:gd name="T41" fmla="*/ 196 h 422"/>
                  <a:gd name="T42" fmla="*/ 352 w 422"/>
                  <a:gd name="T43" fmla="*/ 180 h 422"/>
                  <a:gd name="T44" fmla="*/ 340 w 422"/>
                  <a:gd name="T45" fmla="*/ 163 h 422"/>
                  <a:gd name="T46" fmla="*/ 329 w 422"/>
                  <a:gd name="T47" fmla="*/ 148 h 422"/>
                  <a:gd name="T48" fmla="*/ 316 w 422"/>
                  <a:gd name="T49" fmla="*/ 133 h 422"/>
                  <a:gd name="T50" fmla="*/ 302 w 422"/>
                  <a:gd name="T51" fmla="*/ 119 h 422"/>
                  <a:gd name="T52" fmla="*/ 288 w 422"/>
                  <a:gd name="T53" fmla="*/ 106 h 422"/>
                  <a:gd name="T54" fmla="*/ 274 w 422"/>
                  <a:gd name="T55" fmla="*/ 93 h 422"/>
                  <a:gd name="T56" fmla="*/ 258 w 422"/>
                  <a:gd name="T57" fmla="*/ 81 h 422"/>
                  <a:gd name="T58" fmla="*/ 242 w 422"/>
                  <a:gd name="T59" fmla="*/ 69 h 422"/>
                  <a:gd name="T60" fmla="*/ 226 w 422"/>
                  <a:gd name="T61" fmla="*/ 59 h 422"/>
                  <a:gd name="T62" fmla="*/ 208 w 422"/>
                  <a:gd name="T63" fmla="*/ 49 h 422"/>
                  <a:gd name="T64" fmla="*/ 191 w 422"/>
                  <a:gd name="T65" fmla="*/ 40 h 422"/>
                  <a:gd name="T66" fmla="*/ 173 w 422"/>
                  <a:gd name="T67" fmla="*/ 32 h 422"/>
                  <a:gd name="T68" fmla="*/ 155 w 422"/>
                  <a:gd name="T69" fmla="*/ 25 h 422"/>
                  <a:gd name="T70" fmla="*/ 135 w 422"/>
                  <a:gd name="T71" fmla="*/ 19 h 422"/>
                  <a:gd name="T72" fmla="*/ 116 w 422"/>
                  <a:gd name="T73" fmla="*/ 13 h 422"/>
                  <a:gd name="T74" fmla="*/ 97 w 422"/>
                  <a:gd name="T75" fmla="*/ 8 h 422"/>
                  <a:gd name="T76" fmla="*/ 76 w 422"/>
                  <a:gd name="T77" fmla="*/ 5 h 422"/>
                  <a:gd name="T78" fmla="*/ 56 w 422"/>
                  <a:gd name="T79" fmla="*/ 3 h 422"/>
                  <a:gd name="T80" fmla="*/ 36 w 422"/>
                  <a:gd name="T81" fmla="*/ 0 h 422"/>
                  <a:gd name="T82" fmla="*/ 15 w 422"/>
                  <a:gd name="T83" fmla="*/ 0 h 422"/>
                  <a:gd name="T84" fmla="*/ 12 w 422"/>
                  <a:gd name="T85" fmla="*/ 0 h 422"/>
                  <a:gd name="T86" fmla="*/ 9 w 422"/>
                  <a:gd name="T87" fmla="*/ 2 h 422"/>
                  <a:gd name="T88" fmla="*/ 7 w 422"/>
                  <a:gd name="T89" fmla="*/ 3 h 422"/>
                  <a:gd name="T90" fmla="*/ 5 w 422"/>
                  <a:gd name="T91" fmla="*/ 5 h 422"/>
                  <a:gd name="T92" fmla="*/ 2 w 422"/>
                  <a:gd name="T93" fmla="*/ 7 h 422"/>
                  <a:gd name="T94" fmla="*/ 1 w 422"/>
                  <a:gd name="T95" fmla="*/ 9 h 422"/>
                  <a:gd name="T96" fmla="*/ 0 w 422"/>
                  <a:gd name="T97" fmla="*/ 12 h 422"/>
                  <a:gd name="T98" fmla="*/ 0 w 422"/>
                  <a:gd name="T99" fmla="*/ 15 h 422"/>
                  <a:gd name="T100" fmla="*/ 0 w 422"/>
                  <a:gd name="T101" fmla="*/ 406 h 422"/>
                  <a:gd name="T102" fmla="*/ 0 w 422"/>
                  <a:gd name="T103" fmla="*/ 409 h 422"/>
                  <a:gd name="T104" fmla="*/ 1 w 422"/>
                  <a:gd name="T105" fmla="*/ 412 h 422"/>
                  <a:gd name="T106" fmla="*/ 2 w 422"/>
                  <a:gd name="T107" fmla="*/ 414 h 422"/>
                  <a:gd name="T108" fmla="*/ 5 w 422"/>
                  <a:gd name="T109" fmla="*/ 417 h 422"/>
                  <a:gd name="T110" fmla="*/ 7 w 422"/>
                  <a:gd name="T111" fmla="*/ 419 h 422"/>
                  <a:gd name="T112" fmla="*/ 9 w 422"/>
                  <a:gd name="T113" fmla="*/ 421 h 422"/>
                  <a:gd name="T114" fmla="*/ 12 w 422"/>
                  <a:gd name="T115" fmla="*/ 421 h 422"/>
                  <a:gd name="T116" fmla="*/ 15 w 422"/>
                  <a:gd name="T117" fmla="*/ 422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22" h="422">
                    <a:moveTo>
                      <a:pt x="15" y="422"/>
                    </a:moveTo>
                    <a:lnTo>
                      <a:pt x="407" y="422"/>
                    </a:lnTo>
                    <a:lnTo>
                      <a:pt x="409" y="421"/>
                    </a:lnTo>
                    <a:lnTo>
                      <a:pt x="412" y="421"/>
                    </a:lnTo>
                    <a:lnTo>
                      <a:pt x="414" y="419"/>
                    </a:lnTo>
                    <a:lnTo>
                      <a:pt x="416" y="417"/>
                    </a:lnTo>
                    <a:lnTo>
                      <a:pt x="419" y="414"/>
                    </a:lnTo>
                    <a:lnTo>
                      <a:pt x="420" y="412"/>
                    </a:lnTo>
                    <a:lnTo>
                      <a:pt x="421" y="409"/>
                    </a:lnTo>
                    <a:lnTo>
                      <a:pt x="422" y="407"/>
                    </a:lnTo>
                    <a:lnTo>
                      <a:pt x="421" y="386"/>
                    </a:lnTo>
                    <a:lnTo>
                      <a:pt x="420" y="365"/>
                    </a:lnTo>
                    <a:lnTo>
                      <a:pt x="416" y="345"/>
                    </a:lnTo>
                    <a:lnTo>
                      <a:pt x="413" y="324"/>
                    </a:lnTo>
                    <a:lnTo>
                      <a:pt x="409" y="305"/>
                    </a:lnTo>
                    <a:lnTo>
                      <a:pt x="403" y="286"/>
                    </a:lnTo>
                    <a:lnTo>
                      <a:pt x="397" y="266"/>
                    </a:lnTo>
                    <a:lnTo>
                      <a:pt x="390" y="248"/>
                    </a:lnTo>
                    <a:lnTo>
                      <a:pt x="381" y="230"/>
                    </a:lnTo>
                    <a:lnTo>
                      <a:pt x="372" y="213"/>
                    </a:lnTo>
                    <a:lnTo>
                      <a:pt x="363" y="196"/>
                    </a:lnTo>
                    <a:lnTo>
                      <a:pt x="352" y="180"/>
                    </a:lnTo>
                    <a:lnTo>
                      <a:pt x="340" y="163"/>
                    </a:lnTo>
                    <a:lnTo>
                      <a:pt x="329" y="148"/>
                    </a:lnTo>
                    <a:lnTo>
                      <a:pt x="316" y="133"/>
                    </a:lnTo>
                    <a:lnTo>
                      <a:pt x="302" y="119"/>
                    </a:lnTo>
                    <a:lnTo>
                      <a:pt x="288" y="106"/>
                    </a:lnTo>
                    <a:lnTo>
                      <a:pt x="274" y="93"/>
                    </a:lnTo>
                    <a:lnTo>
                      <a:pt x="258" y="81"/>
                    </a:lnTo>
                    <a:lnTo>
                      <a:pt x="242" y="69"/>
                    </a:lnTo>
                    <a:lnTo>
                      <a:pt x="226" y="59"/>
                    </a:lnTo>
                    <a:lnTo>
                      <a:pt x="208" y="49"/>
                    </a:lnTo>
                    <a:lnTo>
                      <a:pt x="191" y="40"/>
                    </a:lnTo>
                    <a:lnTo>
                      <a:pt x="173" y="32"/>
                    </a:lnTo>
                    <a:lnTo>
                      <a:pt x="155" y="25"/>
                    </a:lnTo>
                    <a:lnTo>
                      <a:pt x="135" y="19"/>
                    </a:lnTo>
                    <a:lnTo>
                      <a:pt x="116" y="13"/>
                    </a:lnTo>
                    <a:lnTo>
                      <a:pt x="97" y="8"/>
                    </a:lnTo>
                    <a:lnTo>
                      <a:pt x="76" y="5"/>
                    </a:lnTo>
                    <a:lnTo>
                      <a:pt x="56" y="3"/>
                    </a:lnTo>
                    <a:lnTo>
                      <a:pt x="36" y="0"/>
                    </a:lnTo>
                    <a:lnTo>
                      <a:pt x="15" y="0"/>
                    </a:lnTo>
                    <a:lnTo>
                      <a:pt x="12" y="0"/>
                    </a:lnTo>
                    <a:lnTo>
                      <a:pt x="9" y="2"/>
                    </a:lnTo>
                    <a:lnTo>
                      <a:pt x="7" y="3"/>
                    </a:lnTo>
                    <a:lnTo>
                      <a:pt x="5" y="5"/>
                    </a:lnTo>
                    <a:lnTo>
                      <a:pt x="2" y="7"/>
                    </a:lnTo>
                    <a:lnTo>
                      <a:pt x="1" y="9"/>
                    </a:lnTo>
                    <a:lnTo>
                      <a:pt x="0" y="12"/>
                    </a:lnTo>
                    <a:lnTo>
                      <a:pt x="0" y="15"/>
                    </a:lnTo>
                    <a:lnTo>
                      <a:pt x="0" y="406"/>
                    </a:lnTo>
                    <a:lnTo>
                      <a:pt x="0" y="409"/>
                    </a:lnTo>
                    <a:lnTo>
                      <a:pt x="1" y="412"/>
                    </a:lnTo>
                    <a:lnTo>
                      <a:pt x="2" y="414"/>
                    </a:lnTo>
                    <a:lnTo>
                      <a:pt x="5" y="417"/>
                    </a:lnTo>
                    <a:lnTo>
                      <a:pt x="7" y="419"/>
                    </a:lnTo>
                    <a:lnTo>
                      <a:pt x="9" y="421"/>
                    </a:lnTo>
                    <a:lnTo>
                      <a:pt x="12" y="421"/>
                    </a:lnTo>
                    <a:lnTo>
                      <a:pt x="15" y="4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6" name="Freeform 422">
                <a:extLst>
                  <a:ext uri="{FF2B5EF4-FFF2-40B4-BE49-F238E27FC236}">
                    <a16:creationId xmlns:a16="http://schemas.microsoft.com/office/drawing/2014/main" id="{CC3D88A3-6C66-4F9E-8CF2-D25AEA7191C9}"/>
                  </a:ext>
                </a:extLst>
              </p:cNvPr>
              <p:cNvSpPr>
                <a:spLocks/>
              </p:cNvSpPr>
              <p:nvPr/>
            </p:nvSpPr>
            <p:spPr bwMode="auto">
              <a:xfrm>
                <a:off x="4319588" y="4241800"/>
                <a:ext cx="220663" cy="258763"/>
              </a:xfrm>
              <a:custGeom>
                <a:avLst/>
                <a:gdLst>
                  <a:gd name="T0" fmla="*/ 421 w 698"/>
                  <a:gd name="T1" fmla="*/ 15 h 813"/>
                  <a:gd name="T2" fmla="*/ 420 w 698"/>
                  <a:gd name="T3" fmla="*/ 8 h 813"/>
                  <a:gd name="T4" fmla="*/ 417 w 698"/>
                  <a:gd name="T5" fmla="*/ 4 h 813"/>
                  <a:gd name="T6" fmla="*/ 413 w 698"/>
                  <a:gd name="T7" fmla="*/ 1 h 813"/>
                  <a:gd name="T8" fmla="*/ 406 w 698"/>
                  <a:gd name="T9" fmla="*/ 0 h 813"/>
                  <a:gd name="T10" fmla="*/ 365 w 698"/>
                  <a:gd name="T11" fmla="*/ 2 h 813"/>
                  <a:gd name="T12" fmla="*/ 325 w 698"/>
                  <a:gd name="T13" fmla="*/ 8 h 813"/>
                  <a:gd name="T14" fmla="*/ 286 w 698"/>
                  <a:gd name="T15" fmla="*/ 18 h 813"/>
                  <a:gd name="T16" fmla="*/ 249 w 698"/>
                  <a:gd name="T17" fmla="*/ 32 h 813"/>
                  <a:gd name="T18" fmla="*/ 213 w 698"/>
                  <a:gd name="T19" fmla="*/ 49 h 813"/>
                  <a:gd name="T20" fmla="*/ 180 w 698"/>
                  <a:gd name="T21" fmla="*/ 69 h 813"/>
                  <a:gd name="T22" fmla="*/ 148 w 698"/>
                  <a:gd name="T23" fmla="*/ 92 h 813"/>
                  <a:gd name="T24" fmla="*/ 120 w 698"/>
                  <a:gd name="T25" fmla="*/ 119 h 813"/>
                  <a:gd name="T26" fmla="*/ 93 w 698"/>
                  <a:gd name="T27" fmla="*/ 148 h 813"/>
                  <a:gd name="T28" fmla="*/ 69 w 698"/>
                  <a:gd name="T29" fmla="*/ 179 h 813"/>
                  <a:gd name="T30" fmla="*/ 49 w 698"/>
                  <a:gd name="T31" fmla="*/ 212 h 813"/>
                  <a:gd name="T32" fmla="*/ 32 w 698"/>
                  <a:gd name="T33" fmla="*/ 247 h 813"/>
                  <a:gd name="T34" fmla="*/ 19 w 698"/>
                  <a:gd name="T35" fmla="*/ 285 h 813"/>
                  <a:gd name="T36" fmla="*/ 8 w 698"/>
                  <a:gd name="T37" fmla="*/ 325 h 813"/>
                  <a:gd name="T38" fmla="*/ 2 w 698"/>
                  <a:gd name="T39" fmla="*/ 364 h 813"/>
                  <a:gd name="T40" fmla="*/ 0 w 698"/>
                  <a:gd name="T41" fmla="*/ 406 h 813"/>
                  <a:gd name="T42" fmla="*/ 2 w 698"/>
                  <a:gd name="T43" fmla="*/ 447 h 813"/>
                  <a:gd name="T44" fmla="*/ 8 w 698"/>
                  <a:gd name="T45" fmla="*/ 488 h 813"/>
                  <a:gd name="T46" fmla="*/ 19 w 698"/>
                  <a:gd name="T47" fmla="*/ 526 h 813"/>
                  <a:gd name="T48" fmla="*/ 32 w 698"/>
                  <a:gd name="T49" fmla="*/ 564 h 813"/>
                  <a:gd name="T50" fmla="*/ 49 w 698"/>
                  <a:gd name="T51" fmla="*/ 599 h 813"/>
                  <a:gd name="T52" fmla="*/ 69 w 698"/>
                  <a:gd name="T53" fmla="*/ 633 h 813"/>
                  <a:gd name="T54" fmla="*/ 93 w 698"/>
                  <a:gd name="T55" fmla="*/ 665 h 813"/>
                  <a:gd name="T56" fmla="*/ 120 w 698"/>
                  <a:gd name="T57" fmla="*/ 694 h 813"/>
                  <a:gd name="T58" fmla="*/ 148 w 698"/>
                  <a:gd name="T59" fmla="*/ 719 h 813"/>
                  <a:gd name="T60" fmla="*/ 180 w 698"/>
                  <a:gd name="T61" fmla="*/ 743 h 813"/>
                  <a:gd name="T62" fmla="*/ 213 w 698"/>
                  <a:gd name="T63" fmla="*/ 763 h 813"/>
                  <a:gd name="T64" fmla="*/ 249 w 698"/>
                  <a:gd name="T65" fmla="*/ 780 h 813"/>
                  <a:gd name="T66" fmla="*/ 286 w 698"/>
                  <a:gd name="T67" fmla="*/ 794 h 813"/>
                  <a:gd name="T68" fmla="*/ 325 w 698"/>
                  <a:gd name="T69" fmla="*/ 804 h 813"/>
                  <a:gd name="T70" fmla="*/ 365 w 698"/>
                  <a:gd name="T71" fmla="*/ 810 h 813"/>
                  <a:gd name="T72" fmla="*/ 406 w 698"/>
                  <a:gd name="T73" fmla="*/ 813 h 813"/>
                  <a:gd name="T74" fmla="*/ 447 w 698"/>
                  <a:gd name="T75" fmla="*/ 810 h 813"/>
                  <a:gd name="T76" fmla="*/ 487 w 698"/>
                  <a:gd name="T77" fmla="*/ 804 h 813"/>
                  <a:gd name="T78" fmla="*/ 525 w 698"/>
                  <a:gd name="T79" fmla="*/ 794 h 813"/>
                  <a:gd name="T80" fmla="*/ 562 w 698"/>
                  <a:gd name="T81" fmla="*/ 782 h 813"/>
                  <a:gd name="T82" fmla="*/ 598 w 698"/>
                  <a:gd name="T83" fmla="*/ 764 h 813"/>
                  <a:gd name="T84" fmla="*/ 632 w 698"/>
                  <a:gd name="T85" fmla="*/ 744 h 813"/>
                  <a:gd name="T86" fmla="*/ 664 w 698"/>
                  <a:gd name="T87" fmla="*/ 720 h 813"/>
                  <a:gd name="T88" fmla="*/ 694 w 698"/>
                  <a:gd name="T89" fmla="*/ 694 h 813"/>
                  <a:gd name="T90" fmla="*/ 697 w 698"/>
                  <a:gd name="T91" fmla="*/ 688 h 813"/>
                  <a:gd name="T92" fmla="*/ 698 w 698"/>
                  <a:gd name="T93" fmla="*/ 683 h 813"/>
                  <a:gd name="T94" fmla="*/ 697 w 698"/>
                  <a:gd name="T95" fmla="*/ 676 h 813"/>
                  <a:gd name="T96" fmla="*/ 694 w 698"/>
                  <a:gd name="T97" fmla="*/ 672 h 8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98" h="813">
                    <a:moveTo>
                      <a:pt x="421" y="400"/>
                    </a:moveTo>
                    <a:lnTo>
                      <a:pt x="421" y="15"/>
                    </a:lnTo>
                    <a:lnTo>
                      <a:pt x="421" y="11"/>
                    </a:lnTo>
                    <a:lnTo>
                      <a:pt x="420" y="8"/>
                    </a:lnTo>
                    <a:lnTo>
                      <a:pt x="419" y="6"/>
                    </a:lnTo>
                    <a:lnTo>
                      <a:pt x="417" y="4"/>
                    </a:lnTo>
                    <a:lnTo>
                      <a:pt x="415" y="2"/>
                    </a:lnTo>
                    <a:lnTo>
                      <a:pt x="413" y="1"/>
                    </a:lnTo>
                    <a:lnTo>
                      <a:pt x="409" y="0"/>
                    </a:lnTo>
                    <a:lnTo>
                      <a:pt x="406" y="0"/>
                    </a:lnTo>
                    <a:lnTo>
                      <a:pt x="386" y="0"/>
                    </a:lnTo>
                    <a:lnTo>
                      <a:pt x="365" y="2"/>
                    </a:lnTo>
                    <a:lnTo>
                      <a:pt x="345" y="4"/>
                    </a:lnTo>
                    <a:lnTo>
                      <a:pt x="325" y="8"/>
                    </a:lnTo>
                    <a:lnTo>
                      <a:pt x="305" y="12"/>
                    </a:lnTo>
                    <a:lnTo>
                      <a:pt x="286" y="18"/>
                    </a:lnTo>
                    <a:lnTo>
                      <a:pt x="267" y="24"/>
                    </a:lnTo>
                    <a:lnTo>
                      <a:pt x="249" y="32"/>
                    </a:lnTo>
                    <a:lnTo>
                      <a:pt x="230" y="39"/>
                    </a:lnTo>
                    <a:lnTo>
                      <a:pt x="213" y="49"/>
                    </a:lnTo>
                    <a:lnTo>
                      <a:pt x="196" y="59"/>
                    </a:lnTo>
                    <a:lnTo>
                      <a:pt x="180" y="69"/>
                    </a:lnTo>
                    <a:lnTo>
                      <a:pt x="164" y="80"/>
                    </a:lnTo>
                    <a:lnTo>
                      <a:pt x="148" y="92"/>
                    </a:lnTo>
                    <a:lnTo>
                      <a:pt x="134" y="105"/>
                    </a:lnTo>
                    <a:lnTo>
                      <a:pt x="120" y="119"/>
                    </a:lnTo>
                    <a:lnTo>
                      <a:pt x="106" y="133"/>
                    </a:lnTo>
                    <a:lnTo>
                      <a:pt x="93" y="148"/>
                    </a:lnTo>
                    <a:lnTo>
                      <a:pt x="81" y="163"/>
                    </a:lnTo>
                    <a:lnTo>
                      <a:pt x="69" y="179"/>
                    </a:lnTo>
                    <a:lnTo>
                      <a:pt x="59" y="195"/>
                    </a:lnTo>
                    <a:lnTo>
                      <a:pt x="49" y="212"/>
                    </a:lnTo>
                    <a:lnTo>
                      <a:pt x="40" y="230"/>
                    </a:lnTo>
                    <a:lnTo>
                      <a:pt x="32" y="247"/>
                    </a:lnTo>
                    <a:lnTo>
                      <a:pt x="24" y="267"/>
                    </a:lnTo>
                    <a:lnTo>
                      <a:pt x="19" y="285"/>
                    </a:lnTo>
                    <a:lnTo>
                      <a:pt x="13" y="304"/>
                    </a:lnTo>
                    <a:lnTo>
                      <a:pt x="8" y="325"/>
                    </a:lnTo>
                    <a:lnTo>
                      <a:pt x="5" y="344"/>
                    </a:lnTo>
                    <a:lnTo>
                      <a:pt x="2" y="364"/>
                    </a:lnTo>
                    <a:lnTo>
                      <a:pt x="1" y="385"/>
                    </a:lnTo>
                    <a:lnTo>
                      <a:pt x="0" y="406"/>
                    </a:lnTo>
                    <a:lnTo>
                      <a:pt x="1" y="426"/>
                    </a:lnTo>
                    <a:lnTo>
                      <a:pt x="2" y="447"/>
                    </a:lnTo>
                    <a:lnTo>
                      <a:pt x="5" y="467"/>
                    </a:lnTo>
                    <a:lnTo>
                      <a:pt x="8" y="488"/>
                    </a:lnTo>
                    <a:lnTo>
                      <a:pt x="13" y="507"/>
                    </a:lnTo>
                    <a:lnTo>
                      <a:pt x="19" y="526"/>
                    </a:lnTo>
                    <a:lnTo>
                      <a:pt x="24" y="546"/>
                    </a:lnTo>
                    <a:lnTo>
                      <a:pt x="32" y="564"/>
                    </a:lnTo>
                    <a:lnTo>
                      <a:pt x="40" y="582"/>
                    </a:lnTo>
                    <a:lnTo>
                      <a:pt x="49" y="599"/>
                    </a:lnTo>
                    <a:lnTo>
                      <a:pt x="59" y="616"/>
                    </a:lnTo>
                    <a:lnTo>
                      <a:pt x="69" y="633"/>
                    </a:lnTo>
                    <a:lnTo>
                      <a:pt x="81" y="649"/>
                    </a:lnTo>
                    <a:lnTo>
                      <a:pt x="93" y="665"/>
                    </a:lnTo>
                    <a:lnTo>
                      <a:pt x="106" y="679"/>
                    </a:lnTo>
                    <a:lnTo>
                      <a:pt x="120" y="694"/>
                    </a:lnTo>
                    <a:lnTo>
                      <a:pt x="134" y="706"/>
                    </a:lnTo>
                    <a:lnTo>
                      <a:pt x="148" y="719"/>
                    </a:lnTo>
                    <a:lnTo>
                      <a:pt x="164" y="731"/>
                    </a:lnTo>
                    <a:lnTo>
                      <a:pt x="180" y="743"/>
                    </a:lnTo>
                    <a:lnTo>
                      <a:pt x="196" y="754"/>
                    </a:lnTo>
                    <a:lnTo>
                      <a:pt x="213" y="763"/>
                    </a:lnTo>
                    <a:lnTo>
                      <a:pt x="230" y="772"/>
                    </a:lnTo>
                    <a:lnTo>
                      <a:pt x="249" y="780"/>
                    </a:lnTo>
                    <a:lnTo>
                      <a:pt x="267" y="788"/>
                    </a:lnTo>
                    <a:lnTo>
                      <a:pt x="286" y="794"/>
                    </a:lnTo>
                    <a:lnTo>
                      <a:pt x="305" y="800"/>
                    </a:lnTo>
                    <a:lnTo>
                      <a:pt x="325" y="804"/>
                    </a:lnTo>
                    <a:lnTo>
                      <a:pt x="345" y="807"/>
                    </a:lnTo>
                    <a:lnTo>
                      <a:pt x="365" y="810"/>
                    </a:lnTo>
                    <a:lnTo>
                      <a:pt x="386" y="812"/>
                    </a:lnTo>
                    <a:lnTo>
                      <a:pt x="406" y="813"/>
                    </a:lnTo>
                    <a:lnTo>
                      <a:pt x="427" y="812"/>
                    </a:lnTo>
                    <a:lnTo>
                      <a:pt x="447" y="810"/>
                    </a:lnTo>
                    <a:lnTo>
                      <a:pt x="467" y="808"/>
                    </a:lnTo>
                    <a:lnTo>
                      <a:pt x="487" y="804"/>
                    </a:lnTo>
                    <a:lnTo>
                      <a:pt x="506" y="800"/>
                    </a:lnTo>
                    <a:lnTo>
                      <a:pt x="525" y="794"/>
                    </a:lnTo>
                    <a:lnTo>
                      <a:pt x="543" y="789"/>
                    </a:lnTo>
                    <a:lnTo>
                      <a:pt x="562" y="782"/>
                    </a:lnTo>
                    <a:lnTo>
                      <a:pt x="580" y="774"/>
                    </a:lnTo>
                    <a:lnTo>
                      <a:pt x="598" y="764"/>
                    </a:lnTo>
                    <a:lnTo>
                      <a:pt x="615" y="755"/>
                    </a:lnTo>
                    <a:lnTo>
                      <a:pt x="632" y="744"/>
                    </a:lnTo>
                    <a:lnTo>
                      <a:pt x="649" y="733"/>
                    </a:lnTo>
                    <a:lnTo>
                      <a:pt x="664" y="720"/>
                    </a:lnTo>
                    <a:lnTo>
                      <a:pt x="680" y="707"/>
                    </a:lnTo>
                    <a:lnTo>
                      <a:pt x="694" y="694"/>
                    </a:lnTo>
                    <a:lnTo>
                      <a:pt x="696" y="691"/>
                    </a:lnTo>
                    <a:lnTo>
                      <a:pt x="697" y="688"/>
                    </a:lnTo>
                    <a:lnTo>
                      <a:pt x="698" y="686"/>
                    </a:lnTo>
                    <a:lnTo>
                      <a:pt x="698" y="683"/>
                    </a:lnTo>
                    <a:lnTo>
                      <a:pt x="698" y="680"/>
                    </a:lnTo>
                    <a:lnTo>
                      <a:pt x="697" y="676"/>
                    </a:lnTo>
                    <a:lnTo>
                      <a:pt x="696" y="674"/>
                    </a:lnTo>
                    <a:lnTo>
                      <a:pt x="694" y="672"/>
                    </a:lnTo>
                    <a:lnTo>
                      <a:pt x="421" y="40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7" name="Freeform 423">
                <a:extLst>
                  <a:ext uri="{FF2B5EF4-FFF2-40B4-BE49-F238E27FC236}">
                    <a16:creationId xmlns:a16="http://schemas.microsoft.com/office/drawing/2014/main" id="{41A239B9-8ECA-4F12-86A1-8F47F87EAA73}"/>
                  </a:ext>
                </a:extLst>
              </p:cNvPr>
              <p:cNvSpPr>
                <a:spLocks/>
              </p:cNvSpPr>
              <p:nvPr/>
            </p:nvSpPr>
            <p:spPr bwMode="auto">
              <a:xfrm>
                <a:off x="4471988" y="4356100"/>
                <a:ext cx="134938" cy="98425"/>
              </a:xfrm>
              <a:custGeom>
                <a:avLst/>
                <a:gdLst>
                  <a:gd name="T0" fmla="*/ 407 w 422"/>
                  <a:gd name="T1" fmla="*/ 0 h 307"/>
                  <a:gd name="T2" fmla="*/ 15 w 422"/>
                  <a:gd name="T3" fmla="*/ 0 h 307"/>
                  <a:gd name="T4" fmla="*/ 11 w 422"/>
                  <a:gd name="T5" fmla="*/ 0 h 307"/>
                  <a:gd name="T6" fmla="*/ 7 w 422"/>
                  <a:gd name="T7" fmla="*/ 2 h 307"/>
                  <a:gd name="T8" fmla="*/ 4 w 422"/>
                  <a:gd name="T9" fmla="*/ 5 h 307"/>
                  <a:gd name="T10" fmla="*/ 1 w 422"/>
                  <a:gd name="T11" fmla="*/ 9 h 307"/>
                  <a:gd name="T12" fmla="*/ 0 w 422"/>
                  <a:gd name="T13" fmla="*/ 13 h 307"/>
                  <a:gd name="T14" fmla="*/ 0 w 422"/>
                  <a:gd name="T15" fmla="*/ 17 h 307"/>
                  <a:gd name="T16" fmla="*/ 1 w 422"/>
                  <a:gd name="T17" fmla="*/ 21 h 307"/>
                  <a:gd name="T18" fmla="*/ 5 w 422"/>
                  <a:gd name="T19" fmla="*/ 26 h 307"/>
                  <a:gd name="T20" fmla="*/ 281 w 422"/>
                  <a:gd name="T21" fmla="*/ 303 h 307"/>
                  <a:gd name="T22" fmla="*/ 283 w 422"/>
                  <a:gd name="T23" fmla="*/ 304 h 307"/>
                  <a:gd name="T24" fmla="*/ 286 w 422"/>
                  <a:gd name="T25" fmla="*/ 306 h 307"/>
                  <a:gd name="T26" fmla="*/ 289 w 422"/>
                  <a:gd name="T27" fmla="*/ 306 h 307"/>
                  <a:gd name="T28" fmla="*/ 292 w 422"/>
                  <a:gd name="T29" fmla="*/ 307 h 307"/>
                  <a:gd name="T30" fmla="*/ 294 w 422"/>
                  <a:gd name="T31" fmla="*/ 306 h 307"/>
                  <a:gd name="T32" fmla="*/ 297 w 422"/>
                  <a:gd name="T33" fmla="*/ 306 h 307"/>
                  <a:gd name="T34" fmla="*/ 300 w 422"/>
                  <a:gd name="T35" fmla="*/ 304 h 307"/>
                  <a:gd name="T36" fmla="*/ 303 w 422"/>
                  <a:gd name="T37" fmla="*/ 303 h 307"/>
                  <a:gd name="T38" fmla="*/ 317 w 422"/>
                  <a:gd name="T39" fmla="*/ 288 h 307"/>
                  <a:gd name="T40" fmla="*/ 330 w 422"/>
                  <a:gd name="T41" fmla="*/ 272 h 307"/>
                  <a:gd name="T42" fmla="*/ 341 w 422"/>
                  <a:gd name="T43" fmla="*/ 256 h 307"/>
                  <a:gd name="T44" fmla="*/ 353 w 422"/>
                  <a:gd name="T45" fmla="*/ 240 h 307"/>
                  <a:gd name="T46" fmla="*/ 364 w 422"/>
                  <a:gd name="T47" fmla="*/ 223 h 307"/>
                  <a:gd name="T48" fmla="*/ 374 w 422"/>
                  <a:gd name="T49" fmla="*/ 206 h 307"/>
                  <a:gd name="T50" fmla="*/ 382 w 422"/>
                  <a:gd name="T51" fmla="*/ 189 h 307"/>
                  <a:gd name="T52" fmla="*/ 391 w 422"/>
                  <a:gd name="T53" fmla="*/ 171 h 307"/>
                  <a:gd name="T54" fmla="*/ 398 w 422"/>
                  <a:gd name="T55" fmla="*/ 152 h 307"/>
                  <a:gd name="T56" fmla="*/ 404 w 422"/>
                  <a:gd name="T57" fmla="*/ 133 h 307"/>
                  <a:gd name="T58" fmla="*/ 409 w 422"/>
                  <a:gd name="T59" fmla="*/ 114 h 307"/>
                  <a:gd name="T60" fmla="*/ 413 w 422"/>
                  <a:gd name="T61" fmla="*/ 94 h 307"/>
                  <a:gd name="T62" fmla="*/ 416 w 422"/>
                  <a:gd name="T63" fmla="*/ 75 h 307"/>
                  <a:gd name="T64" fmla="*/ 420 w 422"/>
                  <a:gd name="T65" fmla="*/ 55 h 307"/>
                  <a:gd name="T66" fmla="*/ 421 w 422"/>
                  <a:gd name="T67" fmla="*/ 35 h 307"/>
                  <a:gd name="T68" fmla="*/ 422 w 422"/>
                  <a:gd name="T69" fmla="*/ 15 h 307"/>
                  <a:gd name="T70" fmla="*/ 421 w 422"/>
                  <a:gd name="T71" fmla="*/ 12 h 307"/>
                  <a:gd name="T72" fmla="*/ 420 w 422"/>
                  <a:gd name="T73" fmla="*/ 9 h 307"/>
                  <a:gd name="T74" fmla="*/ 419 w 422"/>
                  <a:gd name="T75" fmla="*/ 6 h 307"/>
                  <a:gd name="T76" fmla="*/ 416 w 422"/>
                  <a:gd name="T77" fmla="*/ 4 h 307"/>
                  <a:gd name="T78" fmla="*/ 414 w 422"/>
                  <a:gd name="T79" fmla="*/ 2 h 307"/>
                  <a:gd name="T80" fmla="*/ 412 w 422"/>
                  <a:gd name="T81" fmla="*/ 1 h 307"/>
                  <a:gd name="T82" fmla="*/ 409 w 422"/>
                  <a:gd name="T83" fmla="*/ 0 h 307"/>
                  <a:gd name="T84" fmla="*/ 407 w 422"/>
                  <a:gd name="T85" fmla="*/ 0 h 3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22" h="307">
                    <a:moveTo>
                      <a:pt x="407" y="0"/>
                    </a:moveTo>
                    <a:lnTo>
                      <a:pt x="15" y="0"/>
                    </a:lnTo>
                    <a:lnTo>
                      <a:pt x="11" y="0"/>
                    </a:lnTo>
                    <a:lnTo>
                      <a:pt x="7" y="2"/>
                    </a:lnTo>
                    <a:lnTo>
                      <a:pt x="4" y="5"/>
                    </a:lnTo>
                    <a:lnTo>
                      <a:pt x="1" y="9"/>
                    </a:lnTo>
                    <a:lnTo>
                      <a:pt x="0" y="13"/>
                    </a:lnTo>
                    <a:lnTo>
                      <a:pt x="0" y="17"/>
                    </a:lnTo>
                    <a:lnTo>
                      <a:pt x="1" y="21"/>
                    </a:lnTo>
                    <a:lnTo>
                      <a:pt x="5" y="26"/>
                    </a:lnTo>
                    <a:lnTo>
                      <a:pt x="281" y="303"/>
                    </a:lnTo>
                    <a:lnTo>
                      <a:pt x="283" y="304"/>
                    </a:lnTo>
                    <a:lnTo>
                      <a:pt x="286" y="306"/>
                    </a:lnTo>
                    <a:lnTo>
                      <a:pt x="289" y="306"/>
                    </a:lnTo>
                    <a:lnTo>
                      <a:pt x="292" y="307"/>
                    </a:lnTo>
                    <a:lnTo>
                      <a:pt x="294" y="306"/>
                    </a:lnTo>
                    <a:lnTo>
                      <a:pt x="297" y="306"/>
                    </a:lnTo>
                    <a:lnTo>
                      <a:pt x="300" y="304"/>
                    </a:lnTo>
                    <a:lnTo>
                      <a:pt x="303" y="303"/>
                    </a:lnTo>
                    <a:lnTo>
                      <a:pt x="317" y="288"/>
                    </a:lnTo>
                    <a:lnTo>
                      <a:pt x="330" y="272"/>
                    </a:lnTo>
                    <a:lnTo>
                      <a:pt x="341" y="256"/>
                    </a:lnTo>
                    <a:lnTo>
                      <a:pt x="353" y="240"/>
                    </a:lnTo>
                    <a:lnTo>
                      <a:pt x="364" y="223"/>
                    </a:lnTo>
                    <a:lnTo>
                      <a:pt x="374" y="206"/>
                    </a:lnTo>
                    <a:lnTo>
                      <a:pt x="382" y="189"/>
                    </a:lnTo>
                    <a:lnTo>
                      <a:pt x="391" y="171"/>
                    </a:lnTo>
                    <a:lnTo>
                      <a:pt x="398" y="152"/>
                    </a:lnTo>
                    <a:lnTo>
                      <a:pt x="404" y="133"/>
                    </a:lnTo>
                    <a:lnTo>
                      <a:pt x="409" y="114"/>
                    </a:lnTo>
                    <a:lnTo>
                      <a:pt x="413" y="94"/>
                    </a:lnTo>
                    <a:lnTo>
                      <a:pt x="416" y="75"/>
                    </a:lnTo>
                    <a:lnTo>
                      <a:pt x="420" y="55"/>
                    </a:lnTo>
                    <a:lnTo>
                      <a:pt x="421" y="35"/>
                    </a:lnTo>
                    <a:lnTo>
                      <a:pt x="422" y="15"/>
                    </a:lnTo>
                    <a:lnTo>
                      <a:pt x="421" y="12"/>
                    </a:lnTo>
                    <a:lnTo>
                      <a:pt x="420" y="9"/>
                    </a:lnTo>
                    <a:lnTo>
                      <a:pt x="419" y="6"/>
                    </a:lnTo>
                    <a:lnTo>
                      <a:pt x="416" y="4"/>
                    </a:lnTo>
                    <a:lnTo>
                      <a:pt x="414" y="2"/>
                    </a:lnTo>
                    <a:lnTo>
                      <a:pt x="412" y="1"/>
                    </a:lnTo>
                    <a:lnTo>
                      <a:pt x="409" y="0"/>
                    </a:lnTo>
                    <a:lnTo>
                      <a:pt x="40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38" name="TextBox 137">
              <a:extLst>
                <a:ext uri="{FF2B5EF4-FFF2-40B4-BE49-F238E27FC236}">
                  <a16:creationId xmlns:a16="http://schemas.microsoft.com/office/drawing/2014/main" id="{92FCA4ED-9F92-4F9C-8A7A-406BF0E0FD97}"/>
                </a:ext>
              </a:extLst>
            </p:cNvPr>
            <p:cNvSpPr txBox="1"/>
            <p:nvPr/>
          </p:nvSpPr>
          <p:spPr>
            <a:xfrm>
              <a:off x="2565400" y="1835705"/>
              <a:ext cx="1308100" cy="215444"/>
            </a:xfrm>
            <a:prstGeom prst="rect">
              <a:avLst/>
            </a:prstGeom>
            <a:noFill/>
            <a:ln w="6350">
              <a:noFill/>
              <a:prstDash val="dash"/>
            </a:ln>
          </p:spPr>
          <p:txBody>
            <a:bodyPr wrap="square" lIns="0" tIns="0" rIns="0" bIns="0" rtlCol="0">
              <a:spAutoFit/>
            </a:bodyPr>
            <a:lstStyle/>
            <a:p>
              <a:pPr algn="ctr"/>
              <a:r>
                <a:rPr lang="en-US" sz="1400" dirty="0">
                  <a:solidFill>
                    <a:schemeClr val="bg1"/>
                  </a:solidFill>
                </a:rPr>
                <a:t>First step</a:t>
              </a:r>
            </a:p>
          </p:txBody>
        </p:sp>
      </p:grpSp>
      <p:grpSp>
        <p:nvGrpSpPr>
          <p:cNvPr id="55" name="Group 54">
            <a:extLst>
              <a:ext uri="{FF2B5EF4-FFF2-40B4-BE49-F238E27FC236}">
                <a16:creationId xmlns:a16="http://schemas.microsoft.com/office/drawing/2014/main" id="{44A4A2A0-A129-4683-BDE7-32F216A64FFF}"/>
              </a:ext>
            </a:extLst>
          </p:cNvPr>
          <p:cNvGrpSpPr/>
          <p:nvPr/>
        </p:nvGrpSpPr>
        <p:grpSpPr>
          <a:xfrm>
            <a:off x="3276600" y="3137980"/>
            <a:ext cx="1308100" cy="582041"/>
            <a:chOff x="3276600" y="3206750"/>
            <a:chExt cx="1308100" cy="582041"/>
          </a:xfrm>
        </p:grpSpPr>
        <p:sp>
          <p:nvSpPr>
            <p:cNvPr id="139" name="TextBox 138">
              <a:extLst>
                <a:ext uri="{FF2B5EF4-FFF2-40B4-BE49-F238E27FC236}">
                  <a16:creationId xmlns:a16="http://schemas.microsoft.com/office/drawing/2014/main" id="{2F7A6342-0396-4E6A-8E1C-114725B0E482}"/>
                </a:ext>
              </a:extLst>
            </p:cNvPr>
            <p:cNvSpPr txBox="1"/>
            <p:nvPr/>
          </p:nvSpPr>
          <p:spPr>
            <a:xfrm>
              <a:off x="3276600" y="3573347"/>
              <a:ext cx="1308100" cy="215444"/>
            </a:xfrm>
            <a:prstGeom prst="rect">
              <a:avLst/>
            </a:prstGeom>
            <a:noFill/>
            <a:ln w="6350">
              <a:noFill/>
              <a:prstDash val="dash"/>
            </a:ln>
          </p:spPr>
          <p:txBody>
            <a:bodyPr wrap="square" lIns="0" tIns="0" rIns="0" bIns="0" rtlCol="0">
              <a:spAutoFit/>
            </a:bodyPr>
            <a:lstStyle/>
            <a:p>
              <a:pPr algn="ctr"/>
              <a:r>
                <a:rPr lang="en-US" sz="1400" dirty="0">
                  <a:solidFill>
                    <a:schemeClr val="bg1"/>
                  </a:solidFill>
                </a:rPr>
                <a:t>Second Step</a:t>
              </a:r>
            </a:p>
          </p:txBody>
        </p:sp>
        <p:sp>
          <p:nvSpPr>
            <p:cNvPr id="141" name="Freeform 3447">
              <a:extLst>
                <a:ext uri="{FF2B5EF4-FFF2-40B4-BE49-F238E27FC236}">
                  <a16:creationId xmlns:a16="http://schemas.microsoft.com/office/drawing/2014/main" id="{510014E1-5DBE-49AD-9197-783C463ADD17}"/>
                </a:ext>
              </a:extLst>
            </p:cNvPr>
            <p:cNvSpPr>
              <a:spLocks noEditPoints="1"/>
            </p:cNvSpPr>
            <p:nvPr/>
          </p:nvSpPr>
          <p:spPr bwMode="auto">
            <a:xfrm>
              <a:off x="3787775" y="3206750"/>
              <a:ext cx="285750" cy="285750"/>
            </a:xfrm>
            <a:custGeom>
              <a:avLst/>
              <a:gdLst>
                <a:gd name="T0" fmla="*/ 482 w 720"/>
                <a:gd name="T1" fmla="*/ 537 h 721"/>
                <a:gd name="T2" fmla="*/ 445 w 720"/>
                <a:gd name="T3" fmla="*/ 450 h 721"/>
                <a:gd name="T4" fmla="*/ 477 w 720"/>
                <a:gd name="T5" fmla="*/ 370 h 721"/>
                <a:gd name="T6" fmla="*/ 495 w 720"/>
                <a:gd name="T7" fmla="*/ 345 h 721"/>
                <a:gd name="T8" fmla="*/ 488 w 720"/>
                <a:gd name="T9" fmla="*/ 298 h 721"/>
                <a:gd name="T10" fmla="*/ 493 w 720"/>
                <a:gd name="T11" fmla="*/ 246 h 721"/>
                <a:gd name="T12" fmla="*/ 486 w 720"/>
                <a:gd name="T13" fmla="*/ 178 h 721"/>
                <a:gd name="T14" fmla="*/ 450 w 720"/>
                <a:gd name="T15" fmla="*/ 148 h 721"/>
                <a:gd name="T16" fmla="*/ 351 w 720"/>
                <a:gd name="T17" fmla="*/ 139 h 721"/>
                <a:gd name="T18" fmla="*/ 283 w 720"/>
                <a:gd name="T19" fmla="*/ 170 h 721"/>
                <a:gd name="T20" fmla="*/ 251 w 720"/>
                <a:gd name="T21" fmla="*/ 184 h 721"/>
                <a:gd name="T22" fmla="*/ 229 w 720"/>
                <a:gd name="T23" fmla="*/ 218 h 721"/>
                <a:gd name="T24" fmla="*/ 240 w 720"/>
                <a:gd name="T25" fmla="*/ 292 h 721"/>
                <a:gd name="T26" fmla="*/ 223 w 720"/>
                <a:gd name="T27" fmla="*/ 331 h 721"/>
                <a:gd name="T28" fmla="*/ 235 w 720"/>
                <a:gd name="T29" fmla="*/ 364 h 721"/>
                <a:gd name="T30" fmla="*/ 260 w 720"/>
                <a:gd name="T31" fmla="*/ 433 h 721"/>
                <a:gd name="T32" fmla="*/ 272 w 720"/>
                <a:gd name="T33" fmla="*/ 524 h 721"/>
                <a:gd name="T34" fmla="*/ 133 w 720"/>
                <a:gd name="T35" fmla="*/ 573 h 721"/>
                <a:gd name="T36" fmla="*/ 65 w 720"/>
                <a:gd name="T37" fmla="*/ 523 h 721"/>
                <a:gd name="T38" fmla="*/ 32 w 720"/>
                <a:gd name="T39" fmla="*/ 437 h 721"/>
                <a:gd name="T40" fmla="*/ 24 w 720"/>
                <a:gd name="T41" fmla="*/ 343 h 721"/>
                <a:gd name="T42" fmla="*/ 43 w 720"/>
                <a:gd name="T43" fmla="*/ 244 h 721"/>
                <a:gd name="T44" fmla="*/ 91 w 720"/>
                <a:gd name="T45" fmla="*/ 160 h 721"/>
                <a:gd name="T46" fmla="*/ 159 w 720"/>
                <a:gd name="T47" fmla="*/ 92 h 721"/>
                <a:gd name="T48" fmla="*/ 244 w 720"/>
                <a:gd name="T49" fmla="*/ 44 h 721"/>
                <a:gd name="T50" fmla="*/ 342 w 720"/>
                <a:gd name="T51" fmla="*/ 25 h 721"/>
                <a:gd name="T52" fmla="*/ 444 w 720"/>
                <a:gd name="T53" fmla="*/ 35 h 721"/>
                <a:gd name="T54" fmla="*/ 534 w 720"/>
                <a:gd name="T55" fmla="*/ 72 h 721"/>
                <a:gd name="T56" fmla="*/ 608 w 720"/>
                <a:gd name="T57" fmla="*/ 134 h 721"/>
                <a:gd name="T58" fmla="*/ 663 w 720"/>
                <a:gd name="T59" fmla="*/ 215 h 721"/>
                <a:gd name="T60" fmla="*/ 692 w 720"/>
                <a:gd name="T61" fmla="*/ 310 h 721"/>
                <a:gd name="T62" fmla="*/ 693 w 720"/>
                <a:gd name="T63" fmla="*/ 408 h 721"/>
                <a:gd name="T64" fmla="*/ 669 w 720"/>
                <a:gd name="T65" fmla="*/ 495 h 721"/>
                <a:gd name="T66" fmla="*/ 620 w 720"/>
                <a:gd name="T67" fmla="*/ 573 h 721"/>
                <a:gd name="T68" fmla="*/ 287 w 720"/>
                <a:gd name="T69" fmla="*/ 7 h 721"/>
                <a:gd name="T70" fmla="*/ 188 w 720"/>
                <a:gd name="T71" fmla="*/ 44 h 721"/>
                <a:gd name="T72" fmla="*/ 105 w 720"/>
                <a:gd name="T73" fmla="*/ 106 h 721"/>
                <a:gd name="T74" fmla="*/ 43 w 720"/>
                <a:gd name="T75" fmla="*/ 189 h 721"/>
                <a:gd name="T76" fmla="*/ 6 w 720"/>
                <a:gd name="T77" fmla="*/ 288 h 721"/>
                <a:gd name="T78" fmla="*/ 1 w 720"/>
                <a:gd name="T79" fmla="*/ 395 h 721"/>
                <a:gd name="T80" fmla="*/ 25 w 720"/>
                <a:gd name="T81" fmla="*/ 495 h 721"/>
                <a:gd name="T82" fmla="*/ 75 w 720"/>
                <a:gd name="T83" fmla="*/ 582 h 721"/>
                <a:gd name="T84" fmla="*/ 98 w 720"/>
                <a:gd name="T85" fmla="*/ 609 h 721"/>
                <a:gd name="T86" fmla="*/ 98 w 720"/>
                <a:gd name="T87" fmla="*/ 609 h 721"/>
                <a:gd name="T88" fmla="*/ 98 w 720"/>
                <a:gd name="T89" fmla="*/ 609 h 721"/>
                <a:gd name="T90" fmla="*/ 98 w 720"/>
                <a:gd name="T91" fmla="*/ 609 h 721"/>
                <a:gd name="T92" fmla="*/ 98 w 720"/>
                <a:gd name="T93" fmla="*/ 609 h 721"/>
                <a:gd name="T94" fmla="*/ 172 w 720"/>
                <a:gd name="T95" fmla="*/ 666 h 721"/>
                <a:gd name="T96" fmla="*/ 272 w 720"/>
                <a:gd name="T97" fmla="*/ 709 h 721"/>
                <a:gd name="T98" fmla="*/ 377 w 720"/>
                <a:gd name="T99" fmla="*/ 721 h 721"/>
                <a:gd name="T100" fmla="*/ 482 w 720"/>
                <a:gd name="T101" fmla="*/ 698 h 721"/>
                <a:gd name="T102" fmla="*/ 579 w 720"/>
                <a:gd name="T103" fmla="*/ 645 h 721"/>
                <a:gd name="T104" fmla="*/ 633 w 720"/>
                <a:gd name="T105" fmla="*/ 596 h 721"/>
                <a:gd name="T106" fmla="*/ 688 w 720"/>
                <a:gd name="T107" fmla="*/ 510 h 721"/>
                <a:gd name="T108" fmla="*/ 716 w 720"/>
                <a:gd name="T109" fmla="*/ 413 h 721"/>
                <a:gd name="T110" fmla="*/ 716 w 720"/>
                <a:gd name="T111" fmla="*/ 306 h 721"/>
                <a:gd name="T112" fmla="*/ 685 w 720"/>
                <a:gd name="T113" fmla="*/ 205 h 721"/>
                <a:gd name="T114" fmla="*/ 626 w 720"/>
                <a:gd name="T115" fmla="*/ 119 h 721"/>
                <a:gd name="T116" fmla="*/ 547 w 720"/>
                <a:gd name="T117" fmla="*/ 52 h 721"/>
                <a:gd name="T118" fmla="*/ 450 w 720"/>
                <a:gd name="T119" fmla="*/ 12 h 7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720" h="721">
                  <a:moveTo>
                    <a:pt x="610" y="585"/>
                  </a:moveTo>
                  <a:lnTo>
                    <a:pt x="594" y="578"/>
                  </a:lnTo>
                  <a:lnTo>
                    <a:pt x="571" y="568"/>
                  </a:lnTo>
                  <a:lnTo>
                    <a:pt x="539" y="558"/>
                  </a:lnTo>
                  <a:lnTo>
                    <a:pt x="499" y="542"/>
                  </a:lnTo>
                  <a:lnTo>
                    <a:pt x="482" y="537"/>
                  </a:lnTo>
                  <a:lnTo>
                    <a:pt x="466" y="531"/>
                  </a:lnTo>
                  <a:lnTo>
                    <a:pt x="449" y="524"/>
                  </a:lnTo>
                  <a:lnTo>
                    <a:pt x="432" y="519"/>
                  </a:lnTo>
                  <a:lnTo>
                    <a:pt x="432" y="459"/>
                  </a:lnTo>
                  <a:lnTo>
                    <a:pt x="439" y="455"/>
                  </a:lnTo>
                  <a:lnTo>
                    <a:pt x="445" y="450"/>
                  </a:lnTo>
                  <a:lnTo>
                    <a:pt x="453" y="442"/>
                  </a:lnTo>
                  <a:lnTo>
                    <a:pt x="459" y="433"/>
                  </a:lnTo>
                  <a:lnTo>
                    <a:pt x="466" y="422"/>
                  </a:lnTo>
                  <a:lnTo>
                    <a:pt x="471" y="406"/>
                  </a:lnTo>
                  <a:lnTo>
                    <a:pt x="476" y="390"/>
                  </a:lnTo>
                  <a:lnTo>
                    <a:pt x="477" y="370"/>
                  </a:lnTo>
                  <a:lnTo>
                    <a:pt x="481" y="368"/>
                  </a:lnTo>
                  <a:lnTo>
                    <a:pt x="485" y="364"/>
                  </a:lnTo>
                  <a:lnTo>
                    <a:pt x="488" y="361"/>
                  </a:lnTo>
                  <a:lnTo>
                    <a:pt x="490" y="357"/>
                  </a:lnTo>
                  <a:lnTo>
                    <a:pt x="493" y="351"/>
                  </a:lnTo>
                  <a:lnTo>
                    <a:pt x="495" y="345"/>
                  </a:lnTo>
                  <a:lnTo>
                    <a:pt x="497" y="338"/>
                  </a:lnTo>
                  <a:lnTo>
                    <a:pt x="497" y="331"/>
                  </a:lnTo>
                  <a:lnTo>
                    <a:pt x="495" y="318"/>
                  </a:lnTo>
                  <a:lnTo>
                    <a:pt x="493" y="307"/>
                  </a:lnTo>
                  <a:lnTo>
                    <a:pt x="490" y="302"/>
                  </a:lnTo>
                  <a:lnTo>
                    <a:pt x="488" y="298"/>
                  </a:lnTo>
                  <a:lnTo>
                    <a:pt x="484" y="295"/>
                  </a:lnTo>
                  <a:lnTo>
                    <a:pt x="480" y="292"/>
                  </a:lnTo>
                  <a:lnTo>
                    <a:pt x="481" y="292"/>
                  </a:lnTo>
                  <a:lnTo>
                    <a:pt x="481" y="291"/>
                  </a:lnTo>
                  <a:lnTo>
                    <a:pt x="488" y="270"/>
                  </a:lnTo>
                  <a:lnTo>
                    <a:pt x="493" y="246"/>
                  </a:lnTo>
                  <a:lnTo>
                    <a:pt x="495" y="232"/>
                  </a:lnTo>
                  <a:lnTo>
                    <a:pt x="495" y="219"/>
                  </a:lnTo>
                  <a:lnTo>
                    <a:pt x="495" y="205"/>
                  </a:lnTo>
                  <a:lnTo>
                    <a:pt x="493" y="191"/>
                  </a:lnTo>
                  <a:lnTo>
                    <a:pt x="490" y="184"/>
                  </a:lnTo>
                  <a:lnTo>
                    <a:pt x="486" y="178"/>
                  </a:lnTo>
                  <a:lnTo>
                    <a:pt x="482" y="171"/>
                  </a:lnTo>
                  <a:lnTo>
                    <a:pt x="477" y="165"/>
                  </a:lnTo>
                  <a:lnTo>
                    <a:pt x="472" y="161"/>
                  </a:lnTo>
                  <a:lnTo>
                    <a:pt x="466" y="156"/>
                  </a:lnTo>
                  <a:lnTo>
                    <a:pt x="458" y="152"/>
                  </a:lnTo>
                  <a:lnTo>
                    <a:pt x="450" y="148"/>
                  </a:lnTo>
                  <a:lnTo>
                    <a:pt x="434" y="143"/>
                  </a:lnTo>
                  <a:lnTo>
                    <a:pt x="417" y="139"/>
                  </a:lnTo>
                  <a:lnTo>
                    <a:pt x="400" y="137"/>
                  </a:lnTo>
                  <a:lnTo>
                    <a:pt x="382" y="137"/>
                  </a:lnTo>
                  <a:lnTo>
                    <a:pt x="367" y="137"/>
                  </a:lnTo>
                  <a:lnTo>
                    <a:pt x="351" y="139"/>
                  </a:lnTo>
                  <a:lnTo>
                    <a:pt x="335" y="142"/>
                  </a:lnTo>
                  <a:lnTo>
                    <a:pt x="321" y="147"/>
                  </a:lnTo>
                  <a:lnTo>
                    <a:pt x="306" y="152"/>
                  </a:lnTo>
                  <a:lnTo>
                    <a:pt x="294" y="160"/>
                  </a:lnTo>
                  <a:lnTo>
                    <a:pt x="288" y="165"/>
                  </a:lnTo>
                  <a:lnTo>
                    <a:pt x="283" y="170"/>
                  </a:lnTo>
                  <a:lnTo>
                    <a:pt x="279" y="175"/>
                  </a:lnTo>
                  <a:lnTo>
                    <a:pt x="276" y="180"/>
                  </a:lnTo>
                  <a:lnTo>
                    <a:pt x="269" y="180"/>
                  </a:lnTo>
                  <a:lnTo>
                    <a:pt x="262" y="182"/>
                  </a:lnTo>
                  <a:lnTo>
                    <a:pt x="256" y="183"/>
                  </a:lnTo>
                  <a:lnTo>
                    <a:pt x="251" y="184"/>
                  </a:lnTo>
                  <a:lnTo>
                    <a:pt x="244" y="189"/>
                  </a:lnTo>
                  <a:lnTo>
                    <a:pt x="237" y="196"/>
                  </a:lnTo>
                  <a:lnTo>
                    <a:pt x="235" y="201"/>
                  </a:lnTo>
                  <a:lnTo>
                    <a:pt x="232" y="206"/>
                  </a:lnTo>
                  <a:lnTo>
                    <a:pt x="231" y="211"/>
                  </a:lnTo>
                  <a:lnTo>
                    <a:pt x="229" y="218"/>
                  </a:lnTo>
                  <a:lnTo>
                    <a:pt x="228" y="230"/>
                  </a:lnTo>
                  <a:lnTo>
                    <a:pt x="229" y="243"/>
                  </a:lnTo>
                  <a:lnTo>
                    <a:pt x="233" y="269"/>
                  </a:lnTo>
                  <a:lnTo>
                    <a:pt x="240" y="291"/>
                  </a:lnTo>
                  <a:lnTo>
                    <a:pt x="240" y="292"/>
                  </a:lnTo>
                  <a:lnTo>
                    <a:pt x="240" y="292"/>
                  </a:lnTo>
                  <a:lnTo>
                    <a:pt x="236" y="295"/>
                  </a:lnTo>
                  <a:lnTo>
                    <a:pt x="232" y="298"/>
                  </a:lnTo>
                  <a:lnTo>
                    <a:pt x="229" y="302"/>
                  </a:lnTo>
                  <a:lnTo>
                    <a:pt x="227" y="307"/>
                  </a:lnTo>
                  <a:lnTo>
                    <a:pt x="224" y="318"/>
                  </a:lnTo>
                  <a:lnTo>
                    <a:pt x="223" y="331"/>
                  </a:lnTo>
                  <a:lnTo>
                    <a:pt x="223" y="337"/>
                  </a:lnTo>
                  <a:lnTo>
                    <a:pt x="224" y="343"/>
                  </a:lnTo>
                  <a:lnTo>
                    <a:pt x="226" y="350"/>
                  </a:lnTo>
                  <a:lnTo>
                    <a:pt x="228" y="355"/>
                  </a:lnTo>
                  <a:lnTo>
                    <a:pt x="231" y="360"/>
                  </a:lnTo>
                  <a:lnTo>
                    <a:pt x="235" y="364"/>
                  </a:lnTo>
                  <a:lnTo>
                    <a:pt x="237" y="368"/>
                  </a:lnTo>
                  <a:lnTo>
                    <a:pt x="242" y="370"/>
                  </a:lnTo>
                  <a:lnTo>
                    <a:pt x="244" y="390"/>
                  </a:lnTo>
                  <a:lnTo>
                    <a:pt x="249" y="406"/>
                  </a:lnTo>
                  <a:lnTo>
                    <a:pt x="254" y="422"/>
                  </a:lnTo>
                  <a:lnTo>
                    <a:pt x="260" y="433"/>
                  </a:lnTo>
                  <a:lnTo>
                    <a:pt x="267" y="442"/>
                  </a:lnTo>
                  <a:lnTo>
                    <a:pt x="274" y="450"/>
                  </a:lnTo>
                  <a:lnTo>
                    <a:pt x="281" y="455"/>
                  </a:lnTo>
                  <a:lnTo>
                    <a:pt x="287" y="459"/>
                  </a:lnTo>
                  <a:lnTo>
                    <a:pt x="287" y="519"/>
                  </a:lnTo>
                  <a:lnTo>
                    <a:pt x="272" y="524"/>
                  </a:lnTo>
                  <a:lnTo>
                    <a:pt x="256" y="530"/>
                  </a:lnTo>
                  <a:lnTo>
                    <a:pt x="241" y="535"/>
                  </a:lnTo>
                  <a:lnTo>
                    <a:pt x="226" y="540"/>
                  </a:lnTo>
                  <a:lnTo>
                    <a:pt x="193" y="550"/>
                  </a:lnTo>
                  <a:lnTo>
                    <a:pt x="161" y="562"/>
                  </a:lnTo>
                  <a:lnTo>
                    <a:pt x="133" y="573"/>
                  </a:lnTo>
                  <a:lnTo>
                    <a:pt x="110" y="586"/>
                  </a:lnTo>
                  <a:lnTo>
                    <a:pt x="100" y="573"/>
                  </a:lnTo>
                  <a:lnTo>
                    <a:pt x="89" y="562"/>
                  </a:lnTo>
                  <a:lnTo>
                    <a:pt x="80" y="549"/>
                  </a:lnTo>
                  <a:lnTo>
                    <a:pt x="73" y="536"/>
                  </a:lnTo>
                  <a:lnTo>
                    <a:pt x="65" y="523"/>
                  </a:lnTo>
                  <a:lnTo>
                    <a:pt x="57" y="509"/>
                  </a:lnTo>
                  <a:lnTo>
                    <a:pt x="51" y="495"/>
                  </a:lnTo>
                  <a:lnTo>
                    <a:pt x="46" y="481"/>
                  </a:lnTo>
                  <a:lnTo>
                    <a:pt x="41" y="467"/>
                  </a:lnTo>
                  <a:lnTo>
                    <a:pt x="35" y="453"/>
                  </a:lnTo>
                  <a:lnTo>
                    <a:pt x="32" y="437"/>
                  </a:lnTo>
                  <a:lnTo>
                    <a:pt x="29" y="422"/>
                  </a:lnTo>
                  <a:lnTo>
                    <a:pt x="26" y="408"/>
                  </a:lnTo>
                  <a:lnTo>
                    <a:pt x="25" y="392"/>
                  </a:lnTo>
                  <a:lnTo>
                    <a:pt x="24" y="377"/>
                  </a:lnTo>
                  <a:lnTo>
                    <a:pt x="23" y="360"/>
                  </a:lnTo>
                  <a:lnTo>
                    <a:pt x="24" y="343"/>
                  </a:lnTo>
                  <a:lnTo>
                    <a:pt x="25" y="327"/>
                  </a:lnTo>
                  <a:lnTo>
                    <a:pt x="26" y="310"/>
                  </a:lnTo>
                  <a:lnTo>
                    <a:pt x="30" y="293"/>
                  </a:lnTo>
                  <a:lnTo>
                    <a:pt x="34" y="277"/>
                  </a:lnTo>
                  <a:lnTo>
                    <a:pt x="38" y="261"/>
                  </a:lnTo>
                  <a:lnTo>
                    <a:pt x="43" y="244"/>
                  </a:lnTo>
                  <a:lnTo>
                    <a:pt x="50" y="230"/>
                  </a:lnTo>
                  <a:lnTo>
                    <a:pt x="56" y="215"/>
                  </a:lnTo>
                  <a:lnTo>
                    <a:pt x="64" y="201"/>
                  </a:lnTo>
                  <a:lnTo>
                    <a:pt x="71" y="187"/>
                  </a:lnTo>
                  <a:lnTo>
                    <a:pt x="80" y="173"/>
                  </a:lnTo>
                  <a:lnTo>
                    <a:pt x="91" y="160"/>
                  </a:lnTo>
                  <a:lnTo>
                    <a:pt x="100" y="147"/>
                  </a:lnTo>
                  <a:lnTo>
                    <a:pt x="111" y="134"/>
                  </a:lnTo>
                  <a:lnTo>
                    <a:pt x="122" y="122"/>
                  </a:lnTo>
                  <a:lnTo>
                    <a:pt x="133" y="112"/>
                  </a:lnTo>
                  <a:lnTo>
                    <a:pt x="146" y="101"/>
                  </a:lnTo>
                  <a:lnTo>
                    <a:pt x="159" y="92"/>
                  </a:lnTo>
                  <a:lnTo>
                    <a:pt x="172" y="81"/>
                  </a:lnTo>
                  <a:lnTo>
                    <a:pt x="186" y="72"/>
                  </a:lnTo>
                  <a:lnTo>
                    <a:pt x="200" y="65"/>
                  </a:lnTo>
                  <a:lnTo>
                    <a:pt x="214" y="57"/>
                  </a:lnTo>
                  <a:lnTo>
                    <a:pt x="229" y="51"/>
                  </a:lnTo>
                  <a:lnTo>
                    <a:pt x="244" y="44"/>
                  </a:lnTo>
                  <a:lnTo>
                    <a:pt x="260" y="39"/>
                  </a:lnTo>
                  <a:lnTo>
                    <a:pt x="276" y="35"/>
                  </a:lnTo>
                  <a:lnTo>
                    <a:pt x="292" y="31"/>
                  </a:lnTo>
                  <a:lnTo>
                    <a:pt x="309" y="27"/>
                  </a:lnTo>
                  <a:lnTo>
                    <a:pt x="326" y="26"/>
                  </a:lnTo>
                  <a:lnTo>
                    <a:pt x="342" y="25"/>
                  </a:lnTo>
                  <a:lnTo>
                    <a:pt x="359" y="24"/>
                  </a:lnTo>
                  <a:lnTo>
                    <a:pt x="377" y="25"/>
                  </a:lnTo>
                  <a:lnTo>
                    <a:pt x="394" y="26"/>
                  </a:lnTo>
                  <a:lnTo>
                    <a:pt x="410" y="27"/>
                  </a:lnTo>
                  <a:lnTo>
                    <a:pt x="427" y="31"/>
                  </a:lnTo>
                  <a:lnTo>
                    <a:pt x="444" y="35"/>
                  </a:lnTo>
                  <a:lnTo>
                    <a:pt x="459" y="39"/>
                  </a:lnTo>
                  <a:lnTo>
                    <a:pt x="475" y="44"/>
                  </a:lnTo>
                  <a:lnTo>
                    <a:pt x="490" y="51"/>
                  </a:lnTo>
                  <a:lnTo>
                    <a:pt x="506" y="57"/>
                  </a:lnTo>
                  <a:lnTo>
                    <a:pt x="520" y="65"/>
                  </a:lnTo>
                  <a:lnTo>
                    <a:pt x="534" y="72"/>
                  </a:lnTo>
                  <a:lnTo>
                    <a:pt x="548" y="81"/>
                  </a:lnTo>
                  <a:lnTo>
                    <a:pt x="561" y="92"/>
                  </a:lnTo>
                  <a:lnTo>
                    <a:pt x="574" y="101"/>
                  </a:lnTo>
                  <a:lnTo>
                    <a:pt x="586" y="112"/>
                  </a:lnTo>
                  <a:lnTo>
                    <a:pt x="598" y="122"/>
                  </a:lnTo>
                  <a:lnTo>
                    <a:pt x="608" y="134"/>
                  </a:lnTo>
                  <a:lnTo>
                    <a:pt x="620" y="147"/>
                  </a:lnTo>
                  <a:lnTo>
                    <a:pt x="629" y="160"/>
                  </a:lnTo>
                  <a:lnTo>
                    <a:pt x="639" y="173"/>
                  </a:lnTo>
                  <a:lnTo>
                    <a:pt x="648" y="187"/>
                  </a:lnTo>
                  <a:lnTo>
                    <a:pt x="656" y="201"/>
                  </a:lnTo>
                  <a:lnTo>
                    <a:pt x="663" y="215"/>
                  </a:lnTo>
                  <a:lnTo>
                    <a:pt x="670" y="230"/>
                  </a:lnTo>
                  <a:lnTo>
                    <a:pt x="676" y="244"/>
                  </a:lnTo>
                  <a:lnTo>
                    <a:pt x="681" y="261"/>
                  </a:lnTo>
                  <a:lnTo>
                    <a:pt x="685" y="277"/>
                  </a:lnTo>
                  <a:lnTo>
                    <a:pt x="689" y="293"/>
                  </a:lnTo>
                  <a:lnTo>
                    <a:pt x="692" y="310"/>
                  </a:lnTo>
                  <a:lnTo>
                    <a:pt x="694" y="327"/>
                  </a:lnTo>
                  <a:lnTo>
                    <a:pt x="696" y="343"/>
                  </a:lnTo>
                  <a:lnTo>
                    <a:pt x="697" y="360"/>
                  </a:lnTo>
                  <a:lnTo>
                    <a:pt x="696" y="377"/>
                  </a:lnTo>
                  <a:lnTo>
                    <a:pt x="694" y="392"/>
                  </a:lnTo>
                  <a:lnTo>
                    <a:pt x="693" y="408"/>
                  </a:lnTo>
                  <a:lnTo>
                    <a:pt x="690" y="422"/>
                  </a:lnTo>
                  <a:lnTo>
                    <a:pt x="688" y="437"/>
                  </a:lnTo>
                  <a:lnTo>
                    <a:pt x="684" y="453"/>
                  </a:lnTo>
                  <a:lnTo>
                    <a:pt x="679" y="467"/>
                  </a:lnTo>
                  <a:lnTo>
                    <a:pt x="674" y="481"/>
                  </a:lnTo>
                  <a:lnTo>
                    <a:pt x="669" y="495"/>
                  </a:lnTo>
                  <a:lnTo>
                    <a:pt x="662" y="509"/>
                  </a:lnTo>
                  <a:lnTo>
                    <a:pt x="654" y="523"/>
                  </a:lnTo>
                  <a:lnTo>
                    <a:pt x="647" y="536"/>
                  </a:lnTo>
                  <a:lnTo>
                    <a:pt x="639" y="549"/>
                  </a:lnTo>
                  <a:lnTo>
                    <a:pt x="630" y="562"/>
                  </a:lnTo>
                  <a:lnTo>
                    <a:pt x="620" y="573"/>
                  </a:lnTo>
                  <a:lnTo>
                    <a:pt x="610" y="585"/>
                  </a:lnTo>
                  <a:close/>
                  <a:moveTo>
                    <a:pt x="359" y="0"/>
                  </a:moveTo>
                  <a:lnTo>
                    <a:pt x="341" y="0"/>
                  </a:lnTo>
                  <a:lnTo>
                    <a:pt x="323" y="2"/>
                  </a:lnTo>
                  <a:lnTo>
                    <a:pt x="305" y="4"/>
                  </a:lnTo>
                  <a:lnTo>
                    <a:pt x="287" y="7"/>
                  </a:lnTo>
                  <a:lnTo>
                    <a:pt x="269" y="12"/>
                  </a:lnTo>
                  <a:lnTo>
                    <a:pt x="253" y="16"/>
                  </a:lnTo>
                  <a:lnTo>
                    <a:pt x="236" y="22"/>
                  </a:lnTo>
                  <a:lnTo>
                    <a:pt x="219" y="29"/>
                  </a:lnTo>
                  <a:lnTo>
                    <a:pt x="204" y="35"/>
                  </a:lnTo>
                  <a:lnTo>
                    <a:pt x="188" y="44"/>
                  </a:lnTo>
                  <a:lnTo>
                    <a:pt x="173" y="52"/>
                  </a:lnTo>
                  <a:lnTo>
                    <a:pt x="159" y="62"/>
                  </a:lnTo>
                  <a:lnTo>
                    <a:pt x="145" y="72"/>
                  </a:lnTo>
                  <a:lnTo>
                    <a:pt x="131" y="83"/>
                  </a:lnTo>
                  <a:lnTo>
                    <a:pt x="118" y="94"/>
                  </a:lnTo>
                  <a:lnTo>
                    <a:pt x="105" y="106"/>
                  </a:lnTo>
                  <a:lnTo>
                    <a:pt x="93" y="119"/>
                  </a:lnTo>
                  <a:lnTo>
                    <a:pt x="82" y="131"/>
                  </a:lnTo>
                  <a:lnTo>
                    <a:pt x="71" y="146"/>
                  </a:lnTo>
                  <a:lnTo>
                    <a:pt x="61" y="160"/>
                  </a:lnTo>
                  <a:lnTo>
                    <a:pt x="51" y="174"/>
                  </a:lnTo>
                  <a:lnTo>
                    <a:pt x="43" y="189"/>
                  </a:lnTo>
                  <a:lnTo>
                    <a:pt x="34" y="205"/>
                  </a:lnTo>
                  <a:lnTo>
                    <a:pt x="28" y="220"/>
                  </a:lnTo>
                  <a:lnTo>
                    <a:pt x="21" y="237"/>
                  </a:lnTo>
                  <a:lnTo>
                    <a:pt x="15" y="253"/>
                  </a:lnTo>
                  <a:lnTo>
                    <a:pt x="11" y="270"/>
                  </a:lnTo>
                  <a:lnTo>
                    <a:pt x="6" y="288"/>
                  </a:lnTo>
                  <a:lnTo>
                    <a:pt x="3" y="306"/>
                  </a:lnTo>
                  <a:lnTo>
                    <a:pt x="1" y="324"/>
                  </a:lnTo>
                  <a:lnTo>
                    <a:pt x="0" y="342"/>
                  </a:lnTo>
                  <a:lnTo>
                    <a:pt x="0" y="360"/>
                  </a:lnTo>
                  <a:lnTo>
                    <a:pt x="0" y="378"/>
                  </a:lnTo>
                  <a:lnTo>
                    <a:pt x="1" y="395"/>
                  </a:lnTo>
                  <a:lnTo>
                    <a:pt x="3" y="413"/>
                  </a:lnTo>
                  <a:lnTo>
                    <a:pt x="6" y="429"/>
                  </a:lnTo>
                  <a:lnTo>
                    <a:pt x="10" y="446"/>
                  </a:lnTo>
                  <a:lnTo>
                    <a:pt x="14" y="463"/>
                  </a:lnTo>
                  <a:lnTo>
                    <a:pt x="19" y="478"/>
                  </a:lnTo>
                  <a:lnTo>
                    <a:pt x="25" y="495"/>
                  </a:lnTo>
                  <a:lnTo>
                    <a:pt x="32" y="510"/>
                  </a:lnTo>
                  <a:lnTo>
                    <a:pt x="39" y="526"/>
                  </a:lnTo>
                  <a:lnTo>
                    <a:pt x="47" y="540"/>
                  </a:lnTo>
                  <a:lnTo>
                    <a:pt x="56" y="555"/>
                  </a:lnTo>
                  <a:lnTo>
                    <a:pt x="65" y="569"/>
                  </a:lnTo>
                  <a:lnTo>
                    <a:pt x="75" y="582"/>
                  </a:lnTo>
                  <a:lnTo>
                    <a:pt x="87" y="596"/>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98" y="609"/>
                  </a:lnTo>
                  <a:lnTo>
                    <a:pt x="113" y="622"/>
                  </a:lnTo>
                  <a:lnTo>
                    <a:pt x="127" y="635"/>
                  </a:lnTo>
                  <a:lnTo>
                    <a:pt x="141" y="645"/>
                  </a:lnTo>
                  <a:lnTo>
                    <a:pt x="156" y="657"/>
                  </a:lnTo>
                  <a:lnTo>
                    <a:pt x="172" y="666"/>
                  </a:lnTo>
                  <a:lnTo>
                    <a:pt x="187" y="676"/>
                  </a:lnTo>
                  <a:lnTo>
                    <a:pt x="204" y="684"/>
                  </a:lnTo>
                  <a:lnTo>
                    <a:pt x="220" y="691"/>
                  </a:lnTo>
                  <a:lnTo>
                    <a:pt x="237" y="698"/>
                  </a:lnTo>
                  <a:lnTo>
                    <a:pt x="254" y="704"/>
                  </a:lnTo>
                  <a:lnTo>
                    <a:pt x="272" y="709"/>
                  </a:lnTo>
                  <a:lnTo>
                    <a:pt x="288" y="713"/>
                  </a:lnTo>
                  <a:lnTo>
                    <a:pt x="306" y="717"/>
                  </a:lnTo>
                  <a:lnTo>
                    <a:pt x="324" y="720"/>
                  </a:lnTo>
                  <a:lnTo>
                    <a:pt x="342" y="721"/>
                  </a:lnTo>
                  <a:lnTo>
                    <a:pt x="359" y="721"/>
                  </a:lnTo>
                  <a:lnTo>
                    <a:pt x="377" y="721"/>
                  </a:lnTo>
                  <a:lnTo>
                    <a:pt x="395" y="720"/>
                  </a:lnTo>
                  <a:lnTo>
                    <a:pt x="413" y="717"/>
                  </a:lnTo>
                  <a:lnTo>
                    <a:pt x="431" y="713"/>
                  </a:lnTo>
                  <a:lnTo>
                    <a:pt x="448" y="709"/>
                  </a:lnTo>
                  <a:lnTo>
                    <a:pt x="466" y="704"/>
                  </a:lnTo>
                  <a:lnTo>
                    <a:pt x="482" y="698"/>
                  </a:lnTo>
                  <a:lnTo>
                    <a:pt x="499" y="691"/>
                  </a:lnTo>
                  <a:lnTo>
                    <a:pt x="516" y="684"/>
                  </a:lnTo>
                  <a:lnTo>
                    <a:pt x="532" y="676"/>
                  </a:lnTo>
                  <a:lnTo>
                    <a:pt x="549" y="666"/>
                  </a:lnTo>
                  <a:lnTo>
                    <a:pt x="565" y="657"/>
                  </a:lnTo>
                  <a:lnTo>
                    <a:pt x="579" y="645"/>
                  </a:lnTo>
                  <a:lnTo>
                    <a:pt x="594" y="635"/>
                  </a:lnTo>
                  <a:lnTo>
                    <a:pt x="607" y="622"/>
                  </a:lnTo>
                  <a:lnTo>
                    <a:pt x="621" y="609"/>
                  </a:lnTo>
                  <a:lnTo>
                    <a:pt x="621" y="609"/>
                  </a:lnTo>
                  <a:lnTo>
                    <a:pt x="621" y="609"/>
                  </a:lnTo>
                  <a:lnTo>
                    <a:pt x="633" y="596"/>
                  </a:lnTo>
                  <a:lnTo>
                    <a:pt x="643" y="584"/>
                  </a:lnTo>
                  <a:lnTo>
                    <a:pt x="653" y="569"/>
                  </a:lnTo>
                  <a:lnTo>
                    <a:pt x="663" y="555"/>
                  </a:lnTo>
                  <a:lnTo>
                    <a:pt x="672" y="540"/>
                  </a:lnTo>
                  <a:lnTo>
                    <a:pt x="680" y="526"/>
                  </a:lnTo>
                  <a:lnTo>
                    <a:pt x="688" y="510"/>
                  </a:lnTo>
                  <a:lnTo>
                    <a:pt x="694" y="495"/>
                  </a:lnTo>
                  <a:lnTo>
                    <a:pt x="701" y="478"/>
                  </a:lnTo>
                  <a:lnTo>
                    <a:pt x="706" y="463"/>
                  </a:lnTo>
                  <a:lnTo>
                    <a:pt x="710" y="446"/>
                  </a:lnTo>
                  <a:lnTo>
                    <a:pt x="714" y="429"/>
                  </a:lnTo>
                  <a:lnTo>
                    <a:pt x="716" y="413"/>
                  </a:lnTo>
                  <a:lnTo>
                    <a:pt x="719" y="395"/>
                  </a:lnTo>
                  <a:lnTo>
                    <a:pt x="720" y="378"/>
                  </a:lnTo>
                  <a:lnTo>
                    <a:pt x="720" y="360"/>
                  </a:lnTo>
                  <a:lnTo>
                    <a:pt x="720" y="342"/>
                  </a:lnTo>
                  <a:lnTo>
                    <a:pt x="719" y="324"/>
                  </a:lnTo>
                  <a:lnTo>
                    <a:pt x="716" y="306"/>
                  </a:lnTo>
                  <a:lnTo>
                    <a:pt x="714" y="288"/>
                  </a:lnTo>
                  <a:lnTo>
                    <a:pt x="708" y="270"/>
                  </a:lnTo>
                  <a:lnTo>
                    <a:pt x="705" y="253"/>
                  </a:lnTo>
                  <a:lnTo>
                    <a:pt x="698" y="237"/>
                  </a:lnTo>
                  <a:lnTo>
                    <a:pt x="692" y="220"/>
                  </a:lnTo>
                  <a:lnTo>
                    <a:pt x="685" y="205"/>
                  </a:lnTo>
                  <a:lnTo>
                    <a:pt x="676" y="189"/>
                  </a:lnTo>
                  <a:lnTo>
                    <a:pt x="669" y="174"/>
                  </a:lnTo>
                  <a:lnTo>
                    <a:pt x="658" y="160"/>
                  </a:lnTo>
                  <a:lnTo>
                    <a:pt x="648" y="146"/>
                  </a:lnTo>
                  <a:lnTo>
                    <a:pt x="638" y="131"/>
                  </a:lnTo>
                  <a:lnTo>
                    <a:pt x="626" y="119"/>
                  </a:lnTo>
                  <a:lnTo>
                    <a:pt x="615" y="106"/>
                  </a:lnTo>
                  <a:lnTo>
                    <a:pt x="602" y="94"/>
                  </a:lnTo>
                  <a:lnTo>
                    <a:pt x="589" y="83"/>
                  </a:lnTo>
                  <a:lnTo>
                    <a:pt x="575" y="72"/>
                  </a:lnTo>
                  <a:lnTo>
                    <a:pt x="561" y="62"/>
                  </a:lnTo>
                  <a:lnTo>
                    <a:pt x="547" y="52"/>
                  </a:lnTo>
                  <a:lnTo>
                    <a:pt x="531" y="44"/>
                  </a:lnTo>
                  <a:lnTo>
                    <a:pt x="516" y="35"/>
                  </a:lnTo>
                  <a:lnTo>
                    <a:pt x="500" y="29"/>
                  </a:lnTo>
                  <a:lnTo>
                    <a:pt x="484" y="22"/>
                  </a:lnTo>
                  <a:lnTo>
                    <a:pt x="467" y="16"/>
                  </a:lnTo>
                  <a:lnTo>
                    <a:pt x="450" y="12"/>
                  </a:lnTo>
                  <a:lnTo>
                    <a:pt x="432" y="7"/>
                  </a:lnTo>
                  <a:lnTo>
                    <a:pt x="414" y="4"/>
                  </a:lnTo>
                  <a:lnTo>
                    <a:pt x="396" y="2"/>
                  </a:lnTo>
                  <a:lnTo>
                    <a:pt x="378" y="0"/>
                  </a:lnTo>
                  <a:lnTo>
                    <a:pt x="359"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a:p>
          </p:txBody>
        </p:sp>
      </p:grpSp>
      <p:grpSp>
        <p:nvGrpSpPr>
          <p:cNvPr id="56" name="Group 55">
            <a:extLst>
              <a:ext uri="{FF2B5EF4-FFF2-40B4-BE49-F238E27FC236}">
                <a16:creationId xmlns:a16="http://schemas.microsoft.com/office/drawing/2014/main" id="{5EB47EBC-24F0-48C6-AB53-E9012CBDF648}"/>
              </a:ext>
            </a:extLst>
          </p:cNvPr>
          <p:cNvGrpSpPr/>
          <p:nvPr/>
        </p:nvGrpSpPr>
        <p:grpSpPr>
          <a:xfrm>
            <a:off x="2565400" y="4848542"/>
            <a:ext cx="1308100" cy="602617"/>
            <a:chOff x="2565400" y="4902200"/>
            <a:chExt cx="1308100" cy="602617"/>
          </a:xfrm>
        </p:grpSpPr>
        <p:sp>
          <p:nvSpPr>
            <p:cNvPr id="140" name="TextBox 139">
              <a:extLst>
                <a:ext uri="{FF2B5EF4-FFF2-40B4-BE49-F238E27FC236}">
                  <a16:creationId xmlns:a16="http://schemas.microsoft.com/office/drawing/2014/main" id="{7A278EDD-3AF5-4FD9-B420-634B1FDC0845}"/>
                </a:ext>
              </a:extLst>
            </p:cNvPr>
            <p:cNvSpPr txBox="1"/>
            <p:nvPr/>
          </p:nvSpPr>
          <p:spPr>
            <a:xfrm>
              <a:off x="2565400" y="5289373"/>
              <a:ext cx="1308100" cy="215444"/>
            </a:xfrm>
            <a:prstGeom prst="rect">
              <a:avLst/>
            </a:prstGeom>
            <a:noFill/>
            <a:ln w="6350">
              <a:noFill/>
              <a:prstDash val="dash"/>
            </a:ln>
          </p:spPr>
          <p:txBody>
            <a:bodyPr wrap="square" lIns="0" tIns="0" rIns="0" bIns="0" rtlCol="0">
              <a:spAutoFit/>
            </a:bodyPr>
            <a:lstStyle/>
            <a:p>
              <a:pPr algn="ctr"/>
              <a:r>
                <a:rPr lang="en-US" sz="1400" dirty="0">
                  <a:solidFill>
                    <a:schemeClr val="bg1"/>
                  </a:solidFill>
                </a:rPr>
                <a:t>Third Step</a:t>
              </a:r>
            </a:p>
          </p:txBody>
        </p:sp>
        <p:grpSp>
          <p:nvGrpSpPr>
            <p:cNvPr id="142" name="Group 141">
              <a:extLst>
                <a:ext uri="{FF2B5EF4-FFF2-40B4-BE49-F238E27FC236}">
                  <a16:creationId xmlns:a16="http://schemas.microsoft.com/office/drawing/2014/main" id="{263DF43E-5BA2-4C04-B800-4F226D6ECFDE}"/>
                </a:ext>
              </a:extLst>
            </p:cNvPr>
            <p:cNvGrpSpPr/>
            <p:nvPr/>
          </p:nvGrpSpPr>
          <p:grpSpPr>
            <a:xfrm>
              <a:off x="3078956" y="4902200"/>
              <a:ext cx="280987" cy="280988"/>
              <a:chOff x="11606213" y="5354638"/>
              <a:chExt cx="280987" cy="280988"/>
            </a:xfrm>
            <a:solidFill>
              <a:schemeClr val="bg1"/>
            </a:solidFill>
          </p:grpSpPr>
          <p:sp>
            <p:nvSpPr>
              <p:cNvPr id="143" name="Freeform 3448">
                <a:extLst>
                  <a:ext uri="{FF2B5EF4-FFF2-40B4-BE49-F238E27FC236}">
                    <a16:creationId xmlns:a16="http://schemas.microsoft.com/office/drawing/2014/main" id="{2E05AF51-FB16-4BD8-B081-9E42DCB423EF}"/>
                  </a:ext>
                </a:extLst>
              </p:cNvPr>
              <p:cNvSpPr>
                <a:spLocks/>
              </p:cNvSpPr>
              <p:nvPr/>
            </p:nvSpPr>
            <p:spPr bwMode="auto">
              <a:xfrm>
                <a:off x="11606213" y="5392738"/>
                <a:ext cx="128587" cy="90488"/>
              </a:xfrm>
              <a:custGeom>
                <a:avLst/>
                <a:gdLst>
                  <a:gd name="T0" fmla="*/ 325 w 325"/>
                  <a:gd name="T1" fmla="*/ 206 h 230"/>
                  <a:gd name="T2" fmla="*/ 324 w 325"/>
                  <a:gd name="T3" fmla="*/ 197 h 230"/>
                  <a:gd name="T4" fmla="*/ 321 w 325"/>
                  <a:gd name="T5" fmla="*/ 189 h 230"/>
                  <a:gd name="T6" fmla="*/ 319 w 325"/>
                  <a:gd name="T7" fmla="*/ 181 h 230"/>
                  <a:gd name="T8" fmla="*/ 315 w 325"/>
                  <a:gd name="T9" fmla="*/ 173 h 230"/>
                  <a:gd name="T10" fmla="*/ 310 w 325"/>
                  <a:gd name="T11" fmla="*/ 167 h 230"/>
                  <a:gd name="T12" fmla="*/ 303 w 325"/>
                  <a:gd name="T13" fmla="*/ 162 h 230"/>
                  <a:gd name="T14" fmla="*/ 297 w 325"/>
                  <a:gd name="T15" fmla="*/ 158 h 230"/>
                  <a:gd name="T16" fmla="*/ 289 w 325"/>
                  <a:gd name="T17" fmla="*/ 154 h 230"/>
                  <a:gd name="T18" fmla="*/ 216 w 325"/>
                  <a:gd name="T19" fmla="*/ 136 h 230"/>
                  <a:gd name="T20" fmla="*/ 216 w 325"/>
                  <a:gd name="T21" fmla="*/ 112 h 230"/>
                  <a:gd name="T22" fmla="*/ 226 w 325"/>
                  <a:gd name="T23" fmla="*/ 104 h 230"/>
                  <a:gd name="T24" fmla="*/ 236 w 325"/>
                  <a:gd name="T25" fmla="*/ 95 h 230"/>
                  <a:gd name="T26" fmla="*/ 244 w 325"/>
                  <a:gd name="T27" fmla="*/ 85 h 230"/>
                  <a:gd name="T28" fmla="*/ 252 w 325"/>
                  <a:gd name="T29" fmla="*/ 73 h 230"/>
                  <a:gd name="T30" fmla="*/ 258 w 325"/>
                  <a:gd name="T31" fmla="*/ 60 h 230"/>
                  <a:gd name="T32" fmla="*/ 262 w 325"/>
                  <a:gd name="T33" fmla="*/ 48 h 230"/>
                  <a:gd name="T34" fmla="*/ 265 w 325"/>
                  <a:gd name="T35" fmla="*/ 33 h 230"/>
                  <a:gd name="T36" fmla="*/ 266 w 325"/>
                  <a:gd name="T37" fmla="*/ 19 h 230"/>
                  <a:gd name="T38" fmla="*/ 254 w 325"/>
                  <a:gd name="T39" fmla="*/ 22 h 230"/>
                  <a:gd name="T40" fmla="*/ 243 w 325"/>
                  <a:gd name="T41" fmla="*/ 22 h 230"/>
                  <a:gd name="T42" fmla="*/ 234 w 325"/>
                  <a:gd name="T43" fmla="*/ 22 h 230"/>
                  <a:gd name="T44" fmla="*/ 225 w 325"/>
                  <a:gd name="T45" fmla="*/ 21 h 230"/>
                  <a:gd name="T46" fmla="*/ 209 w 325"/>
                  <a:gd name="T47" fmla="*/ 18 h 230"/>
                  <a:gd name="T48" fmla="*/ 197 w 325"/>
                  <a:gd name="T49" fmla="*/ 13 h 230"/>
                  <a:gd name="T50" fmla="*/ 186 w 325"/>
                  <a:gd name="T51" fmla="*/ 8 h 230"/>
                  <a:gd name="T52" fmla="*/ 177 w 325"/>
                  <a:gd name="T53" fmla="*/ 0 h 230"/>
                  <a:gd name="T54" fmla="*/ 171 w 325"/>
                  <a:gd name="T55" fmla="*/ 4 h 230"/>
                  <a:gd name="T56" fmla="*/ 163 w 325"/>
                  <a:gd name="T57" fmla="*/ 6 h 230"/>
                  <a:gd name="T58" fmla="*/ 157 w 325"/>
                  <a:gd name="T59" fmla="*/ 10 h 230"/>
                  <a:gd name="T60" fmla="*/ 149 w 325"/>
                  <a:gd name="T61" fmla="*/ 12 h 230"/>
                  <a:gd name="T62" fmla="*/ 134 w 325"/>
                  <a:gd name="T63" fmla="*/ 14 h 230"/>
                  <a:gd name="T64" fmla="*/ 117 w 325"/>
                  <a:gd name="T65" fmla="*/ 15 h 230"/>
                  <a:gd name="T66" fmla="*/ 102 w 325"/>
                  <a:gd name="T67" fmla="*/ 15 h 230"/>
                  <a:gd name="T68" fmla="*/ 87 w 325"/>
                  <a:gd name="T69" fmla="*/ 13 h 230"/>
                  <a:gd name="T70" fmla="*/ 73 w 325"/>
                  <a:gd name="T71" fmla="*/ 9 h 230"/>
                  <a:gd name="T72" fmla="*/ 62 w 325"/>
                  <a:gd name="T73" fmla="*/ 4 h 230"/>
                  <a:gd name="T74" fmla="*/ 60 w 325"/>
                  <a:gd name="T75" fmla="*/ 10 h 230"/>
                  <a:gd name="T76" fmla="*/ 60 w 325"/>
                  <a:gd name="T77" fmla="*/ 17 h 230"/>
                  <a:gd name="T78" fmla="*/ 62 w 325"/>
                  <a:gd name="T79" fmla="*/ 31 h 230"/>
                  <a:gd name="T80" fmla="*/ 64 w 325"/>
                  <a:gd name="T81" fmla="*/ 45 h 230"/>
                  <a:gd name="T82" fmla="*/ 68 w 325"/>
                  <a:gd name="T83" fmla="*/ 58 h 230"/>
                  <a:gd name="T84" fmla="*/ 73 w 325"/>
                  <a:gd name="T85" fmla="*/ 71 h 230"/>
                  <a:gd name="T86" fmla="*/ 81 w 325"/>
                  <a:gd name="T87" fmla="*/ 82 h 230"/>
                  <a:gd name="T88" fmla="*/ 89 w 325"/>
                  <a:gd name="T89" fmla="*/ 93 h 230"/>
                  <a:gd name="T90" fmla="*/ 98 w 325"/>
                  <a:gd name="T91" fmla="*/ 102 h 230"/>
                  <a:gd name="T92" fmla="*/ 108 w 325"/>
                  <a:gd name="T93" fmla="*/ 109 h 230"/>
                  <a:gd name="T94" fmla="*/ 108 w 325"/>
                  <a:gd name="T95" fmla="*/ 136 h 230"/>
                  <a:gd name="T96" fmla="*/ 37 w 325"/>
                  <a:gd name="T97" fmla="*/ 155 h 230"/>
                  <a:gd name="T98" fmla="*/ 30 w 325"/>
                  <a:gd name="T99" fmla="*/ 158 h 230"/>
                  <a:gd name="T100" fmla="*/ 23 w 325"/>
                  <a:gd name="T101" fmla="*/ 162 h 230"/>
                  <a:gd name="T102" fmla="*/ 17 w 325"/>
                  <a:gd name="T103" fmla="*/ 167 h 230"/>
                  <a:gd name="T104" fmla="*/ 10 w 325"/>
                  <a:gd name="T105" fmla="*/ 173 h 230"/>
                  <a:gd name="T106" fmla="*/ 7 w 325"/>
                  <a:gd name="T107" fmla="*/ 181 h 230"/>
                  <a:gd name="T108" fmla="*/ 3 w 325"/>
                  <a:gd name="T109" fmla="*/ 189 h 230"/>
                  <a:gd name="T110" fmla="*/ 0 w 325"/>
                  <a:gd name="T111" fmla="*/ 197 h 230"/>
                  <a:gd name="T112" fmla="*/ 0 w 325"/>
                  <a:gd name="T113" fmla="*/ 206 h 230"/>
                  <a:gd name="T114" fmla="*/ 0 w 325"/>
                  <a:gd name="T115" fmla="*/ 230 h 230"/>
                  <a:gd name="T116" fmla="*/ 325 w 325"/>
                  <a:gd name="T117" fmla="*/ 230 h 230"/>
                  <a:gd name="T118" fmla="*/ 325 w 325"/>
                  <a:gd name="T119" fmla="*/ 206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5" h="230">
                    <a:moveTo>
                      <a:pt x="325" y="206"/>
                    </a:moveTo>
                    <a:lnTo>
                      <a:pt x="324" y="197"/>
                    </a:lnTo>
                    <a:lnTo>
                      <a:pt x="321" y="189"/>
                    </a:lnTo>
                    <a:lnTo>
                      <a:pt x="319" y="181"/>
                    </a:lnTo>
                    <a:lnTo>
                      <a:pt x="315" y="173"/>
                    </a:lnTo>
                    <a:lnTo>
                      <a:pt x="310" y="167"/>
                    </a:lnTo>
                    <a:lnTo>
                      <a:pt x="303" y="162"/>
                    </a:lnTo>
                    <a:lnTo>
                      <a:pt x="297" y="158"/>
                    </a:lnTo>
                    <a:lnTo>
                      <a:pt x="289" y="154"/>
                    </a:lnTo>
                    <a:lnTo>
                      <a:pt x="216" y="136"/>
                    </a:lnTo>
                    <a:lnTo>
                      <a:pt x="216" y="112"/>
                    </a:lnTo>
                    <a:lnTo>
                      <a:pt x="226" y="104"/>
                    </a:lnTo>
                    <a:lnTo>
                      <a:pt x="236" y="95"/>
                    </a:lnTo>
                    <a:lnTo>
                      <a:pt x="244" y="85"/>
                    </a:lnTo>
                    <a:lnTo>
                      <a:pt x="252" y="73"/>
                    </a:lnTo>
                    <a:lnTo>
                      <a:pt x="258" y="60"/>
                    </a:lnTo>
                    <a:lnTo>
                      <a:pt x="262" y="48"/>
                    </a:lnTo>
                    <a:lnTo>
                      <a:pt x="265" y="33"/>
                    </a:lnTo>
                    <a:lnTo>
                      <a:pt x="266" y="19"/>
                    </a:lnTo>
                    <a:lnTo>
                      <a:pt x="254" y="22"/>
                    </a:lnTo>
                    <a:lnTo>
                      <a:pt x="243" y="22"/>
                    </a:lnTo>
                    <a:lnTo>
                      <a:pt x="234" y="22"/>
                    </a:lnTo>
                    <a:lnTo>
                      <a:pt x="225" y="21"/>
                    </a:lnTo>
                    <a:lnTo>
                      <a:pt x="209" y="18"/>
                    </a:lnTo>
                    <a:lnTo>
                      <a:pt x="197" y="13"/>
                    </a:lnTo>
                    <a:lnTo>
                      <a:pt x="186" y="8"/>
                    </a:lnTo>
                    <a:lnTo>
                      <a:pt x="177" y="0"/>
                    </a:lnTo>
                    <a:lnTo>
                      <a:pt x="171" y="4"/>
                    </a:lnTo>
                    <a:lnTo>
                      <a:pt x="163" y="6"/>
                    </a:lnTo>
                    <a:lnTo>
                      <a:pt x="157" y="10"/>
                    </a:lnTo>
                    <a:lnTo>
                      <a:pt x="149" y="12"/>
                    </a:lnTo>
                    <a:lnTo>
                      <a:pt x="134" y="14"/>
                    </a:lnTo>
                    <a:lnTo>
                      <a:pt x="117" y="15"/>
                    </a:lnTo>
                    <a:lnTo>
                      <a:pt x="102" y="15"/>
                    </a:lnTo>
                    <a:lnTo>
                      <a:pt x="87" y="13"/>
                    </a:lnTo>
                    <a:lnTo>
                      <a:pt x="73" y="9"/>
                    </a:lnTo>
                    <a:lnTo>
                      <a:pt x="62" y="4"/>
                    </a:lnTo>
                    <a:lnTo>
                      <a:pt x="60" y="10"/>
                    </a:lnTo>
                    <a:lnTo>
                      <a:pt x="60" y="17"/>
                    </a:lnTo>
                    <a:lnTo>
                      <a:pt x="62" y="31"/>
                    </a:lnTo>
                    <a:lnTo>
                      <a:pt x="64" y="45"/>
                    </a:lnTo>
                    <a:lnTo>
                      <a:pt x="68" y="58"/>
                    </a:lnTo>
                    <a:lnTo>
                      <a:pt x="73" y="71"/>
                    </a:lnTo>
                    <a:lnTo>
                      <a:pt x="81" y="82"/>
                    </a:lnTo>
                    <a:lnTo>
                      <a:pt x="89" y="93"/>
                    </a:lnTo>
                    <a:lnTo>
                      <a:pt x="98" y="102"/>
                    </a:lnTo>
                    <a:lnTo>
                      <a:pt x="108" y="109"/>
                    </a:lnTo>
                    <a:lnTo>
                      <a:pt x="108" y="136"/>
                    </a:lnTo>
                    <a:lnTo>
                      <a:pt x="37" y="155"/>
                    </a:lnTo>
                    <a:lnTo>
                      <a:pt x="30" y="158"/>
                    </a:lnTo>
                    <a:lnTo>
                      <a:pt x="23" y="162"/>
                    </a:lnTo>
                    <a:lnTo>
                      <a:pt x="17" y="167"/>
                    </a:lnTo>
                    <a:lnTo>
                      <a:pt x="10" y="173"/>
                    </a:lnTo>
                    <a:lnTo>
                      <a:pt x="7" y="181"/>
                    </a:lnTo>
                    <a:lnTo>
                      <a:pt x="3" y="189"/>
                    </a:lnTo>
                    <a:lnTo>
                      <a:pt x="0" y="197"/>
                    </a:lnTo>
                    <a:lnTo>
                      <a:pt x="0" y="206"/>
                    </a:lnTo>
                    <a:lnTo>
                      <a:pt x="0" y="230"/>
                    </a:lnTo>
                    <a:lnTo>
                      <a:pt x="325" y="230"/>
                    </a:lnTo>
                    <a:lnTo>
                      <a:pt x="325" y="20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4" name="Freeform 3449">
                <a:extLst>
                  <a:ext uri="{FF2B5EF4-FFF2-40B4-BE49-F238E27FC236}">
                    <a16:creationId xmlns:a16="http://schemas.microsoft.com/office/drawing/2014/main" id="{11C9057B-A9AA-41C3-B32F-376361BF1259}"/>
                  </a:ext>
                </a:extLst>
              </p:cNvPr>
              <p:cNvSpPr>
                <a:spLocks/>
              </p:cNvSpPr>
              <p:nvPr/>
            </p:nvSpPr>
            <p:spPr bwMode="auto">
              <a:xfrm>
                <a:off x="11631613" y="5354638"/>
                <a:ext cx="79375" cy="36513"/>
              </a:xfrm>
              <a:custGeom>
                <a:avLst/>
                <a:gdLst>
                  <a:gd name="T0" fmla="*/ 104 w 199"/>
                  <a:gd name="T1" fmla="*/ 69 h 92"/>
                  <a:gd name="T2" fmla="*/ 109 w 199"/>
                  <a:gd name="T3" fmla="*/ 67 h 92"/>
                  <a:gd name="T4" fmla="*/ 114 w 199"/>
                  <a:gd name="T5" fmla="*/ 66 h 92"/>
                  <a:gd name="T6" fmla="*/ 116 w 199"/>
                  <a:gd name="T7" fmla="*/ 67 h 92"/>
                  <a:gd name="T8" fmla="*/ 119 w 199"/>
                  <a:gd name="T9" fmla="*/ 68 h 92"/>
                  <a:gd name="T10" fmla="*/ 122 w 199"/>
                  <a:gd name="T11" fmla="*/ 69 h 92"/>
                  <a:gd name="T12" fmla="*/ 123 w 199"/>
                  <a:gd name="T13" fmla="*/ 72 h 92"/>
                  <a:gd name="T14" fmla="*/ 125 w 199"/>
                  <a:gd name="T15" fmla="*/ 76 h 92"/>
                  <a:gd name="T16" fmla="*/ 129 w 199"/>
                  <a:gd name="T17" fmla="*/ 78 h 92"/>
                  <a:gd name="T18" fmla="*/ 133 w 199"/>
                  <a:gd name="T19" fmla="*/ 82 h 92"/>
                  <a:gd name="T20" fmla="*/ 137 w 199"/>
                  <a:gd name="T21" fmla="*/ 85 h 92"/>
                  <a:gd name="T22" fmla="*/ 149 w 199"/>
                  <a:gd name="T23" fmla="*/ 89 h 92"/>
                  <a:gd name="T24" fmla="*/ 161 w 199"/>
                  <a:gd name="T25" fmla="*/ 92 h 92"/>
                  <a:gd name="T26" fmla="*/ 173 w 199"/>
                  <a:gd name="T27" fmla="*/ 92 h 92"/>
                  <a:gd name="T28" fmla="*/ 183 w 199"/>
                  <a:gd name="T29" fmla="*/ 92 h 92"/>
                  <a:gd name="T30" fmla="*/ 192 w 199"/>
                  <a:gd name="T31" fmla="*/ 91 h 92"/>
                  <a:gd name="T32" fmla="*/ 199 w 199"/>
                  <a:gd name="T33" fmla="*/ 90 h 92"/>
                  <a:gd name="T34" fmla="*/ 196 w 199"/>
                  <a:gd name="T35" fmla="*/ 80 h 92"/>
                  <a:gd name="T36" fmla="*/ 194 w 199"/>
                  <a:gd name="T37" fmla="*/ 71 h 92"/>
                  <a:gd name="T38" fmla="*/ 190 w 199"/>
                  <a:gd name="T39" fmla="*/ 63 h 92"/>
                  <a:gd name="T40" fmla="*/ 186 w 199"/>
                  <a:gd name="T41" fmla="*/ 54 h 92"/>
                  <a:gd name="T42" fmla="*/ 181 w 199"/>
                  <a:gd name="T43" fmla="*/ 46 h 92"/>
                  <a:gd name="T44" fmla="*/ 176 w 199"/>
                  <a:gd name="T45" fmla="*/ 39 h 92"/>
                  <a:gd name="T46" fmla="*/ 169 w 199"/>
                  <a:gd name="T47" fmla="*/ 32 h 92"/>
                  <a:gd name="T48" fmla="*/ 163 w 199"/>
                  <a:gd name="T49" fmla="*/ 26 h 92"/>
                  <a:gd name="T50" fmla="*/ 156 w 199"/>
                  <a:gd name="T51" fmla="*/ 21 h 92"/>
                  <a:gd name="T52" fmla="*/ 149 w 199"/>
                  <a:gd name="T53" fmla="*/ 15 h 92"/>
                  <a:gd name="T54" fmla="*/ 141 w 199"/>
                  <a:gd name="T55" fmla="*/ 10 h 92"/>
                  <a:gd name="T56" fmla="*/ 133 w 199"/>
                  <a:gd name="T57" fmla="*/ 6 h 92"/>
                  <a:gd name="T58" fmla="*/ 124 w 199"/>
                  <a:gd name="T59" fmla="*/ 4 h 92"/>
                  <a:gd name="T60" fmla="*/ 115 w 199"/>
                  <a:gd name="T61" fmla="*/ 1 h 92"/>
                  <a:gd name="T62" fmla="*/ 106 w 199"/>
                  <a:gd name="T63" fmla="*/ 0 h 92"/>
                  <a:gd name="T64" fmla="*/ 97 w 199"/>
                  <a:gd name="T65" fmla="*/ 0 h 92"/>
                  <a:gd name="T66" fmla="*/ 89 w 199"/>
                  <a:gd name="T67" fmla="*/ 0 h 92"/>
                  <a:gd name="T68" fmla="*/ 81 w 199"/>
                  <a:gd name="T69" fmla="*/ 1 h 92"/>
                  <a:gd name="T70" fmla="*/ 73 w 199"/>
                  <a:gd name="T71" fmla="*/ 4 h 92"/>
                  <a:gd name="T72" fmla="*/ 65 w 199"/>
                  <a:gd name="T73" fmla="*/ 5 h 92"/>
                  <a:gd name="T74" fmla="*/ 57 w 199"/>
                  <a:gd name="T75" fmla="*/ 9 h 92"/>
                  <a:gd name="T76" fmla="*/ 51 w 199"/>
                  <a:gd name="T77" fmla="*/ 13 h 92"/>
                  <a:gd name="T78" fmla="*/ 43 w 199"/>
                  <a:gd name="T79" fmla="*/ 17 h 92"/>
                  <a:gd name="T80" fmla="*/ 37 w 199"/>
                  <a:gd name="T81" fmla="*/ 22 h 92"/>
                  <a:gd name="T82" fmla="*/ 25 w 199"/>
                  <a:gd name="T83" fmla="*/ 32 h 92"/>
                  <a:gd name="T84" fmla="*/ 15 w 199"/>
                  <a:gd name="T85" fmla="*/ 45 h 92"/>
                  <a:gd name="T86" fmla="*/ 6 w 199"/>
                  <a:gd name="T87" fmla="*/ 60 h 92"/>
                  <a:gd name="T88" fmla="*/ 0 w 199"/>
                  <a:gd name="T89" fmla="*/ 76 h 92"/>
                  <a:gd name="T90" fmla="*/ 1 w 199"/>
                  <a:gd name="T91" fmla="*/ 75 h 92"/>
                  <a:gd name="T92" fmla="*/ 10 w 199"/>
                  <a:gd name="T93" fmla="*/ 80 h 92"/>
                  <a:gd name="T94" fmla="*/ 21 w 199"/>
                  <a:gd name="T95" fmla="*/ 84 h 92"/>
                  <a:gd name="T96" fmla="*/ 36 w 199"/>
                  <a:gd name="T97" fmla="*/ 86 h 92"/>
                  <a:gd name="T98" fmla="*/ 50 w 199"/>
                  <a:gd name="T99" fmla="*/ 87 h 92"/>
                  <a:gd name="T100" fmla="*/ 65 w 199"/>
                  <a:gd name="T101" fmla="*/ 86 h 92"/>
                  <a:gd name="T102" fmla="*/ 79 w 199"/>
                  <a:gd name="T103" fmla="*/ 84 h 92"/>
                  <a:gd name="T104" fmla="*/ 87 w 199"/>
                  <a:gd name="T105" fmla="*/ 81 h 92"/>
                  <a:gd name="T106" fmla="*/ 93 w 199"/>
                  <a:gd name="T107" fmla="*/ 77 h 92"/>
                  <a:gd name="T108" fmla="*/ 98 w 199"/>
                  <a:gd name="T109" fmla="*/ 75 h 92"/>
                  <a:gd name="T110" fmla="*/ 104 w 199"/>
                  <a:gd name="T111"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9" h="92">
                    <a:moveTo>
                      <a:pt x="104" y="69"/>
                    </a:moveTo>
                    <a:lnTo>
                      <a:pt x="109" y="67"/>
                    </a:lnTo>
                    <a:lnTo>
                      <a:pt x="114" y="66"/>
                    </a:lnTo>
                    <a:lnTo>
                      <a:pt x="116" y="67"/>
                    </a:lnTo>
                    <a:lnTo>
                      <a:pt x="119" y="68"/>
                    </a:lnTo>
                    <a:lnTo>
                      <a:pt x="122" y="69"/>
                    </a:lnTo>
                    <a:lnTo>
                      <a:pt x="123" y="72"/>
                    </a:lnTo>
                    <a:lnTo>
                      <a:pt x="125" y="76"/>
                    </a:lnTo>
                    <a:lnTo>
                      <a:pt x="129" y="78"/>
                    </a:lnTo>
                    <a:lnTo>
                      <a:pt x="133" y="82"/>
                    </a:lnTo>
                    <a:lnTo>
                      <a:pt x="137" y="85"/>
                    </a:lnTo>
                    <a:lnTo>
                      <a:pt x="149" y="89"/>
                    </a:lnTo>
                    <a:lnTo>
                      <a:pt x="161" y="92"/>
                    </a:lnTo>
                    <a:lnTo>
                      <a:pt x="173" y="92"/>
                    </a:lnTo>
                    <a:lnTo>
                      <a:pt x="183" y="92"/>
                    </a:lnTo>
                    <a:lnTo>
                      <a:pt x="192" y="91"/>
                    </a:lnTo>
                    <a:lnTo>
                      <a:pt x="199" y="90"/>
                    </a:lnTo>
                    <a:lnTo>
                      <a:pt x="196" y="80"/>
                    </a:lnTo>
                    <a:lnTo>
                      <a:pt x="194" y="71"/>
                    </a:lnTo>
                    <a:lnTo>
                      <a:pt x="190" y="63"/>
                    </a:lnTo>
                    <a:lnTo>
                      <a:pt x="186" y="54"/>
                    </a:lnTo>
                    <a:lnTo>
                      <a:pt x="181" y="46"/>
                    </a:lnTo>
                    <a:lnTo>
                      <a:pt x="176" y="39"/>
                    </a:lnTo>
                    <a:lnTo>
                      <a:pt x="169" y="32"/>
                    </a:lnTo>
                    <a:lnTo>
                      <a:pt x="163" y="26"/>
                    </a:lnTo>
                    <a:lnTo>
                      <a:pt x="156" y="21"/>
                    </a:lnTo>
                    <a:lnTo>
                      <a:pt x="149" y="15"/>
                    </a:lnTo>
                    <a:lnTo>
                      <a:pt x="141" y="10"/>
                    </a:lnTo>
                    <a:lnTo>
                      <a:pt x="133" y="6"/>
                    </a:lnTo>
                    <a:lnTo>
                      <a:pt x="124" y="4"/>
                    </a:lnTo>
                    <a:lnTo>
                      <a:pt x="115" y="1"/>
                    </a:lnTo>
                    <a:lnTo>
                      <a:pt x="106" y="0"/>
                    </a:lnTo>
                    <a:lnTo>
                      <a:pt x="97" y="0"/>
                    </a:lnTo>
                    <a:lnTo>
                      <a:pt x="89" y="0"/>
                    </a:lnTo>
                    <a:lnTo>
                      <a:pt x="81" y="1"/>
                    </a:lnTo>
                    <a:lnTo>
                      <a:pt x="73" y="4"/>
                    </a:lnTo>
                    <a:lnTo>
                      <a:pt x="65" y="5"/>
                    </a:lnTo>
                    <a:lnTo>
                      <a:pt x="57" y="9"/>
                    </a:lnTo>
                    <a:lnTo>
                      <a:pt x="51" y="13"/>
                    </a:lnTo>
                    <a:lnTo>
                      <a:pt x="43" y="17"/>
                    </a:lnTo>
                    <a:lnTo>
                      <a:pt x="37" y="22"/>
                    </a:lnTo>
                    <a:lnTo>
                      <a:pt x="25" y="32"/>
                    </a:lnTo>
                    <a:lnTo>
                      <a:pt x="15" y="45"/>
                    </a:lnTo>
                    <a:lnTo>
                      <a:pt x="6" y="60"/>
                    </a:lnTo>
                    <a:lnTo>
                      <a:pt x="0" y="76"/>
                    </a:lnTo>
                    <a:lnTo>
                      <a:pt x="1" y="75"/>
                    </a:lnTo>
                    <a:lnTo>
                      <a:pt x="10" y="80"/>
                    </a:lnTo>
                    <a:lnTo>
                      <a:pt x="21" y="84"/>
                    </a:lnTo>
                    <a:lnTo>
                      <a:pt x="36" y="86"/>
                    </a:lnTo>
                    <a:lnTo>
                      <a:pt x="50" y="87"/>
                    </a:lnTo>
                    <a:lnTo>
                      <a:pt x="65" y="86"/>
                    </a:lnTo>
                    <a:lnTo>
                      <a:pt x="79" y="84"/>
                    </a:lnTo>
                    <a:lnTo>
                      <a:pt x="87" y="81"/>
                    </a:lnTo>
                    <a:lnTo>
                      <a:pt x="93" y="77"/>
                    </a:lnTo>
                    <a:lnTo>
                      <a:pt x="98" y="75"/>
                    </a:lnTo>
                    <a:lnTo>
                      <a:pt x="104"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5" name="Freeform 3450">
                <a:extLst>
                  <a:ext uri="{FF2B5EF4-FFF2-40B4-BE49-F238E27FC236}">
                    <a16:creationId xmlns:a16="http://schemas.microsoft.com/office/drawing/2014/main" id="{BEEFFAB6-0EDB-491A-A431-824061ED1011}"/>
                  </a:ext>
                </a:extLst>
              </p:cNvPr>
              <p:cNvSpPr>
                <a:spLocks/>
              </p:cNvSpPr>
              <p:nvPr/>
            </p:nvSpPr>
            <p:spPr bwMode="auto">
              <a:xfrm>
                <a:off x="11758613" y="5392738"/>
                <a:ext cx="128587" cy="90488"/>
              </a:xfrm>
              <a:custGeom>
                <a:avLst/>
                <a:gdLst>
                  <a:gd name="T0" fmla="*/ 289 w 325"/>
                  <a:gd name="T1" fmla="*/ 154 h 230"/>
                  <a:gd name="T2" fmla="*/ 217 w 325"/>
                  <a:gd name="T3" fmla="*/ 136 h 230"/>
                  <a:gd name="T4" fmla="*/ 217 w 325"/>
                  <a:gd name="T5" fmla="*/ 112 h 230"/>
                  <a:gd name="T6" fmla="*/ 227 w 325"/>
                  <a:gd name="T7" fmla="*/ 104 h 230"/>
                  <a:gd name="T8" fmla="*/ 236 w 325"/>
                  <a:gd name="T9" fmla="*/ 95 h 230"/>
                  <a:gd name="T10" fmla="*/ 245 w 325"/>
                  <a:gd name="T11" fmla="*/ 85 h 230"/>
                  <a:gd name="T12" fmla="*/ 252 w 325"/>
                  <a:gd name="T13" fmla="*/ 73 h 230"/>
                  <a:gd name="T14" fmla="*/ 258 w 325"/>
                  <a:gd name="T15" fmla="*/ 60 h 230"/>
                  <a:gd name="T16" fmla="*/ 263 w 325"/>
                  <a:gd name="T17" fmla="*/ 48 h 230"/>
                  <a:gd name="T18" fmla="*/ 266 w 325"/>
                  <a:gd name="T19" fmla="*/ 33 h 230"/>
                  <a:gd name="T20" fmla="*/ 267 w 325"/>
                  <a:gd name="T21" fmla="*/ 19 h 230"/>
                  <a:gd name="T22" fmla="*/ 256 w 325"/>
                  <a:gd name="T23" fmla="*/ 22 h 230"/>
                  <a:gd name="T24" fmla="*/ 243 w 325"/>
                  <a:gd name="T25" fmla="*/ 22 h 230"/>
                  <a:gd name="T26" fmla="*/ 234 w 325"/>
                  <a:gd name="T27" fmla="*/ 22 h 230"/>
                  <a:gd name="T28" fmla="*/ 225 w 325"/>
                  <a:gd name="T29" fmla="*/ 21 h 230"/>
                  <a:gd name="T30" fmla="*/ 211 w 325"/>
                  <a:gd name="T31" fmla="*/ 18 h 230"/>
                  <a:gd name="T32" fmla="*/ 198 w 325"/>
                  <a:gd name="T33" fmla="*/ 13 h 230"/>
                  <a:gd name="T34" fmla="*/ 186 w 325"/>
                  <a:gd name="T35" fmla="*/ 8 h 230"/>
                  <a:gd name="T36" fmla="*/ 177 w 325"/>
                  <a:gd name="T37" fmla="*/ 0 h 230"/>
                  <a:gd name="T38" fmla="*/ 171 w 325"/>
                  <a:gd name="T39" fmla="*/ 4 h 230"/>
                  <a:gd name="T40" fmla="*/ 164 w 325"/>
                  <a:gd name="T41" fmla="*/ 6 h 230"/>
                  <a:gd name="T42" fmla="*/ 157 w 325"/>
                  <a:gd name="T43" fmla="*/ 10 h 230"/>
                  <a:gd name="T44" fmla="*/ 149 w 325"/>
                  <a:gd name="T45" fmla="*/ 12 h 230"/>
                  <a:gd name="T46" fmla="*/ 134 w 325"/>
                  <a:gd name="T47" fmla="*/ 14 h 230"/>
                  <a:gd name="T48" fmla="*/ 118 w 325"/>
                  <a:gd name="T49" fmla="*/ 15 h 230"/>
                  <a:gd name="T50" fmla="*/ 103 w 325"/>
                  <a:gd name="T51" fmla="*/ 15 h 230"/>
                  <a:gd name="T52" fmla="*/ 87 w 325"/>
                  <a:gd name="T53" fmla="*/ 13 h 230"/>
                  <a:gd name="T54" fmla="*/ 73 w 325"/>
                  <a:gd name="T55" fmla="*/ 9 h 230"/>
                  <a:gd name="T56" fmla="*/ 62 w 325"/>
                  <a:gd name="T57" fmla="*/ 4 h 230"/>
                  <a:gd name="T58" fmla="*/ 62 w 325"/>
                  <a:gd name="T59" fmla="*/ 10 h 230"/>
                  <a:gd name="T60" fmla="*/ 60 w 325"/>
                  <a:gd name="T61" fmla="*/ 17 h 230"/>
                  <a:gd name="T62" fmla="*/ 62 w 325"/>
                  <a:gd name="T63" fmla="*/ 31 h 230"/>
                  <a:gd name="T64" fmla="*/ 64 w 325"/>
                  <a:gd name="T65" fmla="*/ 45 h 230"/>
                  <a:gd name="T66" fmla="*/ 68 w 325"/>
                  <a:gd name="T67" fmla="*/ 58 h 230"/>
                  <a:gd name="T68" fmla="*/ 75 w 325"/>
                  <a:gd name="T69" fmla="*/ 71 h 230"/>
                  <a:gd name="T70" fmla="*/ 81 w 325"/>
                  <a:gd name="T71" fmla="*/ 82 h 230"/>
                  <a:gd name="T72" fmla="*/ 89 w 325"/>
                  <a:gd name="T73" fmla="*/ 93 h 230"/>
                  <a:gd name="T74" fmla="*/ 99 w 325"/>
                  <a:gd name="T75" fmla="*/ 102 h 230"/>
                  <a:gd name="T76" fmla="*/ 109 w 325"/>
                  <a:gd name="T77" fmla="*/ 109 h 230"/>
                  <a:gd name="T78" fmla="*/ 109 w 325"/>
                  <a:gd name="T79" fmla="*/ 136 h 230"/>
                  <a:gd name="T80" fmla="*/ 39 w 325"/>
                  <a:gd name="T81" fmla="*/ 155 h 230"/>
                  <a:gd name="T82" fmla="*/ 31 w 325"/>
                  <a:gd name="T83" fmla="*/ 158 h 230"/>
                  <a:gd name="T84" fmla="*/ 23 w 325"/>
                  <a:gd name="T85" fmla="*/ 162 h 230"/>
                  <a:gd name="T86" fmla="*/ 17 w 325"/>
                  <a:gd name="T87" fmla="*/ 167 h 230"/>
                  <a:gd name="T88" fmla="*/ 12 w 325"/>
                  <a:gd name="T89" fmla="*/ 173 h 230"/>
                  <a:gd name="T90" fmla="*/ 7 w 325"/>
                  <a:gd name="T91" fmla="*/ 181 h 230"/>
                  <a:gd name="T92" fmla="*/ 4 w 325"/>
                  <a:gd name="T93" fmla="*/ 189 h 230"/>
                  <a:gd name="T94" fmla="*/ 1 w 325"/>
                  <a:gd name="T95" fmla="*/ 197 h 230"/>
                  <a:gd name="T96" fmla="*/ 0 w 325"/>
                  <a:gd name="T97" fmla="*/ 206 h 230"/>
                  <a:gd name="T98" fmla="*/ 0 w 325"/>
                  <a:gd name="T99" fmla="*/ 230 h 230"/>
                  <a:gd name="T100" fmla="*/ 325 w 325"/>
                  <a:gd name="T101" fmla="*/ 230 h 230"/>
                  <a:gd name="T102" fmla="*/ 325 w 325"/>
                  <a:gd name="T103" fmla="*/ 206 h 230"/>
                  <a:gd name="T104" fmla="*/ 324 w 325"/>
                  <a:gd name="T105" fmla="*/ 197 h 230"/>
                  <a:gd name="T106" fmla="*/ 322 w 325"/>
                  <a:gd name="T107" fmla="*/ 189 h 230"/>
                  <a:gd name="T108" fmla="*/ 319 w 325"/>
                  <a:gd name="T109" fmla="*/ 181 h 230"/>
                  <a:gd name="T110" fmla="*/ 315 w 325"/>
                  <a:gd name="T111" fmla="*/ 173 h 230"/>
                  <a:gd name="T112" fmla="*/ 310 w 325"/>
                  <a:gd name="T113" fmla="*/ 167 h 230"/>
                  <a:gd name="T114" fmla="*/ 303 w 325"/>
                  <a:gd name="T115" fmla="*/ 162 h 230"/>
                  <a:gd name="T116" fmla="*/ 297 w 325"/>
                  <a:gd name="T117" fmla="*/ 158 h 230"/>
                  <a:gd name="T118" fmla="*/ 289 w 325"/>
                  <a:gd name="T119" fmla="*/ 154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5" h="230">
                    <a:moveTo>
                      <a:pt x="289" y="154"/>
                    </a:moveTo>
                    <a:lnTo>
                      <a:pt x="217" y="136"/>
                    </a:lnTo>
                    <a:lnTo>
                      <a:pt x="217" y="112"/>
                    </a:lnTo>
                    <a:lnTo>
                      <a:pt x="227" y="104"/>
                    </a:lnTo>
                    <a:lnTo>
                      <a:pt x="236" y="95"/>
                    </a:lnTo>
                    <a:lnTo>
                      <a:pt x="245" y="85"/>
                    </a:lnTo>
                    <a:lnTo>
                      <a:pt x="252" y="73"/>
                    </a:lnTo>
                    <a:lnTo>
                      <a:pt x="258" y="60"/>
                    </a:lnTo>
                    <a:lnTo>
                      <a:pt x="263" y="48"/>
                    </a:lnTo>
                    <a:lnTo>
                      <a:pt x="266" y="33"/>
                    </a:lnTo>
                    <a:lnTo>
                      <a:pt x="267" y="19"/>
                    </a:lnTo>
                    <a:lnTo>
                      <a:pt x="256" y="22"/>
                    </a:lnTo>
                    <a:lnTo>
                      <a:pt x="243" y="22"/>
                    </a:lnTo>
                    <a:lnTo>
                      <a:pt x="234" y="22"/>
                    </a:lnTo>
                    <a:lnTo>
                      <a:pt x="225" y="21"/>
                    </a:lnTo>
                    <a:lnTo>
                      <a:pt x="211" y="18"/>
                    </a:lnTo>
                    <a:lnTo>
                      <a:pt x="198" y="13"/>
                    </a:lnTo>
                    <a:lnTo>
                      <a:pt x="186" y="8"/>
                    </a:lnTo>
                    <a:lnTo>
                      <a:pt x="177" y="0"/>
                    </a:lnTo>
                    <a:lnTo>
                      <a:pt x="171" y="4"/>
                    </a:lnTo>
                    <a:lnTo>
                      <a:pt x="164" y="6"/>
                    </a:lnTo>
                    <a:lnTo>
                      <a:pt x="157" y="10"/>
                    </a:lnTo>
                    <a:lnTo>
                      <a:pt x="149" y="12"/>
                    </a:lnTo>
                    <a:lnTo>
                      <a:pt x="134" y="14"/>
                    </a:lnTo>
                    <a:lnTo>
                      <a:pt x="118" y="15"/>
                    </a:lnTo>
                    <a:lnTo>
                      <a:pt x="103" y="15"/>
                    </a:lnTo>
                    <a:lnTo>
                      <a:pt x="87" y="13"/>
                    </a:lnTo>
                    <a:lnTo>
                      <a:pt x="73" y="9"/>
                    </a:lnTo>
                    <a:lnTo>
                      <a:pt x="62" y="4"/>
                    </a:lnTo>
                    <a:lnTo>
                      <a:pt x="62" y="10"/>
                    </a:lnTo>
                    <a:lnTo>
                      <a:pt x="60" y="17"/>
                    </a:lnTo>
                    <a:lnTo>
                      <a:pt x="62" y="31"/>
                    </a:lnTo>
                    <a:lnTo>
                      <a:pt x="64" y="45"/>
                    </a:lnTo>
                    <a:lnTo>
                      <a:pt x="68" y="58"/>
                    </a:lnTo>
                    <a:lnTo>
                      <a:pt x="75" y="71"/>
                    </a:lnTo>
                    <a:lnTo>
                      <a:pt x="81" y="82"/>
                    </a:lnTo>
                    <a:lnTo>
                      <a:pt x="89" y="93"/>
                    </a:lnTo>
                    <a:lnTo>
                      <a:pt x="99" y="102"/>
                    </a:lnTo>
                    <a:lnTo>
                      <a:pt x="109" y="109"/>
                    </a:lnTo>
                    <a:lnTo>
                      <a:pt x="109" y="136"/>
                    </a:lnTo>
                    <a:lnTo>
                      <a:pt x="39" y="155"/>
                    </a:lnTo>
                    <a:lnTo>
                      <a:pt x="31" y="158"/>
                    </a:lnTo>
                    <a:lnTo>
                      <a:pt x="23" y="162"/>
                    </a:lnTo>
                    <a:lnTo>
                      <a:pt x="17" y="167"/>
                    </a:lnTo>
                    <a:lnTo>
                      <a:pt x="12" y="173"/>
                    </a:lnTo>
                    <a:lnTo>
                      <a:pt x="7" y="181"/>
                    </a:lnTo>
                    <a:lnTo>
                      <a:pt x="4" y="189"/>
                    </a:lnTo>
                    <a:lnTo>
                      <a:pt x="1" y="197"/>
                    </a:lnTo>
                    <a:lnTo>
                      <a:pt x="0" y="206"/>
                    </a:lnTo>
                    <a:lnTo>
                      <a:pt x="0" y="230"/>
                    </a:lnTo>
                    <a:lnTo>
                      <a:pt x="325" y="230"/>
                    </a:lnTo>
                    <a:lnTo>
                      <a:pt x="325" y="206"/>
                    </a:lnTo>
                    <a:lnTo>
                      <a:pt x="324" y="197"/>
                    </a:lnTo>
                    <a:lnTo>
                      <a:pt x="322" y="189"/>
                    </a:lnTo>
                    <a:lnTo>
                      <a:pt x="319" y="181"/>
                    </a:lnTo>
                    <a:lnTo>
                      <a:pt x="315" y="173"/>
                    </a:lnTo>
                    <a:lnTo>
                      <a:pt x="310" y="167"/>
                    </a:lnTo>
                    <a:lnTo>
                      <a:pt x="303" y="162"/>
                    </a:lnTo>
                    <a:lnTo>
                      <a:pt x="297" y="158"/>
                    </a:lnTo>
                    <a:lnTo>
                      <a:pt x="289" y="15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6" name="Freeform 3451">
                <a:extLst>
                  <a:ext uri="{FF2B5EF4-FFF2-40B4-BE49-F238E27FC236}">
                    <a16:creationId xmlns:a16="http://schemas.microsoft.com/office/drawing/2014/main" id="{47892486-0B09-4DE7-BE68-AD9738CBEBAE}"/>
                  </a:ext>
                </a:extLst>
              </p:cNvPr>
              <p:cNvSpPr>
                <a:spLocks/>
              </p:cNvSpPr>
              <p:nvPr/>
            </p:nvSpPr>
            <p:spPr bwMode="auto">
              <a:xfrm>
                <a:off x="11784013" y="5354638"/>
                <a:ext cx="79375" cy="36513"/>
              </a:xfrm>
              <a:custGeom>
                <a:avLst/>
                <a:gdLst>
                  <a:gd name="T0" fmla="*/ 104 w 198"/>
                  <a:gd name="T1" fmla="*/ 69 h 92"/>
                  <a:gd name="T2" fmla="*/ 109 w 198"/>
                  <a:gd name="T3" fmla="*/ 67 h 92"/>
                  <a:gd name="T4" fmla="*/ 114 w 198"/>
                  <a:gd name="T5" fmla="*/ 66 h 92"/>
                  <a:gd name="T6" fmla="*/ 117 w 198"/>
                  <a:gd name="T7" fmla="*/ 67 h 92"/>
                  <a:gd name="T8" fmla="*/ 119 w 198"/>
                  <a:gd name="T9" fmla="*/ 68 h 92"/>
                  <a:gd name="T10" fmla="*/ 121 w 198"/>
                  <a:gd name="T11" fmla="*/ 69 h 92"/>
                  <a:gd name="T12" fmla="*/ 123 w 198"/>
                  <a:gd name="T13" fmla="*/ 72 h 92"/>
                  <a:gd name="T14" fmla="*/ 126 w 198"/>
                  <a:gd name="T15" fmla="*/ 76 h 92"/>
                  <a:gd name="T16" fmla="*/ 128 w 198"/>
                  <a:gd name="T17" fmla="*/ 78 h 92"/>
                  <a:gd name="T18" fmla="*/ 132 w 198"/>
                  <a:gd name="T19" fmla="*/ 82 h 92"/>
                  <a:gd name="T20" fmla="*/ 137 w 198"/>
                  <a:gd name="T21" fmla="*/ 85 h 92"/>
                  <a:gd name="T22" fmla="*/ 148 w 198"/>
                  <a:gd name="T23" fmla="*/ 89 h 92"/>
                  <a:gd name="T24" fmla="*/ 162 w 198"/>
                  <a:gd name="T25" fmla="*/ 92 h 92"/>
                  <a:gd name="T26" fmla="*/ 173 w 198"/>
                  <a:gd name="T27" fmla="*/ 92 h 92"/>
                  <a:gd name="T28" fmla="*/ 184 w 198"/>
                  <a:gd name="T29" fmla="*/ 92 h 92"/>
                  <a:gd name="T30" fmla="*/ 191 w 198"/>
                  <a:gd name="T31" fmla="*/ 91 h 92"/>
                  <a:gd name="T32" fmla="*/ 198 w 198"/>
                  <a:gd name="T33" fmla="*/ 90 h 92"/>
                  <a:gd name="T34" fmla="*/ 196 w 198"/>
                  <a:gd name="T35" fmla="*/ 80 h 92"/>
                  <a:gd name="T36" fmla="*/ 193 w 198"/>
                  <a:gd name="T37" fmla="*/ 71 h 92"/>
                  <a:gd name="T38" fmla="*/ 190 w 198"/>
                  <a:gd name="T39" fmla="*/ 63 h 92"/>
                  <a:gd name="T40" fmla="*/ 185 w 198"/>
                  <a:gd name="T41" fmla="*/ 54 h 92"/>
                  <a:gd name="T42" fmla="*/ 181 w 198"/>
                  <a:gd name="T43" fmla="*/ 46 h 92"/>
                  <a:gd name="T44" fmla="*/ 175 w 198"/>
                  <a:gd name="T45" fmla="*/ 39 h 92"/>
                  <a:gd name="T46" fmla="*/ 169 w 198"/>
                  <a:gd name="T47" fmla="*/ 32 h 92"/>
                  <a:gd name="T48" fmla="*/ 163 w 198"/>
                  <a:gd name="T49" fmla="*/ 26 h 92"/>
                  <a:gd name="T50" fmla="*/ 155 w 198"/>
                  <a:gd name="T51" fmla="*/ 21 h 92"/>
                  <a:gd name="T52" fmla="*/ 149 w 198"/>
                  <a:gd name="T53" fmla="*/ 15 h 92"/>
                  <a:gd name="T54" fmla="*/ 141 w 198"/>
                  <a:gd name="T55" fmla="*/ 10 h 92"/>
                  <a:gd name="T56" fmla="*/ 132 w 198"/>
                  <a:gd name="T57" fmla="*/ 6 h 92"/>
                  <a:gd name="T58" fmla="*/ 124 w 198"/>
                  <a:gd name="T59" fmla="*/ 4 h 92"/>
                  <a:gd name="T60" fmla="*/ 115 w 198"/>
                  <a:gd name="T61" fmla="*/ 1 h 92"/>
                  <a:gd name="T62" fmla="*/ 106 w 198"/>
                  <a:gd name="T63" fmla="*/ 0 h 92"/>
                  <a:gd name="T64" fmla="*/ 97 w 198"/>
                  <a:gd name="T65" fmla="*/ 0 h 92"/>
                  <a:gd name="T66" fmla="*/ 88 w 198"/>
                  <a:gd name="T67" fmla="*/ 0 h 92"/>
                  <a:gd name="T68" fmla="*/ 81 w 198"/>
                  <a:gd name="T69" fmla="*/ 1 h 92"/>
                  <a:gd name="T70" fmla="*/ 73 w 198"/>
                  <a:gd name="T71" fmla="*/ 4 h 92"/>
                  <a:gd name="T72" fmla="*/ 64 w 198"/>
                  <a:gd name="T73" fmla="*/ 5 h 92"/>
                  <a:gd name="T74" fmla="*/ 58 w 198"/>
                  <a:gd name="T75" fmla="*/ 9 h 92"/>
                  <a:gd name="T76" fmla="*/ 50 w 198"/>
                  <a:gd name="T77" fmla="*/ 13 h 92"/>
                  <a:gd name="T78" fmla="*/ 44 w 198"/>
                  <a:gd name="T79" fmla="*/ 17 h 92"/>
                  <a:gd name="T80" fmla="*/ 37 w 198"/>
                  <a:gd name="T81" fmla="*/ 22 h 92"/>
                  <a:gd name="T82" fmla="*/ 24 w 198"/>
                  <a:gd name="T83" fmla="*/ 32 h 92"/>
                  <a:gd name="T84" fmla="*/ 14 w 198"/>
                  <a:gd name="T85" fmla="*/ 45 h 92"/>
                  <a:gd name="T86" fmla="*/ 6 w 198"/>
                  <a:gd name="T87" fmla="*/ 60 h 92"/>
                  <a:gd name="T88" fmla="*/ 0 w 198"/>
                  <a:gd name="T89" fmla="*/ 76 h 92"/>
                  <a:gd name="T90" fmla="*/ 1 w 198"/>
                  <a:gd name="T91" fmla="*/ 75 h 92"/>
                  <a:gd name="T92" fmla="*/ 10 w 198"/>
                  <a:gd name="T93" fmla="*/ 80 h 92"/>
                  <a:gd name="T94" fmla="*/ 22 w 198"/>
                  <a:gd name="T95" fmla="*/ 84 h 92"/>
                  <a:gd name="T96" fmla="*/ 35 w 198"/>
                  <a:gd name="T97" fmla="*/ 86 h 92"/>
                  <a:gd name="T98" fmla="*/ 50 w 198"/>
                  <a:gd name="T99" fmla="*/ 87 h 92"/>
                  <a:gd name="T100" fmla="*/ 64 w 198"/>
                  <a:gd name="T101" fmla="*/ 86 h 92"/>
                  <a:gd name="T102" fmla="*/ 79 w 198"/>
                  <a:gd name="T103" fmla="*/ 84 h 92"/>
                  <a:gd name="T104" fmla="*/ 86 w 198"/>
                  <a:gd name="T105" fmla="*/ 81 h 92"/>
                  <a:gd name="T106" fmla="*/ 92 w 198"/>
                  <a:gd name="T107" fmla="*/ 77 h 92"/>
                  <a:gd name="T108" fmla="*/ 99 w 198"/>
                  <a:gd name="T109" fmla="*/ 75 h 92"/>
                  <a:gd name="T110" fmla="*/ 104 w 198"/>
                  <a:gd name="T111" fmla="*/ 6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8" h="92">
                    <a:moveTo>
                      <a:pt x="104" y="69"/>
                    </a:moveTo>
                    <a:lnTo>
                      <a:pt x="109" y="67"/>
                    </a:lnTo>
                    <a:lnTo>
                      <a:pt x="114" y="66"/>
                    </a:lnTo>
                    <a:lnTo>
                      <a:pt x="117" y="67"/>
                    </a:lnTo>
                    <a:lnTo>
                      <a:pt x="119" y="68"/>
                    </a:lnTo>
                    <a:lnTo>
                      <a:pt x="121" y="69"/>
                    </a:lnTo>
                    <a:lnTo>
                      <a:pt x="123" y="72"/>
                    </a:lnTo>
                    <a:lnTo>
                      <a:pt x="126" y="76"/>
                    </a:lnTo>
                    <a:lnTo>
                      <a:pt x="128" y="78"/>
                    </a:lnTo>
                    <a:lnTo>
                      <a:pt x="132" y="82"/>
                    </a:lnTo>
                    <a:lnTo>
                      <a:pt x="137" y="85"/>
                    </a:lnTo>
                    <a:lnTo>
                      <a:pt x="148" y="89"/>
                    </a:lnTo>
                    <a:lnTo>
                      <a:pt x="162" y="92"/>
                    </a:lnTo>
                    <a:lnTo>
                      <a:pt x="173" y="92"/>
                    </a:lnTo>
                    <a:lnTo>
                      <a:pt x="184" y="92"/>
                    </a:lnTo>
                    <a:lnTo>
                      <a:pt x="191" y="91"/>
                    </a:lnTo>
                    <a:lnTo>
                      <a:pt x="198" y="90"/>
                    </a:lnTo>
                    <a:lnTo>
                      <a:pt x="196" y="80"/>
                    </a:lnTo>
                    <a:lnTo>
                      <a:pt x="193" y="71"/>
                    </a:lnTo>
                    <a:lnTo>
                      <a:pt x="190" y="63"/>
                    </a:lnTo>
                    <a:lnTo>
                      <a:pt x="185" y="54"/>
                    </a:lnTo>
                    <a:lnTo>
                      <a:pt x="181" y="46"/>
                    </a:lnTo>
                    <a:lnTo>
                      <a:pt x="175" y="39"/>
                    </a:lnTo>
                    <a:lnTo>
                      <a:pt x="169" y="32"/>
                    </a:lnTo>
                    <a:lnTo>
                      <a:pt x="163" y="26"/>
                    </a:lnTo>
                    <a:lnTo>
                      <a:pt x="155" y="21"/>
                    </a:lnTo>
                    <a:lnTo>
                      <a:pt x="149" y="15"/>
                    </a:lnTo>
                    <a:lnTo>
                      <a:pt x="141" y="10"/>
                    </a:lnTo>
                    <a:lnTo>
                      <a:pt x="132" y="6"/>
                    </a:lnTo>
                    <a:lnTo>
                      <a:pt x="124" y="4"/>
                    </a:lnTo>
                    <a:lnTo>
                      <a:pt x="115" y="1"/>
                    </a:lnTo>
                    <a:lnTo>
                      <a:pt x="106" y="0"/>
                    </a:lnTo>
                    <a:lnTo>
                      <a:pt x="97" y="0"/>
                    </a:lnTo>
                    <a:lnTo>
                      <a:pt x="88" y="0"/>
                    </a:lnTo>
                    <a:lnTo>
                      <a:pt x="81" y="1"/>
                    </a:lnTo>
                    <a:lnTo>
                      <a:pt x="73" y="4"/>
                    </a:lnTo>
                    <a:lnTo>
                      <a:pt x="64" y="5"/>
                    </a:lnTo>
                    <a:lnTo>
                      <a:pt x="58" y="9"/>
                    </a:lnTo>
                    <a:lnTo>
                      <a:pt x="50" y="13"/>
                    </a:lnTo>
                    <a:lnTo>
                      <a:pt x="44" y="17"/>
                    </a:lnTo>
                    <a:lnTo>
                      <a:pt x="37" y="22"/>
                    </a:lnTo>
                    <a:lnTo>
                      <a:pt x="24" y="32"/>
                    </a:lnTo>
                    <a:lnTo>
                      <a:pt x="14" y="45"/>
                    </a:lnTo>
                    <a:lnTo>
                      <a:pt x="6" y="60"/>
                    </a:lnTo>
                    <a:lnTo>
                      <a:pt x="0" y="76"/>
                    </a:lnTo>
                    <a:lnTo>
                      <a:pt x="1" y="75"/>
                    </a:lnTo>
                    <a:lnTo>
                      <a:pt x="10" y="80"/>
                    </a:lnTo>
                    <a:lnTo>
                      <a:pt x="22" y="84"/>
                    </a:lnTo>
                    <a:lnTo>
                      <a:pt x="35" y="86"/>
                    </a:lnTo>
                    <a:lnTo>
                      <a:pt x="50" y="87"/>
                    </a:lnTo>
                    <a:lnTo>
                      <a:pt x="64" y="86"/>
                    </a:lnTo>
                    <a:lnTo>
                      <a:pt x="79" y="84"/>
                    </a:lnTo>
                    <a:lnTo>
                      <a:pt x="86" y="81"/>
                    </a:lnTo>
                    <a:lnTo>
                      <a:pt x="92" y="77"/>
                    </a:lnTo>
                    <a:lnTo>
                      <a:pt x="99" y="75"/>
                    </a:lnTo>
                    <a:lnTo>
                      <a:pt x="104" y="6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7" name="Freeform 3452">
                <a:extLst>
                  <a:ext uri="{FF2B5EF4-FFF2-40B4-BE49-F238E27FC236}">
                    <a16:creationId xmlns:a16="http://schemas.microsoft.com/office/drawing/2014/main" id="{CFC2203D-95B2-4BFD-B5DF-275AAC28CB99}"/>
                  </a:ext>
                </a:extLst>
              </p:cNvPr>
              <p:cNvSpPr>
                <a:spLocks/>
              </p:cNvSpPr>
              <p:nvPr/>
            </p:nvSpPr>
            <p:spPr bwMode="auto">
              <a:xfrm>
                <a:off x="11703050" y="5507038"/>
                <a:ext cx="79375" cy="36513"/>
              </a:xfrm>
              <a:custGeom>
                <a:avLst/>
                <a:gdLst>
                  <a:gd name="T0" fmla="*/ 0 w 197"/>
                  <a:gd name="T1" fmla="*/ 75 h 93"/>
                  <a:gd name="T2" fmla="*/ 0 w 197"/>
                  <a:gd name="T3" fmla="*/ 74 h 93"/>
                  <a:gd name="T4" fmla="*/ 9 w 197"/>
                  <a:gd name="T5" fmla="*/ 79 h 93"/>
                  <a:gd name="T6" fmla="*/ 22 w 197"/>
                  <a:gd name="T7" fmla="*/ 82 h 93"/>
                  <a:gd name="T8" fmla="*/ 34 w 197"/>
                  <a:gd name="T9" fmla="*/ 85 h 93"/>
                  <a:gd name="T10" fmla="*/ 50 w 197"/>
                  <a:gd name="T11" fmla="*/ 86 h 93"/>
                  <a:gd name="T12" fmla="*/ 64 w 197"/>
                  <a:gd name="T13" fmla="*/ 86 h 93"/>
                  <a:gd name="T14" fmla="*/ 79 w 197"/>
                  <a:gd name="T15" fmla="*/ 82 h 93"/>
                  <a:gd name="T16" fmla="*/ 86 w 197"/>
                  <a:gd name="T17" fmla="*/ 80 h 93"/>
                  <a:gd name="T18" fmla="*/ 92 w 197"/>
                  <a:gd name="T19" fmla="*/ 77 h 93"/>
                  <a:gd name="T20" fmla="*/ 99 w 197"/>
                  <a:gd name="T21" fmla="*/ 74 h 93"/>
                  <a:gd name="T22" fmla="*/ 104 w 197"/>
                  <a:gd name="T23" fmla="*/ 68 h 93"/>
                  <a:gd name="T24" fmla="*/ 108 w 197"/>
                  <a:gd name="T25" fmla="*/ 66 h 93"/>
                  <a:gd name="T26" fmla="*/ 114 w 197"/>
                  <a:gd name="T27" fmla="*/ 66 h 93"/>
                  <a:gd name="T28" fmla="*/ 117 w 197"/>
                  <a:gd name="T29" fmla="*/ 66 h 93"/>
                  <a:gd name="T30" fmla="*/ 119 w 197"/>
                  <a:gd name="T31" fmla="*/ 67 h 93"/>
                  <a:gd name="T32" fmla="*/ 120 w 197"/>
                  <a:gd name="T33" fmla="*/ 70 h 93"/>
                  <a:gd name="T34" fmla="*/ 123 w 197"/>
                  <a:gd name="T35" fmla="*/ 72 h 93"/>
                  <a:gd name="T36" fmla="*/ 124 w 197"/>
                  <a:gd name="T37" fmla="*/ 75 h 93"/>
                  <a:gd name="T38" fmla="*/ 128 w 197"/>
                  <a:gd name="T39" fmla="*/ 79 h 93"/>
                  <a:gd name="T40" fmla="*/ 132 w 197"/>
                  <a:gd name="T41" fmla="*/ 81 h 93"/>
                  <a:gd name="T42" fmla="*/ 137 w 197"/>
                  <a:gd name="T43" fmla="*/ 84 h 93"/>
                  <a:gd name="T44" fmla="*/ 147 w 197"/>
                  <a:gd name="T45" fmla="*/ 89 h 93"/>
                  <a:gd name="T46" fmla="*/ 161 w 197"/>
                  <a:gd name="T47" fmla="*/ 91 h 93"/>
                  <a:gd name="T48" fmla="*/ 173 w 197"/>
                  <a:gd name="T49" fmla="*/ 93 h 93"/>
                  <a:gd name="T50" fmla="*/ 183 w 197"/>
                  <a:gd name="T51" fmla="*/ 93 h 93"/>
                  <a:gd name="T52" fmla="*/ 191 w 197"/>
                  <a:gd name="T53" fmla="*/ 91 h 93"/>
                  <a:gd name="T54" fmla="*/ 197 w 197"/>
                  <a:gd name="T55" fmla="*/ 89 h 93"/>
                  <a:gd name="T56" fmla="*/ 196 w 197"/>
                  <a:gd name="T57" fmla="*/ 80 h 93"/>
                  <a:gd name="T58" fmla="*/ 192 w 197"/>
                  <a:gd name="T59" fmla="*/ 71 h 93"/>
                  <a:gd name="T60" fmla="*/ 190 w 197"/>
                  <a:gd name="T61" fmla="*/ 62 h 93"/>
                  <a:gd name="T62" fmla="*/ 185 w 197"/>
                  <a:gd name="T63" fmla="*/ 54 h 93"/>
                  <a:gd name="T64" fmla="*/ 181 w 197"/>
                  <a:gd name="T65" fmla="*/ 45 h 93"/>
                  <a:gd name="T66" fmla="*/ 174 w 197"/>
                  <a:gd name="T67" fmla="*/ 39 h 93"/>
                  <a:gd name="T68" fmla="*/ 169 w 197"/>
                  <a:gd name="T69" fmla="*/ 31 h 93"/>
                  <a:gd name="T70" fmla="*/ 163 w 197"/>
                  <a:gd name="T71" fmla="*/ 26 h 93"/>
                  <a:gd name="T72" fmla="*/ 155 w 197"/>
                  <a:gd name="T73" fmla="*/ 20 h 93"/>
                  <a:gd name="T74" fmla="*/ 149 w 197"/>
                  <a:gd name="T75" fmla="*/ 14 h 93"/>
                  <a:gd name="T76" fmla="*/ 141 w 197"/>
                  <a:gd name="T77" fmla="*/ 11 h 93"/>
                  <a:gd name="T78" fmla="*/ 132 w 197"/>
                  <a:gd name="T79" fmla="*/ 7 h 93"/>
                  <a:gd name="T80" fmla="*/ 124 w 197"/>
                  <a:gd name="T81" fmla="*/ 4 h 93"/>
                  <a:gd name="T82" fmla="*/ 115 w 197"/>
                  <a:gd name="T83" fmla="*/ 2 h 93"/>
                  <a:gd name="T84" fmla="*/ 106 w 197"/>
                  <a:gd name="T85" fmla="*/ 0 h 93"/>
                  <a:gd name="T86" fmla="*/ 97 w 197"/>
                  <a:gd name="T87" fmla="*/ 0 h 93"/>
                  <a:gd name="T88" fmla="*/ 88 w 197"/>
                  <a:gd name="T89" fmla="*/ 0 h 93"/>
                  <a:gd name="T90" fmla="*/ 81 w 197"/>
                  <a:gd name="T91" fmla="*/ 2 h 93"/>
                  <a:gd name="T92" fmla="*/ 72 w 197"/>
                  <a:gd name="T93" fmla="*/ 3 h 93"/>
                  <a:gd name="T94" fmla="*/ 64 w 197"/>
                  <a:gd name="T95" fmla="*/ 5 h 93"/>
                  <a:gd name="T96" fmla="*/ 57 w 197"/>
                  <a:gd name="T97" fmla="*/ 8 h 93"/>
                  <a:gd name="T98" fmla="*/ 50 w 197"/>
                  <a:gd name="T99" fmla="*/ 12 h 93"/>
                  <a:gd name="T100" fmla="*/ 43 w 197"/>
                  <a:gd name="T101" fmla="*/ 16 h 93"/>
                  <a:gd name="T102" fmla="*/ 36 w 197"/>
                  <a:gd name="T103" fmla="*/ 21 h 93"/>
                  <a:gd name="T104" fmla="*/ 24 w 197"/>
                  <a:gd name="T105" fmla="*/ 32 h 93"/>
                  <a:gd name="T106" fmla="*/ 14 w 197"/>
                  <a:gd name="T107" fmla="*/ 45 h 93"/>
                  <a:gd name="T108" fmla="*/ 6 w 197"/>
                  <a:gd name="T109" fmla="*/ 59 h 93"/>
                  <a:gd name="T110" fmla="*/ 0 w 197"/>
                  <a:gd name="T111" fmla="*/ 75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97" h="93">
                    <a:moveTo>
                      <a:pt x="0" y="75"/>
                    </a:moveTo>
                    <a:lnTo>
                      <a:pt x="0" y="74"/>
                    </a:lnTo>
                    <a:lnTo>
                      <a:pt x="9" y="79"/>
                    </a:lnTo>
                    <a:lnTo>
                      <a:pt x="22" y="82"/>
                    </a:lnTo>
                    <a:lnTo>
                      <a:pt x="34" y="85"/>
                    </a:lnTo>
                    <a:lnTo>
                      <a:pt x="50" y="86"/>
                    </a:lnTo>
                    <a:lnTo>
                      <a:pt x="64" y="86"/>
                    </a:lnTo>
                    <a:lnTo>
                      <a:pt x="79" y="82"/>
                    </a:lnTo>
                    <a:lnTo>
                      <a:pt x="86" y="80"/>
                    </a:lnTo>
                    <a:lnTo>
                      <a:pt x="92" y="77"/>
                    </a:lnTo>
                    <a:lnTo>
                      <a:pt x="99" y="74"/>
                    </a:lnTo>
                    <a:lnTo>
                      <a:pt x="104" y="68"/>
                    </a:lnTo>
                    <a:lnTo>
                      <a:pt x="108" y="66"/>
                    </a:lnTo>
                    <a:lnTo>
                      <a:pt x="114" y="66"/>
                    </a:lnTo>
                    <a:lnTo>
                      <a:pt x="117" y="66"/>
                    </a:lnTo>
                    <a:lnTo>
                      <a:pt x="119" y="67"/>
                    </a:lnTo>
                    <a:lnTo>
                      <a:pt x="120" y="70"/>
                    </a:lnTo>
                    <a:lnTo>
                      <a:pt x="123" y="72"/>
                    </a:lnTo>
                    <a:lnTo>
                      <a:pt x="124" y="75"/>
                    </a:lnTo>
                    <a:lnTo>
                      <a:pt x="128" y="79"/>
                    </a:lnTo>
                    <a:lnTo>
                      <a:pt x="132" y="81"/>
                    </a:lnTo>
                    <a:lnTo>
                      <a:pt x="137" y="84"/>
                    </a:lnTo>
                    <a:lnTo>
                      <a:pt x="147" y="89"/>
                    </a:lnTo>
                    <a:lnTo>
                      <a:pt x="161" y="91"/>
                    </a:lnTo>
                    <a:lnTo>
                      <a:pt x="173" y="93"/>
                    </a:lnTo>
                    <a:lnTo>
                      <a:pt x="183" y="93"/>
                    </a:lnTo>
                    <a:lnTo>
                      <a:pt x="191" y="91"/>
                    </a:lnTo>
                    <a:lnTo>
                      <a:pt x="197" y="89"/>
                    </a:lnTo>
                    <a:lnTo>
                      <a:pt x="196" y="80"/>
                    </a:lnTo>
                    <a:lnTo>
                      <a:pt x="192" y="71"/>
                    </a:lnTo>
                    <a:lnTo>
                      <a:pt x="190" y="62"/>
                    </a:lnTo>
                    <a:lnTo>
                      <a:pt x="185" y="54"/>
                    </a:lnTo>
                    <a:lnTo>
                      <a:pt x="181" y="45"/>
                    </a:lnTo>
                    <a:lnTo>
                      <a:pt x="174" y="39"/>
                    </a:lnTo>
                    <a:lnTo>
                      <a:pt x="169" y="31"/>
                    </a:lnTo>
                    <a:lnTo>
                      <a:pt x="163" y="26"/>
                    </a:lnTo>
                    <a:lnTo>
                      <a:pt x="155" y="20"/>
                    </a:lnTo>
                    <a:lnTo>
                      <a:pt x="149" y="14"/>
                    </a:lnTo>
                    <a:lnTo>
                      <a:pt x="141" y="11"/>
                    </a:lnTo>
                    <a:lnTo>
                      <a:pt x="132" y="7"/>
                    </a:lnTo>
                    <a:lnTo>
                      <a:pt x="124" y="4"/>
                    </a:lnTo>
                    <a:lnTo>
                      <a:pt x="115" y="2"/>
                    </a:lnTo>
                    <a:lnTo>
                      <a:pt x="106" y="0"/>
                    </a:lnTo>
                    <a:lnTo>
                      <a:pt x="97" y="0"/>
                    </a:lnTo>
                    <a:lnTo>
                      <a:pt x="88" y="0"/>
                    </a:lnTo>
                    <a:lnTo>
                      <a:pt x="81" y="2"/>
                    </a:lnTo>
                    <a:lnTo>
                      <a:pt x="72" y="3"/>
                    </a:lnTo>
                    <a:lnTo>
                      <a:pt x="64" y="5"/>
                    </a:lnTo>
                    <a:lnTo>
                      <a:pt x="57" y="8"/>
                    </a:lnTo>
                    <a:lnTo>
                      <a:pt x="50" y="12"/>
                    </a:lnTo>
                    <a:lnTo>
                      <a:pt x="43" y="16"/>
                    </a:lnTo>
                    <a:lnTo>
                      <a:pt x="36" y="21"/>
                    </a:lnTo>
                    <a:lnTo>
                      <a:pt x="24" y="32"/>
                    </a:lnTo>
                    <a:lnTo>
                      <a:pt x="14" y="45"/>
                    </a:lnTo>
                    <a:lnTo>
                      <a:pt x="6" y="59"/>
                    </a:lnTo>
                    <a:lnTo>
                      <a:pt x="0" y="7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8" name="Freeform 3453">
                <a:extLst>
                  <a:ext uri="{FF2B5EF4-FFF2-40B4-BE49-F238E27FC236}">
                    <a16:creationId xmlns:a16="http://schemas.microsoft.com/office/drawing/2014/main" id="{6A7D6350-9CFF-4267-882D-7CEB01342D54}"/>
                  </a:ext>
                </a:extLst>
              </p:cNvPr>
              <p:cNvSpPr>
                <a:spLocks/>
              </p:cNvSpPr>
              <p:nvPr/>
            </p:nvSpPr>
            <p:spPr bwMode="auto">
              <a:xfrm>
                <a:off x="11677650" y="5545138"/>
                <a:ext cx="128587" cy="90488"/>
              </a:xfrm>
              <a:custGeom>
                <a:avLst/>
                <a:gdLst>
                  <a:gd name="T0" fmla="*/ 289 w 325"/>
                  <a:gd name="T1" fmla="*/ 155 h 230"/>
                  <a:gd name="T2" fmla="*/ 217 w 325"/>
                  <a:gd name="T3" fmla="*/ 136 h 230"/>
                  <a:gd name="T4" fmla="*/ 217 w 325"/>
                  <a:gd name="T5" fmla="*/ 112 h 230"/>
                  <a:gd name="T6" fmla="*/ 227 w 325"/>
                  <a:gd name="T7" fmla="*/ 104 h 230"/>
                  <a:gd name="T8" fmla="*/ 236 w 325"/>
                  <a:gd name="T9" fmla="*/ 95 h 230"/>
                  <a:gd name="T10" fmla="*/ 245 w 325"/>
                  <a:gd name="T11" fmla="*/ 85 h 230"/>
                  <a:gd name="T12" fmla="*/ 252 w 325"/>
                  <a:gd name="T13" fmla="*/ 73 h 230"/>
                  <a:gd name="T14" fmla="*/ 258 w 325"/>
                  <a:gd name="T15" fmla="*/ 62 h 230"/>
                  <a:gd name="T16" fmla="*/ 262 w 325"/>
                  <a:gd name="T17" fmla="*/ 48 h 230"/>
                  <a:gd name="T18" fmla="*/ 266 w 325"/>
                  <a:gd name="T19" fmla="*/ 35 h 230"/>
                  <a:gd name="T20" fmla="*/ 267 w 325"/>
                  <a:gd name="T21" fmla="*/ 21 h 230"/>
                  <a:gd name="T22" fmla="*/ 255 w 325"/>
                  <a:gd name="T23" fmla="*/ 22 h 230"/>
                  <a:gd name="T24" fmla="*/ 243 w 325"/>
                  <a:gd name="T25" fmla="*/ 23 h 230"/>
                  <a:gd name="T26" fmla="*/ 234 w 325"/>
                  <a:gd name="T27" fmla="*/ 22 h 230"/>
                  <a:gd name="T28" fmla="*/ 225 w 325"/>
                  <a:gd name="T29" fmla="*/ 22 h 230"/>
                  <a:gd name="T30" fmla="*/ 211 w 325"/>
                  <a:gd name="T31" fmla="*/ 18 h 230"/>
                  <a:gd name="T32" fmla="*/ 198 w 325"/>
                  <a:gd name="T33" fmla="*/ 14 h 230"/>
                  <a:gd name="T34" fmla="*/ 186 w 325"/>
                  <a:gd name="T35" fmla="*/ 8 h 230"/>
                  <a:gd name="T36" fmla="*/ 177 w 325"/>
                  <a:gd name="T37" fmla="*/ 0 h 230"/>
                  <a:gd name="T38" fmla="*/ 171 w 325"/>
                  <a:gd name="T39" fmla="*/ 4 h 230"/>
                  <a:gd name="T40" fmla="*/ 164 w 325"/>
                  <a:gd name="T41" fmla="*/ 8 h 230"/>
                  <a:gd name="T42" fmla="*/ 157 w 325"/>
                  <a:gd name="T43" fmla="*/ 10 h 230"/>
                  <a:gd name="T44" fmla="*/ 149 w 325"/>
                  <a:gd name="T45" fmla="*/ 13 h 230"/>
                  <a:gd name="T46" fmla="*/ 133 w 325"/>
                  <a:gd name="T47" fmla="*/ 15 h 230"/>
                  <a:gd name="T48" fmla="*/ 118 w 325"/>
                  <a:gd name="T49" fmla="*/ 17 h 230"/>
                  <a:gd name="T50" fmla="*/ 103 w 325"/>
                  <a:gd name="T51" fmla="*/ 15 h 230"/>
                  <a:gd name="T52" fmla="*/ 87 w 325"/>
                  <a:gd name="T53" fmla="*/ 13 h 230"/>
                  <a:gd name="T54" fmla="*/ 73 w 325"/>
                  <a:gd name="T55" fmla="*/ 9 h 230"/>
                  <a:gd name="T56" fmla="*/ 62 w 325"/>
                  <a:gd name="T57" fmla="*/ 4 h 230"/>
                  <a:gd name="T58" fmla="*/ 62 w 325"/>
                  <a:gd name="T59" fmla="*/ 10 h 230"/>
                  <a:gd name="T60" fmla="*/ 60 w 325"/>
                  <a:gd name="T61" fmla="*/ 17 h 230"/>
                  <a:gd name="T62" fmla="*/ 62 w 325"/>
                  <a:gd name="T63" fmla="*/ 31 h 230"/>
                  <a:gd name="T64" fmla="*/ 64 w 325"/>
                  <a:gd name="T65" fmla="*/ 45 h 230"/>
                  <a:gd name="T66" fmla="*/ 68 w 325"/>
                  <a:gd name="T67" fmla="*/ 58 h 230"/>
                  <a:gd name="T68" fmla="*/ 74 w 325"/>
                  <a:gd name="T69" fmla="*/ 71 h 230"/>
                  <a:gd name="T70" fmla="*/ 81 w 325"/>
                  <a:gd name="T71" fmla="*/ 82 h 230"/>
                  <a:gd name="T72" fmla="*/ 89 w 325"/>
                  <a:gd name="T73" fmla="*/ 93 h 230"/>
                  <a:gd name="T74" fmla="*/ 97 w 325"/>
                  <a:gd name="T75" fmla="*/ 103 h 230"/>
                  <a:gd name="T76" fmla="*/ 108 w 325"/>
                  <a:gd name="T77" fmla="*/ 111 h 230"/>
                  <a:gd name="T78" fmla="*/ 108 w 325"/>
                  <a:gd name="T79" fmla="*/ 136 h 230"/>
                  <a:gd name="T80" fmla="*/ 38 w 325"/>
                  <a:gd name="T81" fmla="*/ 155 h 230"/>
                  <a:gd name="T82" fmla="*/ 31 w 325"/>
                  <a:gd name="T83" fmla="*/ 158 h 230"/>
                  <a:gd name="T84" fmla="*/ 23 w 325"/>
                  <a:gd name="T85" fmla="*/ 163 h 230"/>
                  <a:gd name="T86" fmla="*/ 17 w 325"/>
                  <a:gd name="T87" fmla="*/ 168 h 230"/>
                  <a:gd name="T88" fmla="*/ 11 w 325"/>
                  <a:gd name="T89" fmla="*/ 175 h 230"/>
                  <a:gd name="T90" fmla="*/ 6 w 325"/>
                  <a:gd name="T91" fmla="*/ 181 h 230"/>
                  <a:gd name="T92" fmla="*/ 4 w 325"/>
                  <a:gd name="T93" fmla="*/ 189 h 230"/>
                  <a:gd name="T94" fmla="*/ 1 w 325"/>
                  <a:gd name="T95" fmla="*/ 198 h 230"/>
                  <a:gd name="T96" fmla="*/ 0 w 325"/>
                  <a:gd name="T97" fmla="*/ 206 h 230"/>
                  <a:gd name="T98" fmla="*/ 0 w 325"/>
                  <a:gd name="T99" fmla="*/ 230 h 230"/>
                  <a:gd name="T100" fmla="*/ 325 w 325"/>
                  <a:gd name="T101" fmla="*/ 230 h 230"/>
                  <a:gd name="T102" fmla="*/ 325 w 325"/>
                  <a:gd name="T103" fmla="*/ 206 h 230"/>
                  <a:gd name="T104" fmla="*/ 324 w 325"/>
                  <a:gd name="T105" fmla="*/ 198 h 230"/>
                  <a:gd name="T106" fmla="*/ 322 w 325"/>
                  <a:gd name="T107" fmla="*/ 189 h 230"/>
                  <a:gd name="T108" fmla="*/ 318 w 325"/>
                  <a:gd name="T109" fmla="*/ 181 h 230"/>
                  <a:gd name="T110" fmla="*/ 315 w 325"/>
                  <a:gd name="T111" fmla="*/ 175 h 230"/>
                  <a:gd name="T112" fmla="*/ 309 w 325"/>
                  <a:gd name="T113" fmla="*/ 168 h 230"/>
                  <a:gd name="T114" fmla="*/ 303 w 325"/>
                  <a:gd name="T115" fmla="*/ 162 h 230"/>
                  <a:gd name="T116" fmla="*/ 297 w 325"/>
                  <a:gd name="T117" fmla="*/ 158 h 230"/>
                  <a:gd name="T118" fmla="*/ 289 w 325"/>
                  <a:gd name="T119" fmla="*/ 155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5" h="230">
                    <a:moveTo>
                      <a:pt x="289" y="155"/>
                    </a:moveTo>
                    <a:lnTo>
                      <a:pt x="217" y="136"/>
                    </a:lnTo>
                    <a:lnTo>
                      <a:pt x="217" y="112"/>
                    </a:lnTo>
                    <a:lnTo>
                      <a:pt x="227" y="104"/>
                    </a:lnTo>
                    <a:lnTo>
                      <a:pt x="236" y="95"/>
                    </a:lnTo>
                    <a:lnTo>
                      <a:pt x="245" y="85"/>
                    </a:lnTo>
                    <a:lnTo>
                      <a:pt x="252" y="73"/>
                    </a:lnTo>
                    <a:lnTo>
                      <a:pt x="258" y="62"/>
                    </a:lnTo>
                    <a:lnTo>
                      <a:pt x="262" y="48"/>
                    </a:lnTo>
                    <a:lnTo>
                      <a:pt x="266" y="35"/>
                    </a:lnTo>
                    <a:lnTo>
                      <a:pt x="267" y="21"/>
                    </a:lnTo>
                    <a:lnTo>
                      <a:pt x="255" y="22"/>
                    </a:lnTo>
                    <a:lnTo>
                      <a:pt x="243" y="23"/>
                    </a:lnTo>
                    <a:lnTo>
                      <a:pt x="234" y="22"/>
                    </a:lnTo>
                    <a:lnTo>
                      <a:pt x="225" y="22"/>
                    </a:lnTo>
                    <a:lnTo>
                      <a:pt x="211" y="18"/>
                    </a:lnTo>
                    <a:lnTo>
                      <a:pt x="198" y="14"/>
                    </a:lnTo>
                    <a:lnTo>
                      <a:pt x="186" y="8"/>
                    </a:lnTo>
                    <a:lnTo>
                      <a:pt x="177" y="0"/>
                    </a:lnTo>
                    <a:lnTo>
                      <a:pt x="171" y="4"/>
                    </a:lnTo>
                    <a:lnTo>
                      <a:pt x="164" y="8"/>
                    </a:lnTo>
                    <a:lnTo>
                      <a:pt x="157" y="10"/>
                    </a:lnTo>
                    <a:lnTo>
                      <a:pt x="149" y="13"/>
                    </a:lnTo>
                    <a:lnTo>
                      <a:pt x="133" y="15"/>
                    </a:lnTo>
                    <a:lnTo>
                      <a:pt x="118" y="17"/>
                    </a:lnTo>
                    <a:lnTo>
                      <a:pt x="103" y="15"/>
                    </a:lnTo>
                    <a:lnTo>
                      <a:pt x="87" y="13"/>
                    </a:lnTo>
                    <a:lnTo>
                      <a:pt x="73" y="9"/>
                    </a:lnTo>
                    <a:lnTo>
                      <a:pt x="62" y="4"/>
                    </a:lnTo>
                    <a:lnTo>
                      <a:pt x="62" y="10"/>
                    </a:lnTo>
                    <a:lnTo>
                      <a:pt x="60" y="17"/>
                    </a:lnTo>
                    <a:lnTo>
                      <a:pt x="62" y="31"/>
                    </a:lnTo>
                    <a:lnTo>
                      <a:pt x="64" y="45"/>
                    </a:lnTo>
                    <a:lnTo>
                      <a:pt x="68" y="58"/>
                    </a:lnTo>
                    <a:lnTo>
                      <a:pt x="74" y="71"/>
                    </a:lnTo>
                    <a:lnTo>
                      <a:pt x="81" y="82"/>
                    </a:lnTo>
                    <a:lnTo>
                      <a:pt x="89" y="93"/>
                    </a:lnTo>
                    <a:lnTo>
                      <a:pt x="97" y="103"/>
                    </a:lnTo>
                    <a:lnTo>
                      <a:pt x="108" y="111"/>
                    </a:lnTo>
                    <a:lnTo>
                      <a:pt x="108" y="136"/>
                    </a:lnTo>
                    <a:lnTo>
                      <a:pt x="38" y="155"/>
                    </a:lnTo>
                    <a:lnTo>
                      <a:pt x="31" y="158"/>
                    </a:lnTo>
                    <a:lnTo>
                      <a:pt x="23" y="163"/>
                    </a:lnTo>
                    <a:lnTo>
                      <a:pt x="17" y="168"/>
                    </a:lnTo>
                    <a:lnTo>
                      <a:pt x="11" y="175"/>
                    </a:lnTo>
                    <a:lnTo>
                      <a:pt x="6" y="181"/>
                    </a:lnTo>
                    <a:lnTo>
                      <a:pt x="4" y="189"/>
                    </a:lnTo>
                    <a:lnTo>
                      <a:pt x="1" y="198"/>
                    </a:lnTo>
                    <a:lnTo>
                      <a:pt x="0" y="206"/>
                    </a:lnTo>
                    <a:lnTo>
                      <a:pt x="0" y="230"/>
                    </a:lnTo>
                    <a:lnTo>
                      <a:pt x="325" y="230"/>
                    </a:lnTo>
                    <a:lnTo>
                      <a:pt x="325" y="206"/>
                    </a:lnTo>
                    <a:lnTo>
                      <a:pt x="324" y="198"/>
                    </a:lnTo>
                    <a:lnTo>
                      <a:pt x="322" y="189"/>
                    </a:lnTo>
                    <a:lnTo>
                      <a:pt x="318" y="181"/>
                    </a:lnTo>
                    <a:lnTo>
                      <a:pt x="315" y="175"/>
                    </a:lnTo>
                    <a:lnTo>
                      <a:pt x="309" y="168"/>
                    </a:lnTo>
                    <a:lnTo>
                      <a:pt x="303" y="162"/>
                    </a:lnTo>
                    <a:lnTo>
                      <a:pt x="297" y="158"/>
                    </a:lnTo>
                    <a:lnTo>
                      <a:pt x="289" y="1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9" name="Freeform 3454">
                <a:extLst>
                  <a:ext uri="{FF2B5EF4-FFF2-40B4-BE49-F238E27FC236}">
                    <a16:creationId xmlns:a16="http://schemas.microsoft.com/office/drawing/2014/main" id="{E16E4777-A0F9-4F5A-8804-4C45A6D86530}"/>
                  </a:ext>
                </a:extLst>
              </p:cNvPr>
              <p:cNvSpPr>
                <a:spLocks/>
              </p:cNvSpPr>
              <p:nvPr/>
            </p:nvSpPr>
            <p:spPr bwMode="auto">
              <a:xfrm>
                <a:off x="11642725" y="5494338"/>
                <a:ext cx="39687" cy="39688"/>
              </a:xfrm>
              <a:custGeom>
                <a:avLst/>
                <a:gdLst>
                  <a:gd name="T0" fmla="*/ 96 w 100"/>
                  <a:gd name="T1" fmla="*/ 96 h 100"/>
                  <a:gd name="T2" fmla="*/ 99 w 100"/>
                  <a:gd name="T3" fmla="*/ 92 h 100"/>
                  <a:gd name="T4" fmla="*/ 100 w 100"/>
                  <a:gd name="T5" fmla="*/ 87 h 100"/>
                  <a:gd name="T6" fmla="*/ 99 w 100"/>
                  <a:gd name="T7" fmla="*/ 83 h 100"/>
                  <a:gd name="T8" fmla="*/ 96 w 100"/>
                  <a:gd name="T9" fmla="*/ 80 h 100"/>
                  <a:gd name="T10" fmla="*/ 20 w 100"/>
                  <a:gd name="T11" fmla="*/ 4 h 100"/>
                  <a:gd name="T12" fmla="*/ 17 w 100"/>
                  <a:gd name="T13" fmla="*/ 1 h 100"/>
                  <a:gd name="T14" fmla="*/ 11 w 100"/>
                  <a:gd name="T15" fmla="*/ 0 h 100"/>
                  <a:gd name="T16" fmla="*/ 8 w 100"/>
                  <a:gd name="T17" fmla="*/ 1 h 100"/>
                  <a:gd name="T18" fmla="*/ 4 w 100"/>
                  <a:gd name="T19" fmla="*/ 4 h 100"/>
                  <a:gd name="T20" fmla="*/ 1 w 100"/>
                  <a:gd name="T21" fmla="*/ 8 h 100"/>
                  <a:gd name="T22" fmla="*/ 0 w 100"/>
                  <a:gd name="T23" fmla="*/ 11 h 100"/>
                  <a:gd name="T24" fmla="*/ 1 w 100"/>
                  <a:gd name="T25" fmla="*/ 17 h 100"/>
                  <a:gd name="T26" fmla="*/ 4 w 100"/>
                  <a:gd name="T27" fmla="*/ 20 h 100"/>
                  <a:gd name="T28" fmla="*/ 79 w 100"/>
                  <a:gd name="T29" fmla="*/ 96 h 100"/>
                  <a:gd name="T30" fmla="*/ 83 w 100"/>
                  <a:gd name="T31" fmla="*/ 99 h 100"/>
                  <a:gd name="T32" fmla="*/ 87 w 100"/>
                  <a:gd name="T33" fmla="*/ 100 h 100"/>
                  <a:gd name="T34" fmla="*/ 92 w 100"/>
                  <a:gd name="T35" fmla="*/ 99 h 100"/>
                  <a:gd name="T36" fmla="*/ 96 w 100"/>
                  <a:gd name="T37" fmla="*/ 96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0" h="100">
                    <a:moveTo>
                      <a:pt x="96" y="96"/>
                    </a:moveTo>
                    <a:lnTo>
                      <a:pt x="99" y="92"/>
                    </a:lnTo>
                    <a:lnTo>
                      <a:pt x="100" y="87"/>
                    </a:lnTo>
                    <a:lnTo>
                      <a:pt x="99" y="83"/>
                    </a:lnTo>
                    <a:lnTo>
                      <a:pt x="96" y="80"/>
                    </a:lnTo>
                    <a:lnTo>
                      <a:pt x="20" y="4"/>
                    </a:lnTo>
                    <a:lnTo>
                      <a:pt x="17" y="1"/>
                    </a:lnTo>
                    <a:lnTo>
                      <a:pt x="11" y="0"/>
                    </a:lnTo>
                    <a:lnTo>
                      <a:pt x="8" y="1"/>
                    </a:lnTo>
                    <a:lnTo>
                      <a:pt x="4" y="4"/>
                    </a:lnTo>
                    <a:lnTo>
                      <a:pt x="1" y="8"/>
                    </a:lnTo>
                    <a:lnTo>
                      <a:pt x="0" y="11"/>
                    </a:lnTo>
                    <a:lnTo>
                      <a:pt x="1" y="17"/>
                    </a:lnTo>
                    <a:lnTo>
                      <a:pt x="4" y="20"/>
                    </a:lnTo>
                    <a:lnTo>
                      <a:pt x="79" y="96"/>
                    </a:lnTo>
                    <a:lnTo>
                      <a:pt x="83" y="99"/>
                    </a:lnTo>
                    <a:lnTo>
                      <a:pt x="87" y="100"/>
                    </a:lnTo>
                    <a:lnTo>
                      <a:pt x="92" y="99"/>
                    </a:lnTo>
                    <a:lnTo>
                      <a:pt x="96"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0" name="Freeform 3455">
                <a:extLst>
                  <a:ext uri="{FF2B5EF4-FFF2-40B4-BE49-F238E27FC236}">
                    <a16:creationId xmlns:a16="http://schemas.microsoft.com/office/drawing/2014/main" id="{9410845D-227D-4E24-9631-7ED2D9E9D34C}"/>
                  </a:ext>
                </a:extLst>
              </p:cNvPr>
              <p:cNvSpPr>
                <a:spLocks/>
              </p:cNvSpPr>
              <p:nvPr/>
            </p:nvSpPr>
            <p:spPr bwMode="auto">
              <a:xfrm>
                <a:off x="11806238" y="5494338"/>
                <a:ext cx="38100" cy="39688"/>
              </a:xfrm>
              <a:custGeom>
                <a:avLst/>
                <a:gdLst>
                  <a:gd name="T0" fmla="*/ 78 w 98"/>
                  <a:gd name="T1" fmla="*/ 4 h 100"/>
                  <a:gd name="T2" fmla="*/ 2 w 98"/>
                  <a:gd name="T3" fmla="*/ 80 h 100"/>
                  <a:gd name="T4" fmla="*/ 0 w 98"/>
                  <a:gd name="T5" fmla="*/ 83 h 100"/>
                  <a:gd name="T6" fmla="*/ 0 w 98"/>
                  <a:gd name="T7" fmla="*/ 87 h 100"/>
                  <a:gd name="T8" fmla="*/ 0 w 98"/>
                  <a:gd name="T9" fmla="*/ 92 h 100"/>
                  <a:gd name="T10" fmla="*/ 2 w 98"/>
                  <a:gd name="T11" fmla="*/ 96 h 100"/>
                  <a:gd name="T12" fmla="*/ 7 w 98"/>
                  <a:gd name="T13" fmla="*/ 99 h 100"/>
                  <a:gd name="T14" fmla="*/ 11 w 98"/>
                  <a:gd name="T15" fmla="*/ 100 h 100"/>
                  <a:gd name="T16" fmla="*/ 16 w 98"/>
                  <a:gd name="T17" fmla="*/ 99 h 100"/>
                  <a:gd name="T18" fmla="*/ 20 w 98"/>
                  <a:gd name="T19" fmla="*/ 96 h 100"/>
                  <a:gd name="T20" fmla="*/ 96 w 98"/>
                  <a:gd name="T21" fmla="*/ 20 h 100"/>
                  <a:gd name="T22" fmla="*/ 98 w 98"/>
                  <a:gd name="T23" fmla="*/ 17 h 100"/>
                  <a:gd name="T24" fmla="*/ 98 w 98"/>
                  <a:gd name="T25" fmla="*/ 11 h 100"/>
                  <a:gd name="T26" fmla="*/ 98 w 98"/>
                  <a:gd name="T27" fmla="*/ 8 h 100"/>
                  <a:gd name="T28" fmla="*/ 96 w 98"/>
                  <a:gd name="T29" fmla="*/ 4 h 100"/>
                  <a:gd name="T30" fmla="*/ 92 w 98"/>
                  <a:gd name="T31" fmla="*/ 1 h 100"/>
                  <a:gd name="T32" fmla="*/ 87 w 98"/>
                  <a:gd name="T33" fmla="*/ 0 h 100"/>
                  <a:gd name="T34" fmla="*/ 83 w 98"/>
                  <a:gd name="T35" fmla="*/ 1 h 100"/>
                  <a:gd name="T36" fmla="*/ 78 w 98"/>
                  <a:gd name="T37" fmla="*/ 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8" h="100">
                    <a:moveTo>
                      <a:pt x="78" y="4"/>
                    </a:moveTo>
                    <a:lnTo>
                      <a:pt x="2" y="80"/>
                    </a:lnTo>
                    <a:lnTo>
                      <a:pt x="0" y="83"/>
                    </a:lnTo>
                    <a:lnTo>
                      <a:pt x="0" y="87"/>
                    </a:lnTo>
                    <a:lnTo>
                      <a:pt x="0" y="92"/>
                    </a:lnTo>
                    <a:lnTo>
                      <a:pt x="2" y="96"/>
                    </a:lnTo>
                    <a:lnTo>
                      <a:pt x="7" y="99"/>
                    </a:lnTo>
                    <a:lnTo>
                      <a:pt x="11" y="100"/>
                    </a:lnTo>
                    <a:lnTo>
                      <a:pt x="16" y="99"/>
                    </a:lnTo>
                    <a:lnTo>
                      <a:pt x="20" y="96"/>
                    </a:lnTo>
                    <a:lnTo>
                      <a:pt x="96" y="20"/>
                    </a:lnTo>
                    <a:lnTo>
                      <a:pt x="98" y="17"/>
                    </a:lnTo>
                    <a:lnTo>
                      <a:pt x="98" y="11"/>
                    </a:lnTo>
                    <a:lnTo>
                      <a:pt x="98" y="8"/>
                    </a:lnTo>
                    <a:lnTo>
                      <a:pt x="96" y="4"/>
                    </a:lnTo>
                    <a:lnTo>
                      <a:pt x="92" y="1"/>
                    </a:lnTo>
                    <a:lnTo>
                      <a:pt x="87" y="0"/>
                    </a:lnTo>
                    <a:lnTo>
                      <a:pt x="83" y="1"/>
                    </a:lnTo>
                    <a:lnTo>
                      <a:pt x="78"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Tree>
    <p:extLst>
      <p:ext uri="{BB962C8B-B14F-4D97-AF65-F5344CB8AC3E}">
        <p14:creationId xmlns:p14="http://schemas.microsoft.com/office/powerpoint/2010/main" val="3067320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ow angle view of a building&#10;&#10;Description automatically generated">
            <a:extLst>
              <a:ext uri="{FF2B5EF4-FFF2-40B4-BE49-F238E27FC236}">
                <a16:creationId xmlns:a16="http://schemas.microsoft.com/office/drawing/2014/main" id="{F5331A05-A3B2-ACED-67CB-0EFFFDAFA9DC}"/>
              </a:ext>
            </a:extLst>
          </p:cNvPr>
          <p:cNvPicPr>
            <a:picLocks noChangeAspect="1"/>
          </p:cNvPicPr>
          <p:nvPr/>
        </p:nvPicPr>
        <p:blipFill rotWithShape="1">
          <a:blip r:embed="rId2">
            <a:extLst>
              <a:ext uri="{28A0092B-C50C-407E-A947-70E740481C1C}">
                <a14:useLocalDpi xmlns:a14="http://schemas.microsoft.com/office/drawing/2010/main" val="0"/>
              </a:ext>
            </a:extLst>
          </a:blip>
          <a:srcRect b="1546"/>
          <a:stretch/>
        </p:blipFill>
        <p:spPr>
          <a:xfrm>
            <a:off x="0" y="0"/>
            <a:ext cx="12192000" cy="6858000"/>
          </a:xfrm>
          <a:prstGeom prst="rect">
            <a:avLst/>
          </a:prstGeom>
        </p:spPr>
      </p:pic>
      <p:sp>
        <p:nvSpPr>
          <p:cNvPr id="5" name="Rectangle: Top Corners Rounded 4">
            <a:extLst>
              <a:ext uri="{FF2B5EF4-FFF2-40B4-BE49-F238E27FC236}">
                <a16:creationId xmlns:a16="http://schemas.microsoft.com/office/drawing/2014/main" id="{4286586D-6F9E-04CE-C5D1-A6082E62FBE9}"/>
              </a:ext>
            </a:extLst>
          </p:cNvPr>
          <p:cNvSpPr/>
          <p:nvPr/>
        </p:nvSpPr>
        <p:spPr>
          <a:xfrm rot="16200000">
            <a:off x="3765137" y="-1789049"/>
            <a:ext cx="5201730" cy="10883900"/>
          </a:xfrm>
          <a:prstGeom prst="round2SameRect">
            <a:avLst>
              <a:gd name="adj1" fmla="val 50000"/>
              <a:gd name="adj2" fmla="val 0"/>
            </a:avLst>
          </a:prstGeom>
          <a:solidFill>
            <a:schemeClr val="accent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7" name="Group 16">
            <a:extLst>
              <a:ext uri="{FF2B5EF4-FFF2-40B4-BE49-F238E27FC236}">
                <a16:creationId xmlns:a16="http://schemas.microsoft.com/office/drawing/2014/main" id="{EE2D420A-019B-EB0E-8F80-E32CB3056CCA}"/>
              </a:ext>
            </a:extLst>
          </p:cNvPr>
          <p:cNvGrpSpPr/>
          <p:nvPr/>
        </p:nvGrpSpPr>
        <p:grpSpPr>
          <a:xfrm>
            <a:off x="2877373" y="4912358"/>
            <a:ext cx="7251700" cy="954107"/>
            <a:chOff x="3454147" y="5078694"/>
            <a:chExt cx="7251700" cy="954107"/>
          </a:xfrm>
        </p:grpSpPr>
        <p:sp>
          <p:nvSpPr>
            <p:cNvPr id="16" name="TextBox 15">
              <a:extLst>
                <a:ext uri="{FF2B5EF4-FFF2-40B4-BE49-F238E27FC236}">
                  <a16:creationId xmlns:a16="http://schemas.microsoft.com/office/drawing/2014/main" id="{66C54DD2-BEFF-CD91-FE96-0B9E5095F545}"/>
                </a:ext>
              </a:extLst>
            </p:cNvPr>
            <p:cNvSpPr txBox="1"/>
            <p:nvPr/>
          </p:nvSpPr>
          <p:spPr>
            <a:xfrm>
              <a:off x="3454147" y="5223163"/>
              <a:ext cx="2715870" cy="307777"/>
            </a:xfrm>
            <a:prstGeom prst="rect">
              <a:avLst/>
            </a:prstGeom>
            <a:noFill/>
          </p:spPr>
          <p:txBody>
            <a:bodyPr wrap="square" rtlCol="0">
              <a:spAutoFit/>
            </a:bodyPr>
            <a:lstStyle/>
            <a:p>
              <a:pPr algn="l"/>
              <a:r>
                <a:rPr lang="en-IN" sz="1400" b="1" spc="0" baseline="0" dirty="0">
                  <a:ln/>
                  <a:latin typeface="Segoe UI" panose="020B0502040204020203" pitchFamily="34" charset="0"/>
                  <a:cs typeface="Segoe UI" panose="020B0502040204020203" pitchFamily="34" charset="0"/>
                  <a:sym typeface="Arial"/>
                  <a:rtl val="0"/>
                </a:rPr>
                <a:t>Name : Agnes  Chomba</a:t>
              </a:r>
            </a:p>
          </p:txBody>
        </p:sp>
        <p:grpSp>
          <p:nvGrpSpPr>
            <p:cNvPr id="9" name="Group 8">
              <a:extLst>
                <a:ext uri="{FF2B5EF4-FFF2-40B4-BE49-F238E27FC236}">
                  <a16:creationId xmlns:a16="http://schemas.microsoft.com/office/drawing/2014/main" id="{F8F4B55F-C8DC-648C-75D4-531147D6EB55}"/>
                </a:ext>
              </a:extLst>
            </p:cNvPr>
            <p:cNvGrpSpPr/>
            <p:nvPr/>
          </p:nvGrpSpPr>
          <p:grpSpPr>
            <a:xfrm>
              <a:off x="7604315" y="5078694"/>
              <a:ext cx="3101532" cy="954107"/>
              <a:chOff x="8782766" y="5039921"/>
              <a:chExt cx="3101532" cy="954107"/>
            </a:xfrm>
          </p:grpSpPr>
          <p:sp>
            <p:nvSpPr>
              <p:cNvPr id="13" name="Freeform: Shape 12">
                <a:extLst>
                  <a:ext uri="{FF2B5EF4-FFF2-40B4-BE49-F238E27FC236}">
                    <a16:creationId xmlns:a16="http://schemas.microsoft.com/office/drawing/2014/main" id="{01C6C6B0-FF49-FC37-5427-02C50F5CD208}"/>
                  </a:ext>
                </a:extLst>
              </p:cNvPr>
              <p:cNvSpPr/>
              <p:nvPr/>
            </p:nvSpPr>
            <p:spPr>
              <a:xfrm>
                <a:off x="8782766" y="5186820"/>
                <a:ext cx="411492" cy="411492"/>
              </a:xfrm>
              <a:custGeom>
                <a:avLst/>
                <a:gdLst>
                  <a:gd name="connsiteX0" fmla="*/ 205746 w 411492"/>
                  <a:gd name="connsiteY0" fmla="*/ 0 h 411492"/>
                  <a:gd name="connsiteX1" fmla="*/ 0 w 411492"/>
                  <a:gd name="connsiteY1" fmla="*/ 205746 h 411492"/>
                  <a:gd name="connsiteX2" fmla="*/ 205746 w 411492"/>
                  <a:gd name="connsiteY2" fmla="*/ 411492 h 411492"/>
                  <a:gd name="connsiteX3" fmla="*/ 411493 w 411492"/>
                  <a:gd name="connsiteY3" fmla="*/ 205746 h 411492"/>
                  <a:gd name="connsiteX4" fmla="*/ 205746 w 411492"/>
                  <a:gd name="connsiteY4" fmla="*/ 0 h 411492"/>
                  <a:gd name="connsiteX5" fmla="*/ 205746 w 411492"/>
                  <a:gd name="connsiteY5" fmla="*/ 0 h 411492"/>
                  <a:gd name="connsiteX6" fmla="*/ 126119 w 411492"/>
                  <a:gd name="connsiteY6" fmla="*/ 48211 h 411492"/>
                  <a:gd name="connsiteX7" fmla="*/ 115546 w 411492"/>
                  <a:gd name="connsiteY7" fmla="*/ 64653 h 411492"/>
                  <a:gd name="connsiteX8" fmla="*/ 101887 w 411492"/>
                  <a:gd name="connsiteY8" fmla="*/ 93489 h 411492"/>
                  <a:gd name="connsiteX9" fmla="*/ 76491 w 411492"/>
                  <a:gd name="connsiteY9" fmla="*/ 85597 h 411492"/>
                  <a:gd name="connsiteX10" fmla="*/ 126119 w 411492"/>
                  <a:gd name="connsiteY10" fmla="*/ 48211 h 411492"/>
                  <a:gd name="connsiteX11" fmla="*/ 126119 w 411492"/>
                  <a:gd name="connsiteY11" fmla="*/ 48211 h 411492"/>
                  <a:gd name="connsiteX12" fmla="*/ 55193 w 411492"/>
                  <a:gd name="connsiteY12" fmla="*/ 113623 h 411492"/>
                  <a:gd name="connsiteX13" fmla="*/ 91668 w 411492"/>
                  <a:gd name="connsiteY13" fmla="*/ 125562 h 411492"/>
                  <a:gd name="connsiteX14" fmla="*/ 82461 w 411492"/>
                  <a:gd name="connsiteY14" fmla="*/ 188951 h 411492"/>
                  <a:gd name="connsiteX15" fmla="*/ 30000 w 411492"/>
                  <a:gd name="connsiteY15" fmla="*/ 188951 h 411492"/>
                  <a:gd name="connsiteX16" fmla="*/ 55193 w 411492"/>
                  <a:gd name="connsiteY16" fmla="*/ 113623 h 411492"/>
                  <a:gd name="connsiteX17" fmla="*/ 55193 w 411492"/>
                  <a:gd name="connsiteY17" fmla="*/ 113623 h 411492"/>
                  <a:gd name="connsiteX18" fmla="*/ 55193 w 411492"/>
                  <a:gd name="connsiteY18" fmla="*/ 297869 h 411492"/>
                  <a:gd name="connsiteX19" fmla="*/ 30000 w 411492"/>
                  <a:gd name="connsiteY19" fmla="*/ 222542 h 411492"/>
                  <a:gd name="connsiteX20" fmla="*/ 82461 w 411492"/>
                  <a:gd name="connsiteY20" fmla="*/ 222542 h 411492"/>
                  <a:gd name="connsiteX21" fmla="*/ 91668 w 411492"/>
                  <a:gd name="connsiteY21" fmla="*/ 285930 h 411492"/>
                  <a:gd name="connsiteX22" fmla="*/ 55193 w 411492"/>
                  <a:gd name="connsiteY22" fmla="*/ 297869 h 411492"/>
                  <a:gd name="connsiteX23" fmla="*/ 55193 w 411492"/>
                  <a:gd name="connsiteY23" fmla="*/ 297869 h 411492"/>
                  <a:gd name="connsiteX24" fmla="*/ 76491 w 411492"/>
                  <a:gd name="connsiteY24" fmla="*/ 325895 h 411492"/>
                  <a:gd name="connsiteX25" fmla="*/ 101887 w 411492"/>
                  <a:gd name="connsiteY25" fmla="*/ 318004 h 411492"/>
                  <a:gd name="connsiteX26" fmla="*/ 115546 w 411492"/>
                  <a:gd name="connsiteY26" fmla="*/ 346839 h 411492"/>
                  <a:gd name="connsiteX27" fmla="*/ 126119 w 411492"/>
                  <a:gd name="connsiteY27" fmla="*/ 363281 h 411492"/>
                  <a:gd name="connsiteX28" fmla="*/ 76491 w 411492"/>
                  <a:gd name="connsiteY28" fmla="*/ 325895 h 411492"/>
                  <a:gd name="connsiteX29" fmla="*/ 76491 w 411492"/>
                  <a:gd name="connsiteY29" fmla="*/ 325895 h 411492"/>
                  <a:gd name="connsiteX30" fmla="*/ 188951 w 411492"/>
                  <a:gd name="connsiteY30" fmla="*/ 373550 h 411492"/>
                  <a:gd name="connsiteX31" fmla="*/ 135074 w 411492"/>
                  <a:gd name="connsiteY31" fmla="*/ 310365 h 411492"/>
                  <a:gd name="connsiteX32" fmla="*/ 188951 w 411492"/>
                  <a:gd name="connsiteY32" fmla="*/ 304244 h 411492"/>
                  <a:gd name="connsiteX33" fmla="*/ 188951 w 411492"/>
                  <a:gd name="connsiteY33" fmla="*/ 373550 h 411492"/>
                  <a:gd name="connsiteX34" fmla="*/ 188951 w 411492"/>
                  <a:gd name="connsiteY34" fmla="*/ 270551 h 411492"/>
                  <a:gd name="connsiteX35" fmla="*/ 124450 w 411492"/>
                  <a:gd name="connsiteY35" fmla="*/ 278139 h 411492"/>
                  <a:gd name="connsiteX36" fmla="*/ 116103 w 411492"/>
                  <a:gd name="connsiteY36" fmla="*/ 222491 h 411492"/>
                  <a:gd name="connsiteX37" fmla="*/ 188951 w 411492"/>
                  <a:gd name="connsiteY37" fmla="*/ 222491 h 411492"/>
                  <a:gd name="connsiteX38" fmla="*/ 188951 w 411492"/>
                  <a:gd name="connsiteY38" fmla="*/ 270551 h 411492"/>
                  <a:gd name="connsiteX39" fmla="*/ 188951 w 411492"/>
                  <a:gd name="connsiteY39" fmla="*/ 188951 h 411492"/>
                  <a:gd name="connsiteX40" fmla="*/ 116103 w 411492"/>
                  <a:gd name="connsiteY40" fmla="*/ 188951 h 411492"/>
                  <a:gd name="connsiteX41" fmla="*/ 124450 w 411492"/>
                  <a:gd name="connsiteY41" fmla="*/ 133302 h 411492"/>
                  <a:gd name="connsiteX42" fmla="*/ 188951 w 411492"/>
                  <a:gd name="connsiteY42" fmla="*/ 140891 h 411492"/>
                  <a:gd name="connsiteX43" fmla="*/ 188951 w 411492"/>
                  <a:gd name="connsiteY43" fmla="*/ 188951 h 411492"/>
                  <a:gd name="connsiteX44" fmla="*/ 188951 w 411492"/>
                  <a:gd name="connsiteY44" fmla="*/ 107198 h 411492"/>
                  <a:gd name="connsiteX45" fmla="*/ 135074 w 411492"/>
                  <a:gd name="connsiteY45" fmla="*/ 101077 h 411492"/>
                  <a:gd name="connsiteX46" fmla="*/ 188951 w 411492"/>
                  <a:gd name="connsiteY46" fmla="*/ 37891 h 411492"/>
                  <a:gd name="connsiteX47" fmla="*/ 188951 w 411492"/>
                  <a:gd name="connsiteY47" fmla="*/ 107198 h 411492"/>
                  <a:gd name="connsiteX48" fmla="*/ 356301 w 411492"/>
                  <a:gd name="connsiteY48" fmla="*/ 113623 h 411492"/>
                  <a:gd name="connsiteX49" fmla="*/ 381493 w 411492"/>
                  <a:gd name="connsiteY49" fmla="*/ 188951 h 411492"/>
                  <a:gd name="connsiteX50" fmla="*/ 329033 w 411492"/>
                  <a:gd name="connsiteY50" fmla="*/ 188951 h 411492"/>
                  <a:gd name="connsiteX51" fmla="*/ 319825 w 411492"/>
                  <a:gd name="connsiteY51" fmla="*/ 125562 h 411492"/>
                  <a:gd name="connsiteX52" fmla="*/ 356301 w 411492"/>
                  <a:gd name="connsiteY52" fmla="*/ 113623 h 411492"/>
                  <a:gd name="connsiteX53" fmla="*/ 356301 w 411492"/>
                  <a:gd name="connsiteY53" fmla="*/ 113623 h 411492"/>
                  <a:gd name="connsiteX54" fmla="*/ 335002 w 411492"/>
                  <a:gd name="connsiteY54" fmla="*/ 85597 h 411492"/>
                  <a:gd name="connsiteX55" fmla="*/ 309607 w 411492"/>
                  <a:gd name="connsiteY55" fmla="*/ 93489 h 411492"/>
                  <a:gd name="connsiteX56" fmla="*/ 295947 w 411492"/>
                  <a:gd name="connsiteY56" fmla="*/ 64653 h 411492"/>
                  <a:gd name="connsiteX57" fmla="*/ 285374 w 411492"/>
                  <a:gd name="connsiteY57" fmla="*/ 48211 h 411492"/>
                  <a:gd name="connsiteX58" fmla="*/ 335002 w 411492"/>
                  <a:gd name="connsiteY58" fmla="*/ 85597 h 411492"/>
                  <a:gd name="connsiteX59" fmla="*/ 335002 w 411492"/>
                  <a:gd name="connsiteY59" fmla="*/ 85597 h 411492"/>
                  <a:gd name="connsiteX60" fmla="*/ 222542 w 411492"/>
                  <a:gd name="connsiteY60" fmla="*/ 37891 h 411492"/>
                  <a:gd name="connsiteX61" fmla="*/ 276420 w 411492"/>
                  <a:gd name="connsiteY61" fmla="*/ 101077 h 411492"/>
                  <a:gd name="connsiteX62" fmla="*/ 222542 w 411492"/>
                  <a:gd name="connsiteY62" fmla="*/ 107198 h 411492"/>
                  <a:gd name="connsiteX63" fmla="*/ 222542 w 411492"/>
                  <a:gd name="connsiteY63" fmla="*/ 37891 h 411492"/>
                  <a:gd name="connsiteX64" fmla="*/ 222542 w 411492"/>
                  <a:gd name="connsiteY64" fmla="*/ 140891 h 411492"/>
                  <a:gd name="connsiteX65" fmla="*/ 287044 w 411492"/>
                  <a:gd name="connsiteY65" fmla="*/ 133302 h 411492"/>
                  <a:gd name="connsiteX66" fmla="*/ 295391 w 411492"/>
                  <a:gd name="connsiteY66" fmla="*/ 188900 h 411492"/>
                  <a:gd name="connsiteX67" fmla="*/ 222542 w 411492"/>
                  <a:gd name="connsiteY67" fmla="*/ 188900 h 411492"/>
                  <a:gd name="connsiteX68" fmla="*/ 222542 w 411492"/>
                  <a:gd name="connsiteY68" fmla="*/ 140891 h 411492"/>
                  <a:gd name="connsiteX69" fmla="*/ 222542 w 411492"/>
                  <a:gd name="connsiteY69" fmla="*/ 222542 h 411492"/>
                  <a:gd name="connsiteX70" fmla="*/ 295391 w 411492"/>
                  <a:gd name="connsiteY70" fmla="*/ 222542 h 411492"/>
                  <a:gd name="connsiteX71" fmla="*/ 287044 w 411492"/>
                  <a:gd name="connsiteY71" fmla="*/ 278139 h 411492"/>
                  <a:gd name="connsiteX72" fmla="*/ 222542 w 411492"/>
                  <a:gd name="connsiteY72" fmla="*/ 270551 h 411492"/>
                  <a:gd name="connsiteX73" fmla="*/ 222542 w 411492"/>
                  <a:gd name="connsiteY73" fmla="*/ 222542 h 411492"/>
                  <a:gd name="connsiteX74" fmla="*/ 222542 w 411492"/>
                  <a:gd name="connsiteY74" fmla="*/ 373550 h 411492"/>
                  <a:gd name="connsiteX75" fmla="*/ 222542 w 411492"/>
                  <a:gd name="connsiteY75" fmla="*/ 304244 h 411492"/>
                  <a:gd name="connsiteX76" fmla="*/ 276420 w 411492"/>
                  <a:gd name="connsiteY76" fmla="*/ 310365 h 411492"/>
                  <a:gd name="connsiteX77" fmla="*/ 222542 w 411492"/>
                  <a:gd name="connsiteY77" fmla="*/ 373550 h 411492"/>
                  <a:gd name="connsiteX78" fmla="*/ 222542 w 411492"/>
                  <a:gd name="connsiteY78" fmla="*/ 373550 h 411492"/>
                  <a:gd name="connsiteX79" fmla="*/ 285374 w 411492"/>
                  <a:gd name="connsiteY79" fmla="*/ 363281 h 411492"/>
                  <a:gd name="connsiteX80" fmla="*/ 295947 w 411492"/>
                  <a:gd name="connsiteY80" fmla="*/ 346839 h 411492"/>
                  <a:gd name="connsiteX81" fmla="*/ 309607 w 411492"/>
                  <a:gd name="connsiteY81" fmla="*/ 318004 h 411492"/>
                  <a:gd name="connsiteX82" fmla="*/ 335002 w 411492"/>
                  <a:gd name="connsiteY82" fmla="*/ 325895 h 411492"/>
                  <a:gd name="connsiteX83" fmla="*/ 285374 w 411492"/>
                  <a:gd name="connsiteY83" fmla="*/ 363281 h 411492"/>
                  <a:gd name="connsiteX84" fmla="*/ 285374 w 411492"/>
                  <a:gd name="connsiteY84" fmla="*/ 363281 h 411492"/>
                  <a:gd name="connsiteX85" fmla="*/ 356301 w 411492"/>
                  <a:gd name="connsiteY85" fmla="*/ 297869 h 411492"/>
                  <a:gd name="connsiteX86" fmla="*/ 319825 w 411492"/>
                  <a:gd name="connsiteY86" fmla="*/ 285930 h 411492"/>
                  <a:gd name="connsiteX87" fmla="*/ 329033 w 411492"/>
                  <a:gd name="connsiteY87" fmla="*/ 222542 h 411492"/>
                  <a:gd name="connsiteX88" fmla="*/ 381493 w 411492"/>
                  <a:gd name="connsiteY88" fmla="*/ 222542 h 411492"/>
                  <a:gd name="connsiteX89" fmla="*/ 356301 w 411492"/>
                  <a:gd name="connsiteY89" fmla="*/ 297869 h 411492"/>
                  <a:gd name="connsiteX90" fmla="*/ 356301 w 411492"/>
                  <a:gd name="connsiteY90" fmla="*/ 297869 h 411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411492" h="411492">
                    <a:moveTo>
                      <a:pt x="205746" y="0"/>
                    </a:moveTo>
                    <a:cubicBezTo>
                      <a:pt x="92124" y="0"/>
                      <a:pt x="0" y="92123"/>
                      <a:pt x="0" y="205746"/>
                    </a:cubicBezTo>
                    <a:cubicBezTo>
                      <a:pt x="0" y="319369"/>
                      <a:pt x="92124" y="411492"/>
                      <a:pt x="205746" y="411492"/>
                    </a:cubicBezTo>
                    <a:cubicBezTo>
                      <a:pt x="319370" y="411492"/>
                      <a:pt x="411493" y="319369"/>
                      <a:pt x="411493" y="205746"/>
                    </a:cubicBezTo>
                    <a:cubicBezTo>
                      <a:pt x="411493" y="92123"/>
                      <a:pt x="319370" y="0"/>
                      <a:pt x="205746" y="0"/>
                    </a:cubicBezTo>
                    <a:lnTo>
                      <a:pt x="205746" y="0"/>
                    </a:lnTo>
                    <a:close/>
                    <a:moveTo>
                      <a:pt x="126119" y="48211"/>
                    </a:moveTo>
                    <a:cubicBezTo>
                      <a:pt x="122427" y="53321"/>
                      <a:pt x="118885" y="58784"/>
                      <a:pt x="115546" y="64653"/>
                    </a:cubicBezTo>
                    <a:cubicBezTo>
                      <a:pt x="110437" y="73607"/>
                      <a:pt x="105883" y="83270"/>
                      <a:pt x="101887" y="93489"/>
                    </a:cubicBezTo>
                    <a:cubicBezTo>
                      <a:pt x="93388" y="91161"/>
                      <a:pt x="84939" y="88531"/>
                      <a:pt x="76491" y="85597"/>
                    </a:cubicBezTo>
                    <a:cubicBezTo>
                      <a:pt x="90656" y="70370"/>
                      <a:pt x="107452" y="57672"/>
                      <a:pt x="126119" y="48211"/>
                    </a:cubicBezTo>
                    <a:lnTo>
                      <a:pt x="126119" y="48211"/>
                    </a:lnTo>
                    <a:close/>
                    <a:moveTo>
                      <a:pt x="55193" y="113623"/>
                    </a:moveTo>
                    <a:cubicBezTo>
                      <a:pt x="67234" y="118176"/>
                      <a:pt x="79425" y="122122"/>
                      <a:pt x="91668" y="125562"/>
                    </a:cubicBezTo>
                    <a:cubicBezTo>
                      <a:pt x="86609" y="145545"/>
                      <a:pt x="83523" y="166894"/>
                      <a:pt x="82461" y="188951"/>
                    </a:cubicBezTo>
                    <a:lnTo>
                      <a:pt x="30000" y="188951"/>
                    </a:lnTo>
                    <a:cubicBezTo>
                      <a:pt x="32580" y="161531"/>
                      <a:pt x="41484" y="135933"/>
                      <a:pt x="55193" y="113623"/>
                    </a:cubicBezTo>
                    <a:lnTo>
                      <a:pt x="55193" y="113623"/>
                    </a:lnTo>
                    <a:close/>
                    <a:moveTo>
                      <a:pt x="55193" y="297869"/>
                    </a:moveTo>
                    <a:cubicBezTo>
                      <a:pt x="41484" y="275559"/>
                      <a:pt x="32580" y="249961"/>
                      <a:pt x="30000" y="222542"/>
                    </a:cubicBezTo>
                    <a:lnTo>
                      <a:pt x="82461" y="222542"/>
                    </a:lnTo>
                    <a:cubicBezTo>
                      <a:pt x="83523" y="244599"/>
                      <a:pt x="86660" y="265947"/>
                      <a:pt x="91668" y="285930"/>
                    </a:cubicBezTo>
                    <a:cubicBezTo>
                      <a:pt x="79425" y="289370"/>
                      <a:pt x="67234" y="293316"/>
                      <a:pt x="55193" y="297869"/>
                    </a:cubicBezTo>
                    <a:lnTo>
                      <a:pt x="55193" y="297869"/>
                    </a:lnTo>
                    <a:close/>
                    <a:moveTo>
                      <a:pt x="76491" y="325895"/>
                    </a:moveTo>
                    <a:cubicBezTo>
                      <a:pt x="84889" y="322961"/>
                      <a:pt x="93388" y="320331"/>
                      <a:pt x="101887" y="318004"/>
                    </a:cubicBezTo>
                    <a:cubicBezTo>
                      <a:pt x="105883" y="328223"/>
                      <a:pt x="110437" y="337885"/>
                      <a:pt x="115546" y="346839"/>
                    </a:cubicBezTo>
                    <a:cubicBezTo>
                      <a:pt x="118885" y="352708"/>
                      <a:pt x="122427" y="358222"/>
                      <a:pt x="126119" y="363281"/>
                    </a:cubicBezTo>
                    <a:cubicBezTo>
                      <a:pt x="107452" y="353821"/>
                      <a:pt x="90656" y="341072"/>
                      <a:pt x="76491" y="325895"/>
                    </a:cubicBezTo>
                    <a:lnTo>
                      <a:pt x="76491" y="325895"/>
                    </a:lnTo>
                    <a:close/>
                    <a:moveTo>
                      <a:pt x="188951" y="373550"/>
                    </a:moveTo>
                    <a:cubicBezTo>
                      <a:pt x="167451" y="365456"/>
                      <a:pt x="148379" y="342337"/>
                      <a:pt x="135074" y="310365"/>
                    </a:cubicBezTo>
                    <a:cubicBezTo>
                      <a:pt x="152932" y="307076"/>
                      <a:pt x="170942" y="305002"/>
                      <a:pt x="188951" y="304244"/>
                    </a:cubicBezTo>
                    <a:lnTo>
                      <a:pt x="188951" y="373550"/>
                    </a:lnTo>
                    <a:close/>
                    <a:moveTo>
                      <a:pt x="188951" y="270551"/>
                    </a:moveTo>
                    <a:cubicBezTo>
                      <a:pt x="167400" y="271411"/>
                      <a:pt x="145849" y="273940"/>
                      <a:pt x="124450" y="278139"/>
                    </a:cubicBezTo>
                    <a:cubicBezTo>
                      <a:pt x="120048" y="260888"/>
                      <a:pt x="117165" y="242120"/>
                      <a:pt x="116103" y="222491"/>
                    </a:cubicBezTo>
                    <a:lnTo>
                      <a:pt x="188951" y="222491"/>
                    </a:lnTo>
                    <a:lnTo>
                      <a:pt x="188951" y="270551"/>
                    </a:lnTo>
                    <a:close/>
                    <a:moveTo>
                      <a:pt x="188951" y="188951"/>
                    </a:moveTo>
                    <a:lnTo>
                      <a:pt x="116103" y="188951"/>
                    </a:lnTo>
                    <a:cubicBezTo>
                      <a:pt x="117165" y="169322"/>
                      <a:pt x="120048" y="150604"/>
                      <a:pt x="124450" y="133302"/>
                    </a:cubicBezTo>
                    <a:cubicBezTo>
                      <a:pt x="145798" y="137501"/>
                      <a:pt x="167350" y="140031"/>
                      <a:pt x="188951" y="140891"/>
                    </a:cubicBezTo>
                    <a:lnTo>
                      <a:pt x="188951" y="188951"/>
                    </a:lnTo>
                    <a:close/>
                    <a:moveTo>
                      <a:pt x="188951" y="107198"/>
                    </a:moveTo>
                    <a:cubicBezTo>
                      <a:pt x="170942" y="106440"/>
                      <a:pt x="152932" y="104365"/>
                      <a:pt x="135074" y="101077"/>
                    </a:cubicBezTo>
                    <a:cubicBezTo>
                      <a:pt x="148379" y="69105"/>
                      <a:pt x="167400" y="45935"/>
                      <a:pt x="188951" y="37891"/>
                    </a:cubicBezTo>
                    <a:lnTo>
                      <a:pt x="188951" y="107198"/>
                    </a:lnTo>
                    <a:close/>
                    <a:moveTo>
                      <a:pt x="356301" y="113623"/>
                    </a:moveTo>
                    <a:cubicBezTo>
                      <a:pt x="370010" y="135933"/>
                      <a:pt x="378913" y="161531"/>
                      <a:pt x="381493" y="188951"/>
                    </a:cubicBezTo>
                    <a:lnTo>
                      <a:pt x="329033" y="188951"/>
                    </a:lnTo>
                    <a:cubicBezTo>
                      <a:pt x="327970" y="166894"/>
                      <a:pt x="324834" y="145545"/>
                      <a:pt x="319825" y="125562"/>
                    </a:cubicBezTo>
                    <a:cubicBezTo>
                      <a:pt x="332068" y="122122"/>
                      <a:pt x="344260" y="118176"/>
                      <a:pt x="356301" y="113623"/>
                    </a:cubicBezTo>
                    <a:lnTo>
                      <a:pt x="356301" y="113623"/>
                    </a:lnTo>
                    <a:close/>
                    <a:moveTo>
                      <a:pt x="335002" y="85597"/>
                    </a:moveTo>
                    <a:cubicBezTo>
                      <a:pt x="326604" y="88531"/>
                      <a:pt x="318105" y="91161"/>
                      <a:pt x="309607" y="93489"/>
                    </a:cubicBezTo>
                    <a:cubicBezTo>
                      <a:pt x="305609" y="83270"/>
                      <a:pt x="301057" y="73607"/>
                      <a:pt x="295947" y="64653"/>
                    </a:cubicBezTo>
                    <a:cubicBezTo>
                      <a:pt x="292609" y="58784"/>
                      <a:pt x="289067" y="53321"/>
                      <a:pt x="285374" y="48211"/>
                    </a:cubicBezTo>
                    <a:cubicBezTo>
                      <a:pt x="304092" y="57672"/>
                      <a:pt x="320837" y="70370"/>
                      <a:pt x="335002" y="85597"/>
                    </a:cubicBezTo>
                    <a:lnTo>
                      <a:pt x="335002" y="85597"/>
                    </a:lnTo>
                    <a:close/>
                    <a:moveTo>
                      <a:pt x="222542" y="37891"/>
                    </a:moveTo>
                    <a:cubicBezTo>
                      <a:pt x="244043" y="45985"/>
                      <a:pt x="263115" y="69105"/>
                      <a:pt x="276420" y="101077"/>
                    </a:cubicBezTo>
                    <a:cubicBezTo>
                      <a:pt x="258562" y="104365"/>
                      <a:pt x="240552" y="106389"/>
                      <a:pt x="222542" y="107198"/>
                    </a:cubicBezTo>
                    <a:lnTo>
                      <a:pt x="222542" y="37891"/>
                    </a:lnTo>
                    <a:close/>
                    <a:moveTo>
                      <a:pt x="222542" y="140891"/>
                    </a:moveTo>
                    <a:cubicBezTo>
                      <a:pt x="244094" y="140031"/>
                      <a:pt x="265644" y="137501"/>
                      <a:pt x="287044" y="133302"/>
                    </a:cubicBezTo>
                    <a:cubicBezTo>
                      <a:pt x="291445" y="150553"/>
                      <a:pt x="294328" y="169322"/>
                      <a:pt x="295391" y="188900"/>
                    </a:cubicBezTo>
                    <a:lnTo>
                      <a:pt x="222542" y="188900"/>
                    </a:lnTo>
                    <a:lnTo>
                      <a:pt x="222542" y="140891"/>
                    </a:lnTo>
                    <a:close/>
                    <a:moveTo>
                      <a:pt x="222542" y="222542"/>
                    </a:moveTo>
                    <a:lnTo>
                      <a:pt x="295391" y="222542"/>
                    </a:lnTo>
                    <a:cubicBezTo>
                      <a:pt x="294328" y="242170"/>
                      <a:pt x="291445" y="260888"/>
                      <a:pt x="287044" y="278139"/>
                    </a:cubicBezTo>
                    <a:cubicBezTo>
                      <a:pt x="265644" y="273940"/>
                      <a:pt x="244144" y="271411"/>
                      <a:pt x="222542" y="270551"/>
                    </a:cubicBezTo>
                    <a:lnTo>
                      <a:pt x="222542" y="222542"/>
                    </a:lnTo>
                    <a:close/>
                    <a:moveTo>
                      <a:pt x="222542" y="373550"/>
                    </a:moveTo>
                    <a:lnTo>
                      <a:pt x="222542" y="304244"/>
                    </a:lnTo>
                    <a:cubicBezTo>
                      <a:pt x="240552" y="305002"/>
                      <a:pt x="258562" y="307076"/>
                      <a:pt x="276420" y="310365"/>
                    </a:cubicBezTo>
                    <a:cubicBezTo>
                      <a:pt x="263115" y="342337"/>
                      <a:pt x="244094" y="365507"/>
                      <a:pt x="222542" y="373550"/>
                    </a:cubicBezTo>
                    <a:lnTo>
                      <a:pt x="222542" y="373550"/>
                    </a:lnTo>
                    <a:close/>
                    <a:moveTo>
                      <a:pt x="285374" y="363281"/>
                    </a:moveTo>
                    <a:cubicBezTo>
                      <a:pt x="289067" y="358171"/>
                      <a:pt x="292558" y="352708"/>
                      <a:pt x="295947" y="346839"/>
                    </a:cubicBezTo>
                    <a:cubicBezTo>
                      <a:pt x="301057" y="337885"/>
                      <a:pt x="305609" y="328223"/>
                      <a:pt x="309607" y="318004"/>
                    </a:cubicBezTo>
                    <a:cubicBezTo>
                      <a:pt x="318105" y="320331"/>
                      <a:pt x="326553" y="322961"/>
                      <a:pt x="335002" y="325895"/>
                    </a:cubicBezTo>
                    <a:cubicBezTo>
                      <a:pt x="320837" y="341072"/>
                      <a:pt x="304092" y="353821"/>
                      <a:pt x="285374" y="363281"/>
                    </a:cubicBezTo>
                    <a:lnTo>
                      <a:pt x="285374" y="363281"/>
                    </a:lnTo>
                    <a:close/>
                    <a:moveTo>
                      <a:pt x="356301" y="297869"/>
                    </a:moveTo>
                    <a:cubicBezTo>
                      <a:pt x="344209" y="293316"/>
                      <a:pt x="332068" y="289370"/>
                      <a:pt x="319825" y="285930"/>
                    </a:cubicBezTo>
                    <a:cubicBezTo>
                      <a:pt x="324885" y="265947"/>
                      <a:pt x="327970" y="244599"/>
                      <a:pt x="329033" y="222542"/>
                    </a:cubicBezTo>
                    <a:lnTo>
                      <a:pt x="381493" y="222542"/>
                    </a:lnTo>
                    <a:cubicBezTo>
                      <a:pt x="378913" y="249910"/>
                      <a:pt x="370010" y="275509"/>
                      <a:pt x="356301" y="297869"/>
                    </a:cubicBezTo>
                    <a:lnTo>
                      <a:pt x="356301" y="297869"/>
                    </a:lnTo>
                    <a:close/>
                  </a:path>
                </a:pathLst>
              </a:custGeom>
              <a:solidFill>
                <a:schemeClr val="bg1"/>
              </a:solidFill>
              <a:ln w="50589" cap="flat">
                <a:noFill/>
                <a:prstDash val="solid"/>
                <a:miter/>
              </a:ln>
            </p:spPr>
            <p:txBody>
              <a:bodyPr rtlCol="0" anchor="ctr"/>
              <a:lstStyle/>
              <a:p>
                <a:endParaRPr lang="en-IN" dirty="0">
                  <a:solidFill>
                    <a:schemeClr val="bg1"/>
                  </a:solidFill>
                </a:endParaRPr>
              </a:p>
            </p:txBody>
          </p:sp>
          <p:sp>
            <p:nvSpPr>
              <p:cNvPr id="14" name="TextBox 13">
                <a:extLst>
                  <a:ext uri="{FF2B5EF4-FFF2-40B4-BE49-F238E27FC236}">
                    <a16:creationId xmlns:a16="http://schemas.microsoft.com/office/drawing/2014/main" id="{AE1CA6C8-0414-3B73-7E9E-0553AF2B7584}"/>
                  </a:ext>
                </a:extLst>
              </p:cNvPr>
              <p:cNvSpPr txBox="1"/>
              <p:nvPr/>
            </p:nvSpPr>
            <p:spPr>
              <a:xfrm>
                <a:off x="9168428" y="5039921"/>
                <a:ext cx="2715870" cy="954107"/>
              </a:xfrm>
              <a:prstGeom prst="rect">
                <a:avLst/>
              </a:prstGeom>
              <a:noFill/>
            </p:spPr>
            <p:txBody>
              <a:bodyPr wrap="square" rtlCol="0">
                <a:spAutoFit/>
              </a:bodyPr>
              <a:lstStyle/>
              <a:p>
                <a:r>
                  <a:rPr lang="en-US" sz="1400" dirty="0"/>
                  <a:t>LinkedIn: www.linkedin.com/in/agnes-murugi-1a26612a1/</a:t>
                </a:r>
              </a:p>
              <a:p>
                <a:pPr algn="l"/>
                <a:endParaRPr lang="en-IN" sz="1400" spc="0" baseline="0" dirty="0">
                  <a:ln/>
                  <a:solidFill>
                    <a:schemeClr val="bg1"/>
                  </a:solidFill>
                  <a:latin typeface="Segoe UI" panose="020B0502040204020203" pitchFamily="34" charset="0"/>
                  <a:cs typeface="Segoe UI" panose="020B0502040204020203" pitchFamily="34" charset="0"/>
                  <a:sym typeface="Arial"/>
                  <a:rtl val="0"/>
                </a:endParaRPr>
              </a:p>
            </p:txBody>
          </p:sp>
        </p:grpSp>
      </p:grpSp>
      <p:grpSp>
        <p:nvGrpSpPr>
          <p:cNvPr id="4" name="Group 3">
            <a:extLst>
              <a:ext uri="{FF2B5EF4-FFF2-40B4-BE49-F238E27FC236}">
                <a16:creationId xmlns:a16="http://schemas.microsoft.com/office/drawing/2014/main" id="{D37E75E7-BA47-2D65-A181-20B68BF0DEB9}"/>
              </a:ext>
            </a:extLst>
          </p:cNvPr>
          <p:cNvGrpSpPr/>
          <p:nvPr/>
        </p:nvGrpSpPr>
        <p:grpSpPr>
          <a:xfrm>
            <a:off x="3187299" y="1935735"/>
            <a:ext cx="7509316" cy="2132665"/>
            <a:chOff x="3374585" y="2311400"/>
            <a:chExt cx="7509316" cy="2132665"/>
          </a:xfrm>
        </p:grpSpPr>
        <p:sp>
          <p:nvSpPr>
            <p:cNvPr id="6" name="TextBox 5">
              <a:extLst>
                <a:ext uri="{FF2B5EF4-FFF2-40B4-BE49-F238E27FC236}">
                  <a16:creationId xmlns:a16="http://schemas.microsoft.com/office/drawing/2014/main" id="{1C22AEC0-DDBD-3DFE-9FD1-AB741A80C2AC}"/>
                </a:ext>
              </a:extLst>
            </p:cNvPr>
            <p:cNvSpPr txBox="1"/>
            <p:nvPr/>
          </p:nvSpPr>
          <p:spPr>
            <a:xfrm>
              <a:off x="3374585" y="2311400"/>
              <a:ext cx="7509316" cy="1323439"/>
            </a:xfrm>
            <a:prstGeom prst="rect">
              <a:avLst/>
            </a:prstGeom>
            <a:noFill/>
          </p:spPr>
          <p:txBody>
            <a:bodyPr wrap="square" rtlCol="0">
              <a:spAutoFit/>
            </a:bodyPr>
            <a:lstStyle/>
            <a:p>
              <a:pPr algn="ctr"/>
              <a:r>
                <a:rPr lang="en-US" sz="8000" b="1" dirty="0">
                  <a:solidFill>
                    <a:schemeClr val="bg1"/>
                  </a:solidFill>
                  <a:latin typeface="Segoe UI" panose="020B0502040204020203" pitchFamily="34" charset="0"/>
                  <a:cs typeface="Segoe UI" panose="020B0502040204020203" pitchFamily="34" charset="0"/>
                </a:rPr>
                <a:t>Thank You</a:t>
              </a:r>
              <a:endParaRPr lang="en-IN" sz="8000" b="1" dirty="0">
                <a:solidFill>
                  <a:schemeClr val="bg1"/>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BDE21D9C-907C-036A-64F7-E95F4B130003}"/>
                </a:ext>
              </a:extLst>
            </p:cNvPr>
            <p:cNvSpPr txBox="1"/>
            <p:nvPr/>
          </p:nvSpPr>
          <p:spPr>
            <a:xfrm>
              <a:off x="4613736" y="3613068"/>
              <a:ext cx="5202182" cy="830997"/>
            </a:xfrm>
            <a:prstGeom prst="rect">
              <a:avLst/>
            </a:prstGeom>
            <a:noFill/>
          </p:spPr>
          <p:txBody>
            <a:bodyPr wrap="square" rtlCol="0">
              <a:spAutoFit/>
            </a:bodyPr>
            <a:lstStyle/>
            <a:p>
              <a:pPr marL="0"/>
              <a:r>
                <a:rPr lang="en-US" sz="2400" dirty="0"/>
                <a:t>For further inquiries or collaboration opportunities, feel free to reach out.</a:t>
              </a:r>
            </a:p>
          </p:txBody>
        </p:sp>
      </p:grpSp>
    </p:spTree>
    <p:extLst>
      <p:ext uri="{BB962C8B-B14F-4D97-AF65-F5344CB8AC3E}">
        <p14:creationId xmlns:p14="http://schemas.microsoft.com/office/powerpoint/2010/main" val="321442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Freeform: Shape 205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059" name="Rectangle 2058">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45804D-F68D-BCA8-4B71-4CA8EF4EC61C}"/>
              </a:ext>
            </a:extLst>
          </p:cNvPr>
          <p:cNvSpPr>
            <a:spLocks noGrp="1"/>
          </p:cNvSpPr>
          <p:nvPr>
            <p:ph type="title"/>
          </p:nvPr>
        </p:nvSpPr>
        <p:spPr>
          <a:xfrm>
            <a:off x="521208" y="978408"/>
            <a:ext cx="6537960" cy="1463040"/>
          </a:xfrm>
        </p:spPr>
        <p:txBody>
          <a:bodyPr vert="horz" lIns="91440" tIns="45720" rIns="91440" bIns="45720" rtlCol="0" anchor="t">
            <a:normAutofit/>
          </a:bodyPr>
          <a:lstStyle/>
          <a:p>
            <a:r>
              <a:rPr lang="en-US" b="1" kern="1200">
                <a:solidFill>
                  <a:schemeClr val="tx1"/>
                </a:solidFill>
                <a:latin typeface="+mj-lt"/>
                <a:ea typeface="+mj-ea"/>
                <a:cs typeface="+mj-cs"/>
              </a:rPr>
              <a:t>Business Problem</a:t>
            </a:r>
          </a:p>
        </p:txBody>
      </p:sp>
      <p:sp>
        <p:nvSpPr>
          <p:cNvPr id="2061" name="Freeform: Shape 2060">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A37DAD8D-5061-DA08-F6C5-675668A3EF46}"/>
              </a:ext>
            </a:extLst>
          </p:cNvPr>
          <p:cNvSpPr>
            <a:spLocks noGrp="1"/>
          </p:cNvSpPr>
          <p:nvPr>
            <p:ph sz="half" idx="1"/>
          </p:nvPr>
        </p:nvSpPr>
        <p:spPr>
          <a:xfrm>
            <a:off x="521208" y="2144486"/>
            <a:ext cx="6537960" cy="4201450"/>
          </a:xfrm>
        </p:spPr>
        <p:txBody>
          <a:bodyPr vert="horz" lIns="91440" tIns="45720" rIns="91440" bIns="45720" rtlCol="0">
            <a:normAutofit/>
          </a:bodyPr>
          <a:lstStyle/>
          <a:p>
            <a:r>
              <a:rPr lang="en-US" sz="2000" dirty="0">
                <a:effectLst/>
                <a:latin typeface="Calibri" panose="020F0502020204030204" pitchFamily="34" charset="0"/>
                <a:ea typeface="Calibri" panose="020F0502020204030204" pitchFamily="34" charset="0"/>
                <a:cs typeface="Calibri" panose="020F0502020204030204" pitchFamily="34" charset="0"/>
              </a:rPr>
              <a:t>The organization is planning to diversify its portfolio by entering the aviation industry through the purchase of aircraft for commercial and private use. </a:t>
            </a:r>
          </a:p>
          <a:p>
            <a:r>
              <a:rPr lang="en-US" sz="2000" dirty="0">
                <a:effectLst/>
                <a:latin typeface="Calibri" panose="020F0502020204030204" pitchFamily="34" charset="0"/>
                <a:ea typeface="Calibri" panose="020F0502020204030204" pitchFamily="34" charset="0"/>
                <a:cs typeface="Calibri" panose="020F0502020204030204" pitchFamily="34" charset="0"/>
              </a:rPr>
              <a:t>While this offers new growth opportunities, it also introduces substantial risks. Hence, a thorough risk assessment is required to ensure the investment is viable and sustainable.</a:t>
            </a:r>
          </a:p>
          <a:p>
            <a:pPr marL="0" indent="0">
              <a:spcAft>
                <a:spcPts val="800"/>
              </a:spcAft>
              <a:buNone/>
            </a:pPr>
            <a:r>
              <a:rPr lang="en-US" sz="2800" b="1" dirty="0">
                <a:effectLst/>
                <a:latin typeface="Calibri" panose="020F0502020204030204" pitchFamily="34" charset="0"/>
                <a:ea typeface="Calibri" panose="020F0502020204030204" pitchFamily="34" charset="0"/>
                <a:cs typeface="Calibri" panose="020F0502020204030204" pitchFamily="34" charset="0"/>
              </a:rPr>
              <a:t>Project Goal</a:t>
            </a:r>
          </a:p>
          <a:p>
            <a:pPr>
              <a:spcAft>
                <a:spcPts val="800"/>
              </a:spcAft>
            </a:pPr>
            <a:r>
              <a:rPr lang="en-US" sz="2000" dirty="0">
                <a:effectLst/>
                <a:latin typeface="Calibri" panose="020F0502020204030204" pitchFamily="34" charset="0"/>
                <a:ea typeface="Calibri" panose="020F0502020204030204" pitchFamily="34" charset="0"/>
                <a:cs typeface="Calibri" panose="020F0502020204030204" pitchFamily="34" charset="0"/>
              </a:rPr>
              <a:t>To identify the aircraft with the lowest risk for company to venture in.</a:t>
            </a:r>
          </a:p>
          <a:p>
            <a:endParaRPr lang="en-US" sz="2000" dirty="0">
              <a:effectLst/>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2052" name="Picture 4" descr="Problem and Solution in Business Solving to Look Ideas with the Concept of  Teamwork Can use for Web Banner or Background Flat Illustration 5132128  Vector Art at Vecteezy">
            <a:extLst>
              <a:ext uri="{FF2B5EF4-FFF2-40B4-BE49-F238E27FC236}">
                <a16:creationId xmlns:a16="http://schemas.microsoft.com/office/drawing/2014/main" id="{2B1B9662-FC6F-7BC9-8312-E8393F59FC3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25367" r="22172" b="1"/>
          <a:stretch/>
        </p:blipFill>
        <p:spPr bwMode="auto">
          <a:xfrm>
            <a:off x="7659149" y="976160"/>
            <a:ext cx="4011643" cy="5371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7262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 name="TextBox 51">
            <a:extLst>
              <a:ext uri="{FF2B5EF4-FFF2-40B4-BE49-F238E27FC236}">
                <a16:creationId xmlns:a16="http://schemas.microsoft.com/office/drawing/2014/main" id="{860046A9-919D-431A-AA8A-F4094B9A6A97}"/>
              </a:ext>
            </a:extLst>
          </p:cNvPr>
          <p:cNvSpPr txBox="1"/>
          <p:nvPr/>
        </p:nvSpPr>
        <p:spPr>
          <a:xfrm>
            <a:off x="2104710" y="252476"/>
            <a:ext cx="7982581" cy="430887"/>
          </a:xfrm>
          <a:prstGeom prst="rect">
            <a:avLst/>
          </a:prstGeom>
          <a:noFill/>
        </p:spPr>
        <p:txBody>
          <a:bodyPr wrap="square" lIns="0" tIns="0" rIns="0" bIns="0" rtlCol="0">
            <a:spAutoFit/>
          </a:bodyPr>
          <a:lstStyle/>
          <a:p>
            <a:pPr algn="ctr"/>
            <a:r>
              <a:rPr lang="en-GB" sz="2800" dirty="0">
                <a:latin typeface="Calibri" panose="020F0502020204030204" pitchFamily="34" charset="0"/>
                <a:ea typeface="Calibri" panose="020F0502020204030204" pitchFamily="34" charset="0"/>
                <a:cs typeface="Calibri" panose="020F0502020204030204" pitchFamily="34" charset="0"/>
              </a:rPr>
              <a:t>DATA SOURCE &amp; DATA ANALYSIS PROCESS</a:t>
            </a:r>
            <a:endParaRPr lang="en-US" sz="2800" dirty="0">
              <a:latin typeface="Georgia" panose="02040502050405020303" pitchFamily="18" charset="0"/>
            </a:endParaRPr>
          </a:p>
        </p:txBody>
      </p:sp>
      <p:grpSp>
        <p:nvGrpSpPr>
          <p:cNvPr id="64" name="Group 63">
            <a:extLst>
              <a:ext uri="{FF2B5EF4-FFF2-40B4-BE49-F238E27FC236}">
                <a16:creationId xmlns:a16="http://schemas.microsoft.com/office/drawing/2014/main" id="{52497D6D-2BB1-46CA-9B64-65DCA08701B4}"/>
              </a:ext>
            </a:extLst>
          </p:cNvPr>
          <p:cNvGrpSpPr/>
          <p:nvPr/>
        </p:nvGrpSpPr>
        <p:grpSpPr>
          <a:xfrm>
            <a:off x="234950" y="1482265"/>
            <a:ext cx="11722100" cy="4464736"/>
            <a:chOff x="234950" y="1673334"/>
            <a:chExt cx="11722100" cy="4464736"/>
          </a:xfrm>
        </p:grpSpPr>
        <p:grpSp>
          <p:nvGrpSpPr>
            <p:cNvPr id="60" name="Group 59">
              <a:extLst>
                <a:ext uri="{FF2B5EF4-FFF2-40B4-BE49-F238E27FC236}">
                  <a16:creationId xmlns:a16="http://schemas.microsoft.com/office/drawing/2014/main" id="{D557B43B-0479-4DAD-AC95-2770616245A0}"/>
                </a:ext>
              </a:extLst>
            </p:cNvPr>
            <p:cNvGrpSpPr/>
            <p:nvPr/>
          </p:nvGrpSpPr>
          <p:grpSpPr>
            <a:xfrm>
              <a:off x="234950" y="1673334"/>
              <a:ext cx="2603500" cy="4333766"/>
              <a:chOff x="234950" y="1673334"/>
              <a:chExt cx="2603500" cy="4333766"/>
            </a:xfrm>
          </p:grpSpPr>
          <p:grpSp>
            <p:nvGrpSpPr>
              <p:cNvPr id="15" name="Group 14">
                <a:extLst>
                  <a:ext uri="{FF2B5EF4-FFF2-40B4-BE49-F238E27FC236}">
                    <a16:creationId xmlns:a16="http://schemas.microsoft.com/office/drawing/2014/main" id="{7EF02DDD-1828-4F4A-86B3-2DA43EAE1E9E}"/>
                  </a:ext>
                </a:extLst>
              </p:cNvPr>
              <p:cNvGrpSpPr/>
              <p:nvPr/>
            </p:nvGrpSpPr>
            <p:grpSpPr>
              <a:xfrm>
                <a:off x="234950" y="3642360"/>
                <a:ext cx="2603500" cy="2364740"/>
                <a:chOff x="819150" y="3426460"/>
                <a:chExt cx="2603500" cy="2364740"/>
              </a:xfrm>
            </p:grpSpPr>
            <p:cxnSp>
              <p:nvCxnSpPr>
                <p:cNvPr id="8" name="Straight Connector 7">
                  <a:extLst>
                    <a:ext uri="{FF2B5EF4-FFF2-40B4-BE49-F238E27FC236}">
                      <a16:creationId xmlns:a16="http://schemas.microsoft.com/office/drawing/2014/main" id="{07555B7D-4069-4DFD-8286-5A6382988D6C}"/>
                    </a:ext>
                  </a:extLst>
                </p:cNvPr>
                <p:cNvCxnSpPr/>
                <p:nvPr/>
              </p:nvCxnSpPr>
              <p:spPr>
                <a:xfrm flipH="1">
                  <a:off x="821690" y="3426460"/>
                  <a:ext cx="12700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67A918F-B582-423F-B0A5-3B5DB9C32CCB}"/>
                    </a:ext>
                  </a:extLst>
                </p:cNvPr>
                <p:cNvCxnSpPr/>
                <p:nvPr/>
              </p:nvCxnSpPr>
              <p:spPr>
                <a:xfrm>
                  <a:off x="825500" y="3429000"/>
                  <a:ext cx="0" cy="234950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4ED27F4-4F4A-4253-A145-411A3D049C81}"/>
                    </a:ext>
                  </a:extLst>
                </p:cNvPr>
                <p:cNvCxnSpPr/>
                <p:nvPr/>
              </p:nvCxnSpPr>
              <p:spPr>
                <a:xfrm>
                  <a:off x="819150" y="5787390"/>
                  <a:ext cx="26035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E098FA9-F71D-4FEA-848C-55F5853BB3BF}"/>
                    </a:ext>
                  </a:extLst>
                </p:cNvPr>
                <p:cNvCxnSpPr>
                  <a:cxnSpLocks/>
                </p:cNvCxnSpPr>
                <p:nvPr/>
              </p:nvCxnSpPr>
              <p:spPr>
                <a:xfrm>
                  <a:off x="3416300" y="4343400"/>
                  <a:ext cx="0" cy="1447800"/>
                </a:xfrm>
                <a:prstGeom prst="line">
                  <a:avLst/>
                </a:prstGeom>
                <a:ln w="38100">
                  <a:headEnd type="oval"/>
                </a:ln>
              </p:spPr>
              <p:style>
                <a:lnRef idx="1">
                  <a:schemeClr val="accent1"/>
                </a:lnRef>
                <a:fillRef idx="0">
                  <a:schemeClr val="accent1"/>
                </a:fillRef>
                <a:effectRef idx="0">
                  <a:schemeClr val="accent1"/>
                </a:effectRef>
                <a:fontRef idx="minor">
                  <a:schemeClr val="tx1"/>
                </a:fontRef>
              </p:style>
            </p:cxnSp>
          </p:grpSp>
          <p:grpSp>
            <p:nvGrpSpPr>
              <p:cNvPr id="51" name="Group 50">
                <a:extLst>
                  <a:ext uri="{FF2B5EF4-FFF2-40B4-BE49-F238E27FC236}">
                    <a16:creationId xmlns:a16="http://schemas.microsoft.com/office/drawing/2014/main" id="{4D77601B-4180-4302-97DC-E8A9B6F562A8}"/>
                  </a:ext>
                </a:extLst>
              </p:cNvPr>
              <p:cNvGrpSpPr/>
              <p:nvPr/>
            </p:nvGrpSpPr>
            <p:grpSpPr>
              <a:xfrm>
                <a:off x="622300" y="1673334"/>
                <a:ext cx="1828800" cy="2190532"/>
                <a:chOff x="622300" y="1673334"/>
                <a:chExt cx="1828800" cy="2190532"/>
              </a:xfrm>
            </p:grpSpPr>
            <p:sp>
              <p:nvSpPr>
                <p:cNvPr id="4" name="Isosceles Triangle 3">
                  <a:extLst>
                    <a:ext uri="{FF2B5EF4-FFF2-40B4-BE49-F238E27FC236}">
                      <a16:creationId xmlns:a16="http://schemas.microsoft.com/office/drawing/2014/main" id="{80F4B600-453C-4967-8BD2-857F244CBC91}"/>
                    </a:ext>
                  </a:extLst>
                </p:cNvPr>
                <p:cNvSpPr/>
                <p:nvPr/>
              </p:nvSpPr>
              <p:spPr>
                <a:xfrm flipV="1">
                  <a:off x="1282700" y="3425934"/>
                  <a:ext cx="508000" cy="437932"/>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a:extLst>
                    <a:ext uri="{FF2B5EF4-FFF2-40B4-BE49-F238E27FC236}">
                      <a16:creationId xmlns:a16="http://schemas.microsoft.com/office/drawing/2014/main" id="{ACC2C1E6-00F9-4B96-A259-A8C693534582}"/>
                    </a:ext>
                  </a:extLst>
                </p:cNvPr>
                <p:cNvSpPr/>
                <p:nvPr/>
              </p:nvSpPr>
              <p:spPr>
                <a:xfrm>
                  <a:off x="622300" y="1673334"/>
                  <a:ext cx="1828800" cy="18288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911F9157-3E1B-4513-BC62-4142B8F91B4C}"/>
                    </a:ext>
                  </a:extLst>
                </p:cNvPr>
                <p:cNvSpPr/>
                <p:nvPr/>
              </p:nvSpPr>
              <p:spPr>
                <a:xfrm>
                  <a:off x="948450" y="1999484"/>
                  <a:ext cx="1176501" cy="1176501"/>
                </a:xfrm>
                <a:prstGeom prst="ellipse">
                  <a:avLst/>
                </a:prstGeom>
                <a:solidFill>
                  <a:schemeClr val="bg1"/>
                </a:solidFill>
                <a:ln>
                  <a:no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8" name="Picture 4" descr="Data Collection icon PNG and SVG Vector Free Download">
                  <a:extLst>
                    <a:ext uri="{FF2B5EF4-FFF2-40B4-BE49-F238E27FC236}">
                      <a16:creationId xmlns:a16="http://schemas.microsoft.com/office/drawing/2014/main" id="{3E4E160E-6DB5-4B98-ADED-F5066B28C094}"/>
                    </a:ext>
                  </a:extLst>
                </p:cNvPr>
                <p:cNvPicPr>
                  <a:picLocks noChangeAspect="1" noChangeArrowheads="1"/>
                </p:cNvPicPr>
                <p:nvPr/>
              </p:nvPicPr>
              <p:blipFill>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133424" y="2368768"/>
                  <a:ext cx="806553" cy="437933"/>
                </a:xfrm>
                <a:prstGeom prst="rect">
                  <a:avLst/>
                </a:prstGeom>
                <a:noFill/>
                <a:extLst>
                  <a:ext uri="{909E8E84-426E-40DD-AFC4-6F175D3DCCD1}">
                    <a14:hiddenFill xmlns:a14="http://schemas.microsoft.com/office/drawing/2010/main">
                      <a:solidFill>
                        <a:srgbClr val="FFFFFF"/>
                      </a:solidFill>
                    </a14:hiddenFill>
                  </a:ext>
                </a:extLst>
              </p:spPr>
            </p:pic>
          </p:grpSp>
          <p:sp>
            <p:nvSpPr>
              <p:cNvPr id="65" name="TextBox 64">
                <a:extLst>
                  <a:ext uri="{FF2B5EF4-FFF2-40B4-BE49-F238E27FC236}">
                    <a16:creationId xmlns:a16="http://schemas.microsoft.com/office/drawing/2014/main" id="{21701A1A-6A47-47F6-8D0A-1F74153AE62F}"/>
                  </a:ext>
                </a:extLst>
              </p:cNvPr>
              <p:cNvSpPr txBox="1"/>
              <p:nvPr/>
            </p:nvSpPr>
            <p:spPr>
              <a:xfrm flipH="1">
                <a:off x="461506" y="4527371"/>
                <a:ext cx="2150388" cy="1356718"/>
              </a:xfrm>
              <a:prstGeom prst="rect">
                <a:avLst/>
              </a:prstGeom>
              <a:noFill/>
            </p:spPr>
            <p:txBody>
              <a:bodyPr wrap="square" lIns="0" tIns="0" rIns="0" bIns="0" rtlCol="0" anchor="ctr">
                <a:spAutoFit/>
              </a:bodyPr>
              <a:lstStyle/>
              <a:p>
                <a:pPr lvl="0" algn="ctr">
                  <a:lnSpc>
                    <a:spcPct val="150000"/>
                  </a:lnSpc>
                  <a:spcBef>
                    <a:spcPts val="600"/>
                  </a:spcBef>
                </a:pPr>
                <a:r>
                  <a:rPr lang="en-US" sz="1200" b="1" dirty="0">
                    <a:latin typeface="Calibri" panose="020F0502020204030204" pitchFamily="34" charset="0"/>
                    <a:ea typeface="Calibri" panose="020F0502020204030204" pitchFamily="34" charset="0"/>
                    <a:cs typeface="Times New Roman" panose="02020603050405020304" pitchFamily="18" charset="0"/>
                  </a:rPr>
                  <a:t>Source:</a:t>
                </a:r>
                <a:r>
                  <a:rPr lang="en-US" sz="1200" b="1" i="0" dirty="0">
                    <a:effectLst/>
                    <a:latin typeface="Calibri" panose="020F0502020204030204" pitchFamily="34" charset="0"/>
                    <a:ea typeface="Calibri" panose="020F0502020204030204" pitchFamily="34" charset="0"/>
                    <a:cs typeface="Times New Roman" panose="02020603050405020304" pitchFamily="18" charset="0"/>
                  </a:rPr>
                  <a:t> </a:t>
                </a:r>
                <a:r>
                  <a:rPr lang="en-US" sz="1200" i="0" dirty="0">
                    <a:effectLst/>
                    <a:latin typeface="Calibri" panose="020F0502020204030204" pitchFamily="34" charset="0"/>
                    <a:ea typeface="Calibri" panose="020F0502020204030204" pitchFamily="34" charset="0"/>
                    <a:cs typeface="Times New Roman" panose="02020603050405020304" pitchFamily="18" charset="0"/>
                  </a:rPr>
                  <a:t>Kaggle, National Transportation Safety Board that includes aviation accident data from 1962 to 2023 about civil aviation</a:t>
                </a:r>
                <a:r>
                  <a:rPr lang="en-US" sz="1200" dirty="0">
                    <a:latin typeface="Georgia Pro Light" panose="02040302050405020303" pitchFamily="18" charset="0"/>
                  </a:rPr>
                  <a:t>.  </a:t>
                </a:r>
              </a:p>
            </p:txBody>
          </p:sp>
        </p:grpSp>
        <p:grpSp>
          <p:nvGrpSpPr>
            <p:cNvPr id="61" name="Group 60">
              <a:extLst>
                <a:ext uri="{FF2B5EF4-FFF2-40B4-BE49-F238E27FC236}">
                  <a16:creationId xmlns:a16="http://schemas.microsoft.com/office/drawing/2014/main" id="{54978184-18ED-4328-8CB7-68209C9C4A76}"/>
                </a:ext>
              </a:extLst>
            </p:cNvPr>
            <p:cNvGrpSpPr/>
            <p:nvPr/>
          </p:nvGrpSpPr>
          <p:grpSpPr>
            <a:xfrm>
              <a:off x="3274483" y="1673334"/>
              <a:ext cx="2603500" cy="4464736"/>
              <a:chOff x="3274483" y="1673334"/>
              <a:chExt cx="2603500" cy="4464736"/>
            </a:xfrm>
          </p:grpSpPr>
          <p:grpSp>
            <p:nvGrpSpPr>
              <p:cNvPr id="23" name="Group 22">
                <a:extLst>
                  <a:ext uri="{FF2B5EF4-FFF2-40B4-BE49-F238E27FC236}">
                    <a16:creationId xmlns:a16="http://schemas.microsoft.com/office/drawing/2014/main" id="{4C2D6497-75BE-401A-A144-F901ABE06BF9}"/>
                  </a:ext>
                </a:extLst>
              </p:cNvPr>
              <p:cNvGrpSpPr/>
              <p:nvPr/>
            </p:nvGrpSpPr>
            <p:grpSpPr>
              <a:xfrm>
                <a:off x="3274483" y="3642360"/>
                <a:ext cx="2603500" cy="2364740"/>
                <a:chOff x="819150" y="3426460"/>
                <a:chExt cx="2603500" cy="2364740"/>
              </a:xfrm>
            </p:grpSpPr>
            <p:cxnSp>
              <p:nvCxnSpPr>
                <p:cNvPr id="24" name="Straight Connector 23">
                  <a:extLst>
                    <a:ext uri="{FF2B5EF4-FFF2-40B4-BE49-F238E27FC236}">
                      <a16:creationId xmlns:a16="http://schemas.microsoft.com/office/drawing/2014/main" id="{EB6EDBAA-AD25-485F-850D-D9FA58783F0A}"/>
                    </a:ext>
                  </a:extLst>
                </p:cNvPr>
                <p:cNvCxnSpPr/>
                <p:nvPr/>
              </p:nvCxnSpPr>
              <p:spPr>
                <a:xfrm flipH="1">
                  <a:off x="821690" y="3426460"/>
                  <a:ext cx="12700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25C5BF1-E1EA-492B-9081-00639D5CB3E0}"/>
                    </a:ext>
                  </a:extLst>
                </p:cNvPr>
                <p:cNvCxnSpPr/>
                <p:nvPr/>
              </p:nvCxnSpPr>
              <p:spPr>
                <a:xfrm>
                  <a:off x="825500" y="3429000"/>
                  <a:ext cx="0" cy="234950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BE747ECB-4B31-4DF6-8C86-034393B02825}"/>
                    </a:ext>
                  </a:extLst>
                </p:cNvPr>
                <p:cNvCxnSpPr/>
                <p:nvPr/>
              </p:nvCxnSpPr>
              <p:spPr>
                <a:xfrm>
                  <a:off x="819150" y="5787390"/>
                  <a:ext cx="2603500" cy="0"/>
                </a:xfrm>
                <a:prstGeom prst="line">
                  <a:avLst/>
                </a:prstGeom>
                <a:ln w="381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46F9D25-DB1D-497C-99C9-473313BBA623}"/>
                    </a:ext>
                  </a:extLst>
                </p:cNvPr>
                <p:cNvCxnSpPr>
                  <a:cxnSpLocks/>
                </p:cNvCxnSpPr>
                <p:nvPr/>
              </p:nvCxnSpPr>
              <p:spPr>
                <a:xfrm>
                  <a:off x="3416300" y="4343400"/>
                  <a:ext cx="0" cy="1447800"/>
                </a:xfrm>
                <a:prstGeom prst="line">
                  <a:avLst/>
                </a:prstGeom>
                <a:ln w="38100">
                  <a:solidFill>
                    <a:schemeClr val="accent3"/>
                  </a:solidFill>
                  <a:headEnd type="ova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52D12428-EBF8-42E6-BE16-D20C2996C8BC}"/>
                  </a:ext>
                </a:extLst>
              </p:cNvPr>
              <p:cNvGrpSpPr/>
              <p:nvPr/>
            </p:nvGrpSpPr>
            <p:grpSpPr>
              <a:xfrm>
                <a:off x="3661833" y="1673334"/>
                <a:ext cx="1828800" cy="2190532"/>
                <a:chOff x="3661833" y="1673334"/>
                <a:chExt cx="1828800" cy="2190532"/>
              </a:xfrm>
            </p:grpSpPr>
            <p:sp>
              <p:nvSpPr>
                <p:cNvPr id="28" name="Isosceles Triangle 27">
                  <a:extLst>
                    <a:ext uri="{FF2B5EF4-FFF2-40B4-BE49-F238E27FC236}">
                      <a16:creationId xmlns:a16="http://schemas.microsoft.com/office/drawing/2014/main" id="{E9C6785E-1039-4123-A365-AB27773DD8C7}"/>
                    </a:ext>
                  </a:extLst>
                </p:cNvPr>
                <p:cNvSpPr/>
                <p:nvPr/>
              </p:nvSpPr>
              <p:spPr>
                <a:xfrm flipV="1">
                  <a:off x="4322233" y="3425934"/>
                  <a:ext cx="508000" cy="437932"/>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C1BAA2AF-06D8-4F74-B317-816D3A3B3086}"/>
                    </a:ext>
                  </a:extLst>
                </p:cNvPr>
                <p:cNvSpPr/>
                <p:nvPr/>
              </p:nvSpPr>
              <p:spPr>
                <a:xfrm>
                  <a:off x="3661833" y="1673334"/>
                  <a:ext cx="1828800" cy="18288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BA96BD56-A2C7-42E1-90F6-0A133618ED7B}"/>
                    </a:ext>
                  </a:extLst>
                </p:cNvPr>
                <p:cNvSpPr/>
                <p:nvPr/>
              </p:nvSpPr>
              <p:spPr>
                <a:xfrm>
                  <a:off x="3987983" y="1999484"/>
                  <a:ext cx="1176501" cy="1176501"/>
                </a:xfrm>
                <a:prstGeom prst="ellipse">
                  <a:avLst/>
                </a:prstGeom>
                <a:solidFill>
                  <a:schemeClr val="bg1"/>
                </a:solidFill>
                <a:ln>
                  <a:no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0" name="Picture 6" descr="Data Collection icon | IconBros">
                  <a:extLst>
                    <a:ext uri="{FF2B5EF4-FFF2-40B4-BE49-F238E27FC236}">
                      <a16:creationId xmlns:a16="http://schemas.microsoft.com/office/drawing/2014/main" id="{24CDA2E9-DF92-49A7-8013-4069D17344DA}"/>
                    </a:ext>
                  </a:extLst>
                </p:cNvPr>
                <p:cNvPicPr>
                  <a:picLocks noChangeAspect="1" noChangeArrowheads="1"/>
                </p:cNvPicPr>
                <p:nvPr/>
              </p:nvPicPr>
              <p:blipFill>
                <a:blip r:embed="rId3">
                  <a:duotone>
                    <a:schemeClr val="accent3">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4247303" y="2258804"/>
                  <a:ext cx="657860" cy="657860"/>
                </a:xfrm>
                <a:prstGeom prst="rect">
                  <a:avLst/>
                </a:prstGeom>
                <a:noFill/>
                <a:extLst>
                  <a:ext uri="{909E8E84-426E-40DD-AFC4-6F175D3DCCD1}">
                    <a14:hiddenFill xmlns:a14="http://schemas.microsoft.com/office/drawing/2010/main">
                      <a:solidFill>
                        <a:srgbClr val="FFFFFF"/>
                      </a:solidFill>
                    </a14:hiddenFill>
                  </a:ext>
                </a:extLst>
              </p:spPr>
            </p:pic>
          </p:grpSp>
          <p:sp>
            <p:nvSpPr>
              <p:cNvPr id="66" name="TextBox 65">
                <a:extLst>
                  <a:ext uri="{FF2B5EF4-FFF2-40B4-BE49-F238E27FC236}">
                    <a16:creationId xmlns:a16="http://schemas.microsoft.com/office/drawing/2014/main" id="{8BEB2DC1-075E-494C-9275-E91BD6BBE301}"/>
                  </a:ext>
                </a:extLst>
              </p:cNvPr>
              <p:cNvSpPr txBox="1"/>
              <p:nvPr/>
            </p:nvSpPr>
            <p:spPr>
              <a:xfrm flipH="1">
                <a:off x="3501039" y="4273392"/>
                <a:ext cx="2150388" cy="1864678"/>
              </a:xfrm>
              <a:prstGeom prst="rect">
                <a:avLst/>
              </a:prstGeom>
              <a:noFill/>
            </p:spPr>
            <p:txBody>
              <a:bodyPr wrap="square" lIns="0" tIns="0" rIns="0" bIns="0" rtlCol="0" anchor="ctr">
                <a:spAutoFit/>
              </a:bodyPr>
              <a:lstStyle/>
              <a:p>
                <a:pPr lvl="0" algn="ctr">
                  <a:lnSpc>
                    <a:spcPct val="150000"/>
                  </a:lnSpc>
                  <a:spcBef>
                    <a:spcPts val="600"/>
                  </a:spcBef>
                </a:pPr>
                <a:r>
                  <a:rPr lang="en-US" sz="1200" b="1" dirty="0">
                    <a:latin typeface="Calibri" panose="020F0502020204030204" pitchFamily="34" charset="0"/>
                    <a:ea typeface="Calibri" panose="020F0502020204030204" pitchFamily="34" charset="0"/>
                    <a:cs typeface="Calibri" panose="020F0502020204030204" pitchFamily="34" charset="0"/>
                  </a:rPr>
                  <a:t>Data Analysis process</a:t>
                </a:r>
              </a:p>
              <a:p>
                <a:pPr lvl="0" algn="ctr">
                  <a:lnSpc>
                    <a:spcPct val="150000"/>
                  </a:lnSpc>
                  <a:spcBef>
                    <a:spcPts val="600"/>
                  </a:spcBef>
                </a:pPr>
                <a:r>
                  <a:rPr lang="en-US" sz="1200" b="1" dirty="0">
                    <a:latin typeface="Calibri" panose="020F0502020204030204" pitchFamily="34" charset="0"/>
                    <a:ea typeface="Calibri" panose="020F0502020204030204" pitchFamily="34" charset="0"/>
                    <a:cs typeface="Calibri" panose="020F0502020204030204" pitchFamily="34" charset="0"/>
                  </a:rPr>
                  <a:t>Steps</a:t>
                </a:r>
              </a:p>
              <a:p>
                <a:pPr algn="ctr">
                  <a:lnSpc>
                    <a:spcPct val="150000"/>
                  </a:lnSpc>
                  <a:spcBef>
                    <a:spcPts val="600"/>
                  </a:spcBef>
                </a:pPr>
                <a:r>
                  <a:rPr lang="en-US" sz="1200" dirty="0">
                    <a:latin typeface="Calibri" panose="020F0502020204030204" pitchFamily="34" charset="0"/>
                    <a:ea typeface="Calibri" panose="020F0502020204030204" pitchFamily="34" charset="0"/>
                    <a:cs typeface="Calibri" panose="020F0502020204030204" pitchFamily="34" charset="0"/>
                  </a:rPr>
                  <a:t>1. </a:t>
                </a:r>
                <a:r>
                  <a:rPr lang="en-GB" sz="1200" b="1" dirty="0">
                    <a:latin typeface="Calibri" panose="020F0502020204030204" pitchFamily="34" charset="0"/>
                    <a:ea typeface="Calibri" panose="020F0502020204030204" pitchFamily="34" charset="0"/>
                    <a:cs typeface="Calibri" panose="020F0502020204030204" pitchFamily="34" charset="0"/>
                  </a:rPr>
                  <a:t>Cleaning data </a:t>
                </a:r>
                <a:r>
                  <a:rPr lang="en-GB" sz="1200" dirty="0">
                    <a:latin typeface="Calibri" panose="020F0502020204030204" pitchFamily="34" charset="0"/>
                    <a:ea typeface="Calibri" panose="020F0502020204030204" pitchFamily="34" charset="0"/>
                    <a:cs typeface="Calibri" panose="020F0502020204030204" pitchFamily="34" charset="0"/>
                  </a:rPr>
                  <a:t>to handle the missing values and ensure consistency</a:t>
                </a:r>
              </a:p>
              <a:p>
                <a:pPr lvl="0" algn="ctr">
                  <a:lnSpc>
                    <a:spcPct val="150000"/>
                  </a:lnSpc>
                  <a:spcBef>
                    <a:spcPts val="600"/>
                  </a:spcBef>
                </a:pPr>
                <a:r>
                  <a:rPr lang="en-US" sz="1200" dirty="0">
                    <a:latin typeface="Georgia Pro Light" panose="02040302050405020303" pitchFamily="18" charset="0"/>
                  </a:rPr>
                  <a:t>.  </a:t>
                </a:r>
              </a:p>
            </p:txBody>
          </p:sp>
        </p:grpSp>
        <p:grpSp>
          <p:nvGrpSpPr>
            <p:cNvPr id="62" name="Group 61">
              <a:extLst>
                <a:ext uri="{FF2B5EF4-FFF2-40B4-BE49-F238E27FC236}">
                  <a16:creationId xmlns:a16="http://schemas.microsoft.com/office/drawing/2014/main" id="{23F7C8E2-1D74-47D5-AD7D-2E26526EF3C0}"/>
                </a:ext>
              </a:extLst>
            </p:cNvPr>
            <p:cNvGrpSpPr/>
            <p:nvPr/>
          </p:nvGrpSpPr>
          <p:grpSpPr>
            <a:xfrm>
              <a:off x="6314016" y="1673334"/>
              <a:ext cx="2603500" cy="4387791"/>
              <a:chOff x="6314016" y="1673334"/>
              <a:chExt cx="2603500" cy="4387791"/>
            </a:xfrm>
          </p:grpSpPr>
          <p:grpSp>
            <p:nvGrpSpPr>
              <p:cNvPr id="33" name="Group 32">
                <a:extLst>
                  <a:ext uri="{FF2B5EF4-FFF2-40B4-BE49-F238E27FC236}">
                    <a16:creationId xmlns:a16="http://schemas.microsoft.com/office/drawing/2014/main" id="{B43AC845-7169-42ED-801E-0228B05A4FBD}"/>
                  </a:ext>
                </a:extLst>
              </p:cNvPr>
              <p:cNvGrpSpPr/>
              <p:nvPr/>
            </p:nvGrpSpPr>
            <p:grpSpPr>
              <a:xfrm>
                <a:off x="6314016" y="3642360"/>
                <a:ext cx="2603500" cy="2364740"/>
                <a:chOff x="819150" y="3426460"/>
                <a:chExt cx="2603500" cy="2364740"/>
              </a:xfrm>
            </p:grpSpPr>
            <p:cxnSp>
              <p:nvCxnSpPr>
                <p:cNvPr id="34" name="Straight Connector 33">
                  <a:extLst>
                    <a:ext uri="{FF2B5EF4-FFF2-40B4-BE49-F238E27FC236}">
                      <a16:creationId xmlns:a16="http://schemas.microsoft.com/office/drawing/2014/main" id="{779E101F-97B0-4CA2-BBB6-51BB7E17354C}"/>
                    </a:ext>
                  </a:extLst>
                </p:cNvPr>
                <p:cNvCxnSpPr/>
                <p:nvPr/>
              </p:nvCxnSpPr>
              <p:spPr>
                <a:xfrm flipH="1">
                  <a:off x="821690" y="3426460"/>
                  <a:ext cx="12700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265B9A-E044-4EB4-805F-ECE58D0930FE}"/>
                    </a:ext>
                  </a:extLst>
                </p:cNvPr>
                <p:cNvCxnSpPr/>
                <p:nvPr/>
              </p:nvCxnSpPr>
              <p:spPr>
                <a:xfrm>
                  <a:off x="825500" y="3429000"/>
                  <a:ext cx="0" cy="234950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09C92A7D-3723-496B-98D5-9863F71FA446}"/>
                    </a:ext>
                  </a:extLst>
                </p:cNvPr>
                <p:cNvCxnSpPr/>
                <p:nvPr/>
              </p:nvCxnSpPr>
              <p:spPr>
                <a:xfrm>
                  <a:off x="819150" y="5787390"/>
                  <a:ext cx="2603500"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6796812-B267-4166-AF66-F22993AB6842}"/>
                    </a:ext>
                  </a:extLst>
                </p:cNvPr>
                <p:cNvCxnSpPr>
                  <a:cxnSpLocks/>
                </p:cNvCxnSpPr>
                <p:nvPr/>
              </p:nvCxnSpPr>
              <p:spPr>
                <a:xfrm>
                  <a:off x="3416300" y="4343400"/>
                  <a:ext cx="0" cy="1447800"/>
                </a:xfrm>
                <a:prstGeom prst="line">
                  <a:avLst/>
                </a:prstGeom>
                <a:ln w="38100">
                  <a:solidFill>
                    <a:schemeClr val="accent5"/>
                  </a:solidFill>
                  <a:headEnd type="ova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A4DFD612-FB69-4459-9C0B-C346F2F6D88E}"/>
                  </a:ext>
                </a:extLst>
              </p:cNvPr>
              <p:cNvGrpSpPr/>
              <p:nvPr/>
            </p:nvGrpSpPr>
            <p:grpSpPr>
              <a:xfrm>
                <a:off x="6701366" y="1673334"/>
                <a:ext cx="1828800" cy="2190532"/>
                <a:chOff x="6701366" y="1673334"/>
                <a:chExt cx="1828800" cy="2190532"/>
              </a:xfrm>
            </p:grpSpPr>
            <p:sp>
              <p:nvSpPr>
                <p:cNvPr id="38" name="Isosceles Triangle 37">
                  <a:extLst>
                    <a:ext uri="{FF2B5EF4-FFF2-40B4-BE49-F238E27FC236}">
                      <a16:creationId xmlns:a16="http://schemas.microsoft.com/office/drawing/2014/main" id="{28D624F9-3949-485E-957F-CDABEEB50B03}"/>
                    </a:ext>
                  </a:extLst>
                </p:cNvPr>
                <p:cNvSpPr/>
                <p:nvPr/>
              </p:nvSpPr>
              <p:spPr>
                <a:xfrm flipV="1">
                  <a:off x="7361766" y="3425934"/>
                  <a:ext cx="508000" cy="437932"/>
                </a:xfrm>
                <a:prstGeom prst="triangl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20DA6558-E296-44A0-9892-F43E5970B28F}"/>
                    </a:ext>
                  </a:extLst>
                </p:cNvPr>
                <p:cNvSpPr/>
                <p:nvPr/>
              </p:nvSpPr>
              <p:spPr>
                <a:xfrm>
                  <a:off x="6701366" y="1673334"/>
                  <a:ext cx="1828800" cy="18288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8537439A-522E-4205-BCC1-72A1B32AE439}"/>
                    </a:ext>
                  </a:extLst>
                </p:cNvPr>
                <p:cNvSpPr/>
                <p:nvPr/>
              </p:nvSpPr>
              <p:spPr>
                <a:xfrm>
                  <a:off x="7027516" y="1999484"/>
                  <a:ext cx="1176501" cy="1176501"/>
                </a:xfrm>
                <a:prstGeom prst="ellipse">
                  <a:avLst/>
                </a:prstGeom>
                <a:solidFill>
                  <a:schemeClr val="bg1"/>
                </a:solidFill>
                <a:ln>
                  <a:no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2" name="Picture 8" descr="Data collection - Free computer icons">
                  <a:extLst>
                    <a:ext uri="{FF2B5EF4-FFF2-40B4-BE49-F238E27FC236}">
                      <a16:creationId xmlns:a16="http://schemas.microsoft.com/office/drawing/2014/main" id="{041AB8BA-3E68-4C21-8112-BF681E732033}"/>
                    </a:ext>
                  </a:extLst>
                </p:cNvPr>
                <p:cNvPicPr>
                  <a:picLocks noChangeAspect="1" noChangeArrowheads="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7339771" y="2311739"/>
                  <a:ext cx="551991" cy="551991"/>
                </a:xfrm>
                <a:prstGeom prst="rect">
                  <a:avLst/>
                </a:prstGeom>
                <a:noFill/>
                <a:extLst>
                  <a:ext uri="{909E8E84-426E-40DD-AFC4-6F175D3DCCD1}">
                    <a14:hiddenFill xmlns:a14="http://schemas.microsoft.com/office/drawing/2010/main">
                      <a:solidFill>
                        <a:srgbClr val="FFFFFF"/>
                      </a:solidFill>
                    </a14:hiddenFill>
                  </a:ext>
                </a:extLst>
              </p:spPr>
            </p:pic>
          </p:grpSp>
          <p:sp>
            <p:nvSpPr>
              <p:cNvPr id="67" name="TextBox 66">
                <a:extLst>
                  <a:ext uri="{FF2B5EF4-FFF2-40B4-BE49-F238E27FC236}">
                    <a16:creationId xmlns:a16="http://schemas.microsoft.com/office/drawing/2014/main" id="{CA421E5E-E511-4A60-9219-E4E771AE670A}"/>
                  </a:ext>
                </a:extLst>
              </p:cNvPr>
              <p:cNvSpPr txBox="1"/>
              <p:nvPr/>
            </p:nvSpPr>
            <p:spPr>
              <a:xfrm flipH="1">
                <a:off x="6540572" y="4350336"/>
                <a:ext cx="2150388" cy="1710789"/>
              </a:xfrm>
              <a:prstGeom prst="rect">
                <a:avLst/>
              </a:prstGeom>
              <a:noFill/>
            </p:spPr>
            <p:txBody>
              <a:bodyPr wrap="square" lIns="0" tIns="0" rIns="0" bIns="0" rtlCol="0" anchor="ctr">
                <a:spAutoFit/>
              </a:bodyPr>
              <a:lstStyle/>
              <a:p>
                <a:pPr algn="ctr">
                  <a:lnSpc>
                    <a:spcPct val="150000"/>
                  </a:lnSpc>
                  <a:spcBef>
                    <a:spcPts val="600"/>
                  </a:spcBef>
                </a:pPr>
                <a:r>
                  <a:rPr lang="en-US" sz="1200" dirty="0">
                    <a:latin typeface="Georgia Pro Light" panose="02040302050405020303" pitchFamily="18" charset="0"/>
                  </a:rPr>
                  <a:t>2. </a:t>
                </a:r>
                <a:r>
                  <a:rPr lang="en-GB" sz="1200" b="1" dirty="0">
                    <a:latin typeface="Calibri" panose="020F0502020204030204" pitchFamily="34" charset="0"/>
                    <a:ea typeface="Calibri" panose="020F0502020204030204" pitchFamily="34" charset="0"/>
                    <a:cs typeface="Calibri" panose="020F0502020204030204" pitchFamily="34" charset="0"/>
                  </a:rPr>
                  <a:t>Exploratory Data Analysis</a:t>
                </a:r>
                <a:r>
                  <a:rPr lang="en-GB" sz="1200" dirty="0">
                    <a:latin typeface="Calibri" panose="020F0502020204030204" pitchFamily="34" charset="0"/>
                    <a:ea typeface="Calibri" panose="020F0502020204030204" pitchFamily="34" charset="0"/>
                    <a:cs typeface="Calibri" panose="020F0502020204030204" pitchFamily="34" charset="0"/>
                  </a:rPr>
                  <a:t> Analysing trends and patterns in accidents by Phase, Weather, Flight purpose, number of engines and aircraft make.</a:t>
                </a:r>
              </a:p>
              <a:p>
                <a:pPr lvl="0" algn="ctr">
                  <a:lnSpc>
                    <a:spcPct val="150000"/>
                  </a:lnSpc>
                  <a:spcBef>
                    <a:spcPts val="600"/>
                  </a:spcBef>
                </a:pPr>
                <a:r>
                  <a:rPr lang="en-US" sz="1200" dirty="0">
                    <a:latin typeface="Georgia Pro Light" panose="02040302050405020303" pitchFamily="18" charset="0"/>
                  </a:rPr>
                  <a:t>. .  </a:t>
                </a:r>
              </a:p>
            </p:txBody>
          </p:sp>
        </p:grpSp>
        <p:grpSp>
          <p:nvGrpSpPr>
            <p:cNvPr id="63" name="Group 62">
              <a:extLst>
                <a:ext uri="{FF2B5EF4-FFF2-40B4-BE49-F238E27FC236}">
                  <a16:creationId xmlns:a16="http://schemas.microsoft.com/office/drawing/2014/main" id="{151BE43D-88C4-4ECF-AF1E-F5927CF64172}"/>
                </a:ext>
              </a:extLst>
            </p:cNvPr>
            <p:cNvGrpSpPr/>
            <p:nvPr/>
          </p:nvGrpSpPr>
          <p:grpSpPr>
            <a:xfrm>
              <a:off x="9353550" y="1673334"/>
              <a:ext cx="2603500" cy="4349319"/>
              <a:chOff x="9353550" y="1673334"/>
              <a:chExt cx="2603500" cy="4349319"/>
            </a:xfrm>
          </p:grpSpPr>
          <p:grpSp>
            <p:nvGrpSpPr>
              <p:cNvPr id="43" name="Group 42">
                <a:extLst>
                  <a:ext uri="{FF2B5EF4-FFF2-40B4-BE49-F238E27FC236}">
                    <a16:creationId xmlns:a16="http://schemas.microsoft.com/office/drawing/2014/main" id="{2BB1E396-E55A-4322-8448-D585250A4741}"/>
                  </a:ext>
                </a:extLst>
              </p:cNvPr>
              <p:cNvGrpSpPr/>
              <p:nvPr/>
            </p:nvGrpSpPr>
            <p:grpSpPr>
              <a:xfrm>
                <a:off x="9353550" y="3642360"/>
                <a:ext cx="2603500" cy="2364740"/>
                <a:chOff x="819150" y="3426460"/>
                <a:chExt cx="2603500" cy="2364740"/>
              </a:xfrm>
            </p:grpSpPr>
            <p:cxnSp>
              <p:nvCxnSpPr>
                <p:cNvPr id="44" name="Straight Connector 43">
                  <a:extLst>
                    <a:ext uri="{FF2B5EF4-FFF2-40B4-BE49-F238E27FC236}">
                      <a16:creationId xmlns:a16="http://schemas.microsoft.com/office/drawing/2014/main" id="{C38B34A9-CFE4-43F2-A6C8-CD73F77B6A60}"/>
                    </a:ext>
                  </a:extLst>
                </p:cNvPr>
                <p:cNvCxnSpPr/>
                <p:nvPr/>
              </p:nvCxnSpPr>
              <p:spPr>
                <a:xfrm flipH="1">
                  <a:off x="821690" y="3426460"/>
                  <a:ext cx="1270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6E11E75-A6FB-4477-BC65-17F852F5748C}"/>
                    </a:ext>
                  </a:extLst>
                </p:cNvPr>
                <p:cNvCxnSpPr/>
                <p:nvPr/>
              </p:nvCxnSpPr>
              <p:spPr>
                <a:xfrm>
                  <a:off x="825500" y="3429000"/>
                  <a:ext cx="0" cy="234950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32ED8441-F225-4B58-B681-376BD48CF71E}"/>
                    </a:ext>
                  </a:extLst>
                </p:cNvPr>
                <p:cNvCxnSpPr/>
                <p:nvPr/>
              </p:nvCxnSpPr>
              <p:spPr>
                <a:xfrm>
                  <a:off x="819150" y="5787390"/>
                  <a:ext cx="26035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7BD1A425-A87C-4779-9C07-DF2F9607155F}"/>
                    </a:ext>
                  </a:extLst>
                </p:cNvPr>
                <p:cNvCxnSpPr>
                  <a:cxnSpLocks/>
                </p:cNvCxnSpPr>
                <p:nvPr/>
              </p:nvCxnSpPr>
              <p:spPr>
                <a:xfrm>
                  <a:off x="3416300" y="4343400"/>
                  <a:ext cx="0" cy="1447800"/>
                </a:xfrm>
                <a:prstGeom prst="line">
                  <a:avLst/>
                </a:prstGeom>
                <a:ln w="38100">
                  <a:solidFill>
                    <a:schemeClr val="accent4"/>
                  </a:solidFill>
                  <a:headEnd type="oval"/>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5B8FA412-D0D0-4883-A893-500C5227A6DD}"/>
                  </a:ext>
                </a:extLst>
              </p:cNvPr>
              <p:cNvGrpSpPr/>
              <p:nvPr/>
            </p:nvGrpSpPr>
            <p:grpSpPr>
              <a:xfrm>
                <a:off x="9740900" y="1673334"/>
                <a:ext cx="1828800" cy="2190532"/>
                <a:chOff x="9740900" y="1673334"/>
                <a:chExt cx="1828800" cy="2190532"/>
              </a:xfrm>
            </p:grpSpPr>
            <p:sp>
              <p:nvSpPr>
                <p:cNvPr id="48" name="Isosceles Triangle 47">
                  <a:extLst>
                    <a:ext uri="{FF2B5EF4-FFF2-40B4-BE49-F238E27FC236}">
                      <a16:creationId xmlns:a16="http://schemas.microsoft.com/office/drawing/2014/main" id="{0D4B893B-4220-4279-B8B3-AAF7CB660EBB}"/>
                    </a:ext>
                  </a:extLst>
                </p:cNvPr>
                <p:cNvSpPr/>
                <p:nvPr/>
              </p:nvSpPr>
              <p:spPr>
                <a:xfrm flipV="1">
                  <a:off x="10401300" y="3425934"/>
                  <a:ext cx="508000" cy="437932"/>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C3A3DCA5-2089-4AF8-9003-67D5C3CDC8B6}"/>
                    </a:ext>
                  </a:extLst>
                </p:cNvPr>
                <p:cNvSpPr/>
                <p:nvPr/>
              </p:nvSpPr>
              <p:spPr>
                <a:xfrm>
                  <a:off x="9740900" y="1673334"/>
                  <a:ext cx="1828800" cy="18288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6212589D-2571-433E-851B-4CC44EE2B3E2}"/>
                    </a:ext>
                  </a:extLst>
                </p:cNvPr>
                <p:cNvSpPr/>
                <p:nvPr/>
              </p:nvSpPr>
              <p:spPr>
                <a:xfrm>
                  <a:off x="10067050" y="1999484"/>
                  <a:ext cx="1176501" cy="1176501"/>
                </a:xfrm>
                <a:prstGeom prst="ellipse">
                  <a:avLst/>
                </a:prstGeom>
                <a:solidFill>
                  <a:schemeClr val="bg1"/>
                </a:solidFill>
                <a:ln>
                  <a:noFill/>
                </a:ln>
                <a:effectLst>
                  <a:outerShdw blurRad="50800" dist="38100" dir="5400000" algn="t"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54" name="Picture 10" descr="Collections icon - Free download on Iconfinder">
                  <a:extLst>
                    <a:ext uri="{FF2B5EF4-FFF2-40B4-BE49-F238E27FC236}">
                      <a16:creationId xmlns:a16="http://schemas.microsoft.com/office/drawing/2014/main" id="{53D1732E-8BDA-41F7-890E-BE10F52EE3E1}"/>
                    </a:ext>
                  </a:extLst>
                </p:cNvPr>
                <p:cNvPicPr>
                  <a:picLocks noChangeAspect="1" noChangeArrowheads="1"/>
                </p:cNvPicPr>
                <p:nvPr/>
              </p:nvPicPr>
              <p:blipFill>
                <a:blip r:embed="rId5">
                  <a:duotone>
                    <a:schemeClr val="accent4">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322984" y="2255418"/>
                  <a:ext cx="664633" cy="664633"/>
                </a:xfrm>
                <a:prstGeom prst="rect">
                  <a:avLst/>
                </a:prstGeom>
                <a:noFill/>
                <a:extLst>
                  <a:ext uri="{909E8E84-426E-40DD-AFC4-6F175D3DCCD1}">
                    <a14:hiddenFill xmlns:a14="http://schemas.microsoft.com/office/drawing/2010/main">
                      <a:solidFill>
                        <a:srgbClr val="FFFFFF"/>
                      </a:solidFill>
                    </a14:hiddenFill>
                  </a:ext>
                </a:extLst>
              </p:spPr>
            </p:pic>
          </p:grpSp>
          <p:sp>
            <p:nvSpPr>
              <p:cNvPr id="68" name="TextBox 67">
                <a:extLst>
                  <a:ext uri="{FF2B5EF4-FFF2-40B4-BE49-F238E27FC236}">
                    <a16:creationId xmlns:a16="http://schemas.microsoft.com/office/drawing/2014/main" id="{1859B27F-B35D-4829-A6A3-B2D653278F1C}"/>
                  </a:ext>
                </a:extLst>
              </p:cNvPr>
              <p:cNvSpPr txBox="1"/>
              <p:nvPr/>
            </p:nvSpPr>
            <p:spPr>
              <a:xfrm flipH="1">
                <a:off x="9580106" y="4388808"/>
                <a:ext cx="2150388" cy="1633845"/>
              </a:xfrm>
              <a:prstGeom prst="rect">
                <a:avLst/>
              </a:prstGeom>
              <a:noFill/>
            </p:spPr>
            <p:txBody>
              <a:bodyPr wrap="square" lIns="0" tIns="0" rIns="0" bIns="0" rtlCol="0" anchor="ctr">
                <a:spAutoFit/>
              </a:bodyPr>
              <a:lstStyle/>
              <a:p>
                <a:pPr lvl="0" algn="ctr">
                  <a:lnSpc>
                    <a:spcPct val="150000"/>
                  </a:lnSpc>
                  <a:spcBef>
                    <a:spcPts val="600"/>
                  </a:spcBef>
                </a:pPr>
                <a:r>
                  <a:rPr lang="en-GB" sz="1200" dirty="0">
                    <a:latin typeface="Calibri" panose="020F0502020204030204" pitchFamily="34" charset="0"/>
                    <a:ea typeface="Calibri" panose="020F0502020204030204" pitchFamily="34" charset="0"/>
                    <a:cs typeface="Calibri" panose="020F0502020204030204" pitchFamily="34" charset="0"/>
                  </a:rPr>
                  <a:t>3. </a:t>
                </a:r>
                <a:r>
                  <a:rPr lang="en-GB" sz="1200" b="1" dirty="0">
                    <a:latin typeface="Calibri" panose="020F0502020204030204" pitchFamily="34" charset="0"/>
                    <a:ea typeface="Calibri" panose="020F0502020204030204" pitchFamily="34" charset="0"/>
                    <a:cs typeface="Calibri" panose="020F0502020204030204" pitchFamily="34" charset="0"/>
                  </a:rPr>
                  <a:t>Visualization</a:t>
                </a:r>
                <a:r>
                  <a:rPr lang="en-GB" sz="1200" dirty="0">
                    <a:latin typeface="Calibri" panose="020F0502020204030204" pitchFamily="34" charset="0"/>
                    <a:ea typeface="Calibri" panose="020F0502020204030204" pitchFamily="34" charset="0"/>
                    <a:cs typeface="Calibri" panose="020F0502020204030204" pitchFamily="34" charset="0"/>
                  </a:rPr>
                  <a:t> : Interactive charts and dashboards created in Tableau and  also with seaborn &amp;matplotlib in jupyter notebook for different stakeholders' utilization</a:t>
                </a:r>
              </a:p>
            </p:txBody>
          </p:sp>
        </p:grpSp>
      </p:grpSp>
    </p:spTree>
    <p:extLst>
      <p:ext uri="{BB962C8B-B14F-4D97-AF65-F5344CB8AC3E}">
        <p14:creationId xmlns:p14="http://schemas.microsoft.com/office/powerpoint/2010/main" val="908113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3">
            <a:extLst>
              <a:ext uri="{FF2B5EF4-FFF2-40B4-BE49-F238E27FC236}">
                <a16:creationId xmlns:a16="http://schemas.microsoft.com/office/drawing/2014/main" id="{1035B5A3-B1CA-823B-1F9C-220176602F63}"/>
              </a:ext>
            </a:extLst>
          </p:cNvPr>
          <p:cNvSpPr txBox="1">
            <a:spLocks/>
          </p:cNvSpPr>
          <p:nvPr/>
        </p:nvSpPr>
        <p:spPr>
          <a:xfrm>
            <a:off x="521208" y="2133600"/>
            <a:ext cx="5020056" cy="4212336"/>
          </a:xfrm>
          <a:prstGeom prst="rect">
            <a:avLst/>
          </a:prstGeom>
        </p:spPr>
        <p:txBody>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7000"/>
              </a:lnSpc>
              <a:spcAft>
                <a:spcPts val="800"/>
              </a:spcAft>
              <a:buFont typeface="Arial" panose="020B0604020202020204" pitchFamily="34" charset="0"/>
              <a:buNone/>
            </a:pPr>
            <a:r>
              <a:rPr lang="en-US" b="1" dirty="0">
                <a:latin typeface="Calibri" panose="020F0502020204030204" pitchFamily="34" charset="0"/>
                <a:ea typeface="Calibri" panose="020F0502020204030204" pitchFamily="34" charset="0"/>
                <a:cs typeface="Times New Roman" panose="02020603050405020304" pitchFamily="18" charset="0"/>
              </a:rPr>
              <a:t>Top 10 Aircrafts Make Involved in Accidents</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Cessna and Piper aircraft have by far the highest number of accidents, significantly more than any other manufacturers. </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Beech and Bell follow, but with far fewer cases. Boeing appears in both accident and incident records, with numbers that are close but still relatively low compared to Cessna and Piper.</a:t>
            </a:r>
          </a:p>
          <a:p>
            <a:r>
              <a:rPr lang="en-US" sz="1800" dirty="0">
                <a:effectLst/>
                <a:latin typeface="Calibri" panose="020F0502020204030204" pitchFamily="34" charset="0"/>
                <a:ea typeface="Calibri" panose="020F0502020204030204" pitchFamily="34" charset="0"/>
                <a:cs typeface="Times New Roman" panose="02020603050405020304" pitchFamily="18" charset="0"/>
              </a:rPr>
              <a:t> Other makes like Mooney, Robinson, Grumman, and Bellanca show smaller but still notable accident counts. </a:t>
            </a:r>
            <a:endParaRPr lang="en-GB" dirty="0"/>
          </a:p>
        </p:txBody>
      </p:sp>
      <p:sp>
        <p:nvSpPr>
          <p:cNvPr id="3" name="Title 1">
            <a:extLst>
              <a:ext uri="{FF2B5EF4-FFF2-40B4-BE49-F238E27FC236}">
                <a16:creationId xmlns:a16="http://schemas.microsoft.com/office/drawing/2014/main" id="{73F05F63-DF95-BA39-D537-ADECC4CE87F8}"/>
              </a:ext>
            </a:extLst>
          </p:cNvPr>
          <p:cNvSpPr txBox="1">
            <a:spLocks/>
          </p:cNvSpPr>
          <p:nvPr/>
        </p:nvSpPr>
        <p:spPr>
          <a:xfrm>
            <a:off x="521207" y="978408"/>
            <a:ext cx="9667821" cy="872163"/>
          </a:xfrm>
          <a:prstGeom prst="rect">
            <a:avLst/>
          </a:prstGeom>
        </p:spPr>
        <p:txBody>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dirty="0">
                <a:latin typeface="Calibri" panose="020F0502020204030204" pitchFamily="34" charset="0"/>
                <a:ea typeface="Calibri" panose="020F0502020204030204" pitchFamily="34" charset="0"/>
                <a:cs typeface="Calibri" panose="020F0502020204030204" pitchFamily="34" charset="0"/>
              </a:rPr>
              <a:t>Key Findings </a:t>
            </a:r>
          </a:p>
        </p:txBody>
      </p:sp>
      <p:pic>
        <p:nvPicPr>
          <p:cNvPr id="4" name="Picture 3">
            <a:extLst>
              <a:ext uri="{FF2B5EF4-FFF2-40B4-BE49-F238E27FC236}">
                <a16:creationId xmlns:a16="http://schemas.microsoft.com/office/drawing/2014/main" id="{57DCEE5D-CF47-C272-C3DC-F561A9D0B5A3}"/>
              </a:ext>
            </a:extLst>
          </p:cNvPr>
          <p:cNvPicPr>
            <a:picLocks noChangeAspect="1"/>
          </p:cNvPicPr>
          <p:nvPr/>
        </p:nvPicPr>
        <p:blipFill>
          <a:blip r:embed="rId2"/>
          <a:stretch>
            <a:fillRect/>
          </a:stretch>
        </p:blipFill>
        <p:spPr>
          <a:xfrm>
            <a:off x="5541264" y="2133600"/>
            <a:ext cx="5943600" cy="4212336"/>
          </a:xfrm>
          <a:prstGeom prst="rect">
            <a:avLst/>
          </a:prstGeom>
        </p:spPr>
      </p:pic>
    </p:spTree>
    <p:extLst>
      <p:ext uri="{BB962C8B-B14F-4D97-AF65-F5344CB8AC3E}">
        <p14:creationId xmlns:p14="http://schemas.microsoft.com/office/powerpoint/2010/main" val="1410675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6" name="Rectangle 55">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3F599D02-C3C8-6588-3B6B-9E050B409067}"/>
              </a:ext>
            </a:extLst>
          </p:cNvPr>
          <p:cNvSpPr txBox="1">
            <a:spLocks/>
          </p:cNvSpPr>
          <p:nvPr/>
        </p:nvSpPr>
        <p:spPr>
          <a:xfrm>
            <a:off x="521208" y="978408"/>
            <a:ext cx="6300216" cy="132588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spcAft>
                <a:spcPts val="600"/>
              </a:spcAft>
            </a:pPr>
            <a:r>
              <a:rPr lang="en-US" b="1" kern="1200" dirty="0">
                <a:solidFill>
                  <a:schemeClr val="tx1"/>
                </a:solidFill>
                <a:latin typeface="+mj-lt"/>
                <a:ea typeface="+mj-ea"/>
                <a:cs typeface="+mj-cs"/>
              </a:rPr>
              <a:t>Key Findings Cont.  </a:t>
            </a:r>
          </a:p>
        </p:txBody>
      </p:sp>
      <p:sp>
        <p:nvSpPr>
          <p:cNvPr id="57" name="Rectangle 56">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59" name="Text Placeholder 3">
            <a:extLst>
              <a:ext uri="{FF2B5EF4-FFF2-40B4-BE49-F238E27FC236}">
                <a16:creationId xmlns:a16="http://schemas.microsoft.com/office/drawing/2014/main" id="{F3AE460F-9938-3757-CD4D-60B2A290B085}"/>
              </a:ext>
            </a:extLst>
          </p:cNvPr>
          <p:cNvSpPr txBox="1">
            <a:spLocks/>
          </p:cNvSpPr>
          <p:nvPr/>
        </p:nvSpPr>
        <p:spPr>
          <a:xfrm>
            <a:off x="7507224" y="1088136"/>
            <a:ext cx="4160520" cy="5257800"/>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800"/>
              </a:spcAft>
              <a:buNone/>
            </a:pPr>
            <a:r>
              <a:rPr lang="en-US" b="1" dirty="0"/>
              <a:t>Checking the relationship between Total Injuries in Aircraft accidents and number of Engines</a:t>
            </a:r>
            <a:endParaRPr lang="en-US" dirty="0">
              <a:effectLst/>
            </a:endParaRPr>
          </a:p>
          <a:p>
            <a:pPr marL="0">
              <a:spcAft>
                <a:spcPts val="800"/>
              </a:spcAft>
            </a:pPr>
            <a:endParaRPr lang="en-US" dirty="0"/>
          </a:p>
          <a:p>
            <a:pPr>
              <a:spcAft>
                <a:spcPts val="800"/>
              </a:spcAft>
            </a:pPr>
            <a:r>
              <a:rPr lang="en-US" dirty="0">
                <a:effectLst/>
              </a:rPr>
              <a:t>A correlation coefficient of 0.349 indicates a weak to moderate positive relationship, suggesting that as the number of engines increases, total injuries tend to increase as well. However, the correlation is not strong enough to conclude that the number of engines is a dominant factor in predicting injuries, and other factors may play a more significant role in influencing injury rates.</a:t>
            </a:r>
          </a:p>
        </p:txBody>
      </p:sp>
      <p:graphicFrame>
        <p:nvGraphicFramePr>
          <p:cNvPr id="9" name="Table 8">
            <a:extLst>
              <a:ext uri="{FF2B5EF4-FFF2-40B4-BE49-F238E27FC236}">
                <a16:creationId xmlns:a16="http://schemas.microsoft.com/office/drawing/2014/main" id="{DF41B4D6-2878-C080-75C0-598E96F63FD1}"/>
              </a:ext>
            </a:extLst>
          </p:cNvPr>
          <p:cNvGraphicFramePr>
            <a:graphicFrameLocks noGrp="1"/>
          </p:cNvGraphicFramePr>
          <p:nvPr>
            <p:extLst>
              <p:ext uri="{D42A27DB-BD31-4B8C-83A1-F6EECF244321}">
                <p14:modId xmlns:p14="http://schemas.microsoft.com/office/powerpoint/2010/main" val="472328613"/>
              </p:ext>
            </p:extLst>
          </p:nvPr>
        </p:nvGraphicFramePr>
        <p:xfrm>
          <a:off x="611505" y="3033152"/>
          <a:ext cx="6094653" cy="2709392"/>
        </p:xfrm>
        <a:graphic>
          <a:graphicData uri="http://schemas.openxmlformats.org/drawingml/2006/table">
            <a:tbl>
              <a:tblPr firstRow="1" bandRow="1">
                <a:solidFill>
                  <a:srgbClr val="404040"/>
                </a:solidFill>
                <a:tableStyleId>{5C22544A-7EE6-4342-B048-85BDC9FD1C3A}</a:tableStyleId>
              </a:tblPr>
              <a:tblGrid>
                <a:gridCol w="3536823">
                  <a:extLst>
                    <a:ext uri="{9D8B030D-6E8A-4147-A177-3AD203B41FA5}">
                      <a16:colId xmlns:a16="http://schemas.microsoft.com/office/drawing/2014/main" val="745246892"/>
                    </a:ext>
                  </a:extLst>
                </a:gridCol>
                <a:gridCol w="2557830">
                  <a:extLst>
                    <a:ext uri="{9D8B030D-6E8A-4147-A177-3AD203B41FA5}">
                      <a16:colId xmlns:a16="http://schemas.microsoft.com/office/drawing/2014/main" val="3864256269"/>
                    </a:ext>
                  </a:extLst>
                </a:gridCol>
              </a:tblGrid>
              <a:tr h="1669021">
                <a:tc>
                  <a:txBody>
                    <a:bodyPr/>
                    <a:lstStyle/>
                    <a:p>
                      <a:r>
                        <a:rPr lang="en-GB" sz="3300" b="0" cap="none" spc="0">
                          <a:solidFill>
                            <a:schemeClr val="bg1"/>
                          </a:solidFill>
                        </a:rPr>
                        <a:t>Correlation Coefficient</a:t>
                      </a:r>
                    </a:p>
                  </a:txBody>
                  <a:tcPr marL="518892" marR="712225" marT="188595" marB="399147" anchor="ctr">
                    <a:lnL w="12700" cmpd="sng">
                      <a:noFill/>
                    </a:lnL>
                    <a:lnR w="12700" cmpd="sng">
                      <a:noFill/>
                      <a:prstDash val="solid"/>
                    </a:lnR>
                    <a:lnT w="19050" cap="flat" cmpd="sng" algn="ctr">
                      <a:noFill/>
                      <a:prstDash val="solid"/>
                    </a:lnT>
                    <a:lnB w="12700" cmpd="sng">
                      <a:noFill/>
                      <a:prstDash val="solid"/>
                    </a:lnB>
                    <a:solidFill>
                      <a:schemeClr val="accent2"/>
                    </a:solidFill>
                  </a:tcPr>
                </a:tc>
                <a:tc>
                  <a:txBody>
                    <a:bodyPr/>
                    <a:lstStyle/>
                    <a:p>
                      <a:r>
                        <a:rPr lang="en-GB" sz="3300" b="0" cap="none" spc="0">
                          <a:solidFill>
                            <a:schemeClr val="bg1"/>
                          </a:solidFill>
                        </a:rPr>
                        <a:t>Value</a:t>
                      </a:r>
                    </a:p>
                  </a:txBody>
                  <a:tcPr marL="518892" marR="712225" marT="188595" marB="399147" anchor="ctr">
                    <a:lnL w="12700" cmpd="sng">
                      <a:noFill/>
                      <a:prstDash val="solid"/>
                    </a:lnL>
                    <a:lnR w="12700" cmpd="sng">
                      <a:noFill/>
                      <a:prstDash val="solid"/>
                    </a:lnR>
                    <a:lnT w="19050" cap="flat" cmpd="sng" algn="ctr">
                      <a:noFill/>
                      <a:prstDash val="solid"/>
                    </a:lnT>
                    <a:lnB w="12700" cmpd="sng">
                      <a:noFill/>
                      <a:prstDash val="solid"/>
                    </a:lnB>
                    <a:solidFill>
                      <a:schemeClr val="accent2"/>
                    </a:solidFill>
                  </a:tcPr>
                </a:tc>
                <a:extLst>
                  <a:ext uri="{0D108BD9-81ED-4DB2-BD59-A6C34878D82A}">
                    <a16:rowId xmlns:a16="http://schemas.microsoft.com/office/drawing/2014/main" val="1327397429"/>
                  </a:ext>
                </a:extLst>
              </a:tr>
              <a:tr h="1040371">
                <a:tc>
                  <a:txBody>
                    <a:bodyPr/>
                    <a:lstStyle/>
                    <a:p>
                      <a:endParaRPr lang="en-GB" sz="2500" cap="none" spc="0">
                        <a:solidFill>
                          <a:schemeClr val="bg1"/>
                        </a:solidFill>
                      </a:endParaRPr>
                    </a:p>
                  </a:txBody>
                  <a:tcPr marL="518892" marR="712225" marT="188595" marB="399147">
                    <a:lnL w="12700" cmpd="sng">
                      <a:noFill/>
                      <a:prstDash val="solid"/>
                    </a:lnL>
                    <a:lnR w="12700" cmpd="sng">
                      <a:noFill/>
                      <a:prstDash val="solid"/>
                    </a:lnR>
                    <a:lnT w="12700" cmpd="sng">
                      <a:noFill/>
                      <a:prstDash val="solid"/>
                    </a:lnT>
                    <a:lnB w="12700" cmpd="sng">
                      <a:noFill/>
                      <a:prstDash val="solid"/>
                    </a:lnB>
                    <a:solidFill>
                      <a:srgbClr val="404040"/>
                    </a:solidFill>
                  </a:tcPr>
                </a:tc>
                <a:tc>
                  <a:txBody>
                    <a:bodyPr/>
                    <a:lstStyle/>
                    <a:p>
                      <a:r>
                        <a:rPr lang="en-GB" sz="2500" cap="none" spc="0">
                          <a:solidFill>
                            <a:schemeClr val="bg1"/>
                          </a:solidFill>
                        </a:rPr>
                        <a:t>0.3494</a:t>
                      </a:r>
                    </a:p>
                  </a:txBody>
                  <a:tcPr marL="518892" marR="712225" marT="188595" marB="399147">
                    <a:lnL w="12700" cmpd="sng">
                      <a:noFill/>
                      <a:prstDash val="solid"/>
                    </a:lnL>
                    <a:lnR w="12700" cmpd="sng">
                      <a:noFill/>
                      <a:prstDash val="solid"/>
                    </a:lnR>
                    <a:lnT w="12700" cmpd="sng">
                      <a:noFill/>
                      <a:prstDash val="solid"/>
                    </a:lnT>
                    <a:lnB w="12700" cmpd="sng">
                      <a:noFill/>
                      <a:prstDash val="solid"/>
                    </a:lnB>
                    <a:solidFill>
                      <a:srgbClr val="404040"/>
                    </a:solidFill>
                  </a:tcPr>
                </a:tc>
                <a:extLst>
                  <a:ext uri="{0D108BD9-81ED-4DB2-BD59-A6C34878D82A}">
                    <a16:rowId xmlns:a16="http://schemas.microsoft.com/office/drawing/2014/main" val="658802382"/>
                  </a:ext>
                </a:extLst>
              </a:tr>
            </a:tbl>
          </a:graphicData>
        </a:graphic>
      </p:graphicFrame>
    </p:spTree>
    <p:extLst>
      <p:ext uri="{BB962C8B-B14F-4D97-AF65-F5344CB8AC3E}">
        <p14:creationId xmlns:p14="http://schemas.microsoft.com/office/powerpoint/2010/main" val="3969512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6" name="Rectangle 3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9463790-3532-D6C9-00EB-F9E853095F03}"/>
              </a:ext>
            </a:extLst>
          </p:cNvPr>
          <p:cNvSpPr txBox="1">
            <a:spLocks/>
          </p:cNvSpPr>
          <p:nvPr/>
        </p:nvSpPr>
        <p:spPr>
          <a:xfrm>
            <a:off x="6153912" y="978408"/>
            <a:ext cx="5513832" cy="1463040"/>
          </a:xfrm>
          <a:prstGeom prst="rect">
            <a:avLst/>
          </a:prstGeom>
        </p:spPr>
        <p:txBody>
          <a:bodyPr vert="horz" lIns="91440" tIns="45720" rIns="91440" bIns="45720" rtlCol="0" anchor="t">
            <a:normAutofit/>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pPr>
              <a:lnSpc>
                <a:spcPct val="90000"/>
              </a:lnSpc>
              <a:spcAft>
                <a:spcPts val="600"/>
              </a:spcAft>
            </a:pPr>
            <a:r>
              <a:rPr lang="en-US" b="1" kern="1200" dirty="0">
                <a:solidFill>
                  <a:schemeClr val="tx1"/>
                </a:solidFill>
                <a:latin typeface="+mj-lt"/>
                <a:ea typeface="+mj-ea"/>
                <a:cs typeface="+mj-cs"/>
              </a:rPr>
              <a:t>Key Findings cont.</a:t>
            </a:r>
          </a:p>
          <a:p>
            <a:pPr>
              <a:lnSpc>
                <a:spcPct val="90000"/>
              </a:lnSpc>
              <a:spcAft>
                <a:spcPts val="600"/>
              </a:spcAft>
            </a:pPr>
            <a:r>
              <a:rPr lang="en-US" b="1" kern="1200" dirty="0">
                <a:solidFill>
                  <a:schemeClr val="tx1"/>
                </a:solidFill>
                <a:latin typeface="+mj-lt"/>
                <a:ea typeface="+mj-ea"/>
                <a:cs typeface="+mj-cs"/>
              </a:rPr>
              <a:t> </a:t>
            </a:r>
          </a:p>
        </p:txBody>
      </p:sp>
      <p:pic>
        <p:nvPicPr>
          <p:cNvPr id="4" name="Picture 3">
            <a:extLst>
              <a:ext uri="{FF2B5EF4-FFF2-40B4-BE49-F238E27FC236}">
                <a16:creationId xmlns:a16="http://schemas.microsoft.com/office/drawing/2014/main" id="{B5475446-A85D-F631-3747-2DA508381471}"/>
              </a:ext>
            </a:extLst>
          </p:cNvPr>
          <p:cNvPicPr>
            <a:picLocks noChangeAspect="1"/>
          </p:cNvPicPr>
          <p:nvPr/>
        </p:nvPicPr>
        <p:blipFill>
          <a:blip r:embed="rId2"/>
          <a:stretch>
            <a:fillRect/>
          </a:stretch>
        </p:blipFill>
        <p:spPr>
          <a:xfrm>
            <a:off x="517867" y="1889504"/>
            <a:ext cx="4959823" cy="3075090"/>
          </a:xfrm>
          <a:prstGeom prst="rect">
            <a:avLst/>
          </a:prstGeom>
        </p:spPr>
      </p:pic>
      <p:sp>
        <p:nvSpPr>
          <p:cNvPr id="37" name="Freeform: Shape 36">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484" y="508090"/>
            <a:ext cx="5513832"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 Placeholder 3">
            <a:extLst>
              <a:ext uri="{FF2B5EF4-FFF2-40B4-BE49-F238E27FC236}">
                <a16:creationId xmlns:a16="http://schemas.microsoft.com/office/drawing/2014/main" id="{ACED9821-DF14-6234-1EDB-7C6C618241ED}"/>
              </a:ext>
            </a:extLst>
          </p:cNvPr>
          <p:cNvSpPr txBox="1">
            <a:spLocks/>
          </p:cNvSpPr>
          <p:nvPr/>
        </p:nvSpPr>
        <p:spPr>
          <a:xfrm>
            <a:off x="6153912" y="2578608"/>
            <a:ext cx="5513832" cy="376732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800"/>
              </a:spcAft>
            </a:pPr>
            <a:r>
              <a:rPr lang="en-US" sz="1700" b="1" dirty="0"/>
              <a:t>The count of injuries incurred due to different Weather conditions</a:t>
            </a:r>
          </a:p>
          <a:p>
            <a:pPr marL="0" indent="0">
              <a:lnSpc>
                <a:spcPct val="100000"/>
              </a:lnSpc>
              <a:spcAft>
                <a:spcPts val="800"/>
              </a:spcAft>
              <a:buNone/>
            </a:pPr>
            <a:r>
              <a:rPr lang="en-US" sz="1700" dirty="0">
                <a:effectLst/>
              </a:rPr>
              <a:t>VMC accounts for the highest number of injuries at 85.6 %. This means that most accidents and resulting injuries happen when the weather is generally clear, and visibility is good. </a:t>
            </a:r>
          </a:p>
          <a:p>
            <a:pPr>
              <a:lnSpc>
                <a:spcPct val="100000"/>
              </a:lnSpc>
              <a:spcAft>
                <a:spcPts val="800"/>
              </a:spcAft>
            </a:pPr>
            <a:r>
              <a:rPr lang="en-US" sz="1700" dirty="0">
                <a:effectLst/>
              </a:rPr>
              <a:t>IMC accidents under poor visibility conditions account for 53,648 injuries. This is significantly lower than in VMC, but still notable. </a:t>
            </a:r>
          </a:p>
          <a:p>
            <a:pPr>
              <a:lnSpc>
                <a:spcPct val="100000"/>
              </a:lnSpc>
              <a:spcAft>
                <a:spcPts val="800"/>
              </a:spcAft>
            </a:pPr>
            <a:r>
              <a:rPr lang="en-US" sz="1700" dirty="0">
                <a:effectLst/>
              </a:rPr>
              <a:t>There were also 20,393 injuries reported under unknown weather conditions.</a:t>
            </a:r>
          </a:p>
          <a:p>
            <a:pPr marL="0">
              <a:lnSpc>
                <a:spcPct val="100000"/>
              </a:lnSpc>
            </a:pPr>
            <a:endParaRPr lang="en-US" sz="1700" dirty="0"/>
          </a:p>
        </p:txBody>
      </p:sp>
    </p:spTree>
    <p:extLst>
      <p:ext uri="{BB962C8B-B14F-4D97-AF65-F5344CB8AC3E}">
        <p14:creationId xmlns:p14="http://schemas.microsoft.com/office/powerpoint/2010/main" val="1213638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17B78-2DD9-2771-AC50-461C3B88D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83819A-1ECC-D666-F6AC-EE804BE2A41D}"/>
              </a:ext>
            </a:extLst>
          </p:cNvPr>
          <p:cNvSpPr txBox="1">
            <a:spLocks/>
          </p:cNvSpPr>
          <p:nvPr/>
        </p:nvSpPr>
        <p:spPr>
          <a:xfrm>
            <a:off x="521207" y="978408"/>
            <a:ext cx="9667821" cy="872163"/>
          </a:xfrm>
          <a:prstGeom prst="rect">
            <a:avLst/>
          </a:prstGeom>
        </p:spPr>
        <p:txBody>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a:latin typeface="Calibri" panose="020F0502020204030204" pitchFamily="34" charset="0"/>
                <a:ea typeface="Calibri" panose="020F0502020204030204" pitchFamily="34" charset="0"/>
                <a:cs typeface="Calibri" panose="020F0502020204030204" pitchFamily="34" charset="0"/>
              </a:rPr>
              <a:t>Key Findings cont.</a:t>
            </a:r>
          </a:p>
          <a:p>
            <a:r>
              <a:rPr lang="en-GB">
                <a:latin typeface="Calibri" panose="020F0502020204030204" pitchFamily="34" charset="0"/>
                <a:ea typeface="Calibri" panose="020F0502020204030204" pitchFamily="34" charset="0"/>
                <a:cs typeface="Calibri" panose="020F0502020204030204" pitchFamily="34" charset="0"/>
              </a:rPr>
              <a:t> </a:t>
            </a:r>
            <a:endParaRPr lang="en-GB"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FA248ACE-DDAD-8CC1-59A4-9D3504D2DD2A}"/>
              </a:ext>
            </a:extLst>
          </p:cNvPr>
          <p:cNvPicPr>
            <a:picLocks noChangeAspect="1"/>
          </p:cNvPicPr>
          <p:nvPr/>
        </p:nvPicPr>
        <p:blipFill>
          <a:blip r:embed="rId2"/>
          <a:stretch>
            <a:fillRect/>
          </a:stretch>
        </p:blipFill>
        <p:spPr>
          <a:xfrm>
            <a:off x="5716306" y="1850572"/>
            <a:ext cx="5757237" cy="4495364"/>
          </a:xfrm>
          <a:prstGeom prst="rect">
            <a:avLst/>
          </a:prstGeom>
        </p:spPr>
      </p:pic>
      <p:graphicFrame>
        <p:nvGraphicFramePr>
          <p:cNvPr id="8" name="Text Placeholder 3">
            <a:extLst>
              <a:ext uri="{FF2B5EF4-FFF2-40B4-BE49-F238E27FC236}">
                <a16:creationId xmlns:a16="http://schemas.microsoft.com/office/drawing/2014/main" id="{C15FD7AD-1DC1-72D6-26FB-931B68328045}"/>
              </a:ext>
            </a:extLst>
          </p:cNvPr>
          <p:cNvGraphicFramePr/>
          <p:nvPr>
            <p:extLst>
              <p:ext uri="{D42A27DB-BD31-4B8C-83A1-F6EECF244321}">
                <p14:modId xmlns:p14="http://schemas.microsoft.com/office/powerpoint/2010/main" val="1506686842"/>
              </p:ext>
            </p:extLst>
          </p:nvPr>
        </p:nvGraphicFramePr>
        <p:xfrm>
          <a:off x="521208" y="2167128"/>
          <a:ext cx="5020056" cy="4178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78750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478B0-0993-52D3-B886-8CDE3EE71C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7DE506-C164-1D27-1740-D1BB554F8AA4}"/>
              </a:ext>
            </a:extLst>
          </p:cNvPr>
          <p:cNvSpPr txBox="1">
            <a:spLocks/>
          </p:cNvSpPr>
          <p:nvPr/>
        </p:nvSpPr>
        <p:spPr>
          <a:xfrm>
            <a:off x="521207" y="978408"/>
            <a:ext cx="9667821" cy="872163"/>
          </a:xfrm>
          <a:prstGeom prst="rect">
            <a:avLst/>
          </a:prstGeom>
        </p:spPr>
        <p:txBody>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dirty="0">
                <a:latin typeface="Calibri" panose="020F0502020204030204" pitchFamily="34" charset="0"/>
                <a:ea typeface="Calibri" panose="020F0502020204030204" pitchFamily="34" charset="0"/>
                <a:cs typeface="Calibri" panose="020F0502020204030204" pitchFamily="34" charset="0"/>
              </a:rPr>
              <a:t>Key Findings cont.</a:t>
            </a:r>
          </a:p>
          <a:p>
            <a:r>
              <a:rPr lang="en-GB" dirty="0">
                <a:latin typeface="Calibri" panose="020F0502020204030204" pitchFamily="34" charset="0"/>
                <a:ea typeface="Calibri" panose="020F0502020204030204" pitchFamily="34" charset="0"/>
                <a:cs typeface="Calibri" panose="020F0502020204030204" pitchFamily="34" charset="0"/>
              </a:rPr>
              <a:t> </a:t>
            </a:r>
          </a:p>
        </p:txBody>
      </p:sp>
      <p:pic>
        <p:nvPicPr>
          <p:cNvPr id="4" name="Picture 3">
            <a:extLst>
              <a:ext uri="{FF2B5EF4-FFF2-40B4-BE49-F238E27FC236}">
                <a16:creationId xmlns:a16="http://schemas.microsoft.com/office/drawing/2014/main" id="{7DED84DD-EC5A-F387-2603-483A8B348A74}"/>
              </a:ext>
            </a:extLst>
          </p:cNvPr>
          <p:cNvPicPr>
            <a:picLocks noChangeAspect="1"/>
          </p:cNvPicPr>
          <p:nvPr/>
        </p:nvPicPr>
        <p:blipFill>
          <a:blip r:embed="rId2"/>
          <a:stretch>
            <a:fillRect/>
          </a:stretch>
        </p:blipFill>
        <p:spPr>
          <a:xfrm>
            <a:off x="5649685" y="2167128"/>
            <a:ext cx="5943600" cy="4178808"/>
          </a:xfrm>
          <a:prstGeom prst="rect">
            <a:avLst/>
          </a:prstGeom>
        </p:spPr>
      </p:pic>
      <p:graphicFrame>
        <p:nvGraphicFramePr>
          <p:cNvPr id="13" name="Text Placeholder 3">
            <a:extLst>
              <a:ext uri="{FF2B5EF4-FFF2-40B4-BE49-F238E27FC236}">
                <a16:creationId xmlns:a16="http://schemas.microsoft.com/office/drawing/2014/main" id="{A0982A62-EAB8-A19A-1E1E-B290E121A556}"/>
              </a:ext>
            </a:extLst>
          </p:cNvPr>
          <p:cNvGraphicFramePr/>
          <p:nvPr/>
        </p:nvGraphicFramePr>
        <p:xfrm>
          <a:off x="521208" y="2167128"/>
          <a:ext cx="5020056" cy="41788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74235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BE2BE-CD0F-E272-11DF-2E23E92EF9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E56897-67B3-E4B4-F176-75844EB4CA56}"/>
              </a:ext>
            </a:extLst>
          </p:cNvPr>
          <p:cNvSpPr txBox="1">
            <a:spLocks/>
          </p:cNvSpPr>
          <p:nvPr/>
        </p:nvSpPr>
        <p:spPr>
          <a:xfrm>
            <a:off x="521208" y="512064"/>
            <a:ext cx="9667821" cy="872163"/>
          </a:xfrm>
          <a:prstGeom prst="rect">
            <a:avLst/>
          </a:prstGeom>
        </p:spPr>
        <p:txBody>
          <a:bodyPr/>
          <a:lst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a:lstStyle>
          <a:p>
            <a:r>
              <a:rPr lang="en-GB" dirty="0">
                <a:solidFill>
                  <a:schemeClr val="accent1"/>
                </a:solidFill>
                <a:latin typeface="Calibri" panose="020F0502020204030204" pitchFamily="34" charset="0"/>
                <a:ea typeface="Calibri" panose="020F0502020204030204" pitchFamily="34" charset="0"/>
                <a:cs typeface="Calibri" panose="020F0502020204030204" pitchFamily="34" charset="0"/>
              </a:rPr>
              <a:t>Recommendations</a:t>
            </a:r>
          </a:p>
          <a:p>
            <a:r>
              <a:rPr lang="en-GB" dirty="0">
                <a:latin typeface="Calibri" panose="020F0502020204030204" pitchFamily="34" charset="0"/>
                <a:ea typeface="Calibri" panose="020F0502020204030204" pitchFamily="34" charset="0"/>
                <a:cs typeface="Calibri" panose="020F0502020204030204" pitchFamily="34" charset="0"/>
              </a:rPr>
              <a:t> </a:t>
            </a:r>
          </a:p>
        </p:txBody>
      </p:sp>
      <p:graphicFrame>
        <p:nvGraphicFramePr>
          <p:cNvPr id="22" name="Text Placeholder 3">
            <a:extLst>
              <a:ext uri="{FF2B5EF4-FFF2-40B4-BE49-F238E27FC236}">
                <a16:creationId xmlns:a16="http://schemas.microsoft.com/office/drawing/2014/main" id="{D956C99E-413E-4AF0-9CB8-3F2FECD9656D}"/>
              </a:ext>
            </a:extLst>
          </p:cNvPr>
          <p:cNvGraphicFramePr/>
          <p:nvPr>
            <p:extLst>
              <p:ext uri="{D42A27DB-BD31-4B8C-83A1-F6EECF244321}">
                <p14:modId xmlns:p14="http://schemas.microsoft.com/office/powerpoint/2010/main" val="319535135"/>
              </p:ext>
            </p:extLst>
          </p:nvPr>
        </p:nvGraphicFramePr>
        <p:xfrm>
          <a:off x="521208" y="1384227"/>
          <a:ext cx="10177272" cy="41788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8187817"/>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F143FB8-3523-4B93-8A38-67AC6D792A6C}">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346</TotalTime>
  <Words>759</Words>
  <Application>Microsoft Office PowerPoint</Application>
  <PresentationFormat>Widescreen</PresentationFormat>
  <Paragraphs>61</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Bierstadt</vt:lpstr>
      <vt:lpstr>Calibri</vt:lpstr>
      <vt:lpstr>Georgia</vt:lpstr>
      <vt:lpstr>Georgia Pro Light</vt:lpstr>
      <vt:lpstr>Segoe UI</vt:lpstr>
      <vt:lpstr>GestaltVTI</vt:lpstr>
      <vt:lpstr>Aircraft Risk Analysis for Investment Decisions</vt:lpstr>
      <vt:lpstr>Business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vt:lpstr>
      <vt:lpstr>PowerPoint Presentation</vt:lpstr>
    </vt:vector>
  </TitlesOfParts>
  <Company>Mastercard Foundation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Agnes Murugi Chomba</dc:creator>
  <cp:lastModifiedBy>Agnes Murugi Chomba</cp:lastModifiedBy>
  <cp:revision>1</cp:revision>
  <dcterms:created xsi:type="dcterms:W3CDTF">2025-04-28T06:15:50Z</dcterms:created>
  <dcterms:modified xsi:type="dcterms:W3CDTF">2025-04-28T12:02:17Z</dcterms:modified>
</cp:coreProperties>
</file>