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28">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pos="3828"/>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3999" y="1122362"/>
            <a:ext cx="9144000" cy="2387599"/>
          </a:xfrm>
        </p:spPr>
        <p:txBody>
          <a:bodyPr anchor="b"/>
          <a:lstStyle>
            <a:lvl1pPr algn="ctr">
              <a:defRPr sz="4500"/>
            </a:lvl1pPr>
          </a:lstStyle>
          <a:p>
            <a:pPr>
              <a:defRPr/>
            </a:pPr>
            <a:r>
              <a:rPr lang="en-US"/>
              <a:t>Click to edit Master title style</a:t>
            </a:r>
          </a:p>
        </p:txBody>
      </p:sp>
      <p:sp>
        <p:nvSpPr>
          <p:cNvPr id="3" name="Subtitle 2"/>
          <p:cNvSpPr>
            <a:spLocks noGrp="1"/>
          </p:cNvSpPr>
          <p:nvPr>
            <p:ph type="subTitle" idx="1"/>
          </p:nvPr>
        </p:nvSpPr>
        <p:spPr bwMode="auto">
          <a:xfrm>
            <a:off x="1523999" y="3602037"/>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19.04.2024</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19.04.2024</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899" y="365125"/>
            <a:ext cx="2628900" cy="5811838"/>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838198" y="365125"/>
            <a:ext cx="7734299"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19.04.2024</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19.04.2024</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4500"/>
            </a:lvl1pPr>
          </a:lstStyle>
          <a:p>
            <a:pPr>
              <a:defRPr/>
            </a:pPr>
            <a:r>
              <a:rPr lang="en-US"/>
              <a:t>Click to edit Master title style</a:t>
            </a:r>
          </a:p>
        </p:txBody>
      </p:sp>
      <p:sp>
        <p:nvSpPr>
          <p:cNvPr id="3" name="Text Placeholder 2"/>
          <p:cNvSpPr>
            <a:spLocks noGrp="1"/>
          </p:cNvSpPr>
          <p:nvPr>
            <p:ph type="body" idx="1"/>
          </p:nvPr>
        </p:nvSpPr>
        <p:spPr bwMode="auto">
          <a:xfrm>
            <a:off x="831850" y="4589463"/>
            <a:ext cx="10515600" cy="150018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ru-RU"/>
              <a:t>19.04.2024</a:t>
            </a:fld>
            <a:endParaRPr lang="ru-RU"/>
          </a:p>
        </p:txBody>
      </p:sp>
      <p:sp>
        <p:nvSpPr>
          <p:cNvPr id="5" name="Footer Placeholder 4"/>
          <p:cNvSpPr>
            <a:spLocks noGrp="1"/>
          </p:cNvSpPr>
          <p:nvPr>
            <p:ph type="ftr" sz="quarter" idx="11"/>
          </p:nvPr>
        </p:nvSpPr>
        <p:spPr bwMode="auto"/>
        <p:txBody>
          <a:bodyPr/>
          <a:lstStyle/>
          <a:p>
            <a:pPr>
              <a:defRPr/>
            </a:pPr>
            <a:endParaRPr lang="ru-RU"/>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sz="half" idx="1"/>
          </p:nvPr>
        </p:nvSpPr>
        <p:spPr bwMode="auto">
          <a:xfrm>
            <a:off x="838198" y="1825625"/>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Content Placeholder 3"/>
          <p:cNvSpPr>
            <a:spLocks noGrp="1"/>
          </p:cNvSpPr>
          <p:nvPr>
            <p:ph sz="half" idx="2"/>
          </p:nvPr>
        </p:nvSpPr>
        <p:spPr bwMode="auto">
          <a:xfrm>
            <a:off x="6172200" y="1825625"/>
            <a:ext cx="5181599"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ru-RU"/>
              <a:t>19.04.2024</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365125"/>
            <a:ext cx="10515600" cy="1325562"/>
          </a:xfrm>
        </p:spPr>
        <p:txBody>
          <a:bodyPr/>
          <a:lstStyle/>
          <a:p>
            <a:pPr>
              <a:defRPr/>
            </a:pPr>
            <a:r>
              <a:rPr lang="en-US"/>
              <a:t>Click to edit Master title style</a:t>
            </a:r>
          </a:p>
        </p:txBody>
      </p:sp>
      <p:sp>
        <p:nvSpPr>
          <p:cNvPr id="3" name="Text Placeholder 2"/>
          <p:cNvSpPr>
            <a:spLocks noGrp="1"/>
          </p:cNvSpPr>
          <p:nvPr>
            <p:ph type="body" idx="1"/>
          </p:nvPr>
        </p:nvSpPr>
        <p:spPr bwMode="auto">
          <a:xfrm>
            <a:off x="839789" y="1681162"/>
            <a:ext cx="5157785"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9" y="2505074"/>
            <a:ext cx="5157785"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Text Placeholder 4"/>
          <p:cNvSpPr>
            <a:spLocks noGrp="1"/>
          </p:cNvSpPr>
          <p:nvPr>
            <p:ph type="body" sz="quarter" idx="3"/>
          </p:nvPr>
        </p:nvSpPr>
        <p:spPr bwMode="auto">
          <a:xfrm>
            <a:off x="6172200" y="1681162"/>
            <a:ext cx="5183187" cy="823911"/>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7" cy="368458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ru-RU"/>
              <a:t>19.04.2024</a:t>
            </a:fld>
            <a:endParaRPr lang="ru-RU"/>
          </a:p>
        </p:txBody>
      </p:sp>
      <p:sp>
        <p:nvSpPr>
          <p:cNvPr id="8" name="Footer Placeholder 7"/>
          <p:cNvSpPr>
            <a:spLocks noGrp="1"/>
          </p:cNvSpPr>
          <p:nvPr>
            <p:ph type="ftr" sz="quarter" idx="11"/>
          </p:nvPr>
        </p:nvSpPr>
        <p:spPr bwMode="auto"/>
        <p:txBody>
          <a:bodyPr/>
          <a:lstStyle/>
          <a:p>
            <a:pPr>
              <a:defRPr/>
            </a:pPr>
            <a:endParaRPr lang="ru-RU"/>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ru-RU"/>
              <a:t>19.04.2024</a:t>
            </a:fld>
            <a:endParaRPr lang="ru-RU"/>
          </a:p>
        </p:txBody>
      </p:sp>
      <p:sp>
        <p:nvSpPr>
          <p:cNvPr id="4" name="Footer Placeholder 3"/>
          <p:cNvSpPr>
            <a:spLocks noGrp="1"/>
          </p:cNvSpPr>
          <p:nvPr>
            <p:ph type="ftr" sz="quarter" idx="11"/>
          </p:nvPr>
        </p:nvSpPr>
        <p:spPr bwMode="auto"/>
        <p:txBody>
          <a:bodyPr/>
          <a:lstStyle/>
          <a:p>
            <a:pPr>
              <a:defRPr/>
            </a:pPr>
            <a:endParaRPr lang="ru-RU"/>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ru-RU"/>
              <a:t>19.04.2024</a:t>
            </a:fld>
            <a:endParaRPr lang="ru-RU"/>
          </a:p>
        </p:txBody>
      </p:sp>
      <p:sp>
        <p:nvSpPr>
          <p:cNvPr id="3" name="Footer Placeholder 2"/>
          <p:cNvSpPr>
            <a:spLocks noGrp="1"/>
          </p:cNvSpPr>
          <p:nvPr>
            <p:ph type="ftr" sz="quarter" idx="11"/>
          </p:nvPr>
        </p:nvSpPr>
        <p:spPr bwMode="auto"/>
        <p:txBody>
          <a:bodyPr/>
          <a:lstStyle/>
          <a:p>
            <a:pPr>
              <a:defRPr/>
            </a:pPr>
            <a:endParaRPr lang="ru-RU"/>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rPr lang="en-US"/>
              <a:t>Click to edit Master title style</a:t>
            </a:r>
          </a:p>
        </p:txBody>
      </p:sp>
      <p:sp>
        <p:nvSpPr>
          <p:cNvPr id="3" name="Content Placeholder 2"/>
          <p:cNvSpPr>
            <a:spLocks noGrp="1"/>
          </p:cNvSpPr>
          <p:nvPr>
            <p:ph idx="1"/>
          </p:nvPr>
        </p:nvSpPr>
        <p:spPr bwMode="auto">
          <a:xfrm>
            <a:off x="5183187"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ru-RU"/>
              <a:t>19.04.2024</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7" y="457200"/>
            <a:ext cx="3932237" cy="1600200"/>
          </a:xfrm>
        </p:spPr>
        <p:txBody>
          <a:bodyPr anchor="b"/>
          <a:lstStyle>
            <a:lvl1pPr>
              <a:defRPr sz="2400"/>
            </a:lvl1pPr>
          </a:lstStyle>
          <a:p>
            <a:pPr>
              <a:defRPr/>
            </a:pPr>
            <a:r>
              <a:rPr lang="en-US"/>
              <a:t>Click to edit Master title style</a:t>
            </a:r>
          </a:p>
        </p:txBody>
      </p:sp>
      <p:sp>
        <p:nvSpPr>
          <p:cNvPr id="3" name="Picture Placeholder 2"/>
          <p:cNvSpPr>
            <a:spLocks noGrp="1" noChangeAspect="1"/>
          </p:cNvSpPr>
          <p:nvPr>
            <p:ph type="pic" idx="1"/>
          </p:nvPr>
        </p:nvSpPr>
        <p:spPr bwMode="auto">
          <a:xfrm>
            <a:off x="5183187" y="987425"/>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a:defRPr/>
            </a:pPr>
            <a:r>
              <a:rPr lang="en-US"/>
              <a:t>Click icon to add picture</a:t>
            </a:r>
          </a:p>
        </p:txBody>
      </p:sp>
      <p:sp>
        <p:nvSpPr>
          <p:cNvPr id="4" name="Text Placeholder 3"/>
          <p:cNvSpPr>
            <a:spLocks noGrp="1"/>
          </p:cNvSpPr>
          <p:nvPr>
            <p:ph type="body" sz="half" idx="2"/>
          </p:nvPr>
        </p:nvSpPr>
        <p:spPr bwMode="auto">
          <a:xfrm>
            <a:off x="839787" y="2057399"/>
            <a:ext cx="3932237" cy="381158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ru-RU"/>
              <a:t>19.04.2024</a:t>
            </a:fld>
            <a:endParaRPr lang="ru-RU"/>
          </a:p>
        </p:txBody>
      </p:sp>
      <p:sp>
        <p:nvSpPr>
          <p:cNvPr id="6" name="Footer Placeholder 5"/>
          <p:cNvSpPr>
            <a:spLocks noGrp="1"/>
          </p:cNvSpPr>
          <p:nvPr>
            <p:ph type="ftr" sz="quarter" idx="11"/>
          </p:nvPr>
        </p:nvSpPr>
        <p:spPr bwMode="auto"/>
        <p:txBody>
          <a:bodyPr/>
          <a:lstStyle/>
          <a:p>
            <a:pPr>
              <a:defRPr/>
            </a:pPr>
            <a:endParaRPr lang="ru-RU"/>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198" y="365125"/>
            <a:ext cx="10515600" cy="1325562"/>
          </a:xfrm>
          <a:prstGeom prst="rect">
            <a:avLst/>
          </a:prstGeom>
        </p:spPr>
        <p:txBody>
          <a:bodyPr vert="horz" lIns="91440" tIns="45720" rIns="91440" bIns="45720" rtlCol="0" anchor="ctr">
            <a:normAutofit/>
          </a:bodyPr>
          <a:lstStyle/>
          <a:p>
            <a:pPr>
              <a:defRPr/>
            </a:pPr>
            <a:r>
              <a:rPr lang="en-US"/>
              <a:t>Click to edit Master title style</a:t>
            </a:r>
          </a:p>
        </p:txBody>
      </p:sp>
      <p:sp>
        <p:nvSpPr>
          <p:cNvPr id="3" name="Text Placeholder 2"/>
          <p:cNvSpPr>
            <a:spLocks noGrp="1"/>
          </p:cNvSpPr>
          <p:nvPr>
            <p:ph type="body" idx="1"/>
          </p:nvPr>
        </p:nvSpPr>
        <p:spPr bwMode="auto">
          <a:xfrm>
            <a:off x="838198"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2"/>
          </p:nvPr>
        </p:nvSpPr>
        <p:spPr bwMode="auto">
          <a:xfrm>
            <a:off x="838198"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BCC18F51-09EC-435C-A3BA-64A766E099C0}" type="datetimeFigureOut">
              <a:rPr lang="ru-RU"/>
              <a:t>19.04.2024</a:t>
            </a:fld>
            <a:endParaRPr lang="ru-RU"/>
          </a:p>
        </p:txBody>
      </p:sp>
      <p:sp>
        <p:nvSpPr>
          <p:cNvPr id="5" name="Footer Placeholder 4"/>
          <p:cNvSpPr>
            <a:spLocks noGrp="1"/>
          </p:cNvSpPr>
          <p:nvPr>
            <p:ph type="ftr" sz="quarter" idx="3"/>
          </p:nvPr>
        </p:nvSpPr>
        <p:spPr bwMode="auto">
          <a:xfrm>
            <a:off x="4038598"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8610599"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08395586-F03A-48D1-94DF-16B239DF4FB5}" type="slidenum">
              <a:rPr lang="ru-RU"/>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171450" indent="-171450" algn="l" defTabSz="685800">
        <a:lnSpc>
          <a:spcPct val="90000"/>
        </a:lnSpc>
        <a:spcBef>
          <a:spcPts val="749"/>
        </a:spcBef>
        <a:buFont typeface="Arial"/>
        <a:buChar char="•"/>
        <a:defRPr sz="2100">
          <a:solidFill>
            <a:schemeClr val="tx1"/>
          </a:solidFill>
          <a:latin typeface="+mn-lt"/>
          <a:ea typeface="+mn-ea"/>
          <a:cs typeface="+mn-cs"/>
        </a:defRPr>
      </a:lvl1pPr>
      <a:lvl2pPr marL="514350" indent="-171450" algn="l" defTabSz="685800">
        <a:lnSpc>
          <a:spcPct val="90000"/>
        </a:lnSpc>
        <a:spcBef>
          <a:spcPts val="374"/>
        </a:spcBef>
        <a:buFont typeface="Arial"/>
        <a:buChar char="•"/>
        <a:defRPr sz="1800">
          <a:solidFill>
            <a:schemeClr val="tx1"/>
          </a:solidFill>
          <a:latin typeface="+mn-lt"/>
          <a:ea typeface="+mn-ea"/>
          <a:cs typeface="+mn-cs"/>
        </a:defRPr>
      </a:lvl2pPr>
      <a:lvl3pPr marL="857250" indent="-171450" algn="l" defTabSz="685800">
        <a:lnSpc>
          <a:spcPct val="90000"/>
        </a:lnSpc>
        <a:spcBef>
          <a:spcPts val="374"/>
        </a:spcBef>
        <a:buFont typeface="Arial"/>
        <a:buChar char="•"/>
        <a:defRPr sz="1500">
          <a:solidFill>
            <a:schemeClr val="tx1"/>
          </a:solidFill>
          <a:latin typeface="+mn-lt"/>
          <a:ea typeface="+mn-ea"/>
          <a:cs typeface="+mn-cs"/>
        </a:defRPr>
      </a:lvl3pPr>
      <a:lvl4pPr marL="1200150" indent="-171450" algn="l" defTabSz="685800">
        <a:lnSpc>
          <a:spcPct val="90000"/>
        </a:lnSpc>
        <a:spcBef>
          <a:spcPts val="374"/>
        </a:spcBef>
        <a:buFont typeface="Arial"/>
        <a:buChar char="•"/>
        <a:defRPr sz="1350">
          <a:solidFill>
            <a:schemeClr val="tx1"/>
          </a:solidFill>
          <a:latin typeface="+mn-lt"/>
          <a:ea typeface="+mn-ea"/>
          <a:cs typeface="+mn-cs"/>
        </a:defRPr>
      </a:lvl4pPr>
      <a:lvl5pPr marL="1543050" indent="-171450" algn="l" defTabSz="685800">
        <a:lnSpc>
          <a:spcPct val="90000"/>
        </a:lnSpc>
        <a:spcBef>
          <a:spcPts val="374"/>
        </a:spcBef>
        <a:buFont typeface="Arial"/>
        <a:buChar char="•"/>
        <a:defRPr sz="1350">
          <a:solidFill>
            <a:schemeClr val="tx1"/>
          </a:solidFill>
          <a:latin typeface="+mn-lt"/>
          <a:ea typeface="+mn-ea"/>
          <a:cs typeface="+mn-cs"/>
        </a:defRPr>
      </a:lvl5pPr>
      <a:lvl6pPr marL="1885950" indent="-171450" algn="l" defTabSz="685800">
        <a:lnSpc>
          <a:spcPct val="90000"/>
        </a:lnSpc>
        <a:spcBef>
          <a:spcPts val="374"/>
        </a:spcBef>
        <a:buFont typeface="Arial"/>
        <a:buChar char="•"/>
        <a:defRPr sz="1350">
          <a:solidFill>
            <a:schemeClr val="tx1"/>
          </a:solidFill>
          <a:latin typeface="+mn-lt"/>
          <a:ea typeface="+mn-ea"/>
          <a:cs typeface="+mn-cs"/>
        </a:defRPr>
      </a:lvl6pPr>
      <a:lvl7pPr marL="2228850" indent="-171450" algn="l" defTabSz="685800">
        <a:lnSpc>
          <a:spcPct val="90000"/>
        </a:lnSpc>
        <a:spcBef>
          <a:spcPts val="374"/>
        </a:spcBef>
        <a:buFont typeface="Arial"/>
        <a:buChar char="•"/>
        <a:defRPr sz="1350">
          <a:solidFill>
            <a:schemeClr val="tx1"/>
          </a:solidFill>
          <a:latin typeface="+mn-lt"/>
          <a:ea typeface="+mn-ea"/>
          <a:cs typeface="+mn-cs"/>
        </a:defRPr>
      </a:lvl7pPr>
      <a:lvl8pPr marL="2571750" indent="-171450" algn="l" defTabSz="685800">
        <a:lnSpc>
          <a:spcPct val="90000"/>
        </a:lnSpc>
        <a:spcBef>
          <a:spcPts val="374"/>
        </a:spcBef>
        <a:buFont typeface="Arial"/>
        <a:buChar char="•"/>
        <a:defRPr sz="1350">
          <a:solidFill>
            <a:schemeClr val="tx1"/>
          </a:solidFill>
          <a:latin typeface="+mn-lt"/>
          <a:ea typeface="+mn-ea"/>
          <a:cs typeface="+mn-cs"/>
        </a:defRPr>
      </a:lvl8pPr>
      <a:lvl9pPr marL="2914650" indent="-171450" algn="l" defTabSz="685800">
        <a:lnSpc>
          <a:spcPct val="90000"/>
        </a:lnSpc>
        <a:spcBef>
          <a:spcPts val="374"/>
        </a:spcBef>
        <a:buFont typeface="Arial"/>
        <a:buChar char="•"/>
        <a:defRPr sz="1350">
          <a:solidFill>
            <a:schemeClr val="tx1"/>
          </a:solidFill>
          <a:latin typeface="+mn-lt"/>
          <a:ea typeface="+mn-ea"/>
          <a:cs typeface="+mn-cs"/>
        </a:defRPr>
      </a:lvl9pPr>
    </p:bodyStyle>
    <p:otherStyle>
      <a:defPPr>
        <a:defRPr lang="en-US"/>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noFill/>
        <a:effectLst/>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3999" y="998737"/>
            <a:ext cx="9144000" cy="1447752"/>
          </a:xfrm>
        </p:spPr>
        <p:txBody>
          <a:bodyPr vertOverflow="overflow" horzOverflow="overflow" vert="horz" wrap="square" lIns="91440" tIns="45720" rIns="91440" bIns="45720" numCol="1" spcCol="0" rtlCol="0" fromWordArt="0" anchor="b" anchorCtr="0" forceAA="0" compatLnSpc="0">
            <a:normAutofit/>
          </a:bodyPr>
          <a:lstStyle/>
          <a:p>
            <a:pPr>
              <a:defRPr/>
            </a:pPr>
            <a:r>
              <a:rPr lang="en-US" dirty="0" err="1"/>
              <a:t>Generalised</a:t>
            </a:r>
            <a:r>
              <a:rPr lang="en-US" dirty="0"/>
              <a:t> Planning for Complex Path Finding Games</a:t>
            </a:r>
          </a:p>
        </p:txBody>
      </p:sp>
      <p:sp>
        <p:nvSpPr>
          <p:cNvPr id="3" name="Subtitle 2"/>
          <p:cNvSpPr>
            <a:spLocks noGrp="1"/>
          </p:cNvSpPr>
          <p:nvPr>
            <p:ph type="subTitle" idx="1"/>
          </p:nvPr>
        </p:nvSpPr>
        <p:spPr bwMode="auto">
          <a:xfrm>
            <a:off x="1570237" y="2601118"/>
            <a:ext cx="9144000" cy="533808"/>
          </a:xfrm>
        </p:spPr>
        <p:txBody>
          <a:bodyPr>
            <a:normAutofit fontScale="85000" lnSpcReduction="20000"/>
          </a:bodyPr>
          <a:lstStyle/>
          <a:p>
            <a:pPr>
              <a:defRPr/>
            </a:pPr>
            <a:r>
              <a:rPr lang="en-US" dirty="0"/>
              <a:t>Authored by: Murtaza Daudali</a:t>
            </a:r>
          </a:p>
          <a:p>
            <a:pPr>
              <a:defRPr/>
            </a:pPr>
            <a:r>
              <a:rPr lang="en-US" dirty="0"/>
              <a:t>Supervised by: Ramon Fraga Pereira</a:t>
            </a:r>
          </a:p>
        </p:txBody>
      </p:sp>
      <p:pic>
        <p:nvPicPr>
          <p:cNvPr id="1296366882" name="Picture 1296366881"/>
          <p:cNvPicPr>
            <a:picLocks noChangeAspect="1"/>
          </p:cNvPicPr>
          <p:nvPr/>
        </p:nvPicPr>
        <p:blipFill>
          <a:blip r:embed="rId2"/>
          <a:stretch/>
        </p:blipFill>
        <p:spPr bwMode="auto">
          <a:xfrm>
            <a:off x="3481198" y="3657502"/>
            <a:ext cx="5229601" cy="2201761"/>
          </a:xfrm>
          <a:prstGeom prst="rect">
            <a:avLst/>
          </a:prstGeom>
        </p:spPr>
      </p:pic>
      <p:sp>
        <p:nvSpPr>
          <p:cNvPr id="540370856" name="Rectangle 540370855"/>
          <p:cNvSpPr/>
          <p:nvPr/>
        </p:nvSpPr>
        <p:spPr bwMode="auto">
          <a:xfrm>
            <a:off x="2805781" y="2311935"/>
            <a:ext cx="183636" cy="366119"/>
          </a:xfrm>
          <a:prstGeom prst="rect">
            <a:avLst/>
          </a:prstGeom>
          <a:noFill/>
          <a:ln>
            <a:noFill/>
          </a:ln>
        </p:spPr>
        <p:txBody>
          <a:bodyPr rot="0" spcFirstLastPara="0" vertOverflow="overflow" horzOverflow="overflow" vert="horz" wrap="none" lIns="91440" tIns="45720" rIns="91440" bIns="45720" numCol="1" spcCol="0" rtlCol="0" fromWordArt="0" anchor="t" anchorCtr="0" forceAA="0" compatLnSpc="1">
            <a:prstTxWarp prst="textNoShape">
              <a:avLst/>
            </a:prstTxWarp>
            <a:spAutoFit/>
          </a:bodyPr>
          <a:lstStyle/>
          <a:p>
            <a:pPr algn="ctr">
              <a:defRPr/>
            </a:pPr>
            <a:endParaRPr>
              <a:latin typeface="Cambria Math"/>
              <a:ea typeface="Cambria Math"/>
              <a:cs typeface="Cambria Mat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62349314" name="Title 1"/>
          <p:cNvSpPr>
            <a:spLocks noGrp="1"/>
          </p:cNvSpPr>
          <p:nvPr>
            <p:ph type="title"/>
          </p:nvPr>
        </p:nvSpPr>
        <p:spPr bwMode="auto"/>
        <p:txBody>
          <a:bodyPr/>
          <a:lstStyle/>
          <a:p>
            <a:pPr>
              <a:defRPr/>
            </a:pPr>
            <a:r>
              <a:t>Outline</a:t>
            </a:r>
          </a:p>
        </p:txBody>
      </p:sp>
      <p:sp>
        <p:nvSpPr>
          <p:cNvPr id="1532328543" name="TextBox 1532328542"/>
          <p:cNvSpPr txBox="1"/>
          <p:nvPr/>
        </p:nvSpPr>
        <p:spPr bwMode="auto">
          <a:xfrm>
            <a:off x="743485" y="4337111"/>
            <a:ext cx="2265150" cy="1189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US" sz="1800" b="0" i="0" u="none" strike="noStrike" cap="none" spc="0">
                <a:solidFill>
                  <a:schemeClr val="tx1"/>
                </a:solidFill>
                <a:latin typeface="+mn-lt"/>
                <a:ea typeface="+mn-ea"/>
                <a:cs typeface="+mn-cs"/>
              </a:rPr>
              <a:t>Introduction to PDDL and Automated Planning</a:t>
            </a:r>
            <a:endParaRPr sz="1800"/>
          </a:p>
          <a:p>
            <a:pPr>
              <a:defRPr/>
            </a:pPr>
            <a:endParaRPr/>
          </a:p>
        </p:txBody>
      </p:sp>
      <p:sp>
        <p:nvSpPr>
          <p:cNvPr id="1433258724" name="TextBox 1433258723"/>
          <p:cNvSpPr txBox="1"/>
          <p:nvPr/>
        </p:nvSpPr>
        <p:spPr bwMode="auto">
          <a:xfrm>
            <a:off x="3312351" y="4337111"/>
            <a:ext cx="2615681" cy="1189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US" sz="1800" b="0" i="0" u="none" strike="noStrike" cap="none" spc="0">
                <a:solidFill>
                  <a:schemeClr val="tx1"/>
                </a:solidFill>
                <a:latin typeface="+mn-lt"/>
                <a:ea typeface="+mn-ea"/>
                <a:cs typeface="+mn-cs"/>
              </a:rPr>
              <a:t>Interest and Importance of Generalised Planning</a:t>
            </a:r>
            <a:endParaRPr sz="1800"/>
          </a:p>
          <a:p>
            <a:pPr>
              <a:defRPr/>
            </a:pPr>
            <a:endParaRPr/>
          </a:p>
        </p:txBody>
      </p:sp>
      <p:sp>
        <p:nvSpPr>
          <p:cNvPr id="499691838" name="TextBox 499691837"/>
          <p:cNvSpPr txBox="1"/>
          <p:nvPr/>
        </p:nvSpPr>
        <p:spPr bwMode="auto">
          <a:xfrm>
            <a:off x="6417278" y="4337111"/>
            <a:ext cx="2051345" cy="640440"/>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rPr lang="en-US" sz="1800" b="0" i="0" u="none" strike="noStrike" cap="none" spc="0">
                <a:solidFill>
                  <a:schemeClr val="tx1"/>
                </a:solidFill>
                <a:latin typeface="+mn-lt"/>
                <a:ea typeface="+mn-ea"/>
                <a:cs typeface="+mn-cs"/>
              </a:rPr>
              <a:t>Explored Domains</a:t>
            </a:r>
            <a:endParaRPr sz="1800"/>
          </a:p>
          <a:p>
            <a:pPr>
              <a:defRPr/>
            </a:pPr>
            <a:endParaRPr/>
          </a:p>
        </p:txBody>
      </p:sp>
      <p:sp>
        <p:nvSpPr>
          <p:cNvPr id="1920640936" name="TextBox 1920640935"/>
          <p:cNvSpPr txBox="1"/>
          <p:nvPr/>
        </p:nvSpPr>
        <p:spPr bwMode="auto">
          <a:xfrm>
            <a:off x="9418537" y="4291211"/>
            <a:ext cx="1670162"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rPr lang="en-US" sz="1800" b="0" i="0" u="none" strike="noStrike" cap="none" spc="0">
                <a:solidFill>
                  <a:schemeClr val="tx1"/>
                </a:solidFill>
                <a:latin typeface="+mn-lt"/>
                <a:ea typeface="+mn-ea"/>
                <a:cs typeface="+mn-cs"/>
              </a:rPr>
              <a:t>Demonstration</a:t>
            </a:r>
            <a:endParaRPr/>
          </a:p>
        </p:txBody>
      </p:sp>
      <p:pic>
        <p:nvPicPr>
          <p:cNvPr id="145650947" name="Picture 145650946"/>
          <p:cNvPicPr>
            <a:picLocks noChangeAspect="1"/>
          </p:cNvPicPr>
          <p:nvPr/>
        </p:nvPicPr>
        <p:blipFill>
          <a:blip r:embed="rId2"/>
          <a:stretch/>
        </p:blipFill>
        <p:spPr bwMode="auto">
          <a:xfrm>
            <a:off x="986154" y="2179740"/>
            <a:ext cx="1777651" cy="1782469"/>
          </a:xfrm>
          <a:prstGeom prst="rect">
            <a:avLst/>
          </a:prstGeom>
        </p:spPr>
      </p:pic>
      <p:pic>
        <p:nvPicPr>
          <p:cNvPr id="800687101" name="Picture 800687100"/>
          <p:cNvPicPr>
            <a:picLocks noChangeAspect="1"/>
          </p:cNvPicPr>
          <p:nvPr/>
        </p:nvPicPr>
        <p:blipFill>
          <a:blip r:embed="rId3"/>
          <a:stretch/>
        </p:blipFill>
        <p:spPr bwMode="auto">
          <a:xfrm>
            <a:off x="3737550" y="2200084"/>
            <a:ext cx="1757362" cy="1762124"/>
          </a:xfrm>
          <a:prstGeom prst="rect">
            <a:avLst/>
          </a:prstGeom>
        </p:spPr>
      </p:pic>
      <p:pic>
        <p:nvPicPr>
          <p:cNvPr id="724159512" name="Picture 724159511"/>
          <p:cNvPicPr>
            <a:picLocks noChangeAspect="1"/>
          </p:cNvPicPr>
          <p:nvPr/>
        </p:nvPicPr>
        <p:blipFill>
          <a:blip r:embed="rId4"/>
          <a:stretch/>
        </p:blipFill>
        <p:spPr bwMode="auto">
          <a:xfrm>
            <a:off x="6580074" y="2231780"/>
            <a:ext cx="1725752" cy="1730428"/>
          </a:xfrm>
          <a:prstGeom prst="rect">
            <a:avLst/>
          </a:prstGeom>
        </p:spPr>
      </p:pic>
      <p:pic>
        <p:nvPicPr>
          <p:cNvPr id="1784349539" name="Picture 1784349538"/>
          <p:cNvPicPr>
            <a:picLocks noChangeAspect="1"/>
          </p:cNvPicPr>
          <p:nvPr/>
        </p:nvPicPr>
        <p:blipFill>
          <a:blip r:embed="rId5"/>
          <a:stretch/>
        </p:blipFill>
        <p:spPr bwMode="auto">
          <a:xfrm>
            <a:off x="9255161" y="2238062"/>
            <a:ext cx="1719486" cy="17241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64753228" name="Title 1"/>
          <p:cNvSpPr>
            <a:spLocks noGrp="1"/>
          </p:cNvSpPr>
          <p:nvPr>
            <p:ph type="title"/>
          </p:nvPr>
        </p:nvSpPr>
        <p:spPr bwMode="auto"/>
        <p:txBody>
          <a:bodyPr/>
          <a:lstStyle/>
          <a:p>
            <a:pPr>
              <a:defRPr/>
            </a:pPr>
            <a:r>
              <a:rPr dirty="0"/>
              <a:t>Introduction to PDDL and Planning</a:t>
            </a:r>
          </a:p>
        </p:txBody>
      </p:sp>
      <mc:AlternateContent xmlns:mc="http://schemas.openxmlformats.org/markup-compatibility/2006">
        <mc:Choice xmlns:a14="http://schemas.microsoft.com/office/drawing/2010/main" Requires="a14">
          <p:sp>
            <p:nvSpPr>
              <p:cNvPr id="2026129439"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87500" lnSpcReduction="20000"/>
              </a:bodyPr>
              <a:lstStyle/>
              <a:p>
                <a:pPr>
                  <a:defRPr/>
                </a:pPr>
                <a:r>
                  <a:rPr sz="2200" dirty="0"/>
                  <a:t>The Planning Domain Definition Language (PDDL) is a collection of languages created in attempt to standardize Artificial Intelligence (AI) planning languages.</a:t>
                </a:r>
              </a:p>
              <a:p>
                <a:pPr>
                  <a:defRPr/>
                </a:pPr>
                <a:r>
                  <a:rPr sz="2200" dirty="0"/>
                  <a:t>This project focuses on PDDL 1.2, a primarily predicate logic way of modeling. A predicate is a function that </a:t>
                </a:r>
                <a:r>
                  <a:rPr lang="en-GB" sz="2200" dirty="0"/>
                  <a:t>recognises </a:t>
                </a:r>
                <a:r>
                  <a:rPr sz="2200" dirty="0"/>
                  <a:t>objects and returns a truth value. For example </a:t>
                </a:r>
                <a14:m>
                  <m:oMath xmlns:m="http://schemas.openxmlformats.org/officeDocument/2006/math">
                    <m:r>
                      <a:rPr sz="2200">
                        <a:latin typeface="Cambria Math"/>
                        <a:ea typeface="Cambria Math"/>
                        <a:cs typeface="Cambria Math"/>
                      </a:rPr>
                      <m:t>𝑜𝑛</m:t>
                    </m:r>
                    <m:d>
                      <m:dPr>
                        <m:ctrlPr>
                          <a:rPr sz="2200" i="1">
                            <a:latin typeface="Cambria Math" panose="02040503050406030204" pitchFamily="18" charset="0"/>
                            <a:ea typeface="Cambria Math"/>
                            <a:cs typeface="Cambria Math"/>
                          </a:rPr>
                        </m:ctrlPr>
                      </m:dPr>
                      <m:e>
                        <m:r>
                          <a:rPr sz="2200">
                            <a:latin typeface="Cambria Math"/>
                            <a:ea typeface="Cambria Math"/>
                            <a:cs typeface="Cambria Math"/>
                          </a:rPr>
                          <m:t>𝑏𝑜𝑥</m:t>
                        </m:r>
                        <m:r>
                          <a:rPr sz="2200">
                            <a:latin typeface="Cambria Math"/>
                            <a:ea typeface="Cambria Math"/>
                            <a:cs typeface="Cambria Math"/>
                          </a:rPr>
                          <m:t>,</m:t>
                        </m:r>
                        <m:r>
                          <a:rPr sz="2200">
                            <a:latin typeface="Cambria Math"/>
                            <a:ea typeface="Cambria Math"/>
                            <a:cs typeface="Cambria Math"/>
                          </a:rPr>
                          <m:t>𝑓𝑙𝑜𝑜𝑟</m:t>
                        </m:r>
                      </m:e>
                    </m:d>
                  </m:oMath>
                </a14:m>
                <a:r>
                  <a:rPr sz="2200" dirty="0"/>
                  <a:t>: </a:t>
                </a:r>
                <a14:m>
                  <m:oMath xmlns:m="http://schemas.openxmlformats.org/officeDocument/2006/math">
                    <m:r>
                      <a:rPr sz="2200">
                        <a:latin typeface="Cambria Math"/>
                        <a:ea typeface="Cambria Math"/>
                        <a:cs typeface="Cambria Math"/>
                      </a:rPr>
                      <m:t>𝑜𝑛</m:t>
                    </m:r>
                  </m:oMath>
                </a14:m>
                <a:r>
                  <a:rPr sz="2200" dirty="0"/>
                  <a:t> is the predicate; </a:t>
                </a:r>
                <a14:m>
                  <m:oMath xmlns:m="http://schemas.openxmlformats.org/officeDocument/2006/math">
                    <m:r>
                      <a:rPr sz="2200">
                        <a:latin typeface="Cambria Math"/>
                        <a:ea typeface="Cambria Math"/>
                        <a:cs typeface="Cambria Math"/>
                      </a:rPr>
                      <m:t>𝑏𝑜𝑥</m:t>
                    </m:r>
                    <m:r>
                      <a:rPr sz="2200">
                        <a:latin typeface="Cambria Math"/>
                        <a:ea typeface="Cambria Math"/>
                        <a:cs typeface="Cambria Math"/>
                      </a:rPr>
                      <m:t> </m:t>
                    </m:r>
                  </m:oMath>
                </a14:m>
                <a:r>
                  <a:rPr sz="2200" dirty="0"/>
                  <a:t>and </a:t>
                </a:r>
                <a14:m>
                  <m:oMath xmlns:m="http://schemas.openxmlformats.org/officeDocument/2006/math">
                    <m:r>
                      <a:rPr sz="2200">
                        <a:latin typeface="Cambria Math"/>
                        <a:ea typeface="Cambria Math"/>
                        <a:cs typeface="Cambria Math"/>
                      </a:rPr>
                      <m:t>𝑓𝑙𝑜𝑜𝑟</m:t>
                    </m:r>
                    <m:r>
                      <a:rPr sz="2200">
                        <a:latin typeface="Cambria Math"/>
                        <a:ea typeface="Cambria Math"/>
                        <a:cs typeface="Cambria Math"/>
                      </a:rPr>
                      <m:t> </m:t>
                    </m:r>
                  </m:oMath>
                </a14:m>
                <a:r>
                  <a:rPr sz="2200" dirty="0"/>
                  <a:t>are the objects.</a:t>
                </a:r>
              </a:p>
              <a:p>
                <a:pPr>
                  <a:defRPr/>
                </a:pPr>
                <a:r>
                  <a:rPr sz="2200" dirty="0"/>
                  <a:t>The aim of an automated planner is to</a:t>
                </a:r>
                <a:r>
                  <a:rPr lang="en-GB" sz="2200" dirty="0"/>
                  <a:t> synthesise a plan </a:t>
                </a:r>
                <a:r>
                  <a:rPr sz="2200" dirty="0" err="1"/>
                  <a:t>achiev</a:t>
                </a:r>
                <a:r>
                  <a:rPr lang="en-GB" sz="2200" dirty="0" err="1"/>
                  <a:t>ing</a:t>
                </a:r>
                <a:r>
                  <a:rPr sz="2200" dirty="0"/>
                  <a:t> some goal state (written as a predicate formula) from an initial values of </a:t>
                </a:r>
                <a:r>
                  <a:rPr sz="2200" dirty="0" err="1"/>
                  <a:t>fluents</a:t>
                </a:r>
                <a:r>
                  <a:rPr sz="2200" dirty="0"/>
                  <a:t> (first order logic formalism of predicates </a:t>
                </a:r>
                <a:r>
                  <a:rPr sz="2200" dirty="0" err="1"/>
                  <a:t>i.e</a:t>
                </a:r>
                <a:r>
                  <a:rPr sz="2200" dirty="0"/>
                  <a:t> </a:t>
                </a:r>
                <a14:m>
                  <m:oMath xmlns:m="http://schemas.openxmlformats.org/officeDocument/2006/math">
                    <m:r>
                      <a:rPr sz="2200">
                        <a:latin typeface="Cambria Math"/>
                        <a:ea typeface="Cambria Math"/>
                        <a:cs typeface="Cambria Math"/>
                      </a:rPr>
                      <m:t>𝑜𝑛</m:t>
                    </m:r>
                    <m:d>
                      <m:dPr>
                        <m:ctrlPr>
                          <a:rPr sz="2200" i="1">
                            <a:latin typeface="Cambria Math" panose="02040503050406030204" pitchFamily="18" charset="0"/>
                          </a:rPr>
                        </m:ctrlPr>
                      </m:dPr>
                      <m:e>
                        <m:r>
                          <a:rPr sz="2200">
                            <a:latin typeface="Cambria Math"/>
                            <a:ea typeface="Cambria Math"/>
                            <a:cs typeface="Cambria Math"/>
                          </a:rPr>
                          <m:t>𝑏𝑜𝑥</m:t>
                        </m:r>
                        <m:r>
                          <a:rPr sz="2200">
                            <a:latin typeface="Cambria Math"/>
                            <a:ea typeface="Cambria Math"/>
                            <a:cs typeface="Cambria Math"/>
                          </a:rPr>
                          <m:t>,</m:t>
                        </m:r>
                        <m:r>
                          <a:rPr sz="2200">
                            <a:latin typeface="Cambria Math"/>
                            <a:ea typeface="Cambria Math"/>
                            <a:cs typeface="Cambria Math"/>
                          </a:rPr>
                          <m:t>𝑓𝑙𝑜𝑜𝑟</m:t>
                        </m:r>
                      </m:e>
                    </m:d>
                    <m:r>
                      <a:rPr sz="2200">
                        <a:latin typeface="Cambria Math"/>
                        <a:ea typeface="Cambria Math"/>
                        <a:cs typeface="Cambria Math"/>
                      </a:rPr>
                      <m:t>=⊤</m:t>
                    </m:r>
                  </m:oMath>
                </a14:m>
                <a:r>
                  <a:rPr sz="2200" dirty="0"/>
                  <a:t>).</a:t>
                </a:r>
                <a:endParaRPr sz="2200" dirty="0">
                  <a:latin typeface="Cambria Math"/>
                  <a:ea typeface="Cambria Math"/>
                  <a:cs typeface="Cambria Math"/>
                </a:endParaRPr>
              </a:p>
              <a:p>
                <a:pPr>
                  <a:defRPr/>
                </a:pPr>
                <a:r>
                  <a:rPr sz="2200" dirty="0"/>
                  <a:t>The set of predicates is defined in the domain, which also involve actions that modify these values. The objects; initial values of </a:t>
                </a:r>
                <a:r>
                  <a:rPr sz="2200" dirty="0" err="1"/>
                  <a:t>fluents</a:t>
                </a:r>
                <a:r>
                  <a:rPr sz="2200" dirty="0"/>
                  <a:t> and the goal state </a:t>
                </a:r>
                <a:r>
                  <a:rPr lang="en-US" sz="2200" b="0" i="0" u="none" strike="noStrike" cap="none" spc="0" dirty="0">
                    <a:solidFill>
                      <a:schemeClr val="tx1"/>
                    </a:solidFill>
                  </a:rPr>
                  <a:t>are defined in the problem</a:t>
                </a:r>
                <a:r>
                  <a:rPr sz="2200" dirty="0"/>
                  <a:t>.</a:t>
                </a:r>
              </a:p>
              <a:p>
                <a:pPr marL="0" indent="0">
                  <a:buFont typeface="Arial"/>
                  <a:buNone/>
                  <a:defRPr/>
                </a:pPr>
                <a:endParaRPr dirty="0"/>
              </a:p>
              <a:p>
                <a:pPr marL="0" indent="0">
                  <a:buNone/>
                  <a:defRPr/>
                </a:pPr>
                <a:r>
                  <a:rPr dirty="0"/>
                  <a:t>References</a:t>
                </a:r>
                <a:endParaRPr lang="en-GB" dirty="0"/>
              </a:p>
              <a:p>
                <a:pPr marL="0" indent="0">
                  <a:buNone/>
                  <a:defRPr/>
                </a:pPr>
                <a:r>
                  <a:rPr lang="en-GB" sz="1500" dirty="0">
                    <a:latin typeface="Aptos Serif" panose="020B0502040204020203" pitchFamily="18" charset="0"/>
                    <a:cs typeface="Aptos Serif" panose="020B0502040204020203" pitchFamily="18" charset="0"/>
                  </a:rPr>
                  <a:t>Lavrov, Igor </a:t>
                </a:r>
                <a:r>
                  <a:rPr lang="en-GB" sz="1500" dirty="0" err="1">
                    <a:latin typeface="Aptos Serif" panose="020B0502040204020203" pitchFamily="18" charset="0"/>
                    <a:cs typeface="Aptos Serif" panose="020B0502040204020203" pitchFamily="18" charset="0"/>
                  </a:rPr>
                  <a:t>Andreevich</a:t>
                </a:r>
                <a:r>
                  <a:rPr lang="en-GB" sz="1500" dirty="0">
                    <a:latin typeface="Aptos Serif" panose="020B0502040204020203" pitchFamily="18" charset="0"/>
                    <a:cs typeface="Aptos Serif" panose="020B0502040204020203" pitchFamily="18" charset="0"/>
                  </a:rPr>
                  <a:t>; Maksimova, Larisa (2003). </a:t>
                </a:r>
                <a:r>
                  <a:rPr lang="en-GB" sz="1500" i="1" dirty="0">
                    <a:latin typeface="Aptos Serif" panose="020B0502040204020203" pitchFamily="18" charset="0"/>
                    <a:cs typeface="Aptos Serif" panose="020B0502040204020203" pitchFamily="18" charset="0"/>
                  </a:rPr>
                  <a:t>Problems in Set Theory, Mathematical Logic, and the Theory of Algorithms</a:t>
                </a:r>
                <a:r>
                  <a:rPr lang="en-GB" sz="1500" dirty="0">
                    <a:latin typeface="Aptos Serif" panose="020B0502040204020203" pitchFamily="18" charset="0"/>
                    <a:cs typeface="Aptos Serif" panose="020B0502040204020203" pitchFamily="18" charset="0"/>
                  </a:rPr>
                  <a:t>. New York: Springer. p. 52</a:t>
                </a:r>
              </a:p>
              <a:p>
                <a:pPr marL="0" indent="0">
                  <a:buNone/>
                  <a:defRPr/>
                </a:pPr>
                <a:r>
                  <a:rPr lang="en-GB" sz="1500" dirty="0" err="1">
                    <a:latin typeface="Aptos Serif" panose="020B0502040204020203" pitchFamily="18" charset="0"/>
                    <a:cs typeface="Aptos Serif" panose="020B0502040204020203" pitchFamily="18" charset="0"/>
                  </a:rPr>
                  <a:t>Ghallab</a:t>
                </a:r>
                <a:r>
                  <a:rPr lang="en-GB" sz="1500" dirty="0">
                    <a:latin typeface="Aptos Serif" panose="020B0502040204020203" pitchFamily="18" charset="0"/>
                    <a:cs typeface="Aptos Serif" panose="020B0502040204020203" pitchFamily="18" charset="0"/>
                  </a:rPr>
                  <a:t>, M., </a:t>
                </a:r>
                <a:r>
                  <a:rPr lang="en-GB" sz="1500" dirty="0" err="1">
                    <a:latin typeface="Aptos Serif" panose="020B0502040204020203" pitchFamily="18" charset="0"/>
                    <a:cs typeface="Aptos Serif" panose="020B0502040204020203" pitchFamily="18" charset="0"/>
                  </a:rPr>
                  <a:t>Knoblock</a:t>
                </a:r>
                <a:r>
                  <a:rPr lang="en-GB" sz="1500" dirty="0">
                    <a:latin typeface="Aptos Serif" panose="020B0502040204020203" pitchFamily="18" charset="0"/>
                    <a:cs typeface="Aptos Serif" panose="020B0502040204020203" pitchFamily="18" charset="0"/>
                  </a:rPr>
                  <a:t>, C., Wilkins, D., Barrett, A., Christianson, D., Friedman, M., Kwok, C., Golden, K., Penberthy, S., Smith, D., Sun, Y., &amp; Weld, D. (1998). </a:t>
                </a:r>
                <a:r>
                  <a:rPr lang="en-GB" sz="1500" i="1" dirty="0">
                    <a:latin typeface="Aptos Serif" panose="020B0502040204020203" pitchFamily="18" charset="0"/>
                    <a:cs typeface="Aptos Serif" panose="020B0502040204020203" pitchFamily="18" charset="0"/>
                  </a:rPr>
                  <a:t>PDDL - The Planning Domain Definition Language</a:t>
                </a:r>
                <a:r>
                  <a:rPr lang="en-GB" sz="1500" dirty="0">
                    <a:latin typeface="Aptos Serif" panose="020B0502040204020203" pitchFamily="18" charset="0"/>
                    <a:cs typeface="Aptos Serif" panose="020B0502040204020203" pitchFamily="18" charset="0"/>
                  </a:rPr>
                  <a:t>.</a:t>
                </a:r>
              </a:p>
              <a:p>
                <a:pPr marL="0" indent="0">
                  <a:buNone/>
                  <a:defRPr/>
                </a:pPr>
                <a:r>
                  <a:rPr lang="en-GB" sz="1500" b="1" dirty="0">
                    <a:latin typeface="Aptos Serif" panose="020B0502040204020203" pitchFamily="18" charset="0"/>
                    <a:cs typeface="Aptos Serif" panose="020B0502040204020203" pitchFamily="18" charset="0"/>
                  </a:rPr>
                  <a:t>Michael </a:t>
                </a:r>
                <a:r>
                  <a:rPr lang="en-GB" sz="1500" b="1" dirty="0" err="1">
                    <a:latin typeface="Aptos Serif" panose="020B0502040204020203" pitchFamily="18" charset="0"/>
                    <a:cs typeface="Aptos Serif" panose="020B0502040204020203" pitchFamily="18" charset="0"/>
                  </a:rPr>
                  <a:t>Thielscher</a:t>
                </a:r>
                <a:r>
                  <a:rPr lang="en-GB" sz="1500" b="1" dirty="0">
                    <a:latin typeface="Aptos Serif" panose="020B0502040204020203" pitchFamily="18" charset="0"/>
                    <a:cs typeface="Aptos Serif" panose="020B0502040204020203" pitchFamily="18" charset="0"/>
                  </a:rPr>
                  <a:t>:</a:t>
                </a:r>
                <a:r>
                  <a:rPr lang="en-GB" sz="1500" dirty="0">
                    <a:latin typeface="Aptos Serif" panose="020B0502040204020203" pitchFamily="18" charset="0"/>
                    <a:cs typeface="Aptos Serif" panose="020B0502040204020203" pitchFamily="18" charset="0"/>
                  </a:rPr>
                  <a:t> Introduction to the Fluent Calculus. </a:t>
                </a:r>
                <a:r>
                  <a:rPr lang="en-GB" sz="1500" i="1" dirty="0">
                    <a:latin typeface="Aptos Serif" panose="020B0502040204020203" pitchFamily="18" charset="0"/>
                    <a:cs typeface="Aptos Serif" panose="020B0502040204020203" pitchFamily="18" charset="0"/>
                  </a:rPr>
                  <a:t>Electronic Transactions on Artificial Intelligence</a:t>
                </a:r>
                <a:r>
                  <a:rPr lang="en-GB" sz="1500" dirty="0">
                    <a:latin typeface="Aptos Serif" panose="020B0502040204020203" pitchFamily="18" charset="0"/>
                    <a:cs typeface="Aptos Serif" panose="020B0502040204020203" pitchFamily="18" charset="0"/>
                  </a:rPr>
                  <a:t>, Vol. 2 (1998), Issue 3-4, pp. 179-192.</a:t>
                </a:r>
                <a:endParaRPr lang="en-GB" sz="1500" i="1" dirty="0">
                  <a:latin typeface="Aptos Serif" panose="020B0502040204020203" pitchFamily="18" charset="0"/>
                  <a:cs typeface="Aptos Serif" panose="020B0502040204020203" pitchFamily="18" charset="0"/>
                </a:endParaRPr>
              </a:p>
              <a:p>
                <a:pPr marL="0" indent="0">
                  <a:buFont typeface="Arial"/>
                  <a:buNone/>
                  <a:defRPr/>
                </a:pPr>
                <a:endParaRPr dirty="0"/>
              </a:p>
            </p:txBody>
          </p:sp>
        </mc:Choice>
        <mc:Fallback>
          <p:sp>
            <p:nvSpPr>
              <p:cNvPr id="2026129439" name="Content Placeholder 2"/>
              <p:cNvSpPr>
                <a:spLocks noGrp="1" noRot="1" noChangeAspect="1" noMove="1" noResize="1" noEditPoints="1" noAdjustHandles="1" noChangeArrowheads="1" noChangeShapeType="1" noTextEdit="1"/>
              </p:cNvSpPr>
              <p:nvPr>
                <p:ph idx="1"/>
              </p:nvPr>
            </p:nvSpPr>
            <p:spPr bwMode="auto">
              <a:blipFill>
                <a:blip r:embed="rId2"/>
                <a:stretch>
                  <a:fillRect l="-406" t="-2381" r="-232"/>
                </a:stretch>
              </a:blipFill>
            </p:spPr>
            <p:txBody>
              <a:bodyPr/>
              <a:lstStyle/>
              <a:p>
                <a:r>
                  <a:rPr lang="en-GB">
                    <a:noFill/>
                  </a:rPr>
                  <a:t> </a:t>
                </a:r>
              </a:p>
            </p:txBody>
          </p:sp>
        </mc:Fallback>
      </mc:AlternateContent>
      <p:pic>
        <p:nvPicPr>
          <p:cNvPr id="1315218270" name="Picture 1315218269"/>
          <p:cNvPicPr>
            <a:picLocks noChangeAspect="1"/>
          </p:cNvPicPr>
          <p:nvPr/>
        </p:nvPicPr>
        <p:blipFill>
          <a:blip r:embed="rId3"/>
          <a:stretch/>
        </p:blipFill>
        <p:spPr bwMode="auto">
          <a:xfrm>
            <a:off x="8737563" y="766509"/>
            <a:ext cx="2305575" cy="5227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61294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61294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61294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61294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00965242" name="Title 1"/>
          <p:cNvSpPr>
            <a:spLocks noGrp="1"/>
          </p:cNvSpPr>
          <p:nvPr>
            <p:ph type="title"/>
          </p:nvPr>
        </p:nvSpPr>
        <p:spPr bwMode="auto"/>
        <p:txBody>
          <a:bodyPr/>
          <a:lstStyle/>
          <a:p>
            <a:pPr>
              <a:defRPr/>
            </a:pPr>
            <a:r>
              <a:t>Interest and Importance of Generalised Planning</a:t>
            </a:r>
          </a:p>
        </p:txBody>
      </p:sp>
      <p:sp>
        <p:nvSpPr>
          <p:cNvPr id="691529518"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a:bodyPr>
          <a:lstStyle/>
          <a:p>
            <a:pPr>
              <a:defRPr/>
            </a:pPr>
            <a:r>
              <a:rPr sz="1900" dirty="0" err="1"/>
              <a:t>Generalised</a:t>
            </a:r>
            <a:r>
              <a:rPr sz="1900" dirty="0"/>
              <a:t> planning aims at solving multiple problems simultaneously to produce a single algorithm-like plan, computing this algorithm gives the individual plans.</a:t>
            </a:r>
          </a:p>
          <a:p>
            <a:pPr>
              <a:defRPr/>
            </a:pPr>
            <a:r>
              <a:rPr sz="1900" dirty="0"/>
              <a:t>These problems share the same observations and actions and the planner extracts and reuses general knowledge from the same domain.</a:t>
            </a:r>
          </a:p>
          <a:p>
            <a:pPr>
              <a:defRPr/>
            </a:pPr>
            <a:r>
              <a:rPr lang="en-GB" sz="1900" dirty="0"/>
              <a:t>Generalised planning is a relatively new field in AI, traditionally focusing on solvable instances in the synthesis of programs (2003) to uses in robotics seen since the previous decade.</a:t>
            </a:r>
            <a:endParaRPr sz="1900" dirty="0"/>
          </a:p>
          <a:p>
            <a:pPr>
              <a:defRPr/>
            </a:pPr>
            <a:r>
              <a:rPr lang="en-GB" sz="1900" dirty="0"/>
              <a:t>Due to its novelty, this project aims to expand the horizons by utilising these planners in gaming notably simple path finding games, evaluating its performance and its limitations.</a:t>
            </a:r>
            <a:endParaRPr sz="1900" dirty="0"/>
          </a:p>
          <a:p>
            <a:pPr>
              <a:defRPr/>
            </a:pPr>
            <a:endParaRPr lang="en-GB" sz="1700" dirty="0"/>
          </a:p>
          <a:p>
            <a:pPr marL="0" indent="0">
              <a:buNone/>
              <a:defRPr/>
            </a:pPr>
            <a:endParaRPr sz="1700" dirty="0"/>
          </a:p>
          <a:p>
            <a:pPr marL="0" indent="0">
              <a:buFont typeface="Arial"/>
              <a:buNone/>
              <a:defRPr/>
            </a:pPr>
            <a:r>
              <a:rPr sz="1800" dirty="0"/>
              <a:t>References</a:t>
            </a:r>
          </a:p>
          <a:p>
            <a:pPr marL="0" indent="0">
              <a:buNone/>
              <a:defRPr/>
            </a:pPr>
            <a:r>
              <a:rPr lang="en-US" sz="1300" dirty="0">
                <a:latin typeface="Aptos Serif" panose="02020604070405020304" pitchFamily="18" charset="0"/>
                <a:cs typeface="Aptos Serif" panose="02020604070405020304" pitchFamily="18" charset="0"/>
              </a:rPr>
              <a:t>Javier Segovia-</a:t>
            </a:r>
            <a:r>
              <a:rPr lang="en-US" sz="1300" dirty="0" err="1">
                <a:latin typeface="Aptos Serif" panose="02020604070405020304" pitchFamily="18" charset="0"/>
                <a:cs typeface="Aptos Serif" panose="02020604070405020304" pitchFamily="18" charset="0"/>
              </a:rPr>
              <a:t>Aguas</a:t>
            </a:r>
            <a:r>
              <a:rPr lang="en-US" sz="1300" dirty="0">
                <a:latin typeface="Aptos Serif" panose="02020604070405020304" pitchFamily="18" charset="0"/>
                <a:cs typeface="Aptos Serif" panose="02020604070405020304" pitchFamily="18" charset="0"/>
              </a:rPr>
              <a:t>, Sergio Jiménez, Anders Jonsson, Computing programs for generalized planning using a classical planner, Artificial Intelligence, Volume 272, 2019, Pages 52-85,ISSN 0004 -3702,</a:t>
            </a:r>
          </a:p>
          <a:p>
            <a:pPr marL="0" indent="0">
              <a:buNone/>
              <a:defRPr/>
            </a:pPr>
            <a:r>
              <a:rPr lang="en-GB" sz="1300" dirty="0">
                <a:latin typeface="Aptos Serif" panose="02020604070405020304" pitchFamily="18" charset="0"/>
                <a:cs typeface="Aptos Serif" panose="02020604070405020304" pitchFamily="18" charset="0"/>
              </a:rPr>
              <a:t>Segovia-</a:t>
            </a:r>
            <a:r>
              <a:rPr lang="en-GB" sz="1300" dirty="0" err="1">
                <a:latin typeface="Aptos Serif" panose="02020604070405020304" pitchFamily="18" charset="0"/>
                <a:cs typeface="Aptos Serif" panose="02020604070405020304" pitchFamily="18" charset="0"/>
              </a:rPr>
              <a:t>Aguas</a:t>
            </a:r>
            <a:r>
              <a:rPr lang="en-GB" sz="1300" dirty="0">
                <a:latin typeface="Aptos Serif" panose="02020604070405020304" pitchFamily="18" charset="0"/>
                <a:cs typeface="Aptos Serif" panose="02020604070405020304" pitchFamily="18" charset="0"/>
              </a:rPr>
              <a:t>, J., Jiménez, S., &amp; Jonsson, A. (2020). Generalized Planning with Positive and Negative Examples. </a:t>
            </a:r>
            <a:r>
              <a:rPr lang="en-GB" sz="1300" i="1" dirty="0">
                <a:latin typeface="Aptos Serif" panose="02020604070405020304" pitchFamily="18" charset="0"/>
                <a:cs typeface="Aptos Serif" panose="02020604070405020304" pitchFamily="18" charset="0"/>
              </a:rPr>
              <a:t>Proceedings of the AAAI Conference on Artificial Intelligence</a:t>
            </a:r>
            <a:r>
              <a:rPr lang="en-GB" sz="1300" dirty="0">
                <a:latin typeface="Aptos Serif" panose="02020604070405020304" pitchFamily="18" charset="0"/>
                <a:cs typeface="Aptos Serif" panose="02020604070405020304" pitchFamily="18" charset="0"/>
              </a:rPr>
              <a:t>, </a:t>
            </a:r>
            <a:r>
              <a:rPr lang="en-GB" sz="1300" i="1" dirty="0">
                <a:latin typeface="Aptos Serif" panose="02020604070405020304" pitchFamily="18" charset="0"/>
                <a:cs typeface="Aptos Serif" panose="02020604070405020304" pitchFamily="18" charset="0"/>
              </a:rPr>
              <a:t>34</a:t>
            </a:r>
            <a:r>
              <a:rPr lang="en-GB" sz="1300" dirty="0">
                <a:latin typeface="Aptos Serif" panose="02020604070405020304" pitchFamily="18" charset="0"/>
                <a:cs typeface="Aptos Serif" panose="02020604070405020304" pitchFamily="18" charset="0"/>
              </a:rPr>
              <a:t>(06), 9949-9956.</a:t>
            </a:r>
            <a:endParaRPr sz="1300" dirty="0">
              <a:latin typeface="Aptos Serif" panose="02020604070405020304" pitchFamily="18" charset="0"/>
              <a:cs typeface="Aptos Serif" panose="0202060407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15295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15295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15295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152951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34303502" name="Title 1"/>
          <p:cNvSpPr>
            <a:spLocks noGrp="1"/>
          </p:cNvSpPr>
          <p:nvPr>
            <p:ph type="title"/>
          </p:nvPr>
        </p:nvSpPr>
        <p:spPr bwMode="auto"/>
        <p:txBody>
          <a:bodyPr/>
          <a:lstStyle/>
          <a:p>
            <a:pPr>
              <a:defRPr/>
            </a:pPr>
            <a:r>
              <a:t>Explored Domains</a:t>
            </a:r>
          </a:p>
        </p:txBody>
      </p:sp>
      <p:sp>
        <p:nvSpPr>
          <p:cNvPr id="849252885" name="Content Placeholder 2"/>
          <p:cNvSpPr>
            <a:spLocks noGrp="1"/>
          </p:cNvSpPr>
          <p:nvPr>
            <p:ph idx="1"/>
          </p:nvPr>
        </p:nvSpPr>
        <p:spPr bwMode="auto">
          <a:xfrm>
            <a:off x="838198" y="1825624"/>
            <a:ext cx="10515600" cy="3022099"/>
          </a:xfrm>
        </p:spPr>
        <p:txBody>
          <a:bodyPr>
            <a:noAutofit/>
          </a:bodyPr>
          <a:lstStyle/>
          <a:p>
            <a:pPr>
              <a:defRPr/>
            </a:pPr>
            <a:r>
              <a:rPr sz="1900" dirty="0"/>
              <a:t>This project focuses on two games: Maze and Snake, involving complex path planning.</a:t>
            </a:r>
          </a:p>
          <a:p>
            <a:pPr>
              <a:defRPr/>
            </a:pPr>
            <a:r>
              <a:rPr sz="1900" dirty="0"/>
              <a:t>The Maze game involves the agent navigating the shortest path from the start tile to the goal tile. A tile represents a position on a grid where (0, 0) </a:t>
            </a:r>
            <a:r>
              <a:rPr lang="en-GB" sz="1900" dirty="0"/>
              <a:t>o</a:t>
            </a:r>
            <a:r>
              <a:rPr sz="1900" dirty="0"/>
              <a:t>f the top-left-most position. The agent can either: move or turn 90°</a:t>
            </a:r>
          </a:p>
          <a:p>
            <a:pPr>
              <a:defRPr/>
            </a:pPr>
            <a:r>
              <a:rPr sz="1900" dirty="0"/>
              <a:t>The Snake game involves the agent navigating the shortest path from each “apple” to the next, until all apples have been collected. When the agent “eats” an apple by moving on its location, the agent increases in size, blocking tiles on the grid.</a:t>
            </a:r>
          </a:p>
          <a:p>
            <a:pPr>
              <a:defRPr/>
            </a:pPr>
            <a:r>
              <a:rPr sz="1900" dirty="0"/>
              <a:t>Due to the complexity of these games and </a:t>
            </a:r>
            <a:r>
              <a:rPr sz="1900" dirty="0" err="1"/>
              <a:t>generalised</a:t>
            </a:r>
            <a:r>
              <a:rPr sz="1900" dirty="0"/>
              <a:t> planning, I performed a </a:t>
            </a:r>
            <a:r>
              <a:rPr lang="en-GB" sz="1900" dirty="0"/>
              <a:t>grid-based</a:t>
            </a:r>
            <a:r>
              <a:rPr sz="1900" dirty="0"/>
              <a:t> problem reduction to get the planner to compile within a reasonable time frame (</a:t>
            </a:r>
            <a:r>
              <a:rPr sz="1900" dirty="0" err="1"/>
              <a:t>i.e</a:t>
            </a:r>
            <a:r>
              <a:rPr sz="1900" dirty="0"/>
              <a:t> 60s for problems in a 5x5 grid).</a:t>
            </a:r>
          </a:p>
        </p:txBody>
      </p:sp>
      <p:pic>
        <p:nvPicPr>
          <p:cNvPr id="97268647" name="Picture 97268646"/>
          <p:cNvPicPr>
            <a:picLocks noChangeAspect="1"/>
          </p:cNvPicPr>
          <p:nvPr/>
        </p:nvPicPr>
        <p:blipFill>
          <a:blip r:embed="rId2"/>
          <a:stretch/>
        </p:blipFill>
        <p:spPr bwMode="auto">
          <a:xfrm>
            <a:off x="4320562" y="4519760"/>
            <a:ext cx="1757362" cy="1762124"/>
          </a:xfrm>
          <a:prstGeom prst="rect">
            <a:avLst/>
          </a:prstGeom>
        </p:spPr>
      </p:pic>
      <p:pic>
        <p:nvPicPr>
          <p:cNvPr id="2097865231" name="Picture 2097865230"/>
          <p:cNvPicPr>
            <a:picLocks noChangeAspect="1"/>
          </p:cNvPicPr>
          <p:nvPr/>
        </p:nvPicPr>
        <p:blipFill>
          <a:blip r:embed="rId3"/>
          <a:stretch/>
        </p:blipFill>
        <p:spPr bwMode="auto">
          <a:xfrm>
            <a:off x="8291154" y="4662227"/>
            <a:ext cx="1448385" cy="1452310"/>
          </a:xfrm>
          <a:prstGeom prst="rect">
            <a:avLst/>
          </a:prstGeom>
        </p:spPr>
      </p:pic>
      <p:sp>
        <p:nvSpPr>
          <p:cNvPr id="2097751051" name="TextBox 2097751050"/>
          <p:cNvSpPr txBox="1"/>
          <p:nvPr/>
        </p:nvSpPr>
        <p:spPr bwMode="auto">
          <a:xfrm>
            <a:off x="4837253" y="6114537"/>
            <a:ext cx="869991"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t>Maze</a:t>
            </a:r>
          </a:p>
        </p:txBody>
      </p:sp>
      <p:sp>
        <p:nvSpPr>
          <p:cNvPr id="1699093194" name="TextBox 1699093193"/>
          <p:cNvSpPr txBox="1"/>
          <p:nvPr/>
        </p:nvSpPr>
        <p:spPr bwMode="auto">
          <a:xfrm>
            <a:off x="8584975" y="6129251"/>
            <a:ext cx="860744"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dirty="0"/>
              <a:t>Snake</a:t>
            </a:r>
          </a:p>
        </p:txBody>
      </p:sp>
      <p:sp>
        <p:nvSpPr>
          <p:cNvPr id="925455198" name="TextBox 925455197"/>
          <p:cNvSpPr txBox="1"/>
          <p:nvPr/>
        </p:nvSpPr>
        <p:spPr bwMode="auto">
          <a:xfrm>
            <a:off x="1040225" y="5105477"/>
            <a:ext cx="2824469" cy="1212896"/>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1900" dirty="0">
                <a:solidFill>
                  <a:srgbClr val="FF0000"/>
                </a:solidFill>
              </a:rPr>
              <a:t>Red</a:t>
            </a:r>
            <a:r>
              <a:rPr sz="1900" dirty="0"/>
              <a:t>: Start.</a:t>
            </a:r>
          </a:p>
          <a:p>
            <a:pPr>
              <a:defRPr/>
            </a:pPr>
            <a:r>
              <a:rPr sz="1900" dirty="0">
                <a:solidFill>
                  <a:srgbClr val="00B050"/>
                </a:solidFill>
              </a:rPr>
              <a:t>Green</a:t>
            </a:r>
            <a:r>
              <a:rPr sz="1900" dirty="0"/>
              <a:t>: Goal(s) - Must be achieved in order from lightest to darkest.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2528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92528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92528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92528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7478464" name="Title 1"/>
          <p:cNvSpPr>
            <a:spLocks noGrp="1"/>
          </p:cNvSpPr>
          <p:nvPr>
            <p:ph type="title"/>
          </p:nvPr>
        </p:nvSpPr>
        <p:spPr bwMode="auto">
          <a:xfrm>
            <a:off x="3226316" y="2815730"/>
            <a:ext cx="3368148" cy="846307"/>
          </a:xfrm>
        </p:spPr>
        <p:txBody>
          <a:bodyPr vertOverflow="overflow" horzOverflow="overflow" vert="horz" wrap="square" lIns="91440" tIns="45720" rIns="91440" bIns="45720" numCol="1" spcCol="0" rtlCol="0" fromWordArt="0" anchor="ctr" anchorCtr="0" forceAA="0" compatLnSpc="0">
            <a:normAutofit/>
          </a:bodyPr>
          <a:lstStyle/>
          <a:p>
            <a:pPr algn="ctr">
              <a:defRPr/>
            </a:pPr>
            <a:r>
              <a:t>Demonstration</a:t>
            </a:r>
          </a:p>
        </p:txBody>
      </p:sp>
      <p:pic>
        <p:nvPicPr>
          <p:cNvPr id="1168995793" name="Picture 1168995792"/>
          <p:cNvPicPr>
            <a:picLocks noChangeAspect="1"/>
          </p:cNvPicPr>
          <p:nvPr/>
        </p:nvPicPr>
        <p:blipFill>
          <a:blip r:embed="rId2"/>
          <a:stretch/>
        </p:blipFill>
        <p:spPr bwMode="auto">
          <a:xfrm>
            <a:off x="6482365" y="2296693"/>
            <a:ext cx="1879289" cy="1884382"/>
          </a:xfrm>
          <a:prstGeom prst="rect">
            <a:avLst/>
          </a:prstGeom>
        </p:spPr>
      </p:pic>
    </p:spTree>
  </p:cSld>
  <p:clrMapOvr>
    <a:masterClrMapping/>
  </p:clrMapOvr>
</p:sld>
</file>

<file path=ppt/theme/theme1.xml><?xml version="1.0" encoding="utf-8"?>
<a:theme xmlns:a="http://schemas.openxmlformats.org/drawingml/2006/main" name="Blank">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53</TotalTime>
  <Words>683</Words>
  <Application>Microsoft Office PowerPoint</Application>
  <DocSecurity>0</DocSecurity>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 Serif</vt:lpstr>
      <vt:lpstr>Arial</vt:lpstr>
      <vt:lpstr>Cambria Math</vt:lpstr>
      <vt:lpstr>Blank</vt:lpstr>
      <vt:lpstr>Generalised Planning for Complex Path Finding Games</vt:lpstr>
      <vt:lpstr>Outline</vt:lpstr>
      <vt:lpstr>Introduction to PDDL and Planning</vt:lpstr>
      <vt:lpstr>Interest and Importance of Generalised Planning</vt:lpstr>
      <vt:lpstr>Explored Domains</vt:lpstr>
      <vt:lpstr>Demonstration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Generalised Planning for Path Finding Games</dc:title>
  <dc:subject/>
  <dc:creator/>
  <cp:keywords/>
  <dc:description/>
  <cp:lastModifiedBy>Murtaza Daudali</cp:lastModifiedBy>
  <cp:revision>11</cp:revision>
  <dcterms:created xsi:type="dcterms:W3CDTF">2012-12-03T06:56:55Z</dcterms:created>
  <dcterms:modified xsi:type="dcterms:W3CDTF">2024-04-19T16:18:33Z</dcterms:modified>
  <cp:category/>
  <dc:identifier/>
  <cp:contentStatus/>
  <dc:language/>
  <cp:version/>
</cp:coreProperties>
</file>