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506">
          <p15:clr>
            <a:srgbClr val="A4A3A4"/>
          </p15:clr>
        </p15:guide>
        <p15:guide id="4" pos="715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gT7CrGIUo10s+j4008yzL03z5R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506"/>
        <p:guide pos="715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0732"/>
            <a:ext cx="12192000" cy="686873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988" y="290513"/>
            <a:ext cx="1981200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732" y="447676"/>
            <a:ext cx="2683668" cy="427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98030" y="447047"/>
            <a:ext cx="802481" cy="442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6"/>
          <p:cNvPicPr preferRelativeResize="0"/>
          <p:nvPr/>
        </p:nvPicPr>
        <p:blipFill rotWithShape="1">
          <a:blip r:embed="rId2">
            <a:alphaModFix/>
          </a:blip>
          <a:srcRect b="29847" l="0" r="42331" t="12572"/>
          <a:stretch/>
        </p:blipFill>
        <p:spPr>
          <a:xfrm rot="10800000">
            <a:off x="-1" y="-1"/>
            <a:ext cx="12191998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8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1524000" y="191255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Разработка профильной ленты бизнес-новостей</a:t>
            </a:r>
            <a:br>
              <a:rPr lang="en-US"/>
            </a:br>
            <a:r>
              <a:rPr lang="en-US"/>
              <a:t>для клиентов Банка ВТБ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1524000" y="4473148"/>
            <a:ext cx="9144000" cy="95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/>
              <a:t>Команда DataKit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6687658" y="1586019"/>
            <a:ext cx="4281406" cy="2308324"/>
          </a:xfrm>
          <a:prstGeom prst="roundRect">
            <a:avLst>
              <a:gd fmla="val 16667" name="adj"/>
            </a:avLst>
          </a:prstGeom>
          <a:solidFill>
            <a:schemeClr val="lt1">
              <a:alpha val="20000"/>
            </a:schemeClr>
          </a:solidFill>
          <a:ln cap="flat" cmpd="sng" w="12700">
            <a:solidFill>
              <a:schemeClr val="lt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Проблематика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838201" y="4507629"/>
            <a:ext cx="4648199" cy="130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solidFill>
                  <a:schemeClr val="lt1"/>
                </a:solidFill>
              </a:rPr>
              <a:t>Ограничение во времени для мониторинга большого числа источников актуальных новостей </a:t>
            </a:r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>
            <a:off x="1077621" y="1834853"/>
            <a:ext cx="4408779" cy="1663273"/>
            <a:chOff x="3463572" y="1866283"/>
            <a:chExt cx="6154563" cy="2321894"/>
          </a:xfrm>
        </p:grpSpPr>
        <p:pic>
          <p:nvPicPr>
            <p:cNvPr id="102" name="Google Shape;10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96000" y="1866283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63572" y="3235677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97593" y="3235677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931614" y="3235677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665635" y="3235677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7" name="Google Shape;107;p2"/>
            <p:cNvCxnSpPr>
              <a:stCxn id="102" idx="1"/>
              <a:endCxn id="103" idx="0"/>
            </p:cNvCxnSpPr>
            <p:nvPr/>
          </p:nvCxnSpPr>
          <p:spPr>
            <a:xfrm flipH="1">
              <a:off x="3939900" y="2342533"/>
              <a:ext cx="2156100" cy="893100"/>
            </a:xfrm>
            <a:prstGeom prst="bentConnector2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" name="Google Shape;108;p2"/>
            <p:cNvCxnSpPr>
              <a:stCxn id="102" idx="1"/>
              <a:endCxn id="104" idx="0"/>
            </p:cNvCxnSpPr>
            <p:nvPr/>
          </p:nvCxnSpPr>
          <p:spPr>
            <a:xfrm flipH="1">
              <a:off x="5673900" y="2342533"/>
              <a:ext cx="422100" cy="893100"/>
            </a:xfrm>
            <a:prstGeom prst="bentConnector2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2"/>
            <p:cNvCxnSpPr>
              <a:stCxn id="102" idx="3"/>
              <a:endCxn id="106" idx="0"/>
            </p:cNvCxnSpPr>
            <p:nvPr/>
          </p:nvCxnSpPr>
          <p:spPr>
            <a:xfrm>
              <a:off x="7048500" y="2342533"/>
              <a:ext cx="2093400" cy="893100"/>
            </a:xfrm>
            <a:prstGeom prst="bentConnector2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2"/>
            <p:cNvCxnSpPr>
              <a:stCxn id="102" idx="3"/>
            </p:cNvCxnSpPr>
            <p:nvPr/>
          </p:nvCxnSpPr>
          <p:spPr>
            <a:xfrm>
              <a:off x="7048500" y="2342533"/>
              <a:ext cx="305400" cy="893100"/>
            </a:xfrm>
            <a:prstGeom prst="bentConnector2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1" name="Google Shape;111;p2"/>
          <p:cNvSpPr txBox="1"/>
          <p:nvPr/>
        </p:nvSpPr>
        <p:spPr>
          <a:xfrm>
            <a:off x="6847448" y="1586019"/>
            <a:ext cx="412161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Банк ВТБ – системообразующий универсальный российский банк, один из лидеров рынка финансовых услуг. Банк работает со всеми категориями клиентов – крупным, средним и малым бизнесом, индивидуальными предпринимателями, самозанятыми и физическими лицами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5929511" y="4507629"/>
            <a:ext cx="5424289" cy="14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Оперативное получение информации является критически важным для достижения высокой эффективности бизнеса и принятия ключевых решений </a:t>
            </a:r>
            <a:endParaRPr/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0537" y="4507628"/>
            <a:ext cx="347663" cy="347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81848" y="4507628"/>
            <a:ext cx="347663" cy="347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Задача</a:t>
            </a:r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1409631" y="1888685"/>
            <a:ext cx="4591118" cy="2103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US">
                <a:solidFill>
                  <a:srgbClr val="00B0F0"/>
                </a:solidFill>
              </a:rPr>
              <a:t>Создать репутацию банка ВТБ как надежного информационного партнера для своих клиентов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985" y="1805264"/>
            <a:ext cx="733650" cy="7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87836" y="1753748"/>
            <a:ext cx="836682" cy="83668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 txBox="1"/>
          <p:nvPr/>
        </p:nvSpPr>
        <p:spPr>
          <a:xfrm>
            <a:off x="6153117" y="1888685"/>
            <a:ext cx="5119755" cy="1874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Создать сервис, способный выделять из источников самые важные 2-3 новости и выделять тренды и инсайты в новостях</a:t>
            </a:r>
            <a:endParaRPr/>
          </a:p>
        </p:txBody>
      </p:sp>
      <p:cxnSp>
        <p:nvCxnSpPr>
          <p:cNvPr id="124" name="Google Shape;124;p3"/>
          <p:cNvCxnSpPr/>
          <p:nvPr/>
        </p:nvCxnSpPr>
        <p:spPr>
          <a:xfrm>
            <a:off x="6072188" y="1513653"/>
            <a:ext cx="0" cy="4200525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Планы по развитию</a:t>
            </a:r>
            <a:endParaRPr/>
          </a:p>
        </p:txBody>
      </p:sp>
      <p:sp>
        <p:nvSpPr>
          <p:cNvPr id="131" name="Google Shape;131;p9"/>
          <p:cNvSpPr txBox="1"/>
          <p:nvPr>
            <p:ph idx="1" type="body"/>
          </p:nvPr>
        </p:nvSpPr>
        <p:spPr>
          <a:xfrm>
            <a:off x="838200" y="1436750"/>
            <a:ext cx="7338848" cy="4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solidFill>
                  <a:schemeClr val="lt1"/>
                </a:solidFill>
              </a:rPr>
              <a:t>Расширение базы новостных источников: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32" name="Google Shape;132;p9"/>
          <p:cNvSpPr txBox="1"/>
          <p:nvPr/>
        </p:nvSpPr>
        <p:spPr>
          <a:xfrm>
            <a:off x="4320409" y="2030584"/>
            <a:ext cx="349863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Государственные структуры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Сайт Президента России: http://www.kremlin.ru/events/president/news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МВД: мвд.рф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ФСБ: http://www.fsb.ru/fsb/press.htm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СКР: https://sledcom.ru/news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ФБР: https://www.fbi.gov/news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ФАС: http://fas.gov.ru/p/news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РКН: https://rkn.gov.ru/news/rsoc/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Ростех: https://rostec.ru/news/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b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9"/>
          <p:cNvSpPr txBox="1"/>
          <p:nvPr/>
        </p:nvSpPr>
        <p:spPr>
          <a:xfrm>
            <a:off x="838200" y="2030584"/>
            <a:ext cx="3124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СМИ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Российская газета: https://rg.ru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Известия: https://iz.ru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ТАСС: https://tass.ru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РИА “Новости”: https://ria.ru </a:t>
            </a:r>
            <a:b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СМИ-иноагенты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Fox News: https://www.foxnews.com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CBS News: https://www.cbsnews.com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Washington Post: https://www.washingtonpost.com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CNN: CNN.com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ABC News: https://abcnews.go.com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b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9"/>
          <p:cNvSpPr txBox="1"/>
          <p:nvPr/>
        </p:nvSpPr>
        <p:spPr>
          <a:xfrm>
            <a:off x="8177048" y="2030584"/>
            <a:ext cx="3783724" cy="473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Бизнес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ВТБ: vtb.ru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Сбер: https://sber.ru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Роснефть: https://www.rosneft.ru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Газпром: https://www.gazprom.ru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Лукойл: https://lukoil.ru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РЖД: https://www.rzd.ru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Магнит: https://magnit.ru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Транснефть: https://www.transneft.ru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Норникель: https://www.nornickel.ru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НЛМК: https://nlmk.com/ru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Газпромнефть: сайт https://www.gazprom-neft.ru почему-то не открывается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Северсталь: https://severstal.com/rus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Сибур: https://www.sibur.ru/ru </a:t>
            </a:r>
            <a:b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Команда DataKit</a:t>
            </a:r>
            <a:endParaRPr/>
          </a:p>
        </p:txBody>
      </p:sp>
      <p:sp>
        <p:nvSpPr>
          <p:cNvPr id="140" name="Google Shape;140;p11"/>
          <p:cNvSpPr txBox="1"/>
          <p:nvPr>
            <p:ph idx="1" type="body"/>
          </p:nvPr>
        </p:nvSpPr>
        <p:spPr>
          <a:xfrm>
            <a:off x="838200" y="4125920"/>
            <a:ext cx="4933950" cy="1941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b="1" lang="en-US" sz="3200">
                <a:solidFill>
                  <a:schemeClr val="lt1"/>
                </a:solidFill>
              </a:rPr>
              <a:t>Алексей Бочаров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solidFill>
                  <a:schemeClr val="lt1"/>
                </a:solidFill>
              </a:rPr>
              <a:t>DataScience, WEB-разработка, Нейронные сети и компьютерное зрение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1"/>
          <p:cNvSpPr txBox="1"/>
          <p:nvPr/>
        </p:nvSpPr>
        <p:spPr>
          <a:xfrm>
            <a:off x="6662737" y="4125920"/>
            <a:ext cx="4691063" cy="1941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Инга Беляева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DataScience, Design,  Muse</a:t>
            </a:r>
            <a:endParaRPr/>
          </a:p>
        </p:txBody>
      </p:sp>
      <p:pic>
        <p:nvPicPr>
          <p:cNvPr id="142" name="Google Shape;142;p11"/>
          <p:cNvPicPr preferRelativeResize="0"/>
          <p:nvPr/>
        </p:nvPicPr>
        <p:blipFill rotWithShape="1">
          <a:blip r:embed="rId3">
            <a:alphaModFix/>
          </a:blip>
          <a:srcRect b="21428" l="0" r="0" t="6696"/>
          <a:stretch/>
        </p:blipFill>
        <p:spPr>
          <a:xfrm>
            <a:off x="2467112" y="1876428"/>
            <a:ext cx="1676125" cy="1891741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" name="Google Shape;143;p11"/>
          <p:cNvPicPr preferRelativeResize="0"/>
          <p:nvPr/>
        </p:nvPicPr>
        <p:blipFill rotWithShape="1">
          <a:blip r:embed="rId4">
            <a:alphaModFix/>
          </a:blip>
          <a:srcRect b="57181" l="37239" r="30381" t="18349"/>
          <a:stretch/>
        </p:blipFill>
        <p:spPr>
          <a:xfrm>
            <a:off x="8270080" y="2069194"/>
            <a:ext cx="1476375" cy="1678216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Благодарим за внимание!</a:t>
            </a:r>
            <a:endParaRPr/>
          </a:p>
        </p:txBody>
      </p:sp>
      <p:sp>
        <p:nvSpPr>
          <p:cNvPr id="149" name="Google Shape;149;p12"/>
          <p:cNvSpPr txBox="1"/>
          <p:nvPr>
            <p:ph idx="1" type="body"/>
          </p:nvPr>
        </p:nvSpPr>
        <p:spPr>
          <a:xfrm>
            <a:off x="2009422" y="1825625"/>
            <a:ext cx="9344377" cy="306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+7 (929) 007-49-64  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bam271074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alex.bo2018vrn@gmail.com</a:t>
            </a:r>
            <a:endParaRPr/>
          </a:p>
        </p:txBody>
      </p:sp>
      <p:pic>
        <p:nvPicPr>
          <p:cNvPr id="150" name="Google Shape;1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133" y="4373011"/>
            <a:ext cx="512939" cy="512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8133" y="2293516"/>
            <a:ext cx="514800" cy="5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6272" y="3355787"/>
            <a:ext cx="514800" cy="5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8" name="Google Shape;158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2022-10-07T18:01:41Z</dcterms:created>
  <dc:creator>Пользователь Microsoft Office</dc:creator>
</cp:coreProperties>
</file>