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0" r:id="rId4"/>
    <p:sldId id="263" r:id="rId5"/>
    <p:sldId id="270" r:id="rId6"/>
    <p:sldId id="261" r:id="rId7"/>
    <p:sldId id="262" r:id="rId8"/>
    <p:sldId id="268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48" y="1008"/>
      </p:cViewPr>
      <p:guideLst>
        <p:guide orient="horz" pos="2160"/>
        <p:guide pos="3840"/>
        <p:guide pos="506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60EC-268B-3F4A-8891-A9915CAFFA56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256-D061-2647-8AD5-C636680D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3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FF256-D061-2647-8AD5-C636680D42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7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FF256-D061-2647-8AD5-C636680D42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7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E7E40-8425-3C41-8E85-2E585C4DF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0732"/>
            <a:ext cx="12192000" cy="686873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D4179-FD96-F440-8543-FC2370E86F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76C806-4D7B-0D41-97B6-E6DCA9D26C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Команда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C8EE2-FB5D-5A4C-B5E0-1401E8AF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D6EE9-FA48-5548-AB42-486B5EB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A62F6-5725-C44D-8D53-E409A63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E1AC3-184C-F842-B0E1-ED016AB28B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05988" y="290513"/>
            <a:ext cx="1981200" cy="927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C0EF3E4-B76E-7E4A-8656-5D3DB2F91B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6732" y="447676"/>
            <a:ext cx="2683668" cy="42783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937E10F-095E-F449-B4F4-82D8975EE2C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98030" y="447047"/>
            <a:ext cx="802481" cy="4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31E58-46E7-E846-B6DF-0C27A909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E0E6B-5C98-EB4B-8C83-564913288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045FE-5332-EF40-8154-92AE46C1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871AF2-B2BE-9A44-BDC8-23EECC46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465395-BFEC-BB4F-8A4C-9AA631AA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17AB49-0883-CB47-BA91-DC4ED514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57B57D-C528-244D-ABFC-85B82B031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63A23-B9B5-3C4E-A311-44CF5E87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80671-E5DC-9B4F-916B-3DF09716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2564F-93C4-654C-B421-2F271EF4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72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CE7AF-454E-8844-80CF-6839BC0BA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573" r="42331" b="29848"/>
          <a:stretch/>
        </p:blipFill>
        <p:spPr>
          <a:xfrm flipH="1" flipV="1">
            <a:off x="-1" y="-1"/>
            <a:ext cx="12191998" cy="68579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23F2C-2C7B-8A4B-AAE1-5CC77D94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Слайд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2A0C0-AD42-8F48-93EE-36FD1A9A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3FBE5-83B1-E14F-B2A7-C5C26FF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MORE.Tech</a:t>
            </a:r>
            <a:r>
              <a:rPr lang="en-US" dirty="0"/>
              <a:t> 4.0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18381-CDF3-2C43-A080-7F8653C3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189219-8261-714C-9745-472A4D21A50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99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0AEA0-FA9A-274F-8E8A-ED284263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74BCDA-9B85-4049-8236-018CA277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84E68-8B8E-D54B-9F56-80F103E4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52D06-53DB-FC40-8D7B-D010A91E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B592C-5B7F-534F-ADC2-87721954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0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004F0-B0F0-BA4E-81F1-FB312D0A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0258F-E1BF-7D49-A4E1-11377A042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DFF26F-C20C-6B47-A343-633F45AD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995A7-66A9-3847-8360-AD96873F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040E9-3C6B-444C-BC45-AADD55F6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8A766A-DAB7-2744-A5D4-C71865C1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91D7-1774-E64C-9A70-4752E2B1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36E1C-031A-C84C-ACF5-60E26EAC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38D4B0-FEEA-2D40-AD8F-3887CCEAE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0CBFC4-A36E-8345-BD15-3B5D8DD62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F878BD-CC87-4743-BF5F-44A690203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3B837F-0A0B-5A41-9C33-6226B8B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D98816-C076-774B-95D9-CC0C4945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EDB855-0F20-5141-950E-FCBA7449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5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4F4AF-468C-3F40-B7C9-C62275E0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A0EBEA-88F6-7947-85EA-65E7589C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42E479-F544-AF41-B744-3B8CFC7A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E39E78-8C0D-DB4A-8C93-4F9D966E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4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9F48F3-4815-334A-9AC7-2CDDE221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5287CD-0A6B-9547-8702-1A3A102B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2A32E-5524-484C-9414-DA60C66D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2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0578A-3E53-DB42-9B4A-830F6C9F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73469-FB5E-A548-A774-0CBF06AF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CAA82-6B56-264D-8B25-01CD2B0B9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0767D-FDB9-CB40-86FD-5F03A8FA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44ED2D-410B-FC4D-B176-5E63718F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7D9DA4-46AE-404D-984F-33BA1C57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7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E147F-590F-A042-A1CA-40F414C6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8D771E-0755-A943-89F8-A72CE841A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7B786-FBE4-634F-8860-C0537BA76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613E2-728E-F847-980E-F257D687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75AFC3-E8C0-2843-930D-86B507B2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A7299-8A4B-F241-9DA7-77EDE05C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070-6FE9-2048-9BEB-39EA6971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2721D-7FCB-1440-80CC-AC8A702D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5A416-85DD-9F47-B34D-2CC1903FA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72E0-888D-7945-96C4-C4FD5474D669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49489-243A-2D43-A4BD-6BB0B52C8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813A9-8057-8444-9FAF-30FA4EED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9219-8261-714C-9745-472A4D21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80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CDC78-64B1-6D4B-8033-A674F7A7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321"/>
            <a:ext cx="9144000" cy="1610139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4800" b="1" dirty="0"/>
              <a:t>Проект «</a:t>
            </a:r>
            <a:r>
              <a:rPr lang="en-US" sz="4800" b="1" dirty="0"/>
              <a:t>Smart Parser</a:t>
            </a:r>
            <a:r>
              <a:rPr lang="ru-RU" sz="4800" b="1" dirty="0"/>
              <a:t>»</a:t>
            </a:r>
            <a:br>
              <a:rPr lang="ru-RU" sz="4400" dirty="0"/>
            </a:br>
            <a:r>
              <a:rPr lang="ru-RU" sz="2400" dirty="0"/>
              <a:t>Разработка</a:t>
            </a:r>
            <a:r>
              <a:rPr lang="en-US" sz="2400" dirty="0"/>
              <a:t> </a:t>
            </a:r>
            <a:r>
              <a:rPr lang="ru-RU" sz="2400" dirty="0"/>
              <a:t>профильной ленты бизнес-</a:t>
            </a:r>
            <a:r>
              <a:rPr lang="ru-RU" sz="2400" dirty="0" err="1"/>
              <a:t>новостеи</a:t>
            </a:r>
            <a:r>
              <a:rPr lang="ru-RU" sz="2400" dirty="0"/>
              <a:t>̆</a:t>
            </a:r>
            <a:br>
              <a:rPr lang="ru-RU" sz="2400" dirty="0"/>
            </a:br>
            <a:r>
              <a:rPr lang="ru-RU" sz="2400" dirty="0"/>
              <a:t>для клиентов Банка ВТБ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0245C0-D195-7945-9F2C-D3BC8BF0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344"/>
            <a:ext cx="9144000" cy="957649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en-US" dirty="0" err="1"/>
              <a:t>DataKit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56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C03B-92C4-8349-B82A-6D2961DA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контакты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F246E1-1B67-754E-B1D6-37A267AB2BA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09422" y="1825625"/>
            <a:ext cx="9344377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+7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(929)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007-49-64   </a:t>
            </a:r>
            <a:endParaRPr dirty="0"/>
          </a:p>
          <a:p>
            <a:pPr marL="0" indent="0">
              <a:buNone/>
              <a:defRPr/>
            </a:pPr>
            <a:endParaRPr dirty="0"/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bam271074</a:t>
            </a:r>
            <a:endParaRPr dirty="0"/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alex.bo2018vrn@gmail.com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80A08E-F865-9147-82DC-CC06EC15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33" y="4373011"/>
            <a:ext cx="512939" cy="5129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38F698-2ACE-E241-BE92-009032721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33" y="2293516"/>
            <a:ext cx="514800" cy="514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177BA2-E92D-FF45-A5E7-0D2D47579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272" y="3355787"/>
            <a:ext cx="5148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8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C03B-92C4-8349-B82A-6D2961DA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3A3A4-CC19-A74F-AAAC-C0DCF845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19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34ACD62-C697-7940-A1D5-F598DB8CA15A}"/>
              </a:ext>
            </a:extLst>
          </p:cNvPr>
          <p:cNvSpPr/>
          <p:nvPr/>
        </p:nvSpPr>
        <p:spPr>
          <a:xfrm>
            <a:off x="838200" y="1810906"/>
            <a:ext cx="10607566" cy="11398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F305-7119-FC4D-834D-2752A20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6ED2F-307C-0845-B52C-7D59BE2C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31" y="4065353"/>
            <a:ext cx="4591118" cy="2103438"/>
          </a:xfrm>
        </p:spPr>
        <p:txBody>
          <a:bodyPr>
            <a:noAutofit/>
          </a:bodyPr>
          <a:lstStyle/>
          <a:p>
            <a:pPr marL="0" indent="0" algn="r">
              <a:spcAft>
                <a:spcPts val="1200"/>
              </a:spcAft>
              <a:buNone/>
            </a:pPr>
            <a:r>
              <a:rPr lang="ru-RU" dirty="0">
                <a:solidFill>
                  <a:srgbClr val="00B0F0"/>
                </a:solidFill>
              </a:rPr>
              <a:t>Создать репутацию банка ВТБ как надежного информационного партнера для своих клиентов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BEC35-D440-9E4C-B741-E1CD98DC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85" y="3981932"/>
            <a:ext cx="733650" cy="733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3B2B4E-57F5-0443-BC47-B27B5AF30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7836" y="3930416"/>
            <a:ext cx="836682" cy="83668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AD46C500-1F44-534B-B8B4-25D4A06E0FEC}"/>
              </a:ext>
            </a:extLst>
          </p:cNvPr>
          <p:cNvSpPr txBox="1">
            <a:spLocks/>
          </p:cNvSpPr>
          <p:nvPr/>
        </p:nvSpPr>
        <p:spPr>
          <a:xfrm>
            <a:off x="6153117" y="4065353"/>
            <a:ext cx="5119755" cy="1874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Создать сервис, способный выделять из источников самые важные 2-3 новости и выделять тренды и инсайты в новостях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5DFA64D-A39B-4849-B9E0-A8E9B5764835}"/>
              </a:ext>
            </a:extLst>
          </p:cNvPr>
          <p:cNvCxnSpPr>
            <a:cxnSpLocks/>
          </p:cNvCxnSpPr>
          <p:nvPr/>
        </p:nvCxnSpPr>
        <p:spPr>
          <a:xfrm>
            <a:off x="6072188" y="3870201"/>
            <a:ext cx="0" cy="197905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CCF622CD-73B9-D34E-A7B1-A0E36CA6013A}"/>
              </a:ext>
            </a:extLst>
          </p:cNvPr>
          <p:cNvSpPr txBox="1">
            <a:spLocks/>
          </p:cNvSpPr>
          <p:nvPr/>
        </p:nvSpPr>
        <p:spPr>
          <a:xfrm>
            <a:off x="1447801" y="2136728"/>
            <a:ext cx="4648199" cy="84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Ограничение во времени для мониторинга новостей у клиентов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52229F-5AA2-D549-83D6-95A975904473}"/>
              </a:ext>
            </a:extLst>
          </p:cNvPr>
          <p:cNvSpPr/>
          <p:nvPr/>
        </p:nvSpPr>
        <p:spPr>
          <a:xfrm>
            <a:off x="6354213" y="2136728"/>
            <a:ext cx="4918659" cy="828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solidFill>
                  <a:schemeClr val="bg1"/>
                </a:solidFill>
              </a:rPr>
              <a:t>Необходимость оперативного получения информации клиентами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91704097-B179-7546-A081-C02B24F6D895}"/>
              </a:ext>
            </a:extLst>
          </p:cNvPr>
          <p:cNvSpPr txBox="1">
            <a:spLocks/>
          </p:cNvSpPr>
          <p:nvPr/>
        </p:nvSpPr>
        <p:spPr>
          <a:xfrm>
            <a:off x="1600202" y="1625189"/>
            <a:ext cx="2267606" cy="408054"/>
          </a:xfrm>
          <a:prstGeom prst="rect">
            <a:avLst/>
          </a:prstGeom>
          <a:solidFill>
            <a:srgbClr val="00020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chemeClr val="bg1"/>
                </a:solidFill>
              </a:rPr>
              <a:t>Проблематика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442D2BB4-DB68-B348-98CD-DE5AA17E5064}"/>
              </a:ext>
            </a:extLst>
          </p:cNvPr>
          <p:cNvSpPr txBox="1">
            <a:spLocks/>
          </p:cNvSpPr>
          <p:nvPr/>
        </p:nvSpPr>
        <p:spPr>
          <a:xfrm>
            <a:off x="1600202" y="3390819"/>
            <a:ext cx="2267606" cy="4080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chemeClr val="bg1"/>
                </a:solidFill>
              </a:rPr>
              <a:t>Решение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A54E790-5F86-AA42-A64C-8704257B0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727" y="2132132"/>
            <a:ext cx="347663" cy="3476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5FFBB2-5F20-2349-8567-51407D9D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1348" y="2132132"/>
            <a:ext cx="347663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F305-7119-FC4D-834D-2752A20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6ED2F-307C-0845-B52C-7D59BE2C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264764" cy="4678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Smart Parser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90E0DB-2581-5749-B39E-0A6699712B75}"/>
              </a:ext>
            </a:extLst>
          </p:cNvPr>
          <p:cNvSpPr txBox="1">
            <a:spLocks/>
          </p:cNvSpPr>
          <p:nvPr/>
        </p:nvSpPr>
        <p:spPr>
          <a:xfrm>
            <a:off x="3299086" y="1825626"/>
            <a:ext cx="4975485" cy="103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Java Spring Boot </a:t>
            </a:r>
            <a:r>
              <a:rPr lang="ru-RU" dirty="0">
                <a:solidFill>
                  <a:schemeClr val="bg1"/>
                </a:solidFill>
              </a:rPr>
              <a:t>приложение, которое умеет </a:t>
            </a:r>
            <a:r>
              <a:rPr lang="ru-RU" dirty="0" err="1">
                <a:solidFill>
                  <a:schemeClr val="bg1"/>
                </a:solidFill>
              </a:rPr>
              <a:t>парсить</a:t>
            </a:r>
            <a:r>
              <a:rPr lang="ru-RU" dirty="0">
                <a:solidFill>
                  <a:schemeClr val="bg1"/>
                </a:solidFill>
              </a:rPr>
              <a:t> данные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E761685-97DC-9445-A93C-0BAB41A8BAE1}"/>
              </a:ext>
            </a:extLst>
          </p:cNvPr>
          <p:cNvSpPr txBox="1">
            <a:spLocks/>
          </p:cNvSpPr>
          <p:nvPr/>
        </p:nvSpPr>
        <p:spPr>
          <a:xfrm>
            <a:off x="8710534" y="1825626"/>
            <a:ext cx="3092584" cy="189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Источники: </a:t>
            </a:r>
          </a:p>
          <a:p>
            <a:pPr>
              <a:buClr>
                <a:srgbClr val="00B0F0"/>
              </a:buClr>
            </a:pPr>
            <a:r>
              <a:rPr lang="ru-RU" sz="2400" dirty="0">
                <a:solidFill>
                  <a:schemeClr val="bg1"/>
                </a:solidFill>
              </a:rPr>
              <a:t>РБК</a:t>
            </a:r>
          </a:p>
          <a:p>
            <a:pPr>
              <a:buClr>
                <a:srgbClr val="00B0F0"/>
              </a:buClr>
            </a:pPr>
            <a:r>
              <a:rPr lang="ru-RU" sz="2400" dirty="0">
                <a:solidFill>
                  <a:schemeClr val="bg1"/>
                </a:solidFill>
              </a:rPr>
              <a:t>Московское </a:t>
            </a:r>
            <a:r>
              <a:rPr lang="ru-RU" sz="2400" dirty="0" err="1">
                <a:solidFill>
                  <a:schemeClr val="bg1"/>
                </a:solidFill>
              </a:rPr>
              <a:t>информ.агентство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13A2E1F-976B-8043-BD60-FA1B0EF8703D}"/>
              </a:ext>
            </a:extLst>
          </p:cNvPr>
          <p:cNvSpPr txBox="1">
            <a:spLocks/>
          </p:cNvSpPr>
          <p:nvPr/>
        </p:nvSpPr>
        <p:spPr>
          <a:xfrm>
            <a:off x="3036133" y="1918067"/>
            <a:ext cx="389744" cy="345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–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E04317-FD46-B144-9141-5D59B3E78333}"/>
              </a:ext>
            </a:extLst>
          </p:cNvPr>
          <p:cNvSpPr/>
          <p:nvPr/>
        </p:nvSpPr>
        <p:spPr>
          <a:xfrm>
            <a:off x="838200" y="3441759"/>
            <a:ext cx="10503108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ru-RU" sz="2800" dirty="0">
                <a:solidFill>
                  <a:schemeClr val="bg1"/>
                </a:solidFill>
              </a:rPr>
              <a:t>Стек технологий:</a:t>
            </a:r>
          </a:p>
          <a:p>
            <a:pPr marL="342900" indent="-342900">
              <a:spcAft>
                <a:spcPts val="3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 11</a:t>
            </a:r>
          </a:p>
          <a:p>
            <a:pPr marL="342900" indent="-342900">
              <a:spcAft>
                <a:spcPts val="3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Maven </a:t>
            </a:r>
            <a:r>
              <a:rPr lang="ru-RU" sz="2400" dirty="0">
                <a:solidFill>
                  <a:schemeClr val="bg1"/>
                </a:solidFill>
              </a:rPr>
              <a:t>сборщик проекта</a:t>
            </a:r>
          </a:p>
          <a:p>
            <a:pPr marL="342900" indent="-342900">
              <a:spcAft>
                <a:spcPts val="3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Spring Boot (2.7.4) </a:t>
            </a:r>
            <a:r>
              <a:rPr lang="ru-RU" sz="2400" dirty="0" err="1">
                <a:solidFill>
                  <a:schemeClr val="bg1"/>
                </a:solidFill>
              </a:rPr>
              <a:t>фреймворк</a:t>
            </a:r>
            <a:r>
              <a:rPr lang="ru-RU" sz="2400" dirty="0">
                <a:solidFill>
                  <a:schemeClr val="bg1"/>
                </a:solidFill>
              </a:rPr>
              <a:t> для веб-приложения</a:t>
            </a:r>
          </a:p>
          <a:p>
            <a:pPr marL="342900" indent="-342900">
              <a:spcAft>
                <a:spcPts val="3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Jsoup</a:t>
            </a:r>
            <a:r>
              <a:rPr lang="en-US" sz="2400" dirty="0">
                <a:solidFill>
                  <a:schemeClr val="bg1"/>
                </a:solidFill>
              </a:rPr>
              <a:t> (1.15.1) </a:t>
            </a:r>
            <a:r>
              <a:rPr lang="ru-RU" sz="2400" dirty="0">
                <a:solidFill>
                  <a:schemeClr val="bg1"/>
                </a:solidFill>
              </a:rPr>
              <a:t>для </a:t>
            </a:r>
            <a:r>
              <a:rPr lang="ru-RU" sz="2400" dirty="0" err="1">
                <a:solidFill>
                  <a:schemeClr val="bg1"/>
                </a:solidFill>
              </a:rPr>
              <a:t>парсинга</a:t>
            </a:r>
            <a:r>
              <a:rPr lang="ru-RU" sz="2400" dirty="0">
                <a:solidFill>
                  <a:schemeClr val="bg1"/>
                </a:solidFill>
              </a:rPr>
              <a:t> данных</a:t>
            </a:r>
          </a:p>
          <a:p>
            <a:pPr marL="342900" indent="-342900">
              <a:spcAft>
                <a:spcPts val="3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RabbitMQ (3.10.7) </a:t>
            </a:r>
            <a:r>
              <a:rPr lang="ru-RU" sz="2400" dirty="0">
                <a:solidFill>
                  <a:schemeClr val="bg1"/>
                </a:solidFill>
              </a:rPr>
              <a:t>для хранения собранной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95347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F305-7119-FC4D-834D-2752A20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6ED2F-307C-0845-B52C-7D59BE2C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7086"/>
            <a:ext cx="5898932" cy="1611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Для запуска проекта необходимо скопировать его в папку на жестком диске, предварительно запустить </a:t>
            </a:r>
            <a:r>
              <a:rPr lang="en-US" sz="1600" dirty="0">
                <a:solidFill>
                  <a:schemeClr val="bg1"/>
                </a:solidFill>
              </a:rPr>
              <a:t>RabbitMQ (</a:t>
            </a:r>
            <a:r>
              <a:rPr lang="ru-RU" sz="1600" dirty="0">
                <a:solidFill>
                  <a:schemeClr val="bg1"/>
                </a:solidFill>
              </a:rPr>
              <a:t>чтобы был доступен по адресу </a:t>
            </a:r>
            <a:r>
              <a:rPr lang="en-US" sz="1600" dirty="0">
                <a:solidFill>
                  <a:schemeClr val="bg1"/>
                </a:solidFill>
              </a:rPr>
              <a:t>http://localhost:15672).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Запустить проект из папки с кодом командой </a:t>
            </a:r>
            <a:r>
              <a:rPr lang="en-US" sz="1600" dirty="0" err="1">
                <a:solidFill>
                  <a:schemeClr val="bg1"/>
                </a:solidFill>
              </a:rPr>
              <a:t>mvn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spring-boot:run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После этого веб-приложение доступно из браузера по адресу (</a:t>
            </a:r>
            <a:r>
              <a:rPr lang="en-US" sz="1600" dirty="0">
                <a:solidFill>
                  <a:schemeClr val="bg1"/>
                </a:solidFill>
              </a:rPr>
              <a:t>http://localhost:8080)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2720F-F214-8540-940A-4D18FD560A9C}"/>
              </a:ext>
            </a:extLst>
          </p:cNvPr>
          <p:cNvSpPr/>
          <p:nvPr/>
        </p:nvSpPr>
        <p:spPr>
          <a:xfrm>
            <a:off x="3538754" y="1336152"/>
            <a:ext cx="5576341" cy="23684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Необходимо добавить скриншоты, показывающий архитектуру решения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2E63C5F-F8AC-6A43-B34C-3656334C12D8}"/>
              </a:ext>
            </a:extLst>
          </p:cNvPr>
          <p:cNvSpPr txBox="1">
            <a:spLocks/>
          </p:cNvSpPr>
          <p:nvPr/>
        </p:nvSpPr>
        <p:spPr>
          <a:xfrm>
            <a:off x="6928945" y="4327086"/>
            <a:ext cx="5263055" cy="2036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ru-RU" sz="1600" dirty="0">
                <a:solidFill>
                  <a:schemeClr val="bg1"/>
                </a:solidFill>
              </a:rPr>
              <a:t>Для запуска </a:t>
            </a:r>
            <a:r>
              <a:rPr lang="ru-RU" sz="1600" dirty="0" err="1">
                <a:solidFill>
                  <a:schemeClr val="bg1"/>
                </a:solidFill>
              </a:rPr>
              <a:t>парсинга</a:t>
            </a:r>
            <a:r>
              <a:rPr lang="ru-RU" sz="1600" dirty="0">
                <a:solidFill>
                  <a:schemeClr val="bg1"/>
                </a:solidFill>
              </a:rPr>
              <a:t> данный с сайта РБК нужно перейти в браузере по </a:t>
            </a:r>
            <a:r>
              <a:rPr lang="ru-RU" sz="1600" dirty="0" err="1">
                <a:solidFill>
                  <a:schemeClr val="bg1"/>
                </a:solidFill>
              </a:rPr>
              <a:t>сслыке</a:t>
            </a:r>
            <a:r>
              <a:rPr lang="ru-RU" sz="1600" dirty="0">
                <a:solidFill>
                  <a:schemeClr val="bg1"/>
                </a:solidFill>
              </a:rPr>
              <a:t> (</a:t>
            </a:r>
            <a:r>
              <a:rPr lang="en-US" sz="1600" dirty="0">
                <a:solidFill>
                  <a:schemeClr val="bg1"/>
                </a:solidFill>
              </a:rPr>
              <a:t>http://localhost:8080/</a:t>
            </a:r>
            <a:r>
              <a:rPr lang="en-US" sz="1600" dirty="0" err="1">
                <a:solidFill>
                  <a:schemeClr val="bg1"/>
                </a:solidFill>
              </a:rPr>
              <a:t>rbc</a:t>
            </a:r>
            <a:r>
              <a:rPr lang="en-US" sz="1600" dirty="0">
                <a:solidFill>
                  <a:schemeClr val="bg1"/>
                </a:solidFill>
              </a:rPr>
              <a:t>).</a:t>
            </a:r>
          </a:p>
          <a:p>
            <a:pPr>
              <a:buClr>
                <a:srgbClr val="00B0F0"/>
              </a:buClr>
            </a:pPr>
            <a:r>
              <a:rPr lang="ru-RU" sz="1600" dirty="0">
                <a:solidFill>
                  <a:schemeClr val="bg1"/>
                </a:solidFill>
              </a:rPr>
              <a:t>Для рассылки писем директорам нужно перейти по ссылке (</a:t>
            </a:r>
            <a:r>
              <a:rPr lang="en-US" sz="1600" dirty="0">
                <a:solidFill>
                  <a:schemeClr val="bg1"/>
                </a:solidFill>
              </a:rPr>
              <a:t>http://localhost:8080/</a:t>
            </a:r>
            <a:r>
              <a:rPr lang="en-US" sz="1600" dirty="0" err="1">
                <a:solidFill>
                  <a:schemeClr val="bg1"/>
                </a:solidFill>
              </a:rPr>
              <a:t>sendtodir</a:t>
            </a:r>
            <a:r>
              <a:rPr lang="en-US" sz="1600" dirty="0">
                <a:solidFill>
                  <a:schemeClr val="bg1"/>
                </a:solidFill>
              </a:rPr>
              <a:t>).</a:t>
            </a:r>
          </a:p>
          <a:p>
            <a:pPr>
              <a:buClr>
                <a:srgbClr val="00B0F0"/>
              </a:buClr>
            </a:pPr>
            <a:r>
              <a:rPr lang="ru-RU" sz="1600" dirty="0">
                <a:solidFill>
                  <a:schemeClr val="bg1"/>
                </a:solidFill>
              </a:rPr>
              <a:t>Для рассылки писем бухгалтерам нужно перейти по ссылке (</a:t>
            </a:r>
            <a:r>
              <a:rPr lang="en-US" sz="1600" dirty="0">
                <a:solidFill>
                  <a:schemeClr val="bg1"/>
                </a:solidFill>
              </a:rPr>
              <a:t>http://localhost:8080/</a:t>
            </a:r>
            <a:r>
              <a:rPr lang="en-US" sz="1600" dirty="0" err="1">
                <a:solidFill>
                  <a:schemeClr val="bg1"/>
                </a:solidFill>
              </a:rPr>
              <a:t>sendtobuh</a:t>
            </a:r>
            <a:r>
              <a:rPr lang="en-US" sz="16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440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C03B-92C4-8349-B82A-6D2961DA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3A3A4-CC19-A74F-AAAC-C0DCF845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D786C8-098F-7241-995C-CDE5B91B7718}"/>
              </a:ext>
            </a:extLst>
          </p:cNvPr>
          <p:cNvSpPr/>
          <p:nvPr/>
        </p:nvSpPr>
        <p:spPr>
          <a:xfrm>
            <a:off x="3523763" y="1690688"/>
            <a:ext cx="5576341" cy="23684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Источники данных со статистикой</a:t>
            </a:r>
          </a:p>
        </p:txBody>
      </p:sp>
    </p:spTree>
    <p:extLst>
      <p:ext uri="{BB962C8B-B14F-4D97-AF65-F5344CB8AC3E}">
        <p14:creationId xmlns:p14="http://schemas.microsoft.com/office/powerpoint/2010/main" val="426330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F305-7119-FC4D-834D-2752A20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метрики и </a:t>
            </a:r>
            <a:r>
              <a:rPr lang="ru-RU" dirty="0" err="1"/>
              <a:t>фичи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6ED2F-307C-0845-B52C-7D59BE2C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E2A28A-8EE2-BC42-B5D9-58FF44796213}"/>
              </a:ext>
            </a:extLst>
          </p:cNvPr>
          <p:cNvSpPr/>
          <p:nvPr/>
        </p:nvSpPr>
        <p:spPr>
          <a:xfrm>
            <a:off x="3538754" y="1336152"/>
            <a:ext cx="5576341" cy="23684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Нужна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5458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F305-7119-FC4D-834D-2752A20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развитию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6ED2F-307C-0845-B52C-7D59BE2C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750"/>
            <a:ext cx="7338848" cy="40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Расширение базы новостных источников: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70B1ABA-E587-C14E-ABFA-DBFFB866708F}"/>
              </a:ext>
            </a:extLst>
          </p:cNvPr>
          <p:cNvSpPr txBox="1">
            <a:spLocks/>
          </p:cNvSpPr>
          <p:nvPr/>
        </p:nvSpPr>
        <p:spPr>
          <a:xfrm>
            <a:off x="4320409" y="2030584"/>
            <a:ext cx="3498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</a:rPr>
              <a:t>Государственные структуры</a:t>
            </a:r>
          </a:p>
          <a:p>
            <a:r>
              <a:rPr lang="ru-RU" sz="1400" dirty="0">
                <a:solidFill>
                  <a:schemeClr val="bg1"/>
                </a:solidFill>
              </a:rPr>
              <a:t>Сайт Президента России: </a:t>
            </a:r>
            <a:r>
              <a:rPr lang="en-US" sz="1400" dirty="0">
                <a:solidFill>
                  <a:schemeClr val="bg1"/>
                </a:solidFill>
              </a:rPr>
              <a:t>http://</a:t>
            </a:r>
            <a:r>
              <a:rPr lang="en-US" sz="1400" dirty="0" err="1">
                <a:solidFill>
                  <a:schemeClr val="bg1"/>
                </a:solidFill>
              </a:rPr>
              <a:t>www.kremlin.ru</a:t>
            </a:r>
            <a:r>
              <a:rPr lang="en-US" sz="1400" dirty="0">
                <a:solidFill>
                  <a:schemeClr val="bg1"/>
                </a:solidFill>
              </a:rPr>
              <a:t>/events/president/news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МВД: </a:t>
            </a:r>
            <a:r>
              <a:rPr lang="ru-RU" sz="1400" dirty="0" err="1">
                <a:solidFill>
                  <a:schemeClr val="bg1"/>
                </a:solidFill>
              </a:rPr>
              <a:t>мвд.рф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ФСБ: </a:t>
            </a:r>
            <a:r>
              <a:rPr lang="en-US" sz="1400" dirty="0">
                <a:solidFill>
                  <a:schemeClr val="bg1"/>
                </a:solidFill>
              </a:rPr>
              <a:t>http://</a:t>
            </a:r>
            <a:r>
              <a:rPr lang="en-US" sz="1400" dirty="0" err="1">
                <a:solidFill>
                  <a:schemeClr val="bg1"/>
                </a:solidFill>
              </a:rPr>
              <a:t>www.fsb.ru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fsb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press.htm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СКР: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sledcom.ru</a:t>
            </a:r>
            <a:r>
              <a:rPr lang="en-US" sz="1400" dirty="0">
                <a:solidFill>
                  <a:schemeClr val="bg1"/>
                </a:solidFill>
              </a:rPr>
              <a:t>/news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ФБР: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www.fbi.gov</a:t>
            </a:r>
            <a:r>
              <a:rPr lang="en-US" sz="1400" dirty="0">
                <a:solidFill>
                  <a:schemeClr val="bg1"/>
                </a:solidFill>
              </a:rPr>
              <a:t>/news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ФАС: </a:t>
            </a:r>
            <a:r>
              <a:rPr lang="en-US" sz="1400" dirty="0">
                <a:solidFill>
                  <a:schemeClr val="bg1"/>
                </a:solidFill>
              </a:rPr>
              <a:t>http://</a:t>
            </a:r>
            <a:r>
              <a:rPr lang="en-US" sz="1400" dirty="0" err="1">
                <a:solidFill>
                  <a:schemeClr val="bg1"/>
                </a:solidFill>
              </a:rPr>
              <a:t>fas.gov.ru</a:t>
            </a:r>
            <a:r>
              <a:rPr lang="en-US" sz="1400" dirty="0">
                <a:solidFill>
                  <a:schemeClr val="bg1"/>
                </a:solidFill>
              </a:rPr>
              <a:t>/p/news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РКН: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rkn.gov.ru</a:t>
            </a:r>
            <a:r>
              <a:rPr lang="en-US" sz="1400" dirty="0">
                <a:solidFill>
                  <a:schemeClr val="bg1"/>
                </a:solidFill>
              </a:rPr>
              <a:t>/news/</a:t>
            </a:r>
            <a:r>
              <a:rPr lang="en-US" sz="1400" dirty="0" err="1">
                <a:solidFill>
                  <a:schemeClr val="bg1"/>
                </a:solidFill>
              </a:rPr>
              <a:t>rsoc</a:t>
            </a:r>
            <a:r>
              <a:rPr lang="en-US" sz="1400" dirty="0">
                <a:solidFill>
                  <a:schemeClr val="bg1"/>
                </a:solidFill>
              </a:rPr>
              <a:t>/ 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Ростех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rostec.ru</a:t>
            </a:r>
            <a:r>
              <a:rPr lang="en-US" sz="1400" dirty="0">
                <a:solidFill>
                  <a:schemeClr val="bg1"/>
                </a:solidFill>
              </a:rPr>
              <a:t>/news/ 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FC4DC91-4177-F84A-9E97-B4AEADD405C1}"/>
              </a:ext>
            </a:extLst>
          </p:cNvPr>
          <p:cNvSpPr txBox="1">
            <a:spLocks/>
          </p:cNvSpPr>
          <p:nvPr/>
        </p:nvSpPr>
        <p:spPr>
          <a:xfrm>
            <a:off x="838200" y="2030584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</a:rPr>
              <a:t>СМИ</a:t>
            </a:r>
          </a:p>
          <a:p>
            <a:r>
              <a:rPr lang="ru-RU" sz="1400" dirty="0">
                <a:solidFill>
                  <a:schemeClr val="bg1"/>
                </a:solidFill>
              </a:rPr>
              <a:t>Российская газета: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rg.ru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Известия: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iz.ru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ТАСС: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tass.ru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РИА “Новости”: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ria.ru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</a:rPr>
              <a:t>СМИ-</a:t>
            </a:r>
            <a:r>
              <a:rPr lang="ru-RU" sz="1600" b="1" dirty="0" err="1">
                <a:solidFill>
                  <a:schemeClr val="bg1"/>
                </a:solidFill>
              </a:rPr>
              <a:t>иноагенты</a:t>
            </a:r>
            <a:endParaRPr lang="ru-RU" sz="1600" b="1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Fox News: https://</a:t>
            </a:r>
            <a:r>
              <a:rPr lang="en-US" sz="1400" dirty="0" err="1">
                <a:solidFill>
                  <a:schemeClr val="bg1"/>
                </a:solidFill>
              </a:rPr>
              <a:t>www.foxnews.com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en-US" sz="1400" dirty="0">
                <a:solidFill>
                  <a:schemeClr val="bg1"/>
                </a:solidFill>
              </a:rPr>
              <a:t>CBS News: https://</a:t>
            </a:r>
            <a:r>
              <a:rPr lang="en-US" sz="1400" dirty="0" err="1">
                <a:solidFill>
                  <a:schemeClr val="bg1"/>
                </a:solidFill>
              </a:rPr>
              <a:t>www.cbsnews.com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Washington Post: https://</a:t>
            </a:r>
            <a:r>
              <a:rPr lang="en-US" sz="1400" dirty="0" err="1">
                <a:solidFill>
                  <a:schemeClr val="bg1"/>
                </a:solidFill>
              </a:rPr>
              <a:t>www.washingtonpost.com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en-US" sz="1400" dirty="0">
                <a:solidFill>
                  <a:schemeClr val="bg1"/>
                </a:solidFill>
              </a:rPr>
              <a:t>CNN: </a:t>
            </a:r>
            <a:r>
              <a:rPr lang="en-US" sz="1400" dirty="0" err="1">
                <a:solidFill>
                  <a:schemeClr val="bg1"/>
                </a:solidFill>
              </a:rPr>
              <a:t>CNN.com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en-US" sz="1400" dirty="0">
                <a:solidFill>
                  <a:schemeClr val="bg1"/>
                </a:solidFill>
              </a:rPr>
              <a:t>ABC News: https://</a:t>
            </a:r>
            <a:r>
              <a:rPr lang="en-US" sz="1400" dirty="0" err="1">
                <a:solidFill>
                  <a:schemeClr val="bg1"/>
                </a:solidFill>
              </a:rPr>
              <a:t>abcnews.go.com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1"/>
                </a:solidFill>
              </a:rPr>
            </a:b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FC23CAC-39D3-594D-83B3-DF6C004F1D97}"/>
              </a:ext>
            </a:extLst>
          </p:cNvPr>
          <p:cNvSpPr txBox="1">
            <a:spLocks/>
          </p:cNvSpPr>
          <p:nvPr/>
        </p:nvSpPr>
        <p:spPr>
          <a:xfrm>
            <a:off x="8177048" y="2030584"/>
            <a:ext cx="3783724" cy="473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</a:rPr>
              <a:t>Бизнес</a:t>
            </a:r>
          </a:p>
          <a:p>
            <a:r>
              <a:rPr lang="ru-RU" sz="1400" dirty="0">
                <a:solidFill>
                  <a:schemeClr val="bg1"/>
                </a:solidFill>
              </a:rPr>
              <a:t>ВТБ: </a:t>
            </a:r>
            <a:r>
              <a:rPr lang="en-US" sz="1400" dirty="0" err="1">
                <a:solidFill>
                  <a:schemeClr val="bg1"/>
                </a:solidFill>
              </a:rPr>
              <a:t>vtb.ru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Сбер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sber.ru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Роснефть: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www.rosneft.ru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Газпром: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www.gazprom.ru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Лукойл: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lukoil.ru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РЖД: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www.rzd.ru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Магнит: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magnit.ru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Транснефть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www.transneft.ru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Норникель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www.nornickel.ru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>
                <a:solidFill>
                  <a:schemeClr val="bg1"/>
                </a:solidFill>
              </a:rPr>
              <a:t>НЛМК: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nlmk.com</a:t>
            </a:r>
            <a:r>
              <a:rPr lang="en-US" sz="1400" dirty="0">
                <a:solidFill>
                  <a:schemeClr val="bg1"/>
                </a:solidFill>
              </a:rPr>
              <a:t>/ru 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Газпромнефть</a:t>
            </a:r>
            <a:r>
              <a:rPr lang="ru-RU" sz="1400" dirty="0">
                <a:solidFill>
                  <a:schemeClr val="bg1"/>
                </a:solidFill>
              </a:rPr>
              <a:t>: сайт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www.gazprom-neft.ru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почему-то не открывается</a:t>
            </a:r>
          </a:p>
          <a:p>
            <a:r>
              <a:rPr lang="ru-RU" sz="1400" dirty="0">
                <a:solidFill>
                  <a:schemeClr val="bg1"/>
                </a:solidFill>
              </a:rPr>
              <a:t>Северсталь: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severstal.com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rus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Сибур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www.sibur.ru</a:t>
            </a:r>
            <a:r>
              <a:rPr lang="en-US" sz="1400" dirty="0">
                <a:solidFill>
                  <a:schemeClr val="bg1"/>
                </a:solidFill>
              </a:rPr>
              <a:t>/ru </a:t>
            </a:r>
            <a:br>
              <a:rPr lang="en-US" sz="1400" dirty="0">
                <a:solidFill>
                  <a:schemeClr val="bg1"/>
                </a:solidFill>
              </a:rPr>
            </a:b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F305-7119-FC4D-834D-2752A20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развитию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EF24D24-883C-3A40-A3A0-1B9C7483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Расширение базы языков:</a:t>
            </a:r>
          </a:p>
          <a:p>
            <a:pPr>
              <a:buClr>
                <a:srgbClr val="00B0F0"/>
              </a:buClr>
            </a:pPr>
            <a:r>
              <a:rPr lang="ru-RU" dirty="0">
                <a:solidFill>
                  <a:schemeClr val="bg1"/>
                </a:solidFill>
              </a:rPr>
              <a:t>итоговое решение можно делать на разных языках программирования, используя в качестве посредника очередь </a:t>
            </a:r>
            <a:r>
              <a:rPr lang="en-US" dirty="0">
                <a:solidFill>
                  <a:schemeClr val="bg1"/>
                </a:solidFill>
              </a:rPr>
              <a:t>RabbitMQ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5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070D-8C35-F742-90DA-F6550E99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 err="1"/>
              <a:t>DataKit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2F60C-E200-754B-80F3-9AEF6B0C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5920"/>
            <a:ext cx="4933950" cy="194115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ru-RU" sz="3200" b="1" dirty="0">
                <a:solidFill>
                  <a:schemeClr val="bg1"/>
                </a:solidFill>
              </a:rPr>
              <a:t>Алексей Бочаров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DataScience, WEB-</a:t>
            </a:r>
            <a:r>
              <a:rPr lang="ru-RU" sz="2400" dirty="0">
                <a:solidFill>
                  <a:schemeClr val="bg1"/>
                </a:solidFill>
              </a:rPr>
              <a:t>разработка, Нейронные сети и компьютерное зрение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908C081-B362-8D40-853F-715045F9278B}"/>
              </a:ext>
            </a:extLst>
          </p:cNvPr>
          <p:cNvSpPr txBox="1">
            <a:spLocks/>
          </p:cNvSpPr>
          <p:nvPr/>
        </p:nvSpPr>
        <p:spPr>
          <a:xfrm>
            <a:off x="6662737" y="4125920"/>
            <a:ext cx="4691063" cy="194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ru-RU" sz="3200" b="1" dirty="0">
                <a:solidFill>
                  <a:schemeClr val="bg1"/>
                </a:solidFill>
              </a:rPr>
              <a:t>Инга Беляева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DataScience, Design,  Muse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AABCBF-2F74-2B47-AC04-4BA757AB0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6" b="21428"/>
          <a:stretch/>
        </p:blipFill>
        <p:spPr>
          <a:xfrm>
            <a:off x="2467112" y="1876428"/>
            <a:ext cx="1676125" cy="1891741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978F28-B21A-1E41-8FD4-872A24490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39" t="18349" r="30381" b="57181"/>
          <a:stretch/>
        </p:blipFill>
        <p:spPr>
          <a:xfrm>
            <a:off x="8270080" y="2069194"/>
            <a:ext cx="1476375" cy="167821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40470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639</Words>
  <Application>Microsoft Macintosh PowerPoint</Application>
  <PresentationFormat>Широкоэкранный</PresentationFormat>
  <Paragraphs>89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 Проект «Smart Parser» Разработка профильной ленты бизнес-новостей для клиентов Банка ВТБ</vt:lpstr>
      <vt:lpstr>Задача</vt:lpstr>
      <vt:lpstr>Решение</vt:lpstr>
      <vt:lpstr>Решение</vt:lpstr>
      <vt:lpstr>Источники данных</vt:lpstr>
      <vt:lpstr>Ключевые метрики и фичи</vt:lpstr>
      <vt:lpstr>Планы по развитию</vt:lpstr>
      <vt:lpstr>Планы по развитию</vt:lpstr>
      <vt:lpstr>Команда DataKit</vt:lpstr>
      <vt:lpstr>Наши контакты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18</cp:revision>
  <dcterms:created xsi:type="dcterms:W3CDTF">2022-10-07T18:01:41Z</dcterms:created>
  <dcterms:modified xsi:type="dcterms:W3CDTF">2022-10-09T05:38:10Z</dcterms:modified>
</cp:coreProperties>
</file>