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3971587" cy="10799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125740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8400" y="5798160"/>
            <a:ext cx="125740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141320" y="252684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98400" y="579816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141320" y="579816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40485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49640" y="2526840"/>
            <a:ext cx="40485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201240" y="2526840"/>
            <a:ext cx="40485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98400" y="5798160"/>
            <a:ext cx="40485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949640" y="5798160"/>
            <a:ext cx="40485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201240" y="5798160"/>
            <a:ext cx="404856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8400" y="2526840"/>
            <a:ext cx="12574080" cy="62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125740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613584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141320" y="2526840"/>
            <a:ext cx="613584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4080" cy="835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141320" y="2526840"/>
            <a:ext cx="613584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98400" y="579816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613584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141320" y="252684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141320" y="579816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98400" y="252684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141320" y="2526840"/>
            <a:ext cx="613584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98400" y="5798160"/>
            <a:ext cx="12574080" cy="298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960480" y="10009800"/>
            <a:ext cx="3143160" cy="574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F25534-42D2-491C-A374-9A5C958428AC}" type="datetime">
              <a:rPr b="0" lang="en-GB" sz="1840" spc="-1" strike="noStrike">
                <a:solidFill>
                  <a:srgbClr val="8b8b8b"/>
                </a:solidFill>
                <a:latin typeface="Calibri"/>
              </a:rPr>
              <a:t>08/02/19</a:t>
            </a:fld>
            <a:endParaRPr b="0" lang="en-GB" sz="184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628160" y="10009800"/>
            <a:ext cx="4714920" cy="57456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867600" y="10009800"/>
            <a:ext cx="3143160" cy="574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21C2DB-C232-4370-B432-4DAB765E70DB}" type="slidenum">
              <a:rPr b="0" lang="en-GB" sz="184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84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4080" cy="1802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en-US" sz="234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23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98400" y="2526840"/>
            <a:ext cx="12574080" cy="626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8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428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6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0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7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7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pandas.pydata.org/" TargetMode="External"/><Relationship Id="rId2" Type="http://schemas.openxmlformats.org/officeDocument/2006/relationships/hyperlink" Target="https://www.rstudio.com/wp-content/uploads/2015/02/data-wrangling-cheatsheet.pdf" TargetMode="External"/><Relationship Id="rId3" Type="http://schemas.openxmlformats.org/officeDocument/2006/relationships/hyperlink" Target="http://www.princetonoptimization.com/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://www.princetonoptimization.com/" TargetMode="External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866040" y="2410560"/>
            <a:ext cx="10031760" cy="338040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2" name="Table 2"/>
          <p:cNvGraphicFramePr/>
          <p:nvPr/>
        </p:nvGraphicFramePr>
        <p:xfrm>
          <a:off x="6813720" y="595440"/>
          <a:ext cx="1148040" cy="865080"/>
        </p:xfrm>
        <a:graphic>
          <a:graphicData uri="http://schemas.openxmlformats.org/drawingml/2006/table">
            <a:tbl>
              <a:tblPr/>
              <a:tblGrid>
                <a:gridCol w="382680"/>
                <a:gridCol w="382680"/>
                <a:gridCol w="382680"/>
              </a:tblGrid>
              <a:tr h="267840"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F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M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A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373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373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373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-357120" y="0"/>
            <a:ext cx="443160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GB" sz="3209" spc="-1" strike="noStrike">
                <a:solidFill>
                  <a:srgbClr val="5b9bd5"/>
                </a:solidFill>
                <a:latin typeface="Calibri"/>
              </a:rPr>
              <a:t>Data Wrangling</a:t>
            </a:r>
            <a:endParaRPr b="0" lang="en-GB" sz="3209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750" spc="-1" strike="noStrike">
                <a:solidFill>
                  <a:srgbClr val="5b9bd5"/>
                </a:solidFill>
                <a:latin typeface="Calibri"/>
              </a:rPr>
              <a:t>with pandas</a:t>
            </a:r>
            <a:endParaRPr b="0" lang="en-GB" sz="27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90" spc="-1" strike="noStrike">
                <a:solidFill>
                  <a:srgbClr val="5b9bd5"/>
                </a:solidFill>
                <a:latin typeface="Calibri"/>
              </a:rPr>
              <a:t>Cheat Sheet</a:t>
            </a:r>
            <a:endParaRPr b="0" lang="en-GB" sz="26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90" spc="-1" strike="noStrike">
                <a:solidFill>
                  <a:srgbClr val="5b9bd5"/>
                </a:solidFill>
                <a:latin typeface="Calibri"/>
              </a:rPr>
              <a:t>http://pandas.pydata.org</a:t>
            </a:r>
            <a:endParaRPr b="0" lang="en-GB" sz="269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51280" y="2051640"/>
            <a:ext cx="346320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Syntax</a:t>
            </a:r>
            <a:r>
              <a:rPr b="0" lang="en-GB" sz="269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– Creating DataFrames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51280" y="2475000"/>
            <a:ext cx="3463200" cy="608040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825360" y="73800"/>
            <a:ext cx="10072800" cy="396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690" spc="-1" strike="noStrike">
                <a:solidFill>
                  <a:srgbClr val="ffffff"/>
                </a:solidFill>
                <a:latin typeface="Calibri"/>
              </a:rPr>
              <a:t>Tidy Data </a:t>
            </a:r>
            <a:r>
              <a:rPr b="0" lang="en-GB" sz="1610" spc="-1" strike="noStrike">
                <a:solidFill>
                  <a:srgbClr val="ffffff"/>
                </a:solidFill>
                <a:latin typeface="Calibri"/>
              </a:rPr>
              <a:t>– A foundation for wrangling in pandas</a:t>
            </a:r>
            <a:endParaRPr b="0" lang="en-GB" sz="161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855960" y="884880"/>
            <a:ext cx="84024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In a tidy data set:</a:t>
            </a:r>
            <a:endParaRPr b="0" lang="en-GB" sz="1380" spc="-1" strike="noStrike">
              <a:latin typeface="Arial"/>
            </a:endParaRPr>
          </a:p>
        </p:txBody>
      </p:sp>
      <p:graphicFrame>
        <p:nvGraphicFramePr>
          <p:cNvPr id="48" name="Table 8"/>
          <p:cNvGraphicFramePr/>
          <p:nvPr/>
        </p:nvGraphicFramePr>
        <p:xfrm>
          <a:off x="4734720" y="595440"/>
          <a:ext cx="1148040" cy="865080"/>
        </p:xfrm>
        <a:graphic>
          <a:graphicData uri="http://schemas.openxmlformats.org/drawingml/2006/table">
            <a:tbl>
              <a:tblPr/>
              <a:tblGrid>
                <a:gridCol w="382680"/>
                <a:gridCol w="382680"/>
                <a:gridCol w="382680"/>
              </a:tblGrid>
              <a:tr h="272160"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F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M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A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49" name="CustomShape 9"/>
          <p:cNvSpPr/>
          <p:nvPr/>
        </p:nvSpPr>
        <p:spPr>
          <a:xfrm>
            <a:off x="4919400" y="884880"/>
            <a:ext cx="133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headEnd len="med" type="stealth" w="med"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5298120" y="884880"/>
            <a:ext cx="133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headEnd len="med" type="stealth" w="med"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5676480" y="884880"/>
            <a:ext cx="133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headEnd len="med" type="stealth" w="med"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4380840" y="1566000"/>
            <a:ext cx="1879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Each </a:t>
            </a:r>
            <a:r>
              <a:rPr b="1" lang="en-GB" sz="1380" spc="-1" strike="noStrike">
                <a:solidFill>
                  <a:srgbClr val="000000"/>
                </a:solidFill>
                <a:latin typeface="Calibri"/>
              </a:rPr>
              <a:t>variable</a:t>
            </a: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 is saved in its own </a:t>
            </a:r>
            <a:r>
              <a:rPr b="1" lang="en-GB" sz="1380" spc="-1" strike="noStrike">
                <a:solidFill>
                  <a:srgbClr val="000000"/>
                </a:solidFill>
                <a:latin typeface="Calibri"/>
              </a:rPr>
              <a:t>column</a:t>
            </a:r>
            <a:endParaRPr b="0" lang="en-GB" sz="138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5842080" y="513720"/>
            <a:ext cx="928080" cy="12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7569" spc="-1" strike="noStrike">
                <a:solidFill>
                  <a:srgbClr val="d0cece"/>
                </a:solidFill>
                <a:latin typeface="Calibri"/>
              </a:rPr>
              <a:t>&amp;</a:t>
            </a:r>
            <a:endParaRPr b="0" lang="en-GB" sz="7569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813720" y="987120"/>
            <a:ext cx="11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headEnd len="med" type="stealth" w="med"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6813720" y="1197360"/>
            <a:ext cx="11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headEnd len="med" type="stealth" w="med"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6813720" y="1373040"/>
            <a:ext cx="114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tx1"/>
            </a:solidFill>
            <a:headEnd len="med" type="stealth" w="med"/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6595920" y="1595520"/>
            <a:ext cx="1879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Each </a:t>
            </a:r>
            <a:r>
              <a:rPr b="1" lang="en-GB" sz="1380" spc="-1" strike="noStrike">
                <a:solidFill>
                  <a:srgbClr val="000000"/>
                </a:solidFill>
                <a:latin typeface="Calibri"/>
              </a:rPr>
              <a:t>observation </a:t>
            </a: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is saved in its own </a:t>
            </a:r>
            <a:r>
              <a:rPr b="1" lang="en-GB" sz="1380" spc="-1" strike="noStrike">
                <a:solidFill>
                  <a:srgbClr val="000000"/>
                </a:solidFill>
                <a:latin typeface="Calibri"/>
              </a:rPr>
              <a:t>row</a:t>
            </a:r>
            <a:endParaRPr b="0" lang="en-GB" sz="138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8051760" y="613440"/>
            <a:ext cx="3552480" cy="13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Tidy data complements pandas’s </a:t>
            </a:r>
            <a:r>
              <a:rPr b="1" lang="en-GB" sz="1380" spc="-1" strike="noStrike">
                <a:solidFill>
                  <a:srgbClr val="70ad47"/>
                </a:solidFill>
                <a:latin typeface="Calibri"/>
              </a:rPr>
              <a:t>vectorized operations</a:t>
            </a:r>
            <a:r>
              <a:rPr b="0" lang="en-GB" sz="1380" spc="-1" strike="noStrike">
                <a:solidFill>
                  <a:srgbClr val="000000"/>
                </a:solidFill>
                <a:latin typeface="Calibri"/>
              </a:rPr>
              <a:t>. pandas will automatically preserve observations as you manipulate variables. No other format works as intuitively with pandas.</a:t>
            </a:r>
            <a:endParaRPr b="0" lang="en-GB" sz="138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3855960" y="2051640"/>
            <a:ext cx="1004220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Reshaping Data</a:t>
            </a: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– Change the layout of a data set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60" name="Table 20"/>
          <p:cNvGraphicFramePr/>
          <p:nvPr/>
        </p:nvGraphicFramePr>
        <p:xfrm>
          <a:off x="11604600" y="601200"/>
          <a:ext cx="382320" cy="865080"/>
        </p:xfrm>
        <a:graphic>
          <a:graphicData uri="http://schemas.openxmlformats.org/drawingml/2006/table">
            <a:tbl>
              <a:tblPr/>
              <a:tblGrid>
                <a:gridCol w="382680"/>
              </a:tblGrid>
              <a:tr h="272160"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M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21"/>
          <p:cNvGraphicFramePr/>
          <p:nvPr/>
        </p:nvGraphicFramePr>
        <p:xfrm>
          <a:off x="12364560" y="601200"/>
          <a:ext cx="382320" cy="865080"/>
        </p:xfrm>
        <a:graphic>
          <a:graphicData uri="http://schemas.openxmlformats.org/drawingml/2006/table">
            <a:tbl>
              <a:tblPr/>
              <a:tblGrid>
                <a:gridCol w="382680"/>
              </a:tblGrid>
              <a:tr h="272160"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A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22"/>
          <p:cNvGraphicFramePr/>
          <p:nvPr/>
        </p:nvGraphicFramePr>
        <p:xfrm>
          <a:off x="13343760" y="601200"/>
          <a:ext cx="382320" cy="865080"/>
        </p:xfrm>
        <a:graphic>
          <a:graphicData uri="http://schemas.openxmlformats.org/drawingml/2006/table">
            <a:tbl>
              <a:tblPr/>
              <a:tblGrid>
                <a:gridCol w="382680"/>
              </a:tblGrid>
              <a:tr h="272160">
                <a:tc>
                  <a:txBody>
                    <a:bodyPr lIns="104760" rIns="104760" tIns="52200" bIns="522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ffffff"/>
                          </a:solidFill>
                          <a:latin typeface="Century"/>
                        </a:rPr>
                        <a:t>F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104760" marR="1047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63" name="CustomShape 23"/>
          <p:cNvSpPr/>
          <p:nvPr/>
        </p:nvSpPr>
        <p:spPr>
          <a:xfrm>
            <a:off x="11913840" y="457560"/>
            <a:ext cx="49500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130" spc="-1" strike="noStrike">
                <a:solidFill>
                  <a:srgbClr val="000000"/>
                </a:solidFill>
                <a:latin typeface="Consolas"/>
              </a:rPr>
              <a:t>*</a:t>
            </a:r>
            <a:endParaRPr b="0" lang="en-GB" sz="413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11571480" y="1478880"/>
            <a:ext cx="38988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750" spc="-1" strike="noStrike">
                <a:solidFill>
                  <a:srgbClr val="000000"/>
                </a:solidFill>
                <a:latin typeface="Consolas"/>
              </a:rPr>
              <a:t>M</a:t>
            </a:r>
            <a:endParaRPr b="0" lang="en-GB" sz="2750" spc="-1" strike="noStrike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12358800" y="1478880"/>
            <a:ext cx="38988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750" spc="-1" strike="noStrike">
                <a:solidFill>
                  <a:srgbClr val="000000"/>
                </a:solidFill>
                <a:latin typeface="Consolas"/>
              </a:rPr>
              <a:t>A</a:t>
            </a:r>
            <a:endParaRPr b="0" lang="en-GB" sz="2750" spc="-1" strike="noStrike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11905560" y="1450080"/>
            <a:ext cx="495000" cy="7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130" spc="-1" strike="noStrike">
                <a:solidFill>
                  <a:srgbClr val="000000"/>
                </a:solidFill>
                <a:latin typeface="Consolas"/>
              </a:rPr>
              <a:t>*</a:t>
            </a:r>
            <a:endParaRPr b="0" lang="en-GB" sz="4130" spc="-1" strike="noStrike"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1612160" y="923040"/>
            <a:ext cx="1738800" cy="122760"/>
          </a:xfrm>
          <a:prstGeom prst="rightArrow">
            <a:avLst>
              <a:gd name="adj1" fmla="val 50000"/>
              <a:gd name="adj2" fmla="val 130855"/>
            </a:avLst>
          </a:prstGeom>
          <a:gradFill rotWithShape="0"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11616480" y="1105560"/>
            <a:ext cx="1738800" cy="122760"/>
          </a:xfrm>
          <a:prstGeom prst="rightArrow">
            <a:avLst>
              <a:gd name="adj1" fmla="val 50000"/>
              <a:gd name="adj2" fmla="val 130855"/>
            </a:avLst>
          </a:prstGeom>
          <a:gradFill rotWithShape="0"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11612160" y="1297800"/>
            <a:ext cx="1738800" cy="122760"/>
          </a:xfrm>
          <a:prstGeom prst="rightArrow">
            <a:avLst>
              <a:gd name="adj1" fmla="val 50000"/>
              <a:gd name="adj2" fmla="val 130855"/>
            </a:avLst>
          </a:prstGeom>
          <a:gradFill rotWithShape="0"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0" name="Table 30"/>
          <p:cNvGraphicFramePr/>
          <p:nvPr/>
        </p:nvGraphicFramePr>
        <p:xfrm>
          <a:off x="4191840" y="2633760"/>
          <a:ext cx="1096920" cy="41112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31"/>
          <p:cNvGraphicFramePr/>
          <p:nvPr/>
        </p:nvGraphicFramePr>
        <p:xfrm>
          <a:off x="5907960" y="2615400"/>
          <a:ext cx="822600" cy="95976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</a:tr>
            </a:tbl>
          </a:graphicData>
        </a:graphic>
      </p:graphicFrame>
      <p:sp>
        <p:nvSpPr>
          <p:cNvPr id="72" name="CustomShape 32"/>
          <p:cNvSpPr/>
          <p:nvPr/>
        </p:nvSpPr>
        <p:spPr>
          <a:xfrm>
            <a:off x="5424480" y="283932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3"/>
          <p:cNvSpPr/>
          <p:nvPr/>
        </p:nvSpPr>
        <p:spPr>
          <a:xfrm>
            <a:off x="4092480" y="3547800"/>
            <a:ext cx="2720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pd.melt(df)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Gather columns into rows.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74" name="Table 34"/>
          <p:cNvGraphicFramePr/>
          <p:nvPr/>
        </p:nvGraphicFramePr>
        <p:xfrm>
          <a:off x="7018560" y="2617200"/>
          <a:ext cx="822600" cy="95976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08080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9d18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dc3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35"/>
          <p:cNvGraphicFramePr/>
          <p:nvPr/>
        </p:nvGraphicFramePr>
        <p:xfrm>
          <a:off x="8463240" y="2617200"/>
          <a:ext cx="1096920" cy="41112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36"/>
          <p:cNvSpPr/>
          <p:nvPr/>
        </p:nvSpPr>
        <p:spPr>
          <a:xfrm>
            <a:off x="7994520" y="282312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7"/>
          <p:cNvSpPr/>
          <p:nvPr/>
        </p:nvSpPr>
        <p:spPr>
          <a:xfrm>
            <a:off x="7020000" y="3576240"/>
            <a:ext cx="371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df.pivot(columns='var', values='val')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Spread rows into columns.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78" name="Table 38"/>
          <p:cNvGraphicFramePr/>
          <p:nvPr/>
        </p:nvGraphicFramePr>
        <p:xfrm>
          <a:off x="4199760" y="4115520"/>
          <a:ext cx="822600" cy="41112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39"/>
          <p:cNvGraphicFramePr/>
          <p:nvPr/>
        </p:nvGraphicFramePr>
        <p:xfrm>
          <a:off x="4199760" y="4650480"/>
          <a:ext cx="822600" cy="54828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sp>
        <p:nvSpPr>
          <p:cNvPr id="80" name="CustomShape 40"/>
          <p:cNvSpPr/>
          <p:nvPr/>
        </p:nvSpPr>
        <p:spPr>
          <a:xfrm>
            <a:off x="5077440" y="4105080"/>
            <a:ext cx="241560" cy="1085400"/>
          </a:xfrm>
          <a:prstGeom prst="rightBrace">
            <a:avLst>
              <a:gd name="adj1" fmla="val 47006"/>
              <a:gd name="adj2" fmla="val 50000"/>
            </a:avLst>
          </a:prstGeom>
          <a:noFill/>
          <a:ln w="316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4137480" y="5170320"/>
            <a:ext cx="2720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pd.concat([df1,df2])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Append rows of DataFrames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82" name="Table 42"/>
          <p:cNvGraphicFramePr/>
          <p:nvPr/>
        </p:nvGraphicFramePr>
        <p:xfrm>
          <a:off x="5524200" y="4217400"/>
          <a:ext cx="822600" cy="82260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43"/>
          <p:cNvGraphicFramePr/>
          <p:nvPr/>
        </p:nvGraphicFramePr>
        <p:xfrm>
          <a:off x="7105320" y="4109760"/>
          <a:ext cx="548280" cy="41112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44"/>
          <p:cNvSpPr/>
          <p:nvPr/>
        </p:nvSpPr>
        <p:spPr>
          <a:xfrm>
            <a:off x="7949160" y="4104360"/>
            <a:ext cx="138600" cy="929880"/>
          </a:xfrm>
          <a:prstGeom prst="rightBrace">
            <a:avLst>
              <a:gd name="adj1" fmla="val 47006"/>
              <a:gd name="adj2" fmla="val 50000"/>
            </a:avLst>
          </a:prstGeom>
          <a:noFill/>
          <a:ln w="316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85" name="Table 45"/>
          <p:cNvGraphicFramePr/>
          <p:nvPr/>
        </p:nvGraphicFramePr>
        <p:xfrm>
          <a:off x="7090560" y="4633920"/>
          <a:ext cx="822600" cy="41112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46"/>
          <p:cNvGraphicFramePr/>
          <p:nvPr/>
        </p:nvGraphicFramePr>
        <p:xfrm>
          <a:off x="8265600" y="4363920"/>
          <a:ext cx="1096920" cy="41112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47"/>
          <p:cNvSpPr/>
          <p:nvPr/>
        </p:nvSpPr>
        <p:spPr>
          <a:xfrm>
            <a:off x="6985800" y="5155920"/>
            <a:ext cx="3157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pd.concat([df1,df2], axis=1)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Append columns of DataFrames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4110120" y="2548080"/>
            <a:ext cx="2849040" cy="14806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9"/>
          <p:cNvSpPr/>
          <p:nvPr/>
        </p:nvSpPr>
        <p:spPr>
          <a:xfrm>
            <a:off x="4110120" y="4033440"/>
            <a:ext cx="2854800" cy="1652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0"/>
          <p:cNvSpPr/>
          <p:nvPr/>
        </p:nvSpPr>
        <p:spPr>
          <a:xfrm>
            <a:off x="6959520" y="4033440"/>
            <a:ext cx="3317040" cy="16520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1"/>
          <p:cNvSpPr/>
          <p:nvPr/>
        </p:nvSpPr>
        <p:spPr>
          <a:xfrm>
            <a:off x="6959520" y="2548080"/>
            <a:ext cx="3317040" cy="14914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2"/>
          <p:cNvSpPr/>
          <p:nvPr/>
        </p:nvSpPr>
        <p:spPr>
          <a:xfrm>
            <a:off x="10296360" y="2550240"/>
            <a:ext cx="3691080" cy="343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df.sort_values('mpg')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Order rows by values of a column (low to high).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df.sort_values('mpg',ascending=False)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Order rows by values of a column (high to low).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df.rename(columns = {'y':'year'})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Rename the columns of a DataFrame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df.sort_index()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Sort the index of a DataFrame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df.reset_index()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Reset index of DataFrame to row numbers, moving index to columns.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df.drop(columns=['Length','Height'])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Drop columns from DataFrame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3" name="CustomShape 53"/>
          <p:cNvSpPr/>
          <p:nvPr/>
        </p:nvSpPr>
        <p:spPr>
          <a:xfrm>
            <a:off x="3855960" y="5840640"/>
            <a:ext cx="489744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Subset Observations </a:t>
            </a: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(Rows)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4" name="CustomShape 54"/>
          <p:cNvSpPr/>
          <p:nvPr/>
        </p:nvSpPr>
        <p:spPr>
          <a:xfrm>
            <a:off x="8962920" y="5840640"/>
            <a:ext cx="493488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Subset Variables </a:t>
            </a:r>
            <a:r>
              <a:rPr b="0" lang="en-GB" sz="2800" spc="-1" strike="noStrike">
                <a:solidFill>
                  <a:srgbClr val="ffffff"/>
                </a:solidFill>
                <a:latin typeface="Calibri"/>
              </a:rPr>
              <a:t>(Columns)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95" name="Table 55"/>
          <p:cNvGraphicFramePr/>
          <p:nvPr/>
        </p:nvGraphicFramePr>
        <p:xfrm>
          <a:off x="1033920" y="2571480"/>
          <a:ext cx="1786680" cy="695160"/>
        </p:xfrm>
        <a:graphic>
          <a:graphicData uri="http://schemas.openxmlformats.org/drawingml/2006/table">
            <a:tbl>
              <a:tblPr/>
              <a:tblGrid>
                <a:gridCol w="446400"/>
                <a:gridCol w="446400"/>
                <a:gridCol w="446400"/>
                <a:gridCol w="447480"/>
              </a:tblGrid>
              <a:tr h="197640">
                <a:tc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976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1976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1976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96" name="CustomShape 56"/>
          <p:cNvSpPr/>
          <p:nvPr/>
        </p:nvSpPr>
        <p:spPr>
          <a:xfrm>
            <a:off x="315000" y="3357360"/>
            <a:ext cx="3290760" cy="25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 = pd.DataFrame(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{"a" : [4 ,5, 6],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"b" : [7, 8, 9],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"c" : [10, 11, 12]},   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index = [1, 2, 3])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Specify values for each column.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 = pd.DataFrame(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[[4, 7, 10],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[5, 8, 11],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[6, 9, 12]],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index=[1, 2, 3],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columns=['a', 'b', 'c'])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Specify values for each row.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97" name="Table 57"/>
          <p:cNvGraphicFramePr/>
          <p:nvPr/>
        </p:nvGraphicFramePr>
        <p:xfrm>
          <a:off x="1033920" y="6016320"/>
          <a:ext cx="1690920" cy="658080"/>
        </p:xfrm>
        <a:graphic>
          <a:graphicData uri="http://schemas.openxmlformats.org/drawingml/2006/table">
            <a:tbl>
              <a:tblPr/>
              <a:tblGrid>
                <a:gridCol w="338040"/>
                <a:gridCol w="338040"/>
                <a:gridCol w="338040"/>
                <a:gridCol w="338040"/>
                <a:gridCol w="338760"/>
              </a:tblGrid>
              <a:tr h="197640">
                <a:tc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B w="936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976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7640">
                <a:tc rowSpan="2"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1976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1976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800" spc="-1" strike="noStrike">
                        <a:latin typeface="Arial"/>
                      </a:endParaRPr>
                    </a:p>
                  </a:txBody>
                  <a:tcPr marL="37800" marR="37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58"/>
          <p:cNvSpPr/>
          <p:nvPr/>
        </p:nvSpPr>
        <p:spPr>
          <a:xfrm>
            <a:off x="960480" y="4756680"/>
            <a:ext cx="2511000" cy="6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br/>
            <a:endParaRPr b="0" lang="en-GB" sz="2340" spc="-1" strike="noStrike">
              <a:latin typeface="Arial"/>
            </a:endParaRPr>
          </a:p>
        </p:txBody>
      </p:sp>
      <p:sp>
        <p:nvSpPr>
          <p:cNvPr id="99" name="CustomShape 59"/>
          <p:cNvSpPr/>
          <p:nvPr/>
        </p:nvSpPr>
        <p:spPr>
          <a:xfrm>
            <a:off x="337320" y="6986160"/>
            <a:ext cx="329076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 = pd.DataFrame(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{"a" : [4 ,5, 6],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"b" : [7, 8, 9],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"c" : [10, 11, 12]},    index = pd.MultiIndex.from_tuples(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[('d',1),('d',2),('e',2)],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names=['n','v']))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Create DataFrame with a MultiIndex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0" name="CustomShape 60"/>
          <p:cNvSpPr/>
          <p:nvPr/>
        </p:nvSpPr>
        <p:spPr>
          <a:xfrm>
            <a:off x="228960" y="8600040"/>
            <a:ext cx="346320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Method Chaining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1" name="CustomShape 61"/>
          <p:cNvSpPr/>
          <p:nvPr/>
        </p:nvSpPr>
        <p:spPr>
          <a:xfrm>
            <a:off x="228960" y="9023400"/>
            <a:ext cx="3463200" cy="174636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>
            <a:off x="281880" y="9015840"/>
            <a:ext cx="329076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Most pandas methods return a DataFrame so that another pandas method can be applied to the result.  This improves readability of code.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 = (pd.melt(df)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.rename(columns={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'variable' : 'var', 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'value' : 'val'})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.query('val &gt;= 200')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03" name="Table 63"/>
          <p:cNvGraphicFramePr/>
          <p:nvPr/>
        </p:nvGraphicFramePr>
        <p:xfrm>
          <a:off x="4607280" y="6353280"/>
          <a:ext cx="1381320" cy="479520"/>
        </p:xfrm>
        <a:graphic>
          <a:graphicData uri="http://schemas.openxmlformats.org/drawingml/2006/table">
            <a:tbl>
              <a:tblPr/>
              <a:tblGrid>
                <a:gridCol w="276120"/>
                <a:gridCol w="276120"/>
                <a:gridCol w="276120"/>
                <a:gridCol w="276120"/>
                <a:gridCol w="27684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64"/>
          <p:cNvSpPr/>
          <p:nvPr/>
        </p:nvSpPr>
        <p:spPr>
          <a:xfrm>
            <a:off x="6041880" y="665820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5" name="Table 65"/>
          <p:cNvGraphicFramePr/>
          <p:nvPr/>
        </p:nvGraphicFramePr>
        <p:xfrm>
          <a:off x="6498360" y="6475320"/>
          <a:ext cx="1381320" cy="287640"/>
        </p:xfrm>
        <a:graphic>
          <a:graphicData uri="http://schemas.openxmlformats.org/drawingml/2006/table">
            <a:tbl>
              <a:tblPr/>
              <a:tblGrid>
                <a:gridCol w="276120"/>
                <a:gridCol w="276120"/>
                <a:gridCol w="276120"/>
                <a:gridCol w="276120"/>
                <a:gridCol w="27684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106" name="CustomShape 66"/>
          <p:cNvSpPr/>
          <p:nvPr/>
        </p:nvSpPr>
        <p:spPr>
          <a:xfrm>
            <a:off x="3958560" y="7063200"/>
            <a:ext cx="246816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df[df.Length &gt; 7]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Extract rows that meet logical criteria.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df.drop_duplicates()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Remove duplicate rows (only considers columns).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df.head(n)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first n rows.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df.tail(n)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last n rows.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07" name="Table 67"/>
          <p:cNvGraphicFramePr/>
          <p:nvPr/>
        </p:nvGraphicFramePr>
        <p:xfrm>
          <a:off x="3946680" y="9243720"/>
          <a:ext cx="4814280" cy="1197720"/>
        </p:xfrm>
        <a:graphic>
          <a:graphicData uri="http://schemas.openxmlformats.org/drawingml/2006/table">
            <a:tbl>
              <a:tblPr/>
              <a:tblGrid>
                <a:gridCol w="230760"/>
                <a:gridCol w="1175760"/>
                <a:gridCol w="1770480"/>
                <a:gridCol w="1637280"/>
              </a:tblGrid>
              <a:tr h="182880">
                <a:tc gridSpan="4"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Logic in Python (and pandas)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&lt;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7632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!=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7632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 to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&gt;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7632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df.column.isin(</a:t>
                      </a:r>
                      <a:r>
                        <a:rPr b="1" i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values</a:t>
                      </a: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7632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Group membership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==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7632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pd.isnull(</a:t>
                      </a:r>
                      <a:r>
                        <a:rPr b="1" i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obj</a:t>
                      </a: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7632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 NaN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6612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&lt;=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or equals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7632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pd.notnull(</a:t>
                      </a:r>
                      <a:r>
                        <a:rPr b="1" i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obj</a:t>
                      </a: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7632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 not NaN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6612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&gt;=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 or equals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7632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&amp;,|,~,^,df.any(),df.all()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7632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Logical and, or, not, xor, any, all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8" name="CustomShape 68"/>
          <p:cNvSpPr/>
          <p:nvPr/>
        </p:nvSpPr>
        <p:spPr>
          <a:xfrm>
            <a:off x="3770280" y="10629360"/>
            <a:ext cx="9814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http://pandas.pydata.org/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</a:rPr>
              <a:t>  This cheat sheet inspired by Rstudio Data Wrangling Cheatsheet (</a:t>
            </a:r>
            <a:r>
              <a:rPr b="0" lang="en-GB" sz="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https://www.rstudio.com/wp-content/uploads/2015/02/data-wrangling-cheatsheet.pdf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</a:rPr>
              <a:t>)  Written by Irv Lustig, </a:t>
            </a:r>
            <a:r>
              <a:rPr b="0" lang="en-GB" sz="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Princeton Consultants</a:t>
            </a:r>
            <a:endParaRPr b="0" lang="en-GB" sz="800" spc="-1" strike="noStrike">
              <a:latin typeface="Arial"/>
            </a:endParaRPr>
          </a:p>
        </p:txBody>
      </p:sp>
      <p:graphicFrame>
        <p:nvGraphicFramePr>
          <p:cNvPr id="109" name="Table 69"/>
          <p:cNvGraphicFramePr/>
          <p:nvPr/>
        </p:nvGraphicFramePr>
        <p:xfrm>
          <a:off x="9759600" y="6354360"/>
          <a:ext cx="138132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  <a:gridCol w="230040"/>
                <a:gridCol w="230040"/>
                <a:gridCol w="230040"/>
                <a:gridCol w="2311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70"/>
          <p:cNvGraphicFramePr/>
          <p:nvPr/>
        </p:nvGraphicFramePr>
        <p:xfrm>
          <a:off x="11701080" y="6359760"/>
          <a:ext cx="9208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  <a:gridCol w="230040"/>
                <a:gridCol w="23076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111" name="CustomShape 71"/>
          <p:cNvSpPr/>
          <p:nvPr/>
        </p:nvSpPr>
        <p:spPr>
          <a:xfrm>
            <a:off x="11224080" y="665820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72"/>
          <p:cNvSpPr/>
          <p:nvPr/>
        </p:nvSpPr>
        <p:spPr>
          <a:xfrm>
            <a:off x="8980560" y="6955560"/>
            <a:ext cx="484164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df[['width','length','species']]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multiple columns with specific names.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df['width']  </a:t>
            </a:r>
            <a:r>
              <a:rPr b="0" i="1" lang="en-GB" sz="12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df.width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single column with specific name.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df.filter(regex='</a:t>
            </a:r>
            <a:r>
              <a:rPr b="1" i="1" lang="en-GB" sz="1200" spc="-1" strike="noStrike">
                <a:solidFill>
                  <a:srgbClr val="000000"/>
                </a:solidFill>
                <a:latin typeface="Consolas"/>
              </a:rPr>
              <a:t>regex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')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columns whose name matches regular expression </a:t>
            </a:r>
            <a:r>
              <a:rPr b="0" i="1" lang="en-GB" sz="1200" spc="-1" strike="noStrike">
                <a:solidFill>
                  <a:srgbClr val="000000"/>
                </a:solidFill>
                <a:latin typeface="Calibri"/>
              </a:rPr>
              <a:t>regex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3" name="CustomShape 73"/>
          <p:cNvSpPr/>
          <p:nvPr/>
        </p:nvSpPr>
        <p:spPr>
          <a:xfrm>
            <a:off x="8958600" y="9511560"/>
            <a:ext cx="484164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df.loc[:,'x2':'x4']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all columns between x2 and x4 (inclusive).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df.iloc[:,[1,2,5]]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columns in positions 1, 2 and 5 (first column is 0).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df.loc[df['a'] &gt; 10, ['a','c']]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rows meeting logical condition, and only the specific columns 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14" name="Table 74"/>
          <p:cNvGraphicFramePr/>
          <p:nvPr/>
        </p:nvGraphicFramePr>
        <p:xfrm>
          <a:off x="8958600" y="8126640"/>
          <a:ext cx="4939560" cy="1197720"/>
        </p:xfrm>
        <a:graphic>
          <a:graphicData uri="http://schemas.openxmlformats.org/drawingml/2006/table">
            <a:tbl>
              <a:tblPr/>
              <a:tblGrid>
                <a:gridCol w="1441440"/>
                <a:gridCol w="3498120"/>
              </a:tblGrid>
              <a:tr h="182880">
                <a:tc gridSpan="2"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regex (Regular Expressions) Examples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'\.'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Matches strings containing a period '.'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'Length$'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Matches strings ending with word 'Length'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'^Sepal'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Matches strings beginning with the word 'Sepal'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6612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'^x[1-5]$'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Matches strings beginning with 'x' and ending with 1,2,3,4,5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28960"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9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''^(?!Species$).*'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5720" rIns="45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9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Matches strings except the string 'Species'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5" name="CustomShape 75"/>
          <p:cNvSpPr/>
          <p:nvPr/>
        </p:nvSpPr>
        <p:spPr>
          <a:xfrm>
            <a:off x="6331320" y="7063200"/>
            <a:ext cx="2491560" cy="24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df.sample(frac=0.5)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Randomly select fraction of rows.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df.sample(n=10)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Randomly select n rows.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df.iloc[10:20]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rows by position.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df.nlargest(n, 'value')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and order top n entries.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df.nsmallest(n, 'value')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Select and order bottom n entries.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3560" y="6283080"/>
            <a:ext cx="8958600" cy="255744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9313920" y="625680"/>
            <a:ext cx="4375440" cy="616932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34640" y="22428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Summarize Data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703040" y="153216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Make New Columns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9300600" y="22428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Combine Data Sets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45800" y="653760"/>
            <a:ext cx="437760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df['w'].value_counts()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Count number of rows with each unique value of variable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len(df)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# of rows in DataFrame.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df['w'].nunique()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# of distinct values in a column.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df.describe()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Basic descriptive statistics for each column (or GroupBy)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22" name="Table 7"/>
          <p:cNvGraphicFramePr/>
          <p:nvPr/>
        </p:nvGraphicFramePr>
        <p:xfrm>
          <a:off x="839160" y="2203920"/>
          <a:ext cx="1096920" cy="54828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8"/>
          <p:cNvGraphicFramePr/>
          <p:nvPr/>
        </p:nvGraphicFramePr>
        <p:xfrm>
          <a:off x="2616480" y="2203920"/>
          <a:ext cx="548280" cy="548280"/>
        </p:xfrm>
        <a:graphic>
          <a:graphicData uri="http://schemas.openxmlformats.org/drawingml/2006/table">
            <a:tbl>
              <a:tblPr/>
              <a:tblGrid>
                <a:gridCol w="274320"/>
                <a:gridCol w="27432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699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699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9"/>
          <p:cNvSpPr/>
          <p:nvPr/>
        </p:nvSpPr>
        <p:spPr>
          <a:xfrm>
            <a:off x="2094840" y="247680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131400" y="2775600"/>
            <a:ext cx="437760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pandas provides a large set of </a:t>
            </a:r>
            <a:r>
              <a:rPr b="1" lang="en-GB" sz="1200" spc="-1" strike="noStrike">
                <a:solidFill>
                  <a:srgbClr val="000000"/>
                </a:solidFill>
                <a:latin typeface="Calibri"/>
              </a:rPr>
              <a:t>summary functions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that operate on different kinds of pandas objects (DataFrame columns, Series, GroupBy, Expanding and Rolling (see below)) and produce single values for each of the groups. When applied to a DataFrame, the result is returned as a pandas Series for each column. Examples: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131400" y="3767040"/>
            <a:ext cx="2326320" cy="26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sum()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Sum values of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count()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Count non-NA/null values of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median()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Median value of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quantile([0.25,0.75])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Quantiles of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apply(</a:t>
            </a:r>
            <a:r>
              <a:rPr b="1" i="1" lang="en-GB" sz="1200" spc="-1" strike="noStrike">
                <a:solidFill>
                  <a:srgbClr val="000000"/>
                </a:solidFill>
                <a:latin typeface="Consolas"/>
              </a:rPr>
              <a:t>function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Apply function to each object.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7" name="CustomShape 12"/>
          <p:cNvSpPr/>
          <p:nvPr/>
        </p:nvSpPr>
        <p:spPr>
          <a:xfrm>
            <a:off x="2276280" y="3767040"/>
            <a:ext cx="2299320" cy="26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min()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Minimum value in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max()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Maximum value in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mean()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Mean value of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var()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Variance of each object.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std()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Standard deviation of each object.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28" name="Table 13"/>
          <p:cNvGraphicFramePr/>
          <p:nvPr/>
        </p:nvGraphicFramePr>
        <p:xfrm>
          <a:off x="5636520" y="2060640"/>
          <a:ext cx="9208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  <a:gridCol w="230040"/>
                <a:gridCol w="23076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 14"/>
          <p:cNvGraphicFramePr/>
          <p:nvPr/>
        </p:nvGraphicFramePr>
        <p:xfrm>
          <a:off x="7237800" y="2061360"/>
          <a:ext cx="115092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  <a:gridCol w="230040"/>
                <a:gridCol w="230040"/>
                <a:gridCol w="23076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130" name="CustomShape 15"/>
          <p:cNvSpPr/>
          <p:nvPr/>
        </p:nvSpPr>
        <p:spPr>
          <a:xfrm>
            <a:off x="6716160" y="235800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6"/>
          <p:cNvSpPr/>
          <p:nvPr/>
        </p:nvSpPr>
        <p:spPr>
          <a:xfrm>
            <a:off x="4708800" y="2648160"/>
            <a:ext cx="437760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df.assign(Area=lambda df: df.Length*df.Height)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Compute and append one or more new columns.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df['Volume'] = df.Length*df.Height*df.Depth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Add single column.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pd.qcut(df.col, n, labels=False)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Bin column into n buckets.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32" name="Table 17"/>
          <p:cNvGraphicFramePr/>
          <p:nvPr/>
        </p:nvGraphicFramePr>
        <p:xfrm>
          <a:off x="4803120" y="3941640"/>
          <a:ext cx="6904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  <a:gridCol w="23040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6717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18"/>
          <p:cNvGraphicFramePr/>
          <p:nvPr/>
        </p:nvGraphicFramePr>
        <p:xfrm>
          <a:off x="6338520" y="3941640"/>
          <a:ext cx="6904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  <a:gridCol w="23040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6717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19"/>
          <p:cNvGraphicFramePr/>
          <p:nvPr/>
        </p:nvGraphicFramePr>
        <p:xfrm>
          <a:off x="8501400" y="3941640"/>
          <a:ext cx="4600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6717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20"/>
          <p:cNvGraphicFramePr/>
          <p:nvPr/>
        </p:nvGraphicFramePr>
        <p:xfrm>
          <a:off x="7240320" y="3941640"/>
          <a:ext cx="4600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6717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136" name="CustomShape 21"/>
          <p:cNvSpPr/>
          <p:nvPr/>
        </p:nvSpPr>
        <p:spPr>
          <a:xfrm>
            <a:off x="7753320" y="4001040"/>
            <a:ext cx="748080" cy="5061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ffffff"/>
                </a:solidFill>
                <a:latin typeface="Calibri"/>
              </a:rPr>
              <a:t>Vector function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37" name="CustomShape 22"/>
          <p:cNvSpPr/>
          <p:nvPr/>
        </p:nvSpPr>
        <p:spPr>
          <a:xfrm>
            <a:off x="5542200" y="3983760"/>
            <a:ext cx="748080" cy="5061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800" spc="-1" strike="noStrike">
                <a:solidFill>
                  <a:srgbClr val="ffffff"/>
                </a:solidFill>
                <a:latin typeface="Calibri"/>
              </a:rPr>
              <a:t>Vector function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38" name="CustomShape 23"/>
          <p:cNvSpPr/>
          <p:nvPr/>
        </p:nvSpPr>
        <p:spPr>
          <a:xfrm>
            <a:off x="4705560" y="4646160"/>
            <a:ext cx="43776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pandas provides a large set of </a:t>
            </a:r>
            <a:r>
              <a:rPr b="1" lang="en-GB" sz="1200" spc="-1" strike="noStrike">
                <a:solidFill>
                  <a:srgbClr val="000000"/>
                </a:solidFill>
                <a:latin typeface="Calibri"/>
              </a:rPr>
              <a:t>vector functions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that operate on all columns of a DataFrame or a single selected column (a pandas Series). These functions produce vectors of values for each of the columns, or a single Series for the individual Series. Examples: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" name="CustomShape 24"/>
          <p:cNvSpPr/>
          <p:nvPr/>
        </p:nvSpPr>
        <p:spPr>
          <a:xfrm>
            <a:off x="4675680" y="6918480"/>
            <a:ext cx="268200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shift(1)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Copy with values shifted by 1.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rank(method='dense')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Ranks with no gaps.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rank(method='min')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Ranks. Ties get min rank.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rank(pct=True)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Ranks rescaled to interval [0, 1].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rank(method='first')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Ranks. Ties go to first value.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0" name="CustomShape 25"/>
          <p:cNvSpPr/>
          <p:nvPr/>
        </p:nvSpPr>
        <p:spPr>
          <a:xfrm>
            <a:off x="6969600" y="6918480"/>
            <a:ext cx="216180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shift(-1)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Copy with values lagged by 1.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cumsum()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Cumulative sum.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cummax()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Cumulative max.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cummin()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Cumulative min.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cumprod()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Cumulative product.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41" name="Table 26"/>
          <p:cNvGraphicFramePr/>
          <p:nvPr/>
        </p:nvGraphicFramePr>
        <p:xfrm>
          <a:off x="10256040" y="868320"/>
          <a:ext cx="460080" cy="38340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Table 27"/>
          <p:cNvGraphicFramePr/>
          <p:nvPr/>
        </p:nvGraphicFramePr>
        <p:xfrm>
          <a:off x="11566080" y="868320"/>
          <a:ext cx="460080" cy="38340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28"/>
          <p:cNvSpPr/>
          <p:nvPr/>
        </p:nvSpPr>
        <p:spPr>
          <a:xfrm>
            <a:off x="10892880" y="981720"/>
            <a:ext cx="478800" cy="428400"/>
          </a:xfrm>
          <a:prstGeom prst="mathPlus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9"/>
          <p:cNvSpPr/>
          <p:nvPr/>
        </p:nvSpPr>
        <p:spPr>
          <a:xfrm>
            <a:off x="12296160" y="1107000"/>
            <a:ext cx="448920" cy="2538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0"/>
          <p:cNvSpPr/>
          <p:nvPr/>
        </p:nvSpPr>
        <p:spPr>
          <a:xfrm>
            <a:off x="10236240" y="604080"/>
            <a:ext cx="49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4472c4"/>
                </a:solidFill>
                <a:latin typeface="Consolas"/>
              </a:rPr>
              <a:t>adf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6" name="CustomShape 31"/>
          <p:cNvSpPr/>
          <p:nvPr/>
        </p:nvSpPr>
        <p:spPr>
          <a:xfrm>
            <a:off x="11550600" y="598680"/>
            <a:ext cx="49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4472c4"/>
                </a:solidFill>
                <a:latin typeface="Consolas"/>
              </a:rPr>
              <a:t>bdf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7" name="CustomShape 32"/>
          <p:cNvSpPr/>
          <p:nvPr/>
        </p:nvSpPr>
        <p:spPr>
          <a:xfrm>
            <a:off x="9438840" y="1621440"/>
            <a:ext cx="1391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472c4"/>
                </a:solidFill>
                <a:latin typeface="Calibri"/>
              </a:rPr>
              <a:t>Standard Joins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" name="Line 33"/>
          <p:cNvSpPr/>
          <p:nvPr/>
        </p:nvSpPr>
        <p:spPr>
          <a:xfrm flipV="1">
            <a:off x="9313560" y="1825920"/>
            <a:ext cx="4376160" cy="115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49" name="Table 34"/>
          <p:cNvGraphicFramePr/>
          <p:nvPr/>
        </p:nvGraphicFramePr>
        <p:xfrm>
          <a:off x="9492120" y="1920600"/>
          <a:ext cx="937800" cy="383400"/>
        </p:xfrm>
        <a:graphic>
          <a:graphicData uri="http://schemas.openxmlformats.org/drawingml/2006/table">
            <a:tbl>
              <a:tblPr/>
              <a:tblGrid>
                <a:gridCol w="312480"/>
                <a:gridCol w="312480"/>
                <a:gridCol w="3128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54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le 35"/>
          <p:cNvGraphicFramePr/>
          <p:nvPr/>
        </p:nvGraphicFramePr>
        <p:xfrm>
          <a:off x="9492120" y="2818080"/>
          <a:ext cx="937800" cy="383400"/>
        </p:xfrm>
        <a:graphic>
          <a:graphicData uri="http://schemas.openxmlformats.org/drawingml/2006/table">
            <a:tbl>
              <a:tblPr/>
              <a:tblGrid>
                <a:gridCol w="312480"/>
                <a:gridCol w="312480"/>
                <a:gridCol w="3128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54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36"/>
          <p:cNvGraphicFramePr/>
          <p:nvPr/>
        </p:nvGraphicFramePr>
        <p:xfrm>
          <a:off x="9510480" y="3715200"/>
          <a:ext cx="937800" cy="287640"/>
        </p:xfrm>
        <a:graphic>
          <a:graphicData uri="http://schemas.openxmlformats.org/drawingml/2006/table">
            <a:tbl>
              <a:tblPr/>
              <a:tblGrid>
                <a:gridCol w="312480"/>
                <a:gridCol w="312480"/>
                <a:gridCol w="3128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37"/>
          <p:cNvGraphicFramePr/>
          <p:nvPr/>
        </p:nvGraphicFramePr>
        <p:xfrm>
          <a:off x="9522720" y="4469040"/>
          <a:ext cx="937800" cy="479520"/>
        </p:xfrm>
        <a:graphic>
          <a:graphicData uri="http://schemas.openxmlformats.org/drawingml/2006/table">
            <a:tbl>
              <a:tblPr/>
              <a:tblGrid>
                <a:gridCol w="312480"/>
                <a:gridCol w="312480"/>
                <a:gridCol w="3128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  <a:tr h="3654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</a:tr>
              <a:tr h="36540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153" name="CustomShape 38"/>
          <p:cNvSpPr/>
          <p:nvPr/>
        </p:nvSpPr>
        <p:spPr>
          <a:xfrm>
            <a:off x="10420200" y="1898640"/>
            <a:ext cx="3269520" cy="33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pd.merge(adf, bdf,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how='left', on='x1')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Join matching rows from bdf to adf.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pd.merge(adf, bdf,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how='right', on='x1')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Join matching rows from adf to bdf.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pd.merge(adf, bdf,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how='inner', on='x1')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Join data. Retain only rows in both sets.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pd.merge(adf, bdf,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how='outer', on='x1')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Join data. Retain all values, all rows.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4" name="CustomShape 39"/>
          <p:cNvSpPr/>
          <p:nvPr/>
        </p:nvSpPr>
        <p:spPr>
          <a:xfrm>
            <a:off x="9469080" y="5396040"/>
            <a:ext cx="1391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472c4"/>
                </a:solidFill>
                <a:latin typeface="Calibri"/>
              </a:rPr>
              <a:t>Filtering Joins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5" name="Line 40"/>
          <p:cNvSpPr/>
          <p:nvPr/>
        </p:nvSpPr>
        <p:spPr>
          <a:xfrm>
            <a:off x="9319680" y="5600520"/>
            <a:ext cx="4370040" cy="75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56" name="Table 41"/>
          <p:cNvGraphicFramePr/>
          <p:nvPr/>
        </p:nvGraphicFramePr>
        <p:xfrm>
          <a:off x="9541440" y="5644080"/>
          <a:ext cx="460080" cy="28764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42"/>
          <p:cNvGraphicFramePr/>
          <p:nvPr/>
        </p:nvGraphicFramePr>
        <p:xfrm>
          <a:off x="9541440" y="6354360"/>
          <a:ext cx="460080" cy="191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58" name="CustomShape 43"/>
          <p:cNvSpPr/>
          <p:nvPr/>
        </p:nvSpPr>
        <p:spPr>
          <a:xfrm>
            <a:off x="10424520" y="5595120"/>
            <a:ext cx="326952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adf[adf.x1.isin(bdf.x1)]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All rows in adf that have a match in bdf.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adf[~adf.x1.isin(bdf.x1)]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All rows in adf that do not have a match in bdf.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9" name="CustomShape 44"/>
          <p:cNvSpPr/>
          <p:nvPr/>
        </p:nvSpPr>
        <p:spPr>
          <a:xfrm>
            <a:off x="9313920" y="6909480"/>
            <a:ext cx="4375440" cy="376416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0" name="Table 45"/>
          <p:cNvGraphicFramePr/>
          <p:nvPr/>
        </p:nvGraphicFramePr>
        <p:xfrm>
          <a:off x="10189800" y="7153560"/>
          <a:ext cx="460080" cy="38340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Table 46"/>
          <p:cNvGraphicFramePr/>
          <p:nvPr/>
        </p:nvGraphicFramePr>
        <p:xfrm>
          <a:off x="11499840" y="7153560"/>
          <a:ext cx="460080" cy="38340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</a:tr>
            </a:tbl>
          </a:graphicData>
        </a:graphic>
      </p:graphicFrame>
      <p:sp>
        <p:nvSpPr>
          <p:cNvPr id="162" name="CustomShape 47"/>
          <p:cNvSpPr/>
          <p:nvPr/>
        </p:nvSpPr>
        <p:spPr>
          <a:xfrm>
            <a:off x="10826640" y="7267320"/>
            <a:ext cx="478800" cy="428400"/>
          </a:xfrm>
          <a:prstGeom prst="mathPlus">
            <a:avLst>
              <a:gd name="adj1" fmla="val 235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8"/>
          <p:cNvSpPr/>
          <p:nvPr/>
        </p:nvSpPr>
        <p:spPr>
          <a:xfrm>
            <a:off x="12229920" y="7392600"/>
            <a:ext cx="448920" cy="2538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9"/>
          <p:cNvSpPr/>
          <p:nvPr/>
        </p:nvSpPr>
        <p:spPr>
          <a:xfrm>
            <a:off x="10170000" y="6889320"/>
            <a:ext cx="49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4472c4"/>
                </a:solidFill>
                <a:latin typeface="Consolas"/>
              </a:rPr>
              <a:t>ydf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5" name="CustomShape 50"/>
          <p:cNvSpPr/>
          <p:nvPr/>
        </p:nvSpPr>
        <p:spPr>
          <a:xfrm>
            <a:off x="11484360" y="6884280"/>
            <a:ext cx="4996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4472c4"/>
                </a:solidFill>
                <a:latin typeface="Consolas"/>
              </a:rPr>
              <a:t>zdf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6" name="CustomShape 51"/>
          <p:cNvSpPr/>
          <p:nvPr/>
        </p:nvSpPr>
        <p:spPr>
          <a:xfrm>
            <a:off x="9443880" y="7915320"/>
            <a:ext cx="13917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472c4"/>
                </a:solidFill>
                <a:latin typeface="Calibri"/>
              </a:rPr>
              <a:t>Set-like Operations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" name="Line 52"/>
          <p:cNvSpPr/>
          <p:nvPr/>
        </p:nvSpPr>
        <p:spPr>
          <a:xfrm>
            <a:off x="9307800" y="8119440"/>
            <a:ext cx="4370040" cy="75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8" name="Table 53"/>
          <p:cNvGraphicFramePr/>
          <p:nvPr/>
        </p:nvGraphicFramePr>
        <p:xfrm>
          <a:off x="9522720" y="8202960"/>
          <a:ext cx="460080" cy="28764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54"/>
          <p:cNvGraphicFramePr/>
          <p:nvPr/>
        </p:nvGraphicFramePr>
        <p:xfrm>
          <a:off x="9541440" y="8888760"/>
          <a:ext cx="460080" cy="479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5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Table 55"/>
          <p:cNvGraphicFramePr/>
          <p:nvPr/>
        </p:nvGraphicFramePr>
        <p:xfrm>
          <a:off x="9541440" y="9938880"/>
          <a:ext cx="460080" cy="191520"/>
        </p:xfrm>
        <a:graphic>
          <a:graphicData uri="http://schemas.openxmlformats.org/drawingml/2006/table">
            <a:tbl>
              <a:tblPr/>
              <a:tblGrid>
                <a:gridCol w="230040"/>
                <a:gridCol w="230040"/>
              </a:tblGrid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x2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</a:tr>
              <a:tr h="18288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71" name="CustomShape 56"/>
          <p:cNvSpPr/>
          <p:nvPr/>
        </p:nvSpPr>
        <p:spPr>
          <a:xfrm>
            <a:off x="10430280" y="8171640"/>
            <a:ext cx="3269520" cy="28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pd.merge(ydf, zdf)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Rows that appear in both ydf and zdf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(Intersection).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pd.merge(ydf, zdf, how='outer')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Rows that appear in either or both ydf and zdf</a:t>
            </a:r>
            <a:br/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(Union).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pd.merge(ydf, zdf, how='outer',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         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indicator=True)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.query('_merge == "left_only"')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.drop(columns=['_merge'])</a:t>
            </a:r>
            <a:endParaRPr b="0" lang="en-GB" sz="1200" spc="-1" strike="noStrike">
              <a:latin typeface="Arial"/>
            </a:endParaRPr>
          </a:p>
          <a:p>
            <a:pPr marL="17460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Rows that appear in ydf but not zdf (Setdiff).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134640" y="584604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Group Data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173" name="Table 58"/>
          <p:cNvGraphicFramePr/>
          <p:nvPr/>
        </p:nvGraphicFramePr>
        <p:xfrm>
          <a:off x="181800" y="6378120"/>
          <a:ext cx="719280" cy="1371240"/>
        </p:xfrm>
        <a:graphic>
          <a:graphicData uri="http://schemas.openxmlformats.org/drawingml/2006/table">
            <a:tbl>
              <a:tblPr/>
              <a:tblGrid>
                <a:gridCol w="239760"/>
                <a:gridCol w="239760"/>
                <a:gridCol w="23976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174" name="CustomShape 59"/>
          <p:cNvSpPr/>
          <p:nvPr/>
        </p:nvSpPr>
        <p:spPr>
          <a:xfrm>
            <a:off x="992520" y="7031520"/>
            <a:ext cx="36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tx1"/>
            </a:solidFill>
            <a:tailEnd len="med" type="stealth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5" name="Table 60"/>
          <p:cNvGraphicFramePr/>
          <p:nvPr/>
        </p:nvGraphicFramePr>
        <p:xfrm>
          <a:off x="1457280" y="6721560"/>
          <a:ext cx="719280" cy="548280"/>
        </p:xfrm>
        <a:graphic>
          <a:graphicData uri="http://schemas.openxmlformats.org/drawingml/2006/table">
            <a:tbl>
              <a:tblPr/>
              <a:tblGrid>
                <a:gridCol w="239760"/>
                <a:gridCol w="239760"/>
                <a:gridCol w="239760"/>
              </a:tblGrid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fabab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546a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366120"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176" name="CustomShape 61"/>
          <p:cNvSpPr/>
          <p:nvPr/>
        </p:nvSpPr>
        <p:spPr>
          <a:xfrm>
            <a:off x="2244600" y="6301800"/>
            <a:ext cx="2218320" cy="19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df.groupby(by="col")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Return a GroupBy object, grouped by values in column named "col".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df.groupby(level="ind")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Return a GroupBy object, grouped by values in index level named "ind".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" name="CustomShape 62"/>
          <p:cNvSpPr/>
          <p:nvPr/>
        </p:nvSpPr>
        <p:spPr>
          <a:xfrm>
            <a:off x="101520" y="8024760"/>
            <a:ext cx="4445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All of the summary functions listed above can be applied to a group. Additional GroupBy functions: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8" name="CustomShape 63"/>
          <p:cNvSpPr/>
          <p:nvPr/>
        </p:nvSpPr>
        <p:spPr>
          <a:xfrm>
            <a:off x="4716720" y="5422320"/>
            <a:ext cx="23122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max(axis=1)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Element-wise max.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clip(lower=-10,upper=10)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Trim values at input thresholds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" name="CustomShape 64"/>
          <p:cNvSpPr/>
          <p:nvPr/>
        </p:nvSpPr>
        <p:spPr>
          <a:xfrm>
            <a:off x="6782040" y="5412960"/>
            <a:ext cx="2312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min(axis=1)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Element-wise min.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abs()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Absolute value.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" name="CustomShape 65"/>
          <p:cNvSpPr/>
          <p:nvPr/>
        </p:nvSpPr>
        <p:spPr>
          <a:xfrm>
            <a:off x="4705560" y="6272280"/>
            <a:ext cx="43776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The examples below can also be applied to groups. In this case, the function is applied on a per-group basis, and the returned vectors are of the length of the original DataFrame.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108360" y="891540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Windows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2" name="CustomShape 67"/>
          <p:cNvSpPr/>
          <p:nvPr/>
        </p:nvSpPr>
        <p:spPr>
          <a:xfrm>
            <a:off x="136440" y="9380160"/>
            <a:ext cx="430056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df.expanding()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Return an Expanding object allowing summary functions to be applied cumulatively.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df.rolling(n)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Return a Rolling object allowing summary functions to be applied to windows of length n.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3" name="CustomShape 68"/>
          <p:cNvSpPr/>
          <p:nvPr/>
        </p:nvSpPr>
        <p:spPr>
          <a:xfrm>
            <a:off x="108360" y="8379360"/>
            <a:ext cx="2326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size()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Size of each group.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4" name="CustomShape 69"/>
          <p:cNvSpPr/>
          <p:nvPr/>
        </p:nvSpPr>
        <p:spPr>
          <a:xfrm>
            <a:off x="2226240" y="8382600"/>
            <a:ext cx="2326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agg(</a:t>
            </a:r>
            <a:r>
              <a:rPr b="1" i="1" lang="en-GB" sz="1200" spc="-1" strike="noStrike">
                <a:solidFill>
                  <a:srgbClr val="000000"/>
                </a:solidFill>
                <a:latin typeface="Consolas"/>
              </a:rPr>
              <a:t>function</a:t>
            </a: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Aggregate group using function.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" name="CustomShape 70"/>
          <p:cNvSpPr/>
          <p:nvPr/>
        </p:nvSpPr>
        <p:spPr>
          <a:xfrm>
            <a:off x="4703040" y="23580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Handling Missing Data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6" name="CustomShape 71"/>
          <p:cNvSpPr/>
          <p:nvPr/>
        </p:nvSpPr>
        <p:spPr>
          <a:xfrm>
            <a:off x="4699800" y="685800"/>
            <a:ext cx="43776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df.dropna()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Drop rows with any column having NA/null data.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df.fillna(value)</a:t>
            </a:r>
            <a:endParaRPr b="0" lang="en-GB" sz="1200" spc="-1" strike="noStrike">
              <a:latin typeface="Arial"/>
            </a:endParaRPr>
          </a:p>
          <a:p>
            <a:pPr marL="1094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Replace all NA/null data with value.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7" name="CustomShape 72"/>
          <p:cNvSpPr/>
          <p:nvPr/>
        </p:nvSpPr>
        <p:spPr>
          <a:xfrm>
            <a:off x="4697640" y="8915400"/>
            <a:ext cx="4388760" cy="42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Calibri"/>
              </a:rPr>
              <a:t>Plotting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8" name="CustomShape 73"/>
          <p:cNvSpPr/>
          <p:nvPr/>
        </p:nvSpPr>
        <p:spPr>
          <a:xfrm>
            <a:off x="4705560" y="9388800"/>
            <a:ext cx="2682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df.plot.hist()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Histogram for each column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9" name="CustomShape 74"/>
          <p:cNvSpPr/>
          <p:nvPr/>
        </p:nvSpPr>
        <p:spPr>
          <a:xfrm>
            <a:off x="6687720" y="9382320"/>
            <a:ext cx="268200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onsolas"/>
              </a:rPr>
              <a:t>df.plot.scatter(x='w',y='h')</a:t>
            </a:r>
            <a:endParaRPr b="0" lang="en-GB" sz="1200" spc="-1" strike="noStrike">
              <a:latin typeface="Arial"/>
            </a:endParaRPr>
          </a:p>
          <a:p>
            <a:pPr marL="1112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Scatter chart using pairs of points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90" name="Picture 43" descr=""/>
          <p:cNvPicPr/>
          <p:nvPr/>
        </p:nvPicPr>
        <p:blipFill>
          <a:blip r:embed="rId1"/>
          <a:stretch/>
        </p:blipFill>
        <p:spPr>
          <a:xfrm>
            <a:off x="4914720" y="9812880"/>
            <a:ext cx="1563480" cy="861120"/>
          </a:xfrm>
          <a:prstGeom prst="rect">
            <a:avLst/>
          </a:prstGeom>
          <a:ln>
            <a:noFill/>
          </a:ln>
        </p:spPr>
      </p:pic>
      <p:pic>
        <p:nvPicPr>
          <p:cNvPr id="191" name="Picture 44" descr=""/>
          <p:cNvPicPr/>
          <p:nvPr/>
        </p:nvPicPr>
        <p:blipFill>
          <a:blip r:embed="rId2"/>
          <a:stretch/>
        </p:blipFill>
        <p:spPr>
          <a:xfrm>
            <a:off x="7063560" y="9803160"/>
            <a:ext cx="1444680" cy="876240"/>
          </a:xfrm>
          <a:prstGeom prst="rect">
            <a:avLst/>
          </a:prstGeom>
          <a:ln>
            <a:noFill/>
          </a:ln>
        </p:spPr>
      </p:pic>
      <p:sp>
        <p:nvSpPr>
          <p:cNvPr id="192" name="Line 75"/>
          <p:cNvSpPr/>
          <p:nvPr/>
        </p:nvSpPr>
        <p:spPr>
          <a:xfrm>
            <a:off x="114840" y="10670400"/>
            <a:ext cx="9185760" cy="36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6"/>
          <p:cNvSpPr/>
          <p:nvPr/>
        </p:nvSpPr>
        <p:spPr>
          <a:xfrm>
            <a:off x="61560" y="10631520"/>
            <a:ext cx="1159884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http://pandas.pydata.org/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</a:rPr>
              <a:t>  This cheat sheet inspired by Rstudio Data Wrangling Cheatsheet (</a:t>
            </a:r>
            <a:r>
              <a:rPr b="0" lang="en-GB" sz="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https://www.rstudio.com/wp-content/uploads/2015/02/data-wrangling-cheatsheet.pdf</a:t>
            </a:r>
            <a:r>
              <a:rPr b="0" lang="en-GB" sz="800" spc="-1" strike="noStrike">
                <a:solidFill>
                  <a:srgbClr val="000000"/>
                </a:solidFill>
                <a:latin typeface="Calibri"/>
              </a:rPr>
              <a:t>) Written by Irv Lustig, </a:t>
            </a:r>
            <a:r>
              <a:rPr b="0" lang="en-GB" sz="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Princeton Consultants</a:t>
            </a:r>
            <a:endParaRPr b="0" lang="en-GB" sz="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LibreOffice/6.0.7.3$Linux_X86_64 LibreOffice_project/00m0$Build-3</Application>
  <Words>2002</Words>
  <Paragraphs>427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2016-12-15T21:09:07Z</dcterms:created>
  <dc:creator/>
  <dc:description/>
  <dc:language>en-GB</dc:language>
  <cp:lastModifiedBy/>
  <dcterms:modified xsi:type="dcterms:W3CDTF">2019-02-08T01:44:02Z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