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3970000" cy="10795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
        <p:nvSpPr>
          <p:cNvPr id="25" name="PlaceHolder 2"/>
          <p:cNvSpPr>
            <a:spLocks noGrp="1"/>
          </p:cNvSpPr>
          <p:nvPr>
            <p:ph type="body"/>
          </p:nvPr>
        </p:nvSpPr>
        <p:spPr>
          <a:xfrm>
            <a:off x="698400" y="2525760"/>
            <a:ext cx="1257264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26" name="PlaceHolder 3"/>
          <p:cNvSpPr>
            <a:spLocks noGrp="1"/>
          </p:cNvSpPr>
          <p:nvPr>
            <p:ph type="body"/>
          </p:nvPr>
        </p:nvSpPr>
        <p:spPr>
          <a:xfrm>
            <a:off x="698400" y="5796000"/>
            <a:ext cx="12572640" cy="2986200"/>
          </a:xfrm>
          <a:prstGeom prst="rect">
            <a:avLst/>
          </a:prstGeom>
        </p:spPr>
        <p:txBody>
          <a:bodyPr lIns="0" rIns="0" tIns="0" bIns="0">
            <a:normAutofit/>
          </a:bodyPr>
          <a:p>
            <a:endParaRPr b="0" lang="en-GB" sz="4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
        <p:nvSpPr>
          <p:cNvPr id="28" name="PlaceHolder 2"/>
          <p:cNvSpPr>
            <a:spLocks noGrp="1"/>
          </p:cNvSpPr>
          <p:nvPr>
            <p:ph type="body"/>
          </p:nvPr>
        </p:nvSpPr>
        <p:spPr>
          <a:xfrm>
            <a:off x="698400" y="252576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29" name="PlaceHolder 3"/>
          <p:cNvSpPr>
            <a:spLocks noGrp="1"/>
          </p:cNvSpPr>
          <p:nvPr>
            <p:ph type="body"/>
          </p:nvPr>
        </p:nvSpPr>
        <p:spPr>
          <a:xfrm>
            <a:off x="7140600" y="252576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30" name="PlaceHolder 4"/>
          <p:cNvSpPr>
            <a:spLocks noGrp="1"/>
          </p:cNvSpPr>
          <p:nvPr>
            <p:ph type="body"/>
          </p:nvPr>
        </p:nvSpPr>
        <p:spPr>
          <a:xfrm>
            <a:off x="698400" y="579600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31" name="PlaceHolder 5"/>
          <p:cNvSpPr>
            <a:spLocks noGrp="1"/>
          </p:cNvSpPr>
          <p:nvPr>
            <p:ph type="body"/>
          </p:nvPr>
        </p:nvSpPr>
        <p:spPr>
          <a:xfrm>
            <a:off x="7140600" y="579600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
        <p:nvSpPr>
          <p:cNvPr id="33" name="PlaceHolder 2"/>
          <p:cNvSpPr>
            <a:spLocks noGrp="1"/>
          </p:cNvSpPr>
          <p:nvPr>
            <p:ph type="body"/>
          </p:nvPr>
        </p:nvSpPr>
        <p:spPr>
          <a:xfrm>
            <a:off x="698400" y="2525760"/>
            <a:ext cx="404820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34" name="PlaceHolder 3"/>
          <p:cNvSpPr>
            <a:spLocks noGrp="1"/>
          </p:cNvSpPr>
          <p:nvPr>
            <p:ph type="body"/>
          </p:nvPr>
        </p:nvSpPr>
        <p:spPr>
          <a:xfrm>
            <a:off x="4949280" y="2525760"/>
            <a:ext cx="404820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35" name="PlaceHolder 4"/>
          <p:cNvSpPr>
            <a:spLocks noGrp="1"/>
          </p:cNvSpPr>
          <p:nvPr>
            <p:ph type="body"/>
          </p:nvPr>
        </p:nvSpPr>
        <p:spPr>
          <a:xfrm>
            <a:off x="9200520" y="2525760"/>
            <a:ext cx="404820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36" name="PlaceHolder 5"/>
          <p:cNvSpPr>
            <a:spLocks noGrp="1"/>
          </p:cNvSpPr>
          <p:nvPr>
            <p:ph type="body"/>
          </p:nvPr>
        </p:nvSpPr>
        <p:spPr>
          <a:xfrm>
            <a:off x="698400" y="5796000"/>
            <a:ext cx="404820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37" name="PlaceHolder 6"/>
          <p:cNvSpPr>
            <a:spLocks noGrp="1"/>
          </p:cNvSpPr>
          <p:nvPr>
            <p:ph type="body"/>
          </p:nvPr>
        </p:nvSpPr>
        <p:spPr>
          <a:xfrm>
            <a:off x="4949280" y="5796000"/>
            <a:ext cx="404820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38" name="PlaceHolder 7"/>
          <p:cNvSpPr>
            <a:spLocks noGrp="1"/>
          </p:cNvSpPr>
          <p:nvPr>
            <p:ph type="body"/>
          </p:nvPr>
        </p:nvSpPr>
        <p:spPr>
          <a:xfrm>
            <a:off x="9200520" y="5796000"/>
            <a:ext cx="4048200" cy="2986200"/>
          </a:xfrm>
          <a:prstGeom prst="rect">
            <a:avLst/>
          </a:prstGeom>
        </p:spPr>
        <p:txBody>
          <a:bodyPr lIns="0" rIns="0" tIns="0" bIns="0">
            <a:normAutofit/>
          </a:bodyPr>
          <a:p>
            <a:endParaRPr b="0" lang="en-GB" sz="4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
        <p:nvSpPr>
          <p:cNvPr id="4" name="PlaceHolder 2"/>
          <p:cNvSpPr>
            <a:spLocks noGrp="1"/>
          </p:cNvSpPr>
          <p:nvPr>
            <p:ph type="subTitle"/>
          </p:nvPr>
        </p:nvSpPr>
        <p:spPr>
          <a:xfrm>
            <a:off x="698400" y="2525760"/>
            <a:ext cx="12572640" cy="62604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
        <p:nvSpPr>
          <p:cNvPr id="6" name="PlaceHolder 2"/>
          <p:cNvSpPr>
            <a:spLocks noGrp="1"/>
          </p:cNvSpPr>
          <p:nvPr>
            <p:ph type="body"/>
          </p:nvPr>
        </p:nvSpPr>
        <p:spPr>
          <a:xfrm>
            <a:off x="698400" y="2525760"/>
            <a:ext cx="12572640" cy="6260400"/>
          </a:xfrm>
          <a:prstGeom prst="rect">
            <a:avLst/>
          </a:prstGeom>
        </p:spPr>
        <p:txBody>
          <a:bodyPr lIns="0" rIns="0" tIns="0" bIns="0">
            <a:normAutofit/>
          </a:bodyPr>
          <a:p>
            <a:endParaRPr b="0" lang="en-GB" sz="4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
        <p:nvSpPr>
          <p:cNvPr id="8" name="PlaceHolder 2"/>
          <p:cNvSpPr>
            <a:spLocks noGrp="1"/>
          </p:cNvSpPr>
          <p:nvPr>
            <p:ph type="body"/>
          </p:nvPr>
        </p:nvSpPr>
        <p:spPr>
          <a:xfrm>
            <a:off x="698400" y="2525760"/>
            <a:ext cx="6135120" cy="6260400"/>
          </a:xfrm>
          <a:prstGeom prst="rect">
            <a:avLst/>
          </a:prstGeom>
        </p:spPr>
        <p:txBody>
          <a:bodyPr lIns="0" rIns="0" tIns="0" bIns="0">
            <a:normAutofit/>
          </a:bodyPr>
          <a:p>
            <a:endParaRPr b="0" lang="en-GB" sz="4200" spc="-1" strike="noStrike">
              <a:solidFill>
                <a:srgbClr val="000000"/>
              </a:solidFill>
              <a:latin typeface="Calibri"/>
            </a:endParaRPr>
          </a:p>
        </p:txBody>
      </p:sp>
      <p:sp>
        <p:nvSpPr>
          <p:cNvPr id="9" name="PlaceHolder 3"/>
          <p:cNvSpPr>
            <a:spLocks noGrp="1"/>
          </p:cNvSpPr>
          <p:nvPr>
            <p:ph type="body"/>
          </p:nvPr>
        </p:nvSpPr>
        <p:spPr>
          <a:xfrm>
            <a:off x="7140600" y="2525760"/>
            <a:ext cx="6135120" cy="6260400"/>
          </a:xfrm>
          <a:prstGeom prst="rect">
            <a:avLst/>
          </a:prstGeom>
        </p:spPr>
        <p:txBody>
          <a:bodyPr lIns="0" rIns="0" tIns="0" bIns="0">
            <a:normAutofit/>
          </a:bodyPr>
          <a:p>
            <a:endParaRPr b="0" lang="en-GB" sz="4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98400" y="430560"/>
            <a:ext cx="12572640" cy="83548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
        <p:nvSpPr>
          <p:cNvPr id="13" name="PlaceHolder 2"/>
          <p:cNvSpPr>
            <a:spLocks noGrp="1"/>
          </p:cNvSpPr>
          <p:nvPr>
            <p:ph type="body"/>
          </p:nvPr>
        </p:nvSpPr>
        <p:spPr>
          <a:xfrm>
            <a:off x="698400" y="252576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14" name="PlaceHolder 3"/>
          <p:cNvSpPr>
            <a:spLocks noGrp="1"/>
          </p:cNvSpPr>
          <p:nvPr>
            <p:ph type="body"/>
          </p:nvPr>
        </p:nvSpPr>
        <p:spPr>
          <a:xfrm>
            <a:off x="7140600" y="2525760"/>
            <a:ext cx="6135120" cy="6260400"/>
          </a:xfrm>
          <a:prstGeom prst="rect">
            <a:avLst/>
          </a:prstGeom>
        </p:spPr>
        <p:txBody>
          <a:bodyPr lIns="0" rIns="0" tIns="0" bIns="0">
            <a:normAutofit/>
          </a:bodyPr>
          <a:p>
            <a:endParaRPr b="0" lang="en-GB" sz="4200" spc="-1" strike="noStrike">
              <a:solidFill>
                <a:srgbClr val="000000"/>
              </a:solidFill>
              <a:latin typeface="Calibri"/>
            </a:endParaRPr>
          </a:p>
        </p:txBody>
      </p:sp>
      <p:sp>
        <p:nvSpPr>
          <p:cNvPr id="15" name="PlaceHolder 4"/>
          <p:cNvSpPr>
            <a:spLocks noGrp="1"/>
          </p:cNvSpPr>
          <p:nvPr>
            <p:ph type="body"/>
          </p:nvPr>
        </p:nvSpPr>
        <p:spPr>
          <a:xfrm>
            <a:off x="698400" y="579600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
        <p:nvSpPr>
          <p:cNvPr id="17" name="PlaceHolder 2"/>
          <p:cNvSpPr>
            <a:spLocks noGrp="1"/>
          </p:cNvSpPr>
          <p:nvPr>
            <p:ph type="body"/>
          </p:nvPr>
        </p:nvSpPr>
        <p:spPr>
          <a:xfrm>
            <a:off x="698400" y="2525760"/>
            <a:ext cx="6135120" cy="6260400"/>
          </a:xfrm>
          <a:prstGeom prst="rect">
            <a:avLst/>
          </a:prstGeom>
        </p:spPr>
        <p:txBody>
          <a:bodyPr lIns="0" rIns="0" tIns="0" bIns="0">
            <a:normAutofit/>
          </a:bodyPr>
          <a:p>
            <a:endParaRPr b="0" lang="en-GB" sz="4200" spc="-1" strike="noStrike">
              <a:solidFill>
                <a:srgbClr val="000000"/>
              </a:solidFill>
              <a:latin typeface="Calibri"/>
            </a:endParaRPr>
          </a:p>
        </p:txBody>
      </p:sp>
      <p:sp>
        <p:nvSpPr>
          <p:cNvPr id="18" name="PlaceHolder 3"/>
          <p:cNvSpPr>
            <a:spLocks noGrp="1"/>
          </p:cNvSpPr>
          <p:nvPr>
            <p:ph type="body"/>
          </p:nvPr>
        </p:nvSpPr>
        <p:spPr>
          <a:xfrm>
            <a:off x="7140600" y="252576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19" name="PlaceHolder 4"/>
          <p:cNvSpPr>
            <a:spLocks noGrp="1"/>
          </p:cNvSpPr>
          <p:nvPr>
            <p:ph type="body"/>
          </p:nvPr>
        </p:nvSpPr>
        <p:spPr>
          <a:xfrm>
            <a:off x="7140600" y="579600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98400" y="430560"/>
            <a:ext cx="12572640" cy="1802160"/>
          </a:xfrm>
          <a:prstGeom prst="rect">
            <a:avLst/>
          </a:prstGeom>
        </p:spPr>
        <p:txBody>
          <a:bodyPr lIns="0" rIns="0" tIns="0" bIns="0" anchor="ctr"/>
          <a:p>
            <a:endParaRPr b="0" lang="en-GB" sz="2300" spc="-1" strike="noStrike">
              <a:solidFill>
                <a:srgbClr val="000000"/>
              </a:solidFill>
              <a:latin typeface="Calibri"/>
            </a:endParaRPr>
          </a:p>
        </p:txBody>
      </p:sp>
      <p:sp>
        <p:nvSpPr>
          <p:cNvPr id="21" name="PlaceHolder 2"/>
          <p:cNvSpPr>
            <a:spLocks noGrp="1"/>
          </p:cNvSpPr>
          <p:nvPr>
            <p:ph type="body"/>
          </p:nvPr>
        </p:nvSpPr>
        <p:spPr>
          <a:xfrm>
            <a:off x="698400" y="252576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22" name="PlaceHolder 3"/>
          <p:cNvSpPr>
            <a:spLocks noGrp="1"/>
          </p:cNvSpPr>
          <p:nvPr>
            <p:ph type="body"/>
          </p:nvPr>
        </p:nvSpPr>
        <p:spPr>
          <a:xfrm>
            <a:off x="7140600" y="2525760"/>
            <a:ext cx="6135120" cy="2986200"/>
          </a:xfrm>
          <a:prstGeom prst="rect">
            <a:avLst/>
          </a:prstGeom>
        </p:spPr>
        <p:txBody>
          <a:bodyPr lIns="0" rIns="0" tIns="0" bIns="0">
            <a:normAutofit/>
          </a:bodyPr>
          <a:p>
            <a:endParaRPr b="0" lang="en-GB" sz="4200" spc="-1" strike="noStrike">
              <a:solidFill>
                <a:srgbClr val="000000"/>
              </a:solidFill>
              <a:latin typeface="Calibri"/>
            </a:endParaRPr>
          </a:p>
        </p:txBody>
      </p:sp>
      <p:sp>
        <p:nvSpPr>
          <p:cNvPr id="23" name="PlaceHolder 4"/>
          <p:cNvSpPr>
            <a:spLocks noGrp="1"/>
          </p:cNvSpPr>
          <p:nvPr>
            <p:ph type="body"/>
          </p:nvPr>
        </p:nvSpPr>
        <p:spPr>
          <a:xfrm>
            <a:off x="698400" y="5796000"/>
            <a:ext cx="12572640" cy="2986200"/>
          </a:xfrm>
          <a:prstGeom prst="rect">
            <a:avLst/>
          </a:prstGeom>
        </p:spPr>
        <p:txBody>
          <a:bodyPr lIns="0" rIns="0" tIns="0" bIns="0">
            <a:normAutofit/>
          </a:bodyPr>
          <a:p>
            <a:endParaRPr b="0" lang="en-GB" sz="4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sldNum"/>
          </p:nvPr>
        </p:nvSpPr>
        <p:spPr>
          <a:xfrm>
            <a:off x="12666960" y="10118160"/>
            <a:ext cx="343440" cy="357840"/>
          </a:xfrm>
          <a:prstGeom prst="rect">
            <a:avLst/>
          </a:prstGeom>
        </p:spPr>
        <p:txBody>
          <a:bodyPr lIns="45720" rIns="45720" tIns="45000" bIns="45000" anchor="ctr"/>
          <a:p>
            <a:endParaRPr b="0" lang="en-GB" sz="2400" spc="-1" strike="noStrike">
              <a:latin typeface="Times New Roman"/>
            </a:endParaRPr>
          </a:p>
        </p:txBody>
      </p:sp>
      <p:sp>
        <p:nvSpPr>
          <p:cNvPr id="1" name="PlaceHolder 2"/>
          <p:cNvSpPr>
            <a:spLocks noGrp="1"/>
          </p:cNvSpPr>
          <p:nvPr>
            <p:ph type="title"/>
          </p:nvPr>
        </p:nvSpPr>
        <p:spPr>
          <a:xfrm>
            <a:off x="698400" y="430560"/>
            <a:ext cx="12572640" cy="1802160"/>
          </a:xfrm>
          <a:prstGeom prst="rect">
            <a:avLst/>
          </a:prstGeom>
        </p:spPr>
        <p:txBody>
          <a:bodyPr lIns="0" rIns="0" tIns="0" bIns="0" anchor="ctr"/>
          <a:p>
            <a:r>
              <a:rPr b="0" lang="en-GB" sz="2300" spc="-1" strike="noStrike">
                <a:solidFill>
                  <a:srgbClr val="000000"/>
                </a:solidFill>
                <a:latin typeface="Calibri"/>
              </a:rPr>
              <a:t>Click to edit the title text format</a:t>
            </a:r>
            <a:endParaRPr b="0" lang="en-GB" sz="2300" spc="-1" strike="noStrike">
              <a:solidFill>
                <a:srgbClr val="000000"/>
              </a:solidFill>
              <a:latin typeface="Calibri"/>
            </a:endParaRPr>
          </a:p>
        </p:txBody>
      </p:sp>
      <p:sp>
        <p:nvSpPr>
          <p:cNvPr id="2" name="PlaceHolder 3"/>
          <p:cNvSpPr>
            <a:spLocks noGrp="1"/>
          </p:cNvSpPr>
          <p:nvPr>
            <p:ph type="body"/>
          </p:nvPr>
        </p:nvSpPr>
        <p:spPr>
          <a:xfrm>
            <a:off x="698400" y="2525760"/>
            <a:ext cx="12572640" cy="62604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4200" spc="-1" strike="noStrike">
                <a:solidFill>
                  <a:srgbClr val="000000"/>
                </a:solidFill>
                <a:latin typeface="Calibri"/>
              </a:rPr>
              <a:t>Click to edit the outline text format</a:t>
            </a:r>
            <a:endParaRPr b="0" lang="en-GB" sz="4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GB" sz="4200" spc="-1" strike="noStrike">
                <a:solidFill>
                  <a:srgbClr val="000000"/>
                </a:solidFill>
                <a:latin typeface="Calibri"/>
              </a:rPr>
              <a:t>Second Outline Level</a:t>
            </a:r>
            <a:endParaRPr b="0" lang="en-GB" sz="42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GB" sz="4200" spc="-1" strike="noStrike">
                <a:solidFill>
                  <a:srgbClr val="000000"/>
                </a:solidFill>
                <a:latin typeface="Calibri"/>
              </a:rPr>
              <a:t>Third Outline Level</a:t>
            </a:r>
            <a:endParaRPr b="0" lang="en-GB" sz="42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GB" sz="4200" spc="-1" strike="noStrike">
                <a:solidFill>
                  <a:srgbClr val="000000"/>
                </a:solidFill>
                <a:latin typeface="Calibri"/>
              </a:rPr>
              <a:t>Fourth Outline Level</a:t>
            </a:r>
            <a:endParaRPr b="0" lang="en-GB" sz="42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Calibri"/>
              </a:rPr>
              <a:t>Fifth Outline Level</a:t>
            </a:r>
            <a:endParaRPr b="0" lang="en-GB"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Calibri"/>
              </a:rPr>
              <a:t>Sixth Outline Level</a:t>
            </a:r>
            <a:endParaRPr b="0" lang="en-GB"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Calibri"/>
              </a:rPr>
              <a:t>Seventh Outline Level</a:t>
            </a:r>
            <a:endParaRPr b="0" lang="en-GB"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pandas.pydata.org/" TargetMode="External"/><Relationship Id="rId2" Type="http://schemas.openxmlformats.org/officeDocument/2006/relationships/hyperlink" Target="https://www.rstudio.com/wp-content/uploads/2015/02/data-wrangling-cheatsheet.pdf" TargetMode="External"/><Relationship Id="rId3" Type="http://schemas.openxmlformats.org/officeDocument/2006/relationships/hyperlink" Target="http://www.princetonoptimization.com/" TargetMode="External"/><Relationship Id="rId4"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pandas.pydata.org/" TargetMode="External"/><Relationship Id="rId4" Type="http://schemas.openxmlformats.org/officeDocument/2006/relationships/hyperlink" Target="https://www.rstudio.com/wp-content/uploads/2015/02/data-wrangling-cheatsheet.pdf" TargetMode="External"/><Relationship Id="rId5" Type="http://schemas.openxmlformats.org/officeDocument/2006/relationships/hyperlink" Target="http://www.princetonoptimization.com/" TargetMode="External"/><Relationship Id="rId6"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3904920" y="2316600"/>
            <a:ext cx="10031760" cy="3380400"/>
          </a:xfrm>
          <a:prstGeom prst="roundRect">
            <a:avLst>
              <a:gd name="adj" fmla="val 1508"/>
            </a:avLst>
          </a:prstGeom>
          <a:solidFill>
            <a:srgbClr val="deebf7"/>
          </a:solidFill>
          <a:ln w="12600">
            <a:solidFill>
              <a:srgbClr val="42719b"/>
            </a:solidFill>
            <a:miter/>
          </a:ln>
        </p:spPr>
        <p:style>
          <a:lnRef idx="0"/>
          <a:fillRef idx="0"/>
          <a:effectRef idx="0"/>
          <a:fontRef idx="minor"/>
        </p:style>
      </p:sp>
      <p:graphicFrame>
        <p:nvGraphicFramePr>
          <p:cNvPr id="40" name="Table 2"/>
          <p:cNvGraphicFramePr/>
          <p:nvPr/>
        </p:nvGraphicFramePr>
        <p:xfrm>
          <a:off x="6836760" y="524160"/>
          <a:ext cx="1148040" cy="865080"/>
        </p:xfrm>
        <a:graphic>
          <a:graphicData uri="http://schemas.openxmlformats.org/drawingml/2006/table">
            <a:tbl>
              <a:tblPr/>
              <a:tblGrid>
                <a:gridCol w="382680"/>
                <a:gridCol w="382680"/>
                <a:gridCol w="382680"/>
              </a:tblGrid>
              <a:tr h="267840">
                <a:tc>
                  <a:txBody>
                    <a:bodyPr lIns="52200" rIns="52200" tIns="52200" bIns="52200"/>
                    <a:p>
                      <a:pPr algn="ctr">
                        <a:lnSpc>
                          <a:spcPct val="100000"/>
                        </a:lnSpc>
                      </a:pPr>
                      <a:r>
                        <a:rPr b="0" lang="en-GB" sz="1100" spc="-1" strike="noStrike">
                          <a:solidFill>
                            <a:srgbClr val="ffffff"/>
                          </a:solidFill>
                          <a:latin typeface="Century"/>
                          <a:ea typeface="Century"/>
                        </a:rPr>
                        <a:t>F</a:t>
                      </a:r>
                      <a:endParaRPr b="0" lang="en-GB" sz="1100" spc="-1" strike="noStrike">
                        <a:latin typeface="Arial"/>
                      </a:endParaRPr>
                    </a:p>
                  </a:txBody>
                  <a:tcPr marL="52200" marR="5220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c>
                  <a:txBody>
                    <a:bodyPr lIns="52200" rIns="52200" tIns="52200" bIns="52200"/>
                    <a:p>
                      <a:pPr algn="ctr">
                        <a:lnSpc>
                          <a:spcPct val="100000"/>
                        </a:lnSpc>
                      </a:pPr>
                      <a:r>
                        <a:rPr b="0" lang="en-GB" sz="1100" spc="-1" strike="noStrike">
                          <a:solidFill>
                            <a:srgbClr val="ffffff"/>
                          </a:solidFill>
                          <a:latin typeface="Century"/>
                          <a:ea typeface="Century"/>
                        </a:rPr>
                        <a:t>M</a:t>
                      </a:r>
                      <a:endParaRPr b="0" lang="en-GB" sz="1100" spc="-1" strike="noStrike">
                        <a:latin typeface="Arial"/>
                      </a:endParaRPr>
                    </a:p>
                  </a:txBody>
                  <a:tcPr marL="52200" marR="5220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c>
                  <a:txBody>
                    <a:bodyPr lIns="52200" rIns="52200" tIns="52200" bIns="52200"/>
                    <a:p>
                      <a:pPr algn="ctr">
                        <a:lnSpc>
                          <a:spcPct val="100000"/>
                        </a:lnSpc>
                      </a:pPr>
                      <a:r>
                        <a:rPr b="0" lang="en-GB" sz="1100" spc="-1" strike="noStrike">
                          <a:solidFill>
                            <a:srgbClr val="ffffff"/>
                          </a:solidFill>
                          <a:latin typeface="Century"/>
                          <a:ea typeface="Century"/>
                        </a:rPr>
                        <a:t>A</a:t>
                      </a:r>
                      <a:endParaRPr b="0" lang="en-GB" sz="1100" spc="-1" strike="noStrike">
                        <a:latin typeface="Arial"/>
                      </a:endParaRPr>
                    </a:p>
                  </a:txBody>
                  <a:tcPr marL="52200" marR="5220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r>
              <a:tr h="3373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373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373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sp>
        <p:nvSpPr>
          <p:cNvPr id="41" name="CustomShape 3"/>
          <p:cNvSpPr/>
          <p:nvPr/>
        </p:nvSpPr>
        <p:spPr>
          <a:xfrm>
            <a:off x="-147960" y="64080"/>
            <a:ext cx="4216680" cy="1780560"/>
          </a:xfrm>
          <a:prstGeom prst="rect">
            <a:avLst/>
          </a:prstGeom>
          <a:noFill/>
          <a:ln w="12600">
            <a:noFill/>
          </a:ln>
        </p:spPr>
        <p:style>
          <a:lnRef idx="0"/>
          <a:fillRef idx="0"/>
          <a:effectRef idx="0"/>
          <a:fontRef idx="minor"/>
        </p:style>
        <p:txBody>
          <a:bodyPr wrap="none" lIns="45720" rIns="45720" tIns="45000" bIns="45000"/>
          <a:p>
            <a:pPr algn="ctr">
              <a:lnSpc>
                <a:spcPct val="100000"/>
              </a:lnSpc>
            </a:pPr>
            <a:r>
              <a:rPr b="1" lang="en-GB" sz="3200" spc="-1" strike="noStrike">
                <a:solidFill>
                  <a:srgbClr val="5b9bd5"/>
                </a:solidFill>
                <a:latin typeface="Calibri"/>
                <a:ea typeface="Calibri"/>
              </a:rPr>
              <a:t>Data Wrangling</a:t>
            </a:r>
            <a:endParaRPr b="0" lang="en-GB" sz="3200" spc="-1" strike="noStrike">
              <a:latin typeface="Arial"/>
            </a:endParaRPr>
          </a:p>
          <a:p>
            <a:pPr algn="ctr">
              <a:lnSpc>
                <a:spcPct val="100000"/>
              </a:lnSpc>
            </a:pPr>
            <a:r>
              <a:rPr b="0" lang="en-GB" sz="2700" spc="-1" strike="noStrike">
                <a:solidFill>
                  <a:srgbClr val="5b9bd5"/>
                </a:solidFill>
                <a:latin typeface="Calibri"/>
                <a:ea typeface="Calibri"/>
              </a:rPr>
              <a:t>with pandas</a:t>
            </a:r>
            <a:endParaRPr b="0" lang="en-GB" sz="2700" spc="-1" strike="noStrike">
              <a:latin typeface="Arial"/>
            </a:endParaRPr>
          </a:p>
          <a:p>
            <a:pPr algn="ctr">
              <a:lnSpc>
                <a:spcPct val="100000"/>
              </a:lnSpc>
            </a:pPr>
            <a:r>
              <a:rPr b="0" lang="en-GB" sz="2600" spc="-1" strike="noStrike">
                <a:solidFill>
                  <a:srgbClr val="5b9bd5"/>
                </a:solidFill>
                <a:latin typeface="Calibri"/>
                <a:ea typeface="Calibri"/>
              </a:rPr>
              <a:t>Cheat Sheet</a:t>
            </a:r>
            <a:endParaRPr b="0" lang="en-GB" sz="2600" spc="-1" strike="noStrike">
              <a:latin typeface="Arial"/>
            </a:endParaRPr>
          </a:p>
          <a:p>
            <a:pPr algn="ctr">
              <a:lnSpc>
                <a:spcPct val="100000"/>
              </a:lnSpc>
            </a:pPr>
            <a:r>
              <a:rPr b="0" lang="en-GB" sz="2600" spc="-1" strike="noStrike">
                <a:solidFill>
                  <a:srgbClr val="5b9bd5"/>
                </a:solidFill>
                <a:latin typeface="Calibri"/>
                <a:ea typeface="Calibri"/>
              </a:rPr>
              <a:t>http://pandas.pydata.org</a:t>
            </a:r>
            <a:endParaRPr b="0" lang="en-GB" sz="2600" spc="-1" strike="noStrike">
              <a:latin typeface="Arial"/>
            </a:endParaRPr>
          </a:p>
        </p:txBody>
      </p:sp>
      <p:grpSp>
        <p:nvGrpSpPr>
          <p:cNvPr id="42" name="Group 4"/>
          <p:cNvGrpSpPr/>
          <p:nvPr/>
        </p:nvGrpSpPr>
        <p:grpSpPr>
          <a:xfrm>
            <a:off x="290160" y="1926000"/>
            <a:ext cx="3463200" cy="486720"/>
            <a:chOff x="290160" y="1926000"/>
            <a:chExt cx="3463200" cy="486720"/>
          </a:xfrm>
        </p:grpSpPr>
        <p:sp>
          <p:nvSpPr>
            <p:cNvPr id="43" name="CustomShape 5"/>
            <p:cNvSpPr/>
            <p:nvPr/>
          </p:nvSpPr>
          <p:spPr>
            <a:xfrm>
              <a:off x="290160" y="1957680"/>
              <a:ext cx="346320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44" name="CustomShape 6"/>
            <p:cNvSpPr/>
            <p:nvPr/>
          </p:nvSpPr>
          <p:spPr>
            <a:xfrm>
              <a:off x="310680" y="1926000"/>
              <a:ext cx="3421800" cy="486720"/>
            </a:xfrm>
            <a:prstGeom prst="rect">
              <a:avLst/>
            </a:prstGeom>
            <a:noFill/>
            <a:ln w="12600">
              <a:noFill/>
            </a:ln>
          </p:spPr>
          <p:style>
            <a:lnRef idx="0"/>
            <a:fillRef idx="0"/>
            <a:effectRef idx="0"/>
            <a:fontRef idx="minor"/>
          </p:style>
          <p:txBody>
            <a:bodyPr lIns="45720" rIns="45720" anchor="ctr"/>
            <a:p>
              <a:pPr algn="ctr">
                <a:lnSpc>
                  <a:spcPct val="100000"/>
                </a:lnSpc>
              </a:pPr>
              <a:r>
                <a:rPr b="1" lang="en-GB" sz="2200" spc="-1" strike="noStrike">
                  <a:solidFill>
                    <a:srgbClr val="ffffff"/>
                  </a:solidFill>
                  <a:latin typeface="Calibri"/>
                  <a:ea typeface="Calibri"/>
                </a:rPr>
                <a:t>文法</a:t>
              </a:r>
              <a:r>
                <a:rPr b="0" lang="en-GB" sz="2600" spc="-1" strike="noStrike">
                  <a:solidFill>
                    <a:srgbClr val="ffffff"/>
                  </a:solidFill>
                  <a:latin typeface="Calibri"/>
                  <a:ea typeface="Calibri"/>
                </a:rPr>
                <a:t> </a:t>
              </a:r>
              <a:r>
                <a:rPr b="0" lang="en-GB" sz="1800" spc="-1" strike="noStrike">
                  <a:solidFill>
                    <a:srgbClr val="ffffff"/>
                  </a:solidFill>
                  <a:latin typeface="Calibri"/>
                  <a:ea typeface="Calibri"/>
                </a:rPr>
                <a:t>– </a:t>
              </a:r>
              <a:r>
                <a:rPr b="0" lang="en-GB" sz="1800" spc="-1" strike="noStrike">
                  <a:solidFill>
                    <a:srgbClr val="ffffff"/>
                  </a:solidFill>
                  <a:latin typeface="Calibri"/>
                  <a:ea typeface="Calibri"/>
                </a:rPr>
                <a:t>DataFrame</a:t>
              </a:r>
              <a:r>
                <a:rPr b="0" lang="en-GB" sz="1800" spc="-1" strike="noStrike">
                  <a:solidFill>
                    <a:srgbClr val="ffffff"/>
                  </a:solidFill>
                  <a:latin typeface="Calibri"/>
                  <a:ea typeface="Calibri"/>
                </a:rPr>
                <a:t>の作成</a:t>
              </a:r>
              <a:endParaRPr b="0" lang="en-GB" sz="1800" spc="-1" strike="noStrike">
                <a:latin typeface="Arial"/>
              </a:endParaRPr>
            </a:p>
          </p:txBody>
        </p:sp>
      </p:grpSp>
      <p:sp>
        <p:nvSpPr>
          <p:cNvPr id="45" name="CustomShape 7"/>
          <p:cNvSpPr/>
          <p:nvPr/>
        </p:nvSpPr>
        <p:spPr>
          <a:xfrm>
            <a:off x="290160" y="2381040"/>
            <a:ext cx="3463200" cy="6080400"/>
          </a:xfrm>
          <a:prstGeom prst="roundRect">
            <a:avLst>
              <a:gd name="adj" fmla="val 1508"/>
            </a:avLst>
          </a:prstGeom>
          <a:solidFill>
            <a:srgbClr val="deebf7"/>
          </a:solidFill>
          <a:ln w="12600">
            <a:solidFill>
              <a:srgbClr val="42719b"/>
            </a:solidFill>
            <a:miter/>
          </a:ln>
        </p:spPr>
        <p:style>
          <a:lnRef idx="0"/>
          <a:fillRef idx="0"/>
          <a:effectRef idx="0"/>
          <a:fontRef idx="minor"/>
        </p:style>
      </p:sp>
      <p:grpSp>
        <p:nvGrpSpPr>
          <p:cNvPr id="46" name="Group 8"/>
          <p:cNvGrpSpPr/>
          <p:nvPr/>
        </p:nvGrpSpPr>
        <p:grpSpPr>
          <a:xfrm>
            <a:off x="3825360" y="28800"/>
            <a:ext cx="10072800" cy="486720"/>
            <a:chOff x="3825360" y="28800"/>
            <a:chExt cx="10072800" cy="486720"/>
          </a:xfrm>
        </p:grpSpPr>
        <p:sp>
          <p:nvSpPr>
            <p:cNvPr id="47" name="CustomShape 9"/>
            <p:cNvSpPr/>
            <p:nvPr/>
          </p:nvSpPr>
          <p:spPr>
            <a:xfrm>
              <a:off x="3825360" y="73800"/>
              <a:ext cx="10072800" cy="39636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48" name="CustomShape 10"/>
            <p:cNvSpPr/>
            <p:nvPr/>
          </p:nvSpPr>
          <p:spPr>
            <a:xfrm>
              <a:off x="3844440" y="28800"/>
              <a:ext cx="10033920" cy="486720"/>
            </a:xfrm>
            <a:prstGeom prst="rect">
              <a:avLst/>
            </a:prstGeom>
            <a:noFill/>
            <a:ln w="12600">
              <a:noFill/>
            </a:ln>
          </p:spPr>
          <p:style>
            <a:lnRef idx="0"/>
            <a:fillRef idx="0"/>
            <a:effectRef idx="0"/>
            <a:fontRef idx="minor"/>
          </p:style>
          <p:txBody>
            <a:bodyPr lIns="45720" rIns="45720" anchor="ctr"/>
            <a:p>
              <a:pPr algn="ctr">
                <a:lnSpc>
                  <a:spcPct val="100000"/>
                </a:lnSpc>
              </a:pPr>
              <a:r>
                <a:rPr b="1" lang="en-GB" sz="2600" spc="-1" strike="noStrike">
                  <a:solidFill>
                    <a:srgbClr val="ffffff"/>
                  </a:solidFill>
                  <a:latin typeface="Calibri"/>
                  <a:ea typeface="Calibri"/>
                </a:rPr>
                <a:t>整然データ</a:t>
              </a:r>
              <a:r>
                <a:rPr b="1" lang="en-GB" sz="1800" spc="-1" strike="noStrike">
                  <a:solidFill>
                    <a:srgbClr val="ffffff"/>
                  </a:solidFill>
                  <a:latin typeface="Calibri"/>
                  <a:ea typeface="Calibri"/>
                </a:rPr>
                <a:t>（</a:t>
              </a:r>
              <a:r>
                <a:rPr b="1" lang="en-GB" sz="1800" spc="-1" strike="noStrike">
                  <a:solidFill>
                    <a:srgbClr val="ffffff"/>
                  </a:solidFill>
                  <a:latin typeface="Calibri"/>
                  <a:ea typeface="Calibri"/>
                </a:rPr>
                <a:t>Tidy Data</a:t>
              </a:r>
              <a:r>
                <a:rPr b="1" lang="en-GB" sz="1800" spc="-1" strike="noStrike">
                  <a:solidFill>
                    <a:srgbClr val="ffffff"/>
                  </a:solidFill>
                  <a:latin typeface="Calibri"/>
                  <a:ea typeface="Calibri"/>
                </a:rPr>
                <a:t>）</a:t>
              </a:r>
              <a:r>
                <a:rPr b="1" lang="en-GB" sz="2600" spc="-1" strike="noStrike">
                  <a:solidFill>
                    <a:srgbClr val="ffffff"/>
                  </a:solidFill>
                  <a:latin typeface="Calibri"/>
                  <a:ea typeface="Calibri"/>
                </a:rPr>
                <a:t> </a:t>
              </a:r>
              <a:r>
                <a:rPr b="0" lang="en-GB" sz="1600" spc="-1" strike="noStrike">
                  <a:solidFill>
                    <a:srgbClr val="ffffff"/>
                  </a:solidFill>
                  <a:latin typeface="Calibri"/>
                  <a:ea typeface="Calibri"/>
                </a:rPr>
                <a:t>– </a:t>
              </a:r>
              <a:r>
                <a:rPr b="0" lang="en-GB" sz="1600" spc="-1" strike="noStrike">
                  <a:solidFill>
                    <a:srgbClr val="ffffff"/>
                  </a:solidFill>
                  <a:latin typeface="Calibri"/>
                  <a:ea typeface="Calibri"/>
                </a:rPr>
                <a:t>pandas</a:t>
              </a:r>
              <a:r>
                <a:rPr b="0" lang="en-GB" sz="1600" spc="-1" strike="noStrike">
                  <a:solidFill>
                    <a:srgbClr val="ffffff"/>
                  </a:solidFill>
                  <a:latin typeface="Calibri"/>
                  <a:ea typeface="Calibri"/>
                </a:rPr>
                <a:t>における議論の基盤</a:t>
              </a:r>
              <a:endParaRPr b="0" lang="en-GB" sz="1600" spc="-1" strike="noStrike">
                <a:latin typeface="Arial"/>
              </a:endParaRPr>
            </a:p>
          </p:txBody>
        </p:sp>
      </p:grpSp>
      <p:sp>
        <p:nvSpPr>
          <p:cNvPr id="49" name="CustomShape 11"/>
          <p:cNvSpPr/>
          <p:nvPr/>
        </p:nvSpPr>
        <p:spPr>
          <a:xfrm>
            <a:off x="3878640" y="813600"/>
            <a:ext cx="840240" cy="425160"/>
          </a:xfrm>
          <a:prstGeom prst="rect">
            <a:avLst/>
          </a:prstGeom>
          <a:noFill/>
          <a:ln w="12600">
            <a:noFill/>
          </a:ln>
        </p:spPr>
        <p:style>
          <a:lnRef idx="0"/>
          <a:fillRef idx="0"/>
          <a:effectRef idx="0"/>
          <a:fontRef idx="minor"/>
        </p:style>
        <p:txBody>
          <a:bodyPr lIns="45720" rIns="45720" tIns="45000" bIns="45000"/>
          <a:p>
            <a:pPr>
              <a:lnSpc>
                <a:spcPct val="100000"/>
              </a:lnSpc>
            </a:pPr>
            <a:r>
              <a:rPr b="0" lang="en-GB" sz="1100" spc="-1" strike="noStrike">
                <a:solidFill>
                  <a:srgbClr val="000000"/>
                </a:solidFill>
                <a:latin typeface="Calibri"/>
                <a:ea typeface="Calibri"/>
              </a:rPr>
              <a:t>整然データにおいて</a:t>
            </a:r>
            <a:r>
              <a:rPr b="0" lang="en-GB" sz="1100" spc="-1" strike="noStrike">
                <a:solidFill>
                  <a:srgbClr val="000000"/>
                </a:solidFill>
                <a:latin typeface="Calibri"/>
                <a:ea typeface="Calibri"/>
              </a:rPr>
              <a:t>: </a:t>
            </a:r>
            <a:endParaRPr b="0" lang="en-GB" sz="1100" spc="-1" strike="noStrike">
              <a:latin typeface="Arial"/>
            </a:endParaRPr>
          </a:p>
        </p:txBody>
      </p:sp>
      <p:graphicFrame>
        <p:nvGraphicFramePr>
          <p:cNvPr id="50" name="Table 12"/>
          <p:cNvGraphicFramePr/>
          <p:nvPr/>
        </p:nvGraphicFramePr>
        <p:xfrm>
          <a:off x="4757400" y="524160"/>
          <a:ext cx="1148040" cy="865080"/>
        </p:xfrm>
        <a:graphic>
          <a:graphicData uri="http://schemas.openxmlformats.org/drawingml/2006/table">
            <a:tbl>
              <a:tblPr/>
              <a:tblGrid>
                <a:gridCol w="382680"/>
                <a:gridCol w="382680"/>
                <a:gridCol w="382680"/>
              </a:tblGrid>
              <a:tr h="272160">
                <a:tc>
                  <a:txBody>
                    <a:bodyPr lIns="52200" rIns="52200" tIns="52200" bIns="52200"/>
                    <a:p>
                      <a:pPr algn="ctr">
                        <a:lnSpc>
                          <a:spcPct val="100000"/>
                        </a:lnSpc>
                      </a:pPr>
                      <a:r>
                        <a:rPr b="0" lang="en-GB" sz="1100" spc="-1" strike="noStrike">
                          <a:solidFill>
                            <a:srgbClr val="ffffff"/>
                          </a:solidFill>
                          <a:latin typeface="Century"/>
                          <a:ea typeface="Century"/>
                        </a:rPr>
                        <a:t>F</a:t>
                      </a:r>
                      <a:endParaRPr b="0" lang="en-GB" sz="1100" spc="-1" strike="noStrike">
                        <a:latin typeface="Arial"/>
                      </a:endParaRPr>
                    </a:p>
                  </a:txBody>
                  <a:tcPr marL="52200" marR="5220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c>
                  <a:txBody>
                    <a:bodyPr lIns="52200" rIns="52200" tIns="52200" bIns="52200"/>
                    <a:p>
                      <a:pPr algn="ctr">
                        <a:lnSpc>
                          <a:spcPct val="100000"/>
                        </a:lnSpc>
                      </a:pPr>
                      <a:r>
                        <a:rPr b="0" lang="en-GB" sz="1100" spc="-1" strike="noStrike">
                          <a:solidFill>
                            <a:srgbClr val="ffffff"/>
                          </a:solidFill>
                          <a:latin typeface="Century"/>
                          <a:ea typeface="Century"/>
                        </a:rPr>
                        <a:t>M</a:t>
                      </a:r>
                      <a:endParaRPr b="0" lang="en-GB" sz="1100" spc="-1" strike="noStrike">
                        <a:latin typeface="Arial"/>
                      </a:endParaRPr>
                    </a:p>
                  </a:txBody>
                  <a:tcPr marL="52200" marR="5220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c>
                  <a:txBody>
                    <a:bodyPr lIns="52200" rIns="52200" tIns="52200" bIns="52200"/>
                    <a:p>
                      <a:pPr algn="ctr">
                        <a:lnSpc>
                          <a:spcPct val="100000"/>
                        </a:lnSpc>
                      </a:pPr>
                      <a:r>
                        <a:rPr b="0" lang="en-GB" sz="1100" spc="-1" strike="noStrike">
                          <a:solidFill>
                            <a:srgbClr val="ffffff"/>
                          </a:solidFill>
                          <a:latin typeface="Century"/>
                          <a:ea typeface="Century"/>
                        </a:rPr>
                        <a:t>A</a:t>
                      </a:r>
                      <a:endParaRPr b="0" lang="en-GB" sz="1100" spc="-1" strike="noStrike">
                        <a:latin typeface="Arial"/>
                      </a:endParaRPr>
                    </a:p>
                  </a:txBody>
                  <a:tcPr marL="52200" marR="5220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sp>
        <p:nvSpPr>
          <p:cNvPr id="51" name="Line 13"/>
          <p:cNvSpPr/>
          <p:nvPr/>
        </p:nvSpPr>
        <p:spPr>
          <a:xfrm>
            <a:off x="4942080" y="813600"/>
            <a:ext cx="13680" cy="681120"/>
          </a:xfrm>
          <a:prstGeom prst="line">
            <a:avLst/>
          </a:prstGeom>
          <a:ln w="76320">
            <a:solidFill>
              <a:srgbClr val="000000"/>
            </a:solidFill>
            <a:miter/>
            <a:headEnd len="med" type="stealth" w="med"/>
            <a:tailEnd len="med" type="stealth" w="med"/>
          </a:ln>
        </p:spPr>
        <p:style>
          <a:lnRef idx="0"/>
          <a:fillRef idx="0"/>
          <a:effectRef idx="0"/>
          <a:fontRef idx="minor"/>
        </p:style>
      </p:sp>
      <p:sp>
        <p:nvSpPr>
          <p:cNvPr id="52" name="Line 14"/>
          <p:cNvSpPr/>
          <p:nvPr/>
        </p:nvSpPr>
        <p:spPr>
          <a:xfrm>
            <a:off x="5320800" y="813600"/>
            <a:ext cx="13680" cy="681120"/>
          </a:xfrm>
          <a:prstGeom prst="line">
            <a:avLst/>
          </a:prstGeom>
          <a:ln w="76320">
            <a:solidFill>
              <a:srgbClr val="000000"/>
            </a:solidFill>
            <a:miter/>
            <a:headEnd len="med" type="stealth" w="med"/>
            <a:tailEnd len="med" type="stealth" w="med"/>
          </a:ln>
        </p:spPr>
        <p:style>
          <a:lnRef idx="0"/>
          <a:fillRef idx="0"/>
          <a:effectRef idx="0"/>
          <a:fontRef idx="minor"/>
        </p:style>
      </p:sp>
      <p:sp>
        <p:nvSpPr>
          <p:cNvPr id="53" name="Line 15"/>
          <p:cNvSpPr/>
          <p:nvPr/>
        </p:nvSpPr>
        <p:spPr>
          <a:xfrm>
            <a:off x="5699160" y="813600"/>
            <a:ext cx="13680" cy="681120"/>
          </a:xfrm>
          <a:prstGeom prst="line">
            <a:avLst/>
          </a:prstGeom>
          <a:ln w="76320">
            <a:solidFill>
              <a:srgbClr val="000000"/>
            </a:solidFill>
            <a:miter/>
            <a:headEnd len="med" type="stealth" w="med"/>
            <a:tailEnd len="med" type="stealth" w="med"/>
          </a:ln>
        </p:spPr>
        <p:style>
          <a:lnRef idx="0"/>
          <a:fillRef idx="0"/>
          <a:effectRef idx="0"/>
          <a:fontRef idx="minor"/>
        </p:style>
      </p:sp>
      <p:sp>
        <p:nvSpPr>
          <p:cNvPr id="54" name="CustomShape 16"/>
          <p:cNvSpPr/>
          <p:nvPr/>
        </p:nvSpPr>
        <p:spPr>
          <a:xfrm>
            <a:off x="4557240" y="1496880"/>
            <a:ext cx="1548720" cy="455400"/>
          </a:xfrm>
          <a:prstGeom prst="rect">
            <a:avLst/>
          </a:prstGeom>
          <a:noFill/>
          <a:ln w="12600">
            <a:noFill/>
          </a:ln>
        </p:spPr>
        <p:style>
          <a:lnRef idx="0"/>
          <a:fillRef idx="0"/>
          <a:effectRef idx="0"/>
          <a:fontRef idx="minor"/>
        </p:style>
        <p:txBody>
          <a:bodyPr lIns="45720" rIns="45720" tIns="45000" bIns="45000"/>
          <a:p>
            <a:pPr>
              <a:lnSpc>
                <a:spcPct val="100000"/>
              </a:lnSpc>
            </a:pPr>
            <a:r>
              <a:rPr b="0" lang="en-GB" sz="1200" spc="-1" strike="noStrike">
                <a:solidFill>
                  <a:srgbClr val="000000"/>
                </a:solidFill>
                <a:latin typeface="Calibri"/>
                <a:ea typeface="Calibri"/>
              </a:rPr>
              <a:t>各変数は自身の列に保存されます</a:t>
            </a:r>
            <a:endParaRPr b="0" lang="en-GB" sz="1200" spc="-1" strike="noStrike">
              <a:latin typeface="Arial"/>
            </a:endParaRPr>
          </a:p>
        </p:txBody>
      </p:sp>
      <p:sp>
        <p:nvSpPr>
          <p:cNvPr id="55" name="CustomShape 17"/>
          <p:cNvSpPr/>
          <p:nvPr/>
        </p:nvSpPr>
        <p:spPr>
          <a:xfrm>
            <a:off x="5877360" y="442440"/>
            <a:ext cx="833400" cy="123264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GB" sz="7500" spc="-1" strike="noStrike">
                <a:solidFill>
                  <a:srgbClr val="d0cece"/>
                </a:solidFill>
                <a:latin typeface="Calibri"/>
                <a:ea typeface="Calibri"/>
              </a:rPr>
              <a:t>&amp;</a:t>
            </a:r>
            <a:endParaRPr b="0" lang="en-GB" sz="7500" spc="-1" strike="noStrike">
              <a:latin typeface="Arial"/>
            </a:endParaRPr>
          </a:p>
        </p:txBody>
      </p:sp>
      <p:sp>
        <p:nvSpPr>
          <p:cNvPr id="56" name="Line 18"/>
          <p:cNvSpPr/>
          <p:nvPr/>
        </p:nvSpPr>
        <p:spPr>
          <a:xfrm>
            <a:off x="6836400" y="915840"/>
            <a:ext cx="1148400" cy="0"/>
          </a:xfrm>
          <a:prstGeom prst="line">
            <a:avLst/>
          </a:prstGeom>
          <a:ln w="76320">
            <a:solidFill>
              <a:srgbClr val="000000"/>
            </a:solidFill>
            <a:miter/>
            <a:headEnd len="med" type="stealth" w="med"/>
            <a:tailEnd len="med" type="stealth" w="med"/>
          </a:ln>
        </p:spPr>
        <p:style>
          <a:lnRef idx="0"/>
          <a:fillRef idx="0"/>
          <a:effectRef idx="0"/>
          <a:fontRef idx="minor"/>
        </p:style>
      </p:sp>
      <p:sp>
        <p:nvSpPr>
          <p:cNvPr id="57" name="Line 19"/>
          <p:cNvSpPr/>
          <p:nvPr/>
        </p:nvSpPr>
        <p:spPr>
          <a:xfrm>
            <a:off x="6836400" y="1126080"/>
            <a:ext cx="1148400" cy="0"/>
          </a:xfrm>
          <a:prstGeom prst="line">
            <a:avLst/>
          </a:prstGeom>
          <a:ln w="76320">
            <a:solidFill>
              <a:srgbClr val="000000"/>
            </a:solidFill>
            <a:miter/>
            <a:headEnd len="med" type="stealth" w="med"/>
            <a:tailEnd len="med" type="stealth" w="med"/>
          </a:ln>
        </p:spPr>
        <p:style>
          <a:lnRef idx="0"/>
          <a:fillRef idx="0"/>
          <a:effectRef idx="0"/>
          <a:fontRef idx="minor"/>
        </p:style>
      </p:sp>
      <p:sp>
        <p:nvSpPr>
          <p:cNvPr id="58" name="Line 20"/>
          <p:cNvSpPr/>
          <p:nvPr/>
        </p:nvSpPr>
        <p:spPr>
          <a:xfrm>
            <a:off x="6836400" y="1301760"/>
            <a:ext cx="1148400" cy="0"/>
          </a:xfrm>
          <a:prstGeom prst="line">
            <a:avLst/>
          </a:prstGeom>
          <a:ln w="76320">
            <a:solidFill>
              <a:srgbClr val="000000"/>
            </a:solidFill>
            <a:miter/>
            <a:headEnd len="med" type="stealth" w="med"/>
            <a:tailEnd len="med" type="stealth" w="med"/>
          </a:ln>
        </p:spPr>
        <p:style>
          <a:lnRef idx="0"/>
          <a:fillRef idx="0"/>
          <a:effectRef idx="0"/>
          <a:fontRef idx="minor"/>
        </p:style>
      </p:sp>
      <p:sp>
        <p:nvSpPr>
          <p:cNvPr id="59" name="CustomShape 21"/>
          <p:cNvSpPr/>
          <p:nvPr/>
        </p:nvSpPr>
        <p:spPr>
          <a:xfrm>
            <a:off x="6618960" y="1486440"/>
            <a:ext cx="1879200" cy="455400"/>
          </a:xfrm>
          <a:prstGeom prst="rect">
            <a:avLst/>
          </a:prstGeom>
          <a:noFill/>
          <a:ln w="12600">
            <a:noFill/>
          </a:ln>
        </p:spPr>
        <p:style>
          <a:lnRef idx="0"/>
          <a:fillRef idx="0"/>
          <a:effectRef idx="0"/>
          <a:fontRef idx="minor"/>
        </p:style>
        <p:txBody>
          <a:bodyPr lIns="45720" rIns="45720" tIns="45000" bIns="45000"/>
          <a:p>
            <a:pPr>
              <a:lnSpc>
                <a:spcPct val="100000"/>
              </a:lnSpc>
            </a:pPr>
            <a:r>
              <a:rPr b="0" lang="en-GB" sz="1200" spc="-1" strike="noStrike">
                <a:solidFill>
                  <a:srgbClr val="000000"/>
                </a:solidFill>
                <a:latin typeface="Calibri"/>
                <a:ea typeface="Calibri"/>
              </a:rPr>
              <a:t>各</a:t>
            </a:r>
            <a:r>
              <a:rPr b="1" lang="en-GB" sz="1200" spc="-1" strike="noStrike">
                <a:solidFill>
                  <a:srgbClr val="000000"/>
                </a:solidFill>
                <a:latin typeface="Calibri"/>
                <a:ea typeface="Calibri"/>
              </a:rPr>
              <a:t>observation </a:t>
            </a:r>
            <a:r>
              <a:rPr b="0" lang="en-GB" sz="1200" spc="-1" strike="noStrike">
                <a:solidFill>
                  <a:srgbClr val="000000"/>
                </a:solidFill>
                <a:latin typeface="Calibri"/>
                <a:ea typeface="Calibri"/>
              </a:rPr>
              <a:t>は自身の行に保存されます</a:t>
            </a:r>
            <a:endParaRPr b="0" lang="en-GB" sz="1200" spc="-1" strike="noStrike">
              <a:latin typeface="Arial"/>
            </a:endParaRPr>
          </a:p>
        </p:txBody>
      </p:sp>
      <p:sp>
        <p:nvSpPr>
          <p:cNvPr id="60" name="CustomShape 22"/>
          <p:cNvSpPr/>
          <p:nvPr/>
        </p:nvSpPr>
        <p:spPr>
          <a:xfrm>
            <a:off x="8074440" y="542520"/>
            <a:ext cx="3552480" cy="820440"/>
          </a:xfrm>
          <a:prstGeom prst="rect">
            <a:avLst/>
          </a:prstGeom>
          <a:noFill/>
          <a:ln w="12600">
            <a:noFill/>
          </a:ln>
        </p:spPr>
        <p:style>
          <a:lnRef idx="0"/>
          <a:fillRef idx="0"/>
          <a:effectRef idx="0"/>
          <a:fontRef idx="minor"/>
        </p:style>
        <p:txBody>
          <a:bodyPr lIns="45720" rIns="45720" tIns="45000" bIns="45000"/>
          <a:p>
            <a:pPr>
              <a:lnSpc>
                <a:spcPct val="100000"/>
              </a:lnSpc>
            </a:pPr>
            <a:r>
              <a:rPr b="0" lang="en-GB" sz="1200" spc="-1" strike="noStrike">
                <a:solidFill>
                  <a:srgbClr val="000000"/>
                </a:solidFill>
                <a:latin typeface="Calibri"/>
                <a:ea typeface="Calibri"/>
              </a:rPr>
              <a:t>整然データは</a:t>
            </a:r>
            <a:r>
              <a:rPr b="1" lang="en-GB" sz="1200" spc="-1" strike="noStrike">
                <a:solidFill>
                  <a:srgbClr val="70ad47"/>
                </a:solidFill>
                <a:latin typeface="Calibri"/>
                <a:ea typeface="Calibri"/>
              </a:rPr>
              <a:t>ベクトル操作</a:t>
            </a:r>
            <a:r>
              <a:rPr b="0" lang="en-GB" sz="1200" spc="-1" strike="noStrike">
                <a:solidFill>
                  <a:srgbClr val="000000"/>
                </a:solidFill>
                <a:latin typeface="Calibri"/>
                <a:ea typeface="Calibri"/>
              </a:rPr>
              <a:t>を補完する。</a:t>
            </a:r>
            <a:endParaRPr b="0" lang="en-GB" sz="1200" spc="-1" strike="noStrike">
              <a:latin typeface="Arial"/>
            </a:endParaRPr>
          </a:p>
          <a:p>
            <a:pPr>
              <a:lnSpc>
                <a:spcPct val="100000"/>
              </a:lnSpc>
            </a:pPr>
            <a:r>
              <a:rPr b="0" lang="en-GB" sz="1200" spc="-1" strike="noStrike">
                <a:solidFill>
                  <a:srgbClr val="ff2600"/>
                </a:solidFill>
                <a:latin typeface="Calibri"/>
                <a:ea typeface="Calibri"/>
              </a:rPr>
              <a:t>pandas</a:t>
            </a:r>
            <a:r>
              <a:rPr b="0" lang="en-GB" sz="1200" spc="-1" strike="noStrike">
                <a:solidFill>
                  <a:srgbClr val="ff2600"/>
                </a:solidFill>
                <a:latin typeface="Calibri"/>
                <a:ea typeface="Calibri"/>
              </a:rPr>
              <a:t>は、あなたが変数を扱うがままに観測を保存します。</a:t>
            </a:r>
            <a:r>
              <a:rPr b="0" lang="en-GB" sz="1200" spc="-1" strike="noStrike">
                <a:solidFill>
                  <a:srgbClr val="000000"/>
                </a:solidFill>
                <a:latin typeface="Calibri"/>
                <a:ea typeface="Calibri"/>
              </a:rPr>
              <a:t>他のどのフォーマットも</a:t>
            </a:r>
            <a:r>
              <a:rPr b="0" lang="en-GB" sz="1200" spc="-1" strike="noStrike">
                <a:solidFill>
                  <a:srgbClr val="000000"/>
                </a:solidFill>
                <a:latin typeface="Calibri"/>
                <a:ea typeface="Calibri"/>
              </a:rPr>
              <a:t>pandas</a:t>
            </a:r>
            <a:r>
              <a:rPr b="0" lang="en-GB" sz="1200" spc="-1" strike="noStrike">
                <a:solidFill>
                  <a:srgbClr val="000000"/>
                </a:solidFill>
                <a:latin typeface="Calibri"/>
                <a:ea typeface="Calibri"/>
              </a:rPr>
              <a:t>では直感的に動きません。</a:t>
            </a:r>
            <a:endParaRPr b="0" lang="en-GB" sz="1200" spc="-1" strike="noStrike">
              <a:latin typeface="Arial"/>
            </a:endParaRPr>
          </a:p>
        </p:txBody>
      </p:sp>
      <p:grpSp>
        <p:nvGrpSpPr>
          <p:cNvPr id="61" name="Group 23"/>
          <p:cNvGrpSpPr/>
          <p:nvPr/>
        </p:nvGrpSpPr>
        <p:grpSpPr>
          <a:xfrm>
            <a:off x="3894840" y="1910520"/>
            <a:ext cx="10042200" cy="517320"/>
            <a:chOff x="3894840" y="1910520"/>
            <a:chExt cx="10042200" cy="517320"/>
          </a:xfrm>
        </p:grpSpPr>
        <p:sp>
          <p:nvSpPr>
            <p:cNvPr id="62" name="CustomShape 24"/>
            <p:cNvSpPr/>
            <p:nvPr/>
          </p:nvSpPr>
          <p:spPr>
            <a:xfrm>
              <a:off x="3894840" y="1957680"/>
              <a:ext cx="1004220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63" name="CustomShape 25"/>
            <p:cNvSpPr/>
            <p:nvPr/>
          </p:nvSpPr>
          <p:spPr>
            <a:xfrm>
              <a:off x="3915360" y="1910520"/>
              <a:ext cx="10000800" cy="517320"/>
            </a:xfrm>
            <a:prstGeom prst="rect">
              <a:avLst/>
            </a:prstGeom>
            <a:noFill/>
            <a:ln w="12600">
              <a:noFill/>
            </a:ln>
          </p:spPr>
          <p:style>
            <a:lnRef idx="0"/>
            <a:fillRef idx="0"/>
            <a:effectRef idx="0"/>
            <a:fontRef idx="minor"/>
          </p:style>
          <p:txBody>
            <a:bodyPr lIns="45720" rIns="45720" anchor="ctr"/>
            <a:p>
              <a:pPr algn="ctr">
                <a:lnSpc>
                  <a:spcPct val="100000"/>
                </a:lnSpc>
              </a:pPr>
              <a:r>
                <a:rPr b="1" lang="en-GB" sz="2400" spc="-1" strike="noStrike">
                  <a:solidFill>
                    <a:srgbClr val="ffffff"/>
                  </a:solidFill>
                  <a:latin typeface="Calibri"/>
                  <a:ea typeface="Calibri"/>
                </a:rPr>
                <a:t>データの整形</a:t>
              </a:r>
              <a:r>
                <a:rPr b="1" lang="en-GB" sz="2400" spc="-1" strike="noStrike">
                  <a:solidFill>
                    <a:srgbClr val="ffffff"/>
                  </a:solidFill>
                  <a:latin typeface="Calibri"/>
                  <a:ea typeface="Calibri"/>
                </a:rPr>
                <a:t>(</a:t>
              </a:r>
              <a:r>
                <a:rPr b="1" lang="en-GB" sz="2200" spc="-1" strike="noStrike">
                  <a:solidFill>
                    <a:srgbClr val="ffffff"/>
                  </a:solidFill>
                  <a:latin typeface="Calibri"/>
                  <a:ea typeface="Calibri"/>
                </a:rPr>
                <a:t>Reshaping Data</a:t>
              </a:r>
              <a:r>
                <a:rPr b="1" lang="en-GB" sz="2400" spc="-1" strike="noStrike">
                  <a:solidFill>
                    <a:srgbClr val="ffffff"/>
                  </a:solidFill>
                  <a:latin typeface="Calibri"/>
                  <a:ea typeface="Calibri"/>
                </a:rPr>
                <a:t>)</a:t>
              </a:r>
              <a:r>
                <a:rPr b="0" lang="en-GB" sz="2800" spc="-1" strike="noStrike">
                  <a:solidFill>
                    <a:srgbClr val="ffffff"/>
                  </a:solidFill>
                  <a:latin typeface="Calibri"/>
                  <a:ea typeface="Calibri"/>
                </a:rPr>
                <a:t> </a:t>
              </a:r>
              <a:r>
                <a:rPr b="0" lang="en-GB" sz="1800" spc="-1" strike="noStrike">
                  <a:solidFill>
                    <a:srgbClr val="ffffff"/>
                  </a:solidFill>
                  <a:latin typeface="Calibri"/>
                  <a:ea typeface="Calibri"/>
                </a:rPr>
                <a:t>– </a:t>
              </a:r>
              <a:r>
                <a:rPr b="0" lang="en-GB" sz="1800" spc="-1" strike="noStrike">
                  <a:solidFill>
                    <a:srgbClr val="ffffff"/>
                  </a:solidFill>
                  <a:latin typeface="Calibri"/>
                  <a:ea typeface="Calibri"/>
                </a:rPr>
                <a:t>データセットのレイアウト変更</a:t>
              </a:r>
              <a:endParaRPr b="0" lang="en-GB" sz="1800" spc="-1" strike="noStrike">
                <a:latin typeface="Arial"/>
              </a:endParaRPr>
            </a:p>
          </p:txBody>
        </p:sp>
      </p:grpSp>
      <p:graphicFrame>
        <p:nvGraphicFramePr>
          <p:cNvPr id="64" name="Table 26"/>
          <p:cNvGraphicFramePr/>
          <p:nvPr/>
        </p:nvGraphicFramePr>
        <p:xfrm>
          <a:off x="11627640" y="530280"/>
          <a:ext cx="382320" cy="865080"/>
        </p:xfrm>
        <a:graphic>
          <a:graphicData uri="http://schemas.openxmlformats.org/drawingml/2006/table">
            <a:tbl>
              <a:tblPr/>
              <a:tblGrid>
                <a:gridCol w="382680"/>
              </a:tblGrid>
              <a:tr h="272160">
                <a:tc>
                  <a:txBody>
                    <a:bodyPr lIns="52200" rIns="52200" tIns="52200" bIns="52200"/>
                    <a:p>
                      <a:pPr algn="ctr">
                        <a:lnSpc>
                          <a:spcPct val="100000"/>
                        </a:lnSpc>
                      </a:pPr>
                      <a:r>
                        <a:rPr b="0" lang="en-GB" sz="1100" spc="-1" strike="noStrike">
                          <a:solidFill>
                            <a:srgbClr val="ffffff"/>
                          </a:solidFill>
                          <a:latin typeface="Century"/>
                          <a:ea typeface="Century"/>
                        </a:rPr>
                        <a:t>M</a:t>
                      </a:r>
                      <a:endParaRPr b="0" lang="en-GB" sz="1100" spc="-1" strike="noStrike">
                        <a:latin typeface="Arial"/>
                      </a:endParaRPr>
                    </a:p>
                  </a:txBody>
                  <a:tcPr marL="52200" marR="5220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graphicFrame>
        <p:nvGraphicFramePr>
          <p:cNvPr id="65" name="Table 27"/>
          <p:cNvGraphicFramePr/>
          <p:nvPr/>
        </p:nvGraphicFramePr>
        <p:xfrm>
          <a:off x="12387240" y="530280"/>
          <a:ext cx="382320" cy="865080"/>
        </p:xfrm>
        <a:graphic>
          <a:graphicData uri="http://schemas.openxmlformats.org/drawingml/2006/table">
            <a:tbl>
              <a:tblPr/>
              <a:tblGrid>
                <a:gridCol w="382680"/>
              </a:tblGrid>
              <a:tr h="272160">
                <a:tc>
                  <a:txBody>
                    <a:bodyPr lIns="52200" rIns="52200" tIns="52200" bIns="52200"/>
                    <a:p>
                      <a:pPr algn="ctr">
                        <a:lnSpc>
                          <a:spcPct val="100000"/>
                        </a:lnSpc>
                      </a:pPr>
                      <a:r>
                        <a:rPr b="0" lang="en-GB" sz="1100" spc="-1" strike="noStrike">
                          <a:solidFill>
                            <a:srgbClr val="ffffff"/>
                          </a:solidFill>
                          <a:latin typeface="Century"/>
                          <a:ea typeface="Century"/>
                        </a:rPr>
                        <a:t>A</a:t>
                      </a:r>
                      <a:endParaRPr b="0" lang="en-GB" sz="1100" spc="-1" strike="noStrike">
                        <a:latin typeface="Arial"/>
                      </a:endParaRPr>
                    </a:p>
                  </a:txBody>
                  <a:tcPr marL="52200" marR="5220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graphicFrame>
        <p:nvGraphicFramePr>
          <p:cNvPr id="66" name="Table 28"/>
          <p:cNvGraphicFramePr/>
          <p:nvPr/>
        </p:nvGraphicFramePr>
        <p:xfrm>
          <a:off x="13366440" y="530280"/>
          <a:ext cx="382320" cy="865080"/>
        </p:xfrm>
        <a:graphic>
          <a:graphicData uri="http://schemas.openxmlformats.org/drawingml/2006/table">
            <a:tbl>
              <a:tblPr/>
              <a:tblGrid>
                <a:gridCol w="382680"/>
              </a:tblGrid>
              <a:tr h="272160">
                <a:tc>
                  <a:txBody>
                    <a:bodyPr lIns="52200" rIns="52200" tIns="52200" bIns="52200"/>
                    <a:p>
                      <a:pPr algn="ctr">
                        <a:lnSpc>
                          <a:spcPct val="100000"/>
                        </a:lnSpc>
                      </a:pPr>
                      <a:r>
                        <a:rPr b="0" lang="en-GB" sz="1100" spc="-1" strike="noStrike">
                          <a:solidFill>
                            <a:srgbClr val="ffffff"/>
                          </a:solidFill>
                          <a:latin typeface="Century"/>
                          <a:ea typeface="Century"/>
                        </a:rPr>
                        <a:t>F</a:t>
                      </a:r>
                      <a:endParaRPr b="0" lang="en-GB" sz="1100" spc="-1" strike="noStrike">
                        <a:latin typeface="Arial"/>
                      </a:endParaRPr>
                    </a:p>
                  </a:txBody>
                  <a:tcPr marL="52200" marR="5220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sp>
        <p:nvSpPr>
          <p:cNvPr id="67" name="CustomShape 29"/>
          <p:cNvSpPr/>
          <p:nvPr/>
        </p:nvSpPr>
        <p:spPr>
          <a:xfrm>
            <a:off x="11951640" y="386280"/>
            <a:ext cx="406440" cy="71424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GB" sz="4100" spc="-1" strike="noStrike">
                <a:solidFill>
                  <a:srgbClr val="000000"/>
                </a:solidFill>
                <a:latin typeface="Consolas"/>
                <a:ea typeface="Consolas"/>
              </a:rPr>
              <a:t>*</a:t>
            </a:r>
            <a:endParaRPr b="0" lang="en-GB" sz="4100" spc="-1" strike="noStrike">
              <a:latin typeface="Arial"/>
            </a:endParaRPr>
          </a:p>
        </p:txBody>
      </p:sp>
      <p:sp>
        <p:nvSpPr>
          <p:cNvPr id="68" name="CustomShape 30"/>
          <p:cNvSpPr/>
          <p:nvPr/>
        </p:nvSpPr>
        <p:spPr>
          <a:xfrm>
            <a:off x="11605680" y="1407960"/>
            <a:ext cx="298440" cy="50112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GB" sz="2700" spc="-1" strike="noStrike">
                <a:solidFill>
                  <a:srgbClr val="000000"/>
                </a:solidFill>
                <a:latin typeface="Consolas"/>
                <a:ea typeface="Consolas"/>
              </a:rPr>
              <a:t>M</a:t>
            </a:r>
            <a:endParaRPr b="0" lang="en-GB" sz="2700" spc="-1" strike="noStrike">
              <a:latin typeface="Arial"/>
            </a:endParaRPr>
          </a:p>
        </p:txBody>
      </p:sp>
      <p:sp>
        <p:nvSpPr>
          <p:cNvPr id="69" name="CustomShape 31"/>
          <p:cNvSpPr/>
          <p:nvPr/>
        </p:nvSpPr>
        <p:spPr>
          <a:xfrm>
            <a:off x="12392640" y="1407960"/>
            <a:ext cx="298440" cy="50112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GB" sz="2700" spc="-1" strike="noStrike">
                <a:solidFill>
                  <a:srgbClr val="000000"/>
                </a:solidFill>
                <a:latin typeface="Consolas"/>
                <a:ea typeface="Consolas"/>
              </a:rPr>
              <a:t>A</a:t>
            </a:r>
            <a:endParaRPr b="0" lang="en-GB" sz="2700" spc="-1" strike="noStrike">
              <a:latin typeface="Arial"/>
            </a:endParaRPr>
          </a:p>
        </p:txBody>
      </p:sp>
      <p:sp>
        <p:nvSpPr>
          <p:cNvPr id="70" name="CustomShape 32"/>
          <p:cNvSpPr/>
          <p:nvPr/>
        </p:nvSpPr>
        <p:spPr>
          <a:xfrm>
            <a:off x="11943360" y="1379160"/>
            <a:ext cx="406440" cy="71424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GB" sz="4100" spc="-1" strike="noStrike">
                <a:solidFill>
                  <a:srgbClr val="000000"/>
                </a:solidFill>
                <a:latin typeface="Consolas"/>
                <a:ea typeface="Consolas"/>
              </a:rPr>
              <a:t>*</a:t>
            </a:r>
            <a:endParaRPr b="0" lang="en-GB" sz="4100" spc="-1" strike="noStrike">
              <a:latin typeface="Arial"/>
            </a:endParaRPr>
          </a:p>
        </p:txBody>
      </p:sp>
      <p:sp>
        <p:nvSpPr>
          <p:cNvPr id="71" name="CustomShape 33"/>
          <p:cNvSpPr/>
          <p:nvPr/>
        </p:nvSpPr>
        <p:spPr>
          <a:xfrm>
            <a:off x="11635200" y="851760"/>
            <a:ext cx="1738800" cy="122760"/>
          </a:xfrm>
          <a:prstGeom prst="rightArrow">
            <a:avLst>
              <a:gd name="adj1" fmla="val 50000"/>
              <a:gd name="adj2" fmla="val 130855"/>
            </a:avLst>
          </a:prstGeom>
          <a:gradFill rotWithShape="0">
            <a:gsLst>
              <a:gs pos="0">
                <a:srgbClr val="e2f0d9"/>
              </a:gs>
              <a:gs pos="95575">
                <a:schemeClr val="accent6"/>
              </a:gs>
            </a:gsLst>
            <a:lin ang="10800000"/>
          </a:gradFill>
          <a:ln w="12600">
            <a:noFill/>
          </a:ln>
        </p:spPr>
        <p:style>
          <a:lnRef idx="0"/>
          <a:fillRef idx="0"/>
          <a:effectRef idx="0"/>
          <a:fontRef idx="minor"/>
        </p:style>
      </p:sp>
      <p:sp>
        <p:nvSpPr>
          <p:cNvPr id="72" name="CustomShape 34"/>
          <p:cNvSpPr/>
          <p:nvPr/>
        </p:nvSpPr>
        <p:spPr>
          <a:xfrm>
            <a:off x="11639520" y="1034640"/>
            <a:ext cx="1738800" cy="122760"/>
          </a:xfrm>
          <a:prstGeom prst="rightArrow">
            <a:avLst>
              <a:gd name="adj1" fmla="val 50000"/>
              <a:gd name="adj2" fmla="val 130855"/>
            </a:avLst>
          </a:prstGeom>
          <a:gradFill rotWithShape="0">
            <a:gsLst>
              <a:gs pos="0">
                <a:srgbClr val="e2f0d9"/>
              </a:gs>
              <a:gs pos="95575">
                <a:schemeClr val="accent6"/>
              </a:gs>
            </a:gsLst>
            <a:lin ang="10800000"/>
          </a:gradFill>
          <a:ln w="12600">
            <a:noFill/>
          </a:ln>
        </p:spPr>
        <p:style>
          <a:lnRef idx="0"/>
          <a:fillRef idx="0"/>
          <a:effectRef idx="0"/>
          <a:fontRef idx="minor"/>
        </p:style>
      </p:sp>
      <p:sp>
        <p:nvSpPr>
          <p:cNvPr id="73" name="CustomShape 35"/>
          <p:cNvSpPr/>
          <p:nvPr/>
        </p:nvSpPr>
        <p:spPr>
          <a:xfrm>
            <a:off x="11635200" y="1226880"/>
            <a:ext cx="1738800" cy="122760"/>
          </a:xfrm>
          <a:prstGeom prst="rightArrow">
            <a:avLst>
              <a:gd name="adj1" fmla="val 50000"/>
              <a:gd name="adj2" fmla="val 130855"/>
            </a:avLst>
          </a:prstGeom>
          <a:gradFill rotWithShape="0">
            <a:gsLst>
              <a:gs pos="0">
                <a:srgbClr val="e2f0d9"/>
              </a:gs>
              <a:gs pos="95575">
                <a:schemeClr val="accent6"/>
              </a:gs>
            </a:gsLst>
            <a:lin ang="10800000"/>
          </a:gradFill>
          <a:ln w="12600">
            <a:noFill/>
          </a:ln>
        </p:spPr>
        <p:style>
          <a:lnRef idx="0"/>
          <a:fillRef idx="0"/>
          <a:effectRef idx="0"/>
          <a:fontRef idx="minor"/>
        </p:style>
      </p:sp>
      <p:graphicFrame>
        <p:nvGraphicFramePr>
          <p:cNvPr id="74" name="Table 36"/>
          <p:cNvGraphicFramePr/>
          <p:nvPr/>
        </p:nvGraphicFramePr>
        <p:xfrm>
          <a:off x="4230720" y="2539800"/>
          <a:ext cx="1096920" cy="411120"/>
        </p:xfrm>
        <a:graphic>
          <a:graphicData uri="http://schemas.openxmlformats.org/drawingml/2006/table">
            <a:tbl>
              <a:tblPr/>
              <a:tblGrid>
                <a:gridCol w="274320"/>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graphicFrame>
        <p:nvGraphicFramePr>
          <p:cNvPr id="75" name="Table 37"/>
          <p:cNvGraphicFramePr/>
          <p:nvPr/>
        </p:nvGraphicFramePr>
        <p:xfrm>
          <a:off x="5946840" y="2521440"/>
          <a:ext cx="822600" cy="959760"/>
        </p:xfrm>
        <a:graphic>
          <a:graphicData uri="http://schemas.openxmlformats.org/drawingml/2006/table">
            <a:tbl>
              <a:tblPr/>
              <a:tblGrid>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08080"/>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08080"/>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a9d18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a9d18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tr>
            </a:tbl>
          </a:graphicData>
        </a:graphic>
      </p:graphicFrame>
      <p:sp>
        <p:nvSpPr>
          <p:cNvPr id="76" name="Line 38"/>
          <p:cNvSpPr/>
          <p:nvPr/>
        </p:nvSpPr>
        <p:spPr>
          <a:xfrm>
            <a:off x="5463360" y="2745360"/>
            <a:ext cx="363240" cy="0"/>
          </a:xfrm>
          <a:prstGeom prst="line">
            <a:avLst/>
          </a:prstGeom>
          <a:ln w="63360">
            <a:solidFill>
              <a:srgbClr val="000000"/>
            </a:solidFill>
            <a:miter/>
            <a:tailEnd len="med" type="stealth" w="med"/>
          </a:ln>
        </p:spPr>
        <p:style>
          <a:lnRef idx="0"/>
          <a:fillRef idx="0"/>
          <a:effectRef idx="0"/>
          <a:fontRef idx="minor"/>
        </p:style>
      </p:sp>
      <p:sp>
        <p:nvSpPr>
          <p:cNvPr id="77" name="CustomShape 39"/>
          <p:cNvSpPr/>
          <p:nvPr/>
        </p:nvSpPr>
        <p:spPr>
          <a:xfrm>
            <a:off x="4131360" y="3453840"/>
            <a:ext cx="2720880" cy="45468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pd.melt(df)</a:t>
            </a:r>
            <a:endParaRPr b="0" lang="en-GB" sz="1200" spc="-1" strike="noStrike">
              <a:latin typeface="Arial"/>
            </a:endParaRPr>
          </a:p>
          <a:p>
            <a:pPr>
              <a:lnSpc>
                <a:spcPct val="10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各</a:t>
            </a:r>
            <a:r>
              <a:rPr b="0" lang="en-GB" sz="1200" spc="-1" strike="noStrike">
                <a:solidFill>
                  <a:srgbClr val="000000"/>
                </a:solidFill>
                <a:latin typeface="Calibri"/>
                <a:ea typeface="Calibri"/>
              </a:rPr>
              <a:t>column(</a:t>
            </a:r>
            <a:r>
              <a:rPr b="0" lang="en-GB" sz="1200" spc="-1" strike="noStrike">
                <a:solidFill>
                  <a:srgbClr val="000000"/>
                </a:solidFill>
                <a:latin typeface="Calibri"/>
                <a:ea typeface="Calibri"/>
              </a:rPr>
              <a:t>列</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を</a:t>
            </a:r>
            <a:r>
              <a:rPr b="0" lang="en-GB" sz="1200" spc="-1" strike="noStrike">
                <a:solidFill>
                  <a:srgbClr val="000000"/>
                </a:solidFill>
                <a:latin typeface="Calibri"/>
                <a:ea typeface="Calibri"/>
              </a:rPr>
              <a:t>row(</a:t>
            </a:r>
            <a:r>
              <a:rPr b="0" lang="en-GB" sz="1200" spc="-1" strike="noStrike">
                <a:solidFill>
                  <a:srgbClr val="000000"/>
                </a:solidFill>
                <a:latin typeface="Calibri"/>
                <a:ea typeface="Calibri"/>
              </a:rPr>
              <a:t>行</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へ</a:t>
            </a:r>
            <a:r>
              <a:rPr b="0" lang="en-GB" sz="1200" spc="-1" strike="noStrike">
                <a:solidFill>
                  <a:srgbClr val="000000"/>
                </a:solidFill>
                <a:latin typeface="Calibri"/>
                <a:ea typeface="Calibri"/>
              </a:rPr>
              <a:t>.</a:t>
            </a:r>
            <a:endParaRPr b="0" lang="en-GB" sz="1200" spc="-1" strike="noStrike">
              <a:latin typeface="Arial"/>
            </a:endParaRPr>
          </a:p>
        </p:txBody>
      </p:sp>
      <p:graphicFrame>
        <p:nvGraphicFramePr>
          <p:cNvPr id="78" name="Table 40"/>
          <p:cNvGraphicFramePr/>
          <p:nvPr/>
        </p:nvGraphicFramePr>
        <p:xfrm>
          <a:off x="7057440" y="2523240"/>
          <a:ext cx="822600" cy="959760"/>
        </p:xfrm>
        <a:graphic>
          <a:graphicData uri="http://schemas.openxmlformats.org/drawingml/2006/table">
            <a:tbl>
              <a:tblPr/>
              <a:tblGrid>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08080"/>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08080"/>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a9d18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a9d18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tr>
            </a:tbl>
          </a:graphicData>
        </a:graphic>
      </p:graphicFrame>
      <p:graphicFrame>
        <p:nvGraphicFramePr>
          <p:cNvPr id="79" name="Table 41"/>
          <p:cNvGraphicFramePr/>
          <p:nvPr/>
        </p:nvGraphicFramePr>
        <p:xfrm>
          <a:off x="8502120" y="2523240"/>
          <a:ext cx="1096920" cy="411120"/>
        </p:xfrm>
        <a:graphic>
          <a:graphicData uri="http://schemas.openxmlformats.org/drawingml/2006/table">
            <a:tbl>
              <a:tblPr/>
              <a:tblGrid>
                <a:gridCol w="274320"/>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
        <p:nvSpPr>
          <p:cNvPr id="80" name="Line 42"/>
          <p:cNvSpPr/>
          <p:nvPr/>
        </p:nvSpPr>
        <p:spPr>
          <a:xfrm>
            <a:off x="8033400" y="2728800"/>
            <a:ext cx="363240" cy="0"/>
          </a:xfrm>
          <a:prstGeom prst="line">
            <a:avLst/>
          </a:prstGeom>
          <a:ln w="63360">
            <a:solidFill>
              <a:srgbClr val="000000"/>
            </a:solidFill>
            <a:miter/>
            <a:tailEnd len="med" type="stealth" w="med"/>
          </a:ln>
        </p:spPr>
        <p:style>
          <a:lnRef idx="0"/>
          <a:fillRef idx="0"/>
          <a:effectRef idx="0"/>
          <a:fontRef idx="minor"/>
        </p:style>
      </p:sp>
      <p:sp>
        <p:nvSpPr>
          <p:cNvPr id="81" name="CustomShape 43"/>
          <p:cNvSpPr/>
          <p:nvPr/>
        </p:nvSpPr>
        <p:spPr>
          <a:xfrm>
            <a:off x="7059240" y="3482280"/>
            <a:ext cx="3716280" cy="45468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df.pivot(columns='var', values='val')</a:t>
            </a:r>
            <a:endParaRPr b="0" lang="en-GB" sz="1200" spc="-1" strike="noStrike">
              <a:latin typeface="Arial"/>
            </a:endParaRPr>
          </a:p>
          <a:p>
            <a:pPr>
              <a:lnSpc>
                <a:spcPct val="10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各</a:t>
            </a:r>
            <a:r>
              <a:rPr b="0" lang="en-GB" sz="1200" spc="-1" strike="noStrike">
                <a:solidFill>
                  <a:srgbClr val="000000"/>
                </a:solidFill>
                <a:latin typeface="Calibri"/>
                <a:ea typeface="Calibri"/>
              </a:rPr>
              <a:t>row(</a:t>
            </a:r>
            <a:r>
              <a:rPr b="0" lang="en-GB" sz="1200" spc="-1" strike="noStrike">
                <a:solidFill>
                  <a:srgbClr val="000000"/>
                </a:solidFill>
                <a:latin typeface="Calibri"/>
                <a:ea typeface="Calibri"/>
              </a:rPr>
              <a:t>行</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を</a:t>
            </a:r>
            <a:r>
              <a:rPr b="0" lang="en-GB" sz="1200" spc="-1" strike="noStrike">
                <a:solidFill>
                  <a:srgbClr val="000000"/>
                </a:solidFill>
                <a:latin typeface="Calibri"/>
                <a:ea typeface="Calibri"/>
              </a:rPr>
              <a:t>column(</a:t>
            </a:r>
            <a:r>
              <a:rPr b="0" lang="en-GB" sz="1200" spc="-1" strike="noStrike">
                <a:solidFill>
                  <a:srgbClr val="000000"/>
                </a:solidFill>
                <a:latin typeface="Calibri"/>
                <a:ea typeface="Calibri"/>
              </a:rPr>
              <a:t>列</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へ</a:t>
            </a:r>
            <a:endParaRPr b="0" lang="en-GB" sz="1200" spc="-1" strike="noStrike">
              <a:latin typeface="Arial"/>
            </a:endParaRPr>
          </a:p>
        </p:txBody>
      </p:sp>
      <p:graphicFrame>
        <p:nvGraphicFramePr>
          <p:cNvPr id="82" name="Table 44"/>
          <p:cNvGraphicFramePr/>
          <p:nvPr/>
        </p:nvGraphicFramePr>
        <p:xfrm>
          <a:off x="4238640" y="4021200"/>
          <a:ext cx="822600" cy="411120"/>
        </p:xfrm>
        <a:graphic>
          <a:graphicData uri="http://schemas.openxmlformats.org/drawingml/2006/table">
            <a:tbl>
              <a:tblPr/>
              <a:tblGrid>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bl>
          </a:graphicData>
        </a:graphic>
      </p:graphicFrame>
      <p:graphicFrame>
        <p:nvGraphicFramePr>
          <p:cNvPr id="83" name="Table 45"/>
          <p:cNvGraphicFramePr/>
          <p:nvPr/>
        </p:nvGraphicFramePr>
        <p:xfrm>
          <a:off x="4238640" y="4556520"/>
          <a:ext cx="822600" cy="548280"/>
        </p:xfrm>
        <a:graphic>
          <a:graphicData uri="http://schemas.openxmlformats.org/drawingml/2006/table">
            <a:tbl>
              <a:tblPr/>
              <a:tblGrid>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bl>
          </a:graphicData>
        </a:graphic>
      </p:graphicFrame>
      <p:sp>
        <p:nvSpPr>
          <p:cNvPr id="84" name="CustomShape 46"/>
          <p:cNvSpPr/>
          <p:nvPr/>
        </p:nvSpPr>
        <p:spPr>
          <a:xfrm>
            <a:off x="5116680" y="4011120"/>
            <a:ext cx="241560" cy="1085400"/>
          </a:xfrm>
          <a:custGeom>
            <a:avLst/>
            <a:gdLst/>
            <a:ahLst/>
            <a:rect l="l" t="t" r="r" b="b"/>
            <a:pathLst>
              <a:path w="21600" h="21600">
                <a:moveTo>
                  <a:pt x="0" y="0"/>
                </a:moveTo>
                <a:cubicBezTo>
                  <a:pt x="5965" y="0"/>
                  <a:pt x="10800" y="1012"/>
                  <a:pt x="10800" y="2261"/>
                </a:cubicBezTo>
                <a:lnTo>
                  <a:pt x="10800" y="8539"/>
                </a:lnTo>
                <a:cubicBezTo>
                  <a:pt x="10800" y="9788"/>
                  <a:pt x="15635" y="10800"/>
                  <a:pt x="21600" y="10800"/>
                </a:cubicBezTo>
                <a:cubicBezTo>
                  <a:pt x="15635" y="10800"/>
                  <a:pt x="10800" y="11812"/>
                  <a:pt x="10800" y="13061"/>
                </a:cubicBezTo>
                <a:lnTo>
                  <a:pt x="10800" y="19339"/>
                </a:lnTo>
                <a:cubicBezTo>
                  <a:pt x="10800" y="20588"/>
                  <a:pt x="5965" y="21600"/>
                  <a:pt x="0" y="21600"/>
                </a:cubicBezTo>
              </a:path>
            </a:pathLst>
          </a:custGeom>
          <a:noFill/>
          <a:ln w="31680">
            <a:solidFill>
              <a:srgbClr val="000000"/>
            </a:solidFill>
            <a:miter/>
          </a:ln>
        </p:spPr>
        <p:style>
          <a:lnRef idx="0"/>
          <a:fillRef idx="0"/>
          <a:effectRef idx="0"/>
          <a:fontRef idx="minor"/>
        </p:style>
      </p:sp>
      <p:sp>
        <p:nvSpPr>
          <p:cNvPr id="85" name="CustomShape 47"/>
          <p:cNvSpPr/>
          <p:nvPr/>
        </p:nvSpPr>
        <p:spPr>
          <a:xfrm>
            <a:off x="4176720" y="5076360"/>
            <a:ext cx="2720880" cy="45468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pd.concat([df1,df2])</a:t>
            </a:r>
            <a:endParaRPr b="0" lang="en-GB" sz="1200" spc="-1" strike="noStrike">
              <a:latin typeface="Arial"/>
            </a:endParaRPr>
          </a:p>
          <a:p>
            <a:pPr>
              <a:lnSpc>
                <a:spcPct val="10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DataFrame</a:t>
            </a:r>
            <a:r>
              <a:rPr b="0" lang="en-GB" sz="1200" spc="-1" strike="noStrike">
                <a:solidFill>
                  <a:srgbClr val="000000"/>
                </a:solidFill>
                <a:latin typeface="Calibri"/>
                <a:ea typeface="Calibri"/>
              </a:rPr>
              <a:t>の</a:t>
            </a:r>
            <a:r>
              <a:rPr b="0" lang="en-GB" sz="1200" spc="-1" strike="noStrike">
                <a:solidFill>
                  <a:srgbClr val="000000"/>
                </a:solidFill>
                <a:latin typeface="Calibri"/>
                <a:ea typeface="Calibri"/>
              </a:rPr>
              <a:t>row(</a:t>
            </a:r>
            <a:r>
              <a:rPr b="0" lang="en-GB" sz="1200" spc="-1" strike="noStrike">
                <a:solidFill>
                  <a:srgbClr val="000000"/>
                </a:solidFill>
                <a:latin typeface="Calibri"/>
                <a:ea typeface="Calibri"/>
              </a:rPr>
              <a:t>行</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を連結</a:t>
            </a:r>
            <a:endParaRPr b="0" lang="en-GB" sz="1200" spc="-1" strike="noStrike">
              <a:latin typeface="Arial"/>
            </a:endParaRPr>
          </a:p>
        </p:txBody>
      </p:sp>
      <p:graphicFrame>
        <p:nvGraphicFramePr>
          <p:cNvPr id="86" name="Table 48"/>
          <p:cNvGraphicFramePr/>
          <p:nvPr/>
        </p:nvGraphicFramePr>
        <p:xfrm>
          <a:off x="5563080" y="4123440"/>
          <a:ext cx="822600" cy="822600"/>
        </p:xfrm>
        <a:graphic>
          <a:graphicData uri="http://schemas.openxmlformats.org/drawingml/2006/table">
            <a:tbl>
              <a:tblPr/>
              <a:tblGrid>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r>
            </a:tbl>
          </a:graphicData>
        </a:graphic>
      </p:graphicFrame>
      <p:graphicFrame>
        <p:nvGraphicFramePr>
          <p:cNvPr id="87" name="Table 49"/>
          <p:cNvGraphicFramePr/>
          <p:nvPr/>
        </p:nvGraphicFramePr>
        <p:xfrm>
          <a:off x="7144200" y="4015800"/>
          <a:ext cx="548280" cy="411120"/>
        </p:xfrm>
        <a:graphic>
          <a:graphicData uri="http://schemas.openxmlformats.org/drawingml/2006/table">
            <a:tbl>
              <a:tblPr/>
              <a:tblGrid>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88" name="CustomShape 50"/>
          <p:cNvSpPr/>
          <p:nvPr/>
        </p:nvSpPr>
        <p:spPr>
          <a:xfrm>
            <a:off x="7988040" y="4010400"/>
            <a:ext cx="138600" cy="929880"/>
          </a:xfrm>
          <a:custGeom>
            <a:avLst/>
            <a:gdLst/>
            <a:ahLst/>
            <a:rect l="l" t="t" r="r" b="b"/>
            <a:pathLst>
              <a:path w="21600" h="21600">
                <a:moveTo>
                  <a:pt x="0" y="0"/>
                </a:moveTo>
                <a:cubicBezTo>
                  <a:pt x="5965" y="0"/>
                  <a:pt x="10800" y="678"/>
                  <a:pt x="10800" y="1515"/>
                </a:cubicBezTo>
                <a:lnTo>
                  <a:pt x="10800" y="9285"/>
                </a:lnTo>
                <a:cubicBezTo>
                  <a:pt x="10800" y="10122"/>
                  <a:pt x="15635" y="10800"/>
                  <a:pt x="21600" y="10800"/>
                </a:cubicBezTo>
                <a:cubicBezTo>
                  <a:pt x="15635" y="10800"/>
                  <a:pt x="10800" y="11478"/>
                  <a:pt x="10800" y="12315"/>
                </a:cubicBezTo>
                <a:lnTo>
                  <a:pt x="10800" y="20085"/>
                </a:lnTo>
                <a:cubicBezTo>
                  <a:pt x="10800" y="20922"/>
                  <a:pt x="5965" y="21600"/>
                  <a:pt x="0" y="21600"/>
                </a:cubicBezTo>
              </a:path>
            </a:pathLst>
          </a:custGeom>
          <a:noFill/>
          <a:ln w="31680">
            <a:solidFill>
              <a:srgbClr val="000000"/>
            </a:solidFill>
            <a:miter/>
          </a:ln>
        </p:spPr>
        <p:style>
          <a:lnRef idx="0"/>
          <a:fillRef idx="0"/>
          <a:effectRef idx="0"/>
          <a:fontRef idx="minor"/>
        </p:style>
      </p:sp>
      <p:graphicFrame>
        <p:nvGraphicFramePr>
          <p:cNvPr id="89" name="Table 51"/>
          <p:cNvGraphicFramePr/>
          <p:nvPr/>
        </p:nvGraphicFramePr>
        <p:xfrm>
          <a:off x="7129800" y="4539960"/>
          <a:ext cx="822600" cy="411120"/>
        </p:xfrm>
        <a:graphic>
          <a:graphicData uri="http://schemas.openxmlformats.org/drawingml/2006/table">
            <a:tbl>
              <a:tblPr/>
              <a:tblGrid>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graphicFrame>
        <p:nvGraphicFramePr>
          <p:cNvPr id="90" name="Table 52"/>
          <p:cNvGraphicFramePr/>
          <p:nvPr/>
        </p:nvGraphicFramePr>
        <p:xfrm>
          <a:off x="8304480" y="4269600"/>
          <a:ext cx="1096920" cy="411120"/>
        </p:xfrm>
        <a:graphic>
          <a:graphicData uri="http://schemas.openxmlformats.org/drawingml/2006/table">
            <a:tbl>
              <a:tblPr/>
              <a:tblGrid>
                <a:gridCol w="274320"/>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
        <p:nvSpPr>
          <p:cNvPr id="91" name="CustomShape 53"/>
          <p:cNvSpPr/>
          <p:nvPr/>
        </p:nvSpPr>
        <p:spPr>
          <a:xfrm>
            <a:off x="7024680" y="5061600"/>
            <a:ext cx="3157200" cy="45468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pd.concat([df1,df2], axis=1)</a:t>
            </a:r>
            <a:endParaRPr b="0" lang="en-GB" sz="1200" spc="-1" strike="noStrike">
              <a:latin typeface="Arial"/>
            </a:endParaRPr>
          </a:p>
          <a:p>
            <a:pPr>
              <a:lnSpc>
                <a:spcPct val="10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DataFrame</a:t>
            </a:r>
            <a:r>
              <a:rPr b="0" lang="en-GB" sz="1200" spc="-1" strike="noStrike">
                <a:solidFill>
                  <a:srgbClr val="000000"/>
                </a:solidFill>
                <a:latin typeface="Calibri"/>
                <a:ea typeface="Calibri"/>
              </a:rPr>
              <a:t>の</a:t>
            </a:r>
            <a:r>
              <a:rPr b="0" lang="en-GB" sz="1200" spc="-1" strike="noStrike">
                <a:solidFill>
                  <a:srgbClr val="000000"/>
                </a:solidFill>
                <a:latin typeface="Calibri"/>
                <a:ea typeface="Calibri"/>
              </a:rPr>
              <a:t>column(</a:t>
            </a:r>
            <a:r>
              <a:rPr b="0" lang="en-GB" sz="1200" spc="-1" strike="noStrike">
                <a:solidFill>
                  <a:srgbClr val="000000"/>
                </a:solidFill>
                <a:latin typeface="Calibri"/>
                <a:ea typeface="Calibri"/>
              </a:rPr>
              <a:t>列</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を連結</a:t>
            </a:r>
            <a:endParaRPr b="0" lang="en-GB" sz="1200" spc="-1" strike="noStrike">
              <a:latin typeface="Arial"/>
            </a:endParaRPr>
          </a:p>
        </p:txBody>
      </p:sp>
      <p:sp>
        <p:nvSpPr>
          <p:cNvPr id="92" name="CustomShape 54"/>
          <p:cNvSpPr/>
          <p:nvPr/>
        </p:nvSpPr>
        <p:spPr>
          <a:xfrm>
            <a:off x="4149360" y="2454120"/>
            <a:ext cx="2849040" cy="1480680"/>
          </a:xfrm>
          <a:prstGeom prst="rect">
            <a:avLst/>
          </a:prstGeom>
          <a:noFill/>
          <a:ln w="12600">
            <a:solidFill>
              <a:srgbClr val="42719b"/>
            </a:solidFill>
            <a:miter/>
          </a:ln>
        </p:spPr>
        <p:style>
          <a:lnRef idx="0"/>
          <a:fillRef idx="0"/>
          <a:effectRef idx="0"/>
          <a:fontRef idx="minor"/>
        </p:style>
      </p:sp>
      <p:sp>
        <p:nvSpPr>
          <p:cNvPr id="93" name="CustomShape 55"/>
          <p:cNvSpPr/>
          <p:nvPr/>
        </p:nvSpPr>
        <p:spPr>
          <a:xfrm>
            <a:off x="4149360" y="3939480"/>
            <a:ext cx="2854800" cy="1652040"/>
          </a:xfrm>
          <a:prstGeom prst="rect">
            <a:avLst/>
          </a:prstGeom>
          <a:noFill/>
          <a:ln w="12600">
            <a:solidFill>
              <a:srgbClr val="42719b"/>
            </a:solidFill>
            <a:miter/>
          </a:ln>
        </p:spPr>
        <p:style>
          <a:lnRef idx="0"/>
          <a:fillRef idx="0"/>
          <a:effectRef idx="0"/>
          <a:fontRef idx="minor"/>
        </p:style>
      </p:sp>
      <p:sp>
        <p:nvSpPr>
          <p:cNvPr id="94" name="CustomShape 56"/>
          <p:cNvSpPr/>
          <p:nvPr/>
        </p:nvSpPr>
        <p:spPr>
          <a:xfrm>
            <a:off x="6998400" y="3939480"/>
            <a:ext cx="3317040" cy="1652040"/>
          </a:xfrm>
          <a:prstGeom prst="rect">
            <a:avLst/>
          </a:prstGeom>
          <a:noFill/>
          <a:ln w="12600">
            <a:solidFill>
              <a:srgbClr val="42719b"/>
            </a:solidFill>
            <a:miter/>
          </a:ln>
        </p:spPr>
        <p:style>
          <a:lnRef idx="0"/>
          <a:fillRef idx="0"/>
          <a:effectRef idx="0"/>
          <a:fontRef idx="minor"/>
        </p:style>
      </p:sp>
      <p:sp>
        <p:nvSpPr>
          <p:cNvPr id="95" name="CustomShape 57"/>
          <p:cNvSpPr/>
          <p:nvPr/>
        </p:nvSpPr>
        <p:spPr>
          <a:xfrm>
            <a:off x="6998400" y="2454120"/>
            <a:ext cx="3317040" cy="1491480"/>
          </a:xfrm>
          <a:prstGeom prst="rect">
            <a:avLst/>
          </a:prstGeom>
          <a:noFill/>
          <a:ln w="12600">
            <a:solidFill>
              <a:srgbClr val="42719b"/>
            </a:solidFill>
            <a:miter/>
          </a:ln>
        </p:spPr>
        <p:style>
          <a:lnRef idx="0"/>
          <a:fillRef idx="0"/>
          <a:effectRef idx="0"/>
          <a:fontRef idx="minor"/>
        </p:style>
      </p:sp>
      <p:sp>
        <p:nvSpPr>
          <p:cNvPr id="96" name="CustomShape 58"/>
          <p:cNvSpPr/>
          <p:nvPr/>
        </p:nvSpPr>
        <p:spPr>
          <a:xfrm>
            <a:off x="10335600" y="2456280"/>
            <a:ext cx="3691080" cy="325332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df.sort_values('mpg')</a:t>
            </a:r>
            <a:endParaRPr b="0" lang="en-GB" sz="1200" spc="-1" strike="noStrike">
              <a:latin typeface="Arial"/>
            </a:endParaRPr>
          </a:p>
          <a:p>
            <a:pPr>
              <a:lnSpc>
                <a:spcPct val="10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column(</a:t>
            </a:r>
            <a:r>
              <a:rPr b="0" lang="en-GB" sz="1200" spc="-1" strike="noStrike">
                <a:solidFill>
                  <a:srgbClr val="000000"/>
                </a:solidFill>
                <a:latin typeface="Calibri"/>
                <a:ea typeface="Calibri"/>
              </a:rPr>
              <a:t>列</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の値を使って</a:t>
            </a:r>
            <a:r>
              <a:rPr b="0" lang="en-GB" sz="1200" spc="-1" strike="noStrike">
                <a:solidFill>
                  <a:srgbClr val="000000"/>
                </a:solidFill>
                <a:latin typeface="Calibri"/>
                <a:ea typeface="Calibri"/>
              </a:rPr>
              <a:t>row(</a:t>
            </a:r>
            <a:r>
              <a:rPr b="0" lang="en-GB" sz="1200" spc="-1" strike="noStrike">
                <a:solidFill>
                  <a:srgbClr val="000000"/>
                </a:solidFill>
                <a:latin typeface="Calibri"/>
                <a:ea typeface="Calibri"/>
              </a:rPr>
              <a:t>行</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をソート</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昇順</a:t>
            </a:r>
            <a:r>
              <a:rPr b="0" lang="en-GB" sz="1200" spc="-1" strike="noStrike">
                <a:solidFill>
                  <a:srgbClr val="000000"/>
                </a:solidFill>
                <a:latin typeface="Calibri"/>
                <a:ea typeface="Calibri"/>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000000"/>
                </a:solidFill>
                <a:latin typeface="Consolas"/>
                <a:ea typeface="Consolas"/>
              </a:rPr>
              <a:t>df.sort_values('mpg',ascending=False)</a:t>
            </a:r>
            <a:endParaRPr b="0" lang="en-GB" sz="1200" spc="-1" strike="noStrike">
              <a:latin typeface="Arial"/>
            </a:endParaRPr>
          </a:p>
          <a:p>
            <a:pPr>
              <a:lnSpc>
                <a:spcPct val="100000"/>
              </a:lnSpc>
            </a:pPr>
            <a:r>
              <a:rPr b="0" lang="en-GB" sz="1200" spc="-1" strike="noStrike">
                <a:solidFill>
                  <a:srgbClr val="000000"/>
                </a:solidFill>
                <a:latin typeface="Calibri"/>
                <a:ea typeface="Calibri"/>
              </a:rPr>
              <a:t>column(</a:t>
            </a:r>
            <a:r>
              <a:rPr b="0" lang="en-GB" sz="1200" spc="-1" strike="noStrike">
                <a:solidFill>
                  <a:srgbClr val="000000"/>
                </a:solidFill>
                <a:latin typeface="Calibri"/>
                <a:ea typeface="Calibri"/>
              </a:rPr>
              <a:t>列</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の値を使って</a:t>
            </a:r>
            <a:r>
              <a:rPr b="0" lang="en-GB" sz="1200" spc="-1" strike="noStrike">
                <a:solidFill>
                  <a:srgbClr val="000000"/>
                </a:solidFill>
                <a:latin typeface="Calibri"/>
                <a:ea typeface="Calibri"/>
              </a:rPr>
              <a:t>row(</a:t>
            </a:r>
            <a:r>
              <a:rPr b="0" lang="en-GB" sz="1200" spc="-1" strike="noStrike">
                <a:solidFill>
                  <a:srgbClr val="000000"/>
                </a:solidFill>
                <a:latin typeface="Calibri"/>
                <a:ea typeface="Calibri"/>
              </a:rPr>
              <a:t>行</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をソート</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降順</a:t>
            </a:r>
            <a:r>
              <a:rPr b="0" lang="en-GB" sz="1200" spc="-1" strike="noStrike">
                <a:solidFill>
                  <a:srgbClr val="000000"/>
                </a:solidFill>
                <a:latin typeface="Calibri"/>
                <a:ea typeface="Calibri"/>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000000"/>
                </a:solidFill>
                <a:latin typeface="Consolas"/>
                <a:ea typeface="Consolas"/>
              </a:rPr>
              <a:t>df.rename(columns = {'y':'year'})</a:t>
            </a:r>
            <a:endParaRPr b="0" lang="en-GB" sz="1200" spc="-1" strike="noStrike">
              <a:latin typeface="Arial"/>
            </a:endParaRPr>
          </a:p>
          <a:p>
            <a:pPr>
              <a:lnSpc>
                <a:spcPct val="100000"/>
              </a:lnSpc>
            </a:pPr>
            <a:r>
              <a:rPr b="0" lang="en-GB" sz="1200" spc="-1" strike="noStrike">
                <a:solidFill>
                  <a:srgbClr val="000000"/>
                </a:solidFill>
                <a:latin typeface="Calibri"/>
                <a:ea typeface="Calibri"/>
              </a:rPr>
              <a:t>DataFrame</a:t>
            </a:r>
            <a:r>
              <a:rPr b="0" lang="en-GB" sz="1200" spc="-1" strike="noStrike">
                <a:solidFill>
                  <a:srgbClr val="000000"/>
                </a:solidFill>
                <a:latin typeface="Calibri"/>
                <a:ea typeface="Calibri"/>
              </a:rPr>
              <a:t>の</a:t>
            </a:r>
            <a:r>
              <a:rPr b="0" lang="en-GB" sz="1200" spc="-1" strike="noStrike">
                <a:solidFill>
                  <a:srgbClr val="000000"/>
                </a:solidFill>
                <a:latin typeface="Calibri"/>
                <a:ea typeface="Calibri"/>
              </a:rPr>
              <a:t>column(</a:t>
            </a:r>
            <a:r>
              <a:rPr b="0" lang="en-GB" sz="1200" spc="-1" strike="noStrike">
                <a:solidFill>
                  <a:srgbClr val="000000"/>
                </a:solidFill>
                <a:latin typeface="Calibri"/>
                <a:ea typeface="Calibri"/>
              </a:rPr>
              <a:t>列</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名を変更</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000000"/>
                </a:solidFill>
                <a:latin typeface="Consolas"/>
                <a:ea typeface="Consolas"/>
              </a:rPr>
              <a:t>df.sort_index()</a:t>
            </a:r>
            <a:endParaRPr b="0" lang="en-GB" sz="1200" spc="-1" strike="noStrike">
              <a:latin typeface="Arial"/>
            </a:endParaRPr>
          </a:p>
          <a:p>
            <a:pPr>
              <a:lnSpc>
                <a:spcPct val="100000"/>
              </a:lnSpc>
            </a:pPr>
            <a:r>
              <a:rPr b="0" lang="en-GB" sz="1200" spc="-1" strike="noStrike">
                <a:solidFill>
                  <a:srgbClr val="000000"/>
                </a:solidFill>
                <a:latin typeface="Calibri"/>
                <a:ea typeface="Calibri"/>
              </a:rPr>
              <a:t>DataFrame</a:t>
            </a:r>
            <a:r>
              <a:rPr b="0" lang="en-GB" sz="1200" spc="-1" strike="noStrike">
                <a:solidFill>
                  <a:srgbClr val="000000"/>
                </a:solidFill>
                <a:latin typeface="Calibri"/>
                <a:ea typeface="Calibri"/>
              </a:rPr>
              <a:t>の</a:t>
            </a:r>
            <a:r>
              <a:rPr b="0" lang="en-GB" sz="1200" spc="-1" strike="noStrike">
                <a:solidFill>
                  <a:srgbClr val="000000"/>
                </a:solidFill>
                <a:latin typeface="Calibri"/>
                <a:ea typeface="Calibri"/>
              </a:rPr>
              <a:t>index</a:t>
            </a:r>
            <a:r>
              <a:rPr b="0" lang="en-GB" sz="1200" spc="-1" strike="noStrike">
                <a:solidFill>
                  <a:srgbClr val="000000"/>
                </a:solidFill>
                <a:latin typeface="Calibri"/>
                <a:ea typeface="Calibri"/>
              </a:rPr>
              <a:t>を使ってソート</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000000"/>
                </a:solidFill>
                <a:latin typeface="Consolas"/>
                <a:ea typeface="Consolas"/>
              </a:rPr>
              <a:t>df.reset_index()</a:t>
            </a:r>
            <a:endParaRPr b="0" lang="en-GB" sz="1200" spc="-1" strike="noStrike">
              <a:latin typeface="Arial"/>
            </a:endParaRPr>
          </a:p>
          <a:p>
            <a:pPr>
              <a:lnSpc>
                <a:spcPct val="100000"/>
              </a:lnSpc>
            </a:pPr>
            <a:r>
              <a:rPr b="0" lang="en-GB" sz="1200" spc="-1" strike="noStrike">
                <a:solidFill>
                  <a:srgbClr val="ff2600"/>
                </a:solidFill>
                <a:latin typeface="Calibri"/>
                <a:ea typeface="Calibri"/>
              </a:rPr>
              <a:t>DataFrame</a:t>
            </a:r>
            <a:r>
              <a:rPr b="0" lang="en-GB" sz="1200" spc="-1" strike="noStrike">
                <a:solidFill>
                  <a:srgbClr val="ff2600"/>
                </a:solidFill>
                <a:latin typeface="Calibri"/>
                <a:ea typeface="Calibri"/>
              </a:rPr>
              <a:t>の</a:t>
            </a:r>
            <a:r>
              <a:rPr b="0" lang="en-GB" sz="1200" spc="-1" strike="noStrike">
                <a:solidFill>
                  <a:srgbClr val="ff2600"/>
                </a:solidFill>
                <a:latin typeface="Calibri"/>
                <a:ea typeface="Calibri"/>
              </a:rPr>
              <a:t>index</a:t>
            </a:r>
            <a:r>
              <a:rPr b="0" lang="en-GB" sz="1200" spc="-1" strike="noStrike">
                <a:solidFill>
                  <a:srgbClr val="ff2600"/>
                </a:solidFill>
                <a:latin typeface="Calibri"/>
                <a:ea typeface="Calibri"/>
              </a:rPr>
              <a:t>をリセット</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000000"/>
                </a:solidFill>
                <a:latin typeface="Consolas"/>
                <a:ea typeface="Consolas"/>
              </a:rPr>
              <a:t>df.drop(columns=['Length','Height'])</a:t>
            </a:r>
            <a:endParaRPr b="0" lang="en-GB" sz="1200" spc="-1" strike="noStrike">
              <a:latin typeface="Arial"/>
            </a:endParaRPr>
          </a:p>
          <a:p>
            <a:pPr>
              <a:lnSpc>
                <a:spcPct val="10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指定した長さの</a:t>
            </a:r>
            <a:r>
              <a:rPr b="0" lang="en-GB" sz="1200" spc="-1" strike="noStrike">
                <a:solidFill>
                  <a:srgbClr val="000000"/>
                </a:solidFill>
                <a:latin typeface="Calibri"/>
                <a:ea typeface="Calibri"/>
              </a:rPr>
              <a:t>column(</a:t>
            </a:r>
            <a:r>
              <a:rPr b="0" lang="en-GB" sz="1200" spc="-1" strike="noStrike">
                <a:solidFill>
                  <a:srgbClr val="000000"/>
                </a:solidFill>
                <a:latin typeface="Calibri"/>
                <a:ea typeface="Calibri"/>
              </a:rPr>
              <a:t>列</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を削除</a:t>
            </a:r>
            <a:endParaRPr b="0" lang="en-GB" sz="1200" spc="-1" strike="noStrike">
              <a:latin typeface="Arial"/>
            </a:endParaRPr>
          </a:p>
        </p:txBody>
      </p:sp>
      <p:grpSp>
        <p:nvGrpSpPr>
          <p:cNvPr id="97" name="Group 59"/>
          <p:cNvGrpSpPr/>
          <p:nvPr/>
        </p:nvGrpSpPr>
        <p:grpSpPr>
          <a:xfrm>
            <a:off x="3894840" y="5577480"/>
            <a:ext cx="4897440" cy="761040"/>
            <a:chOff x="3894840" y="5577480"/>
            <a:chExt cx="4897440" cy="761040"/>
          </a:xfrm>
        </p:grpSpPr>
        <p:sp>
          <p:nvSpPr>
            <p:cNvPr id="98" name="CustomShape 60"/>
            <p:cNvSpPr/>
            <p:nvPr/>
          </p:nvSpPr>
          <p:spPr>
            <a:xfrm>
              <a:off x="3894840" y="5746680"/>
              <a:ext cx="489744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99" name="CustomShape 61"/>
            <p:cNvSpPr/>
            <p:nvPr/>
          </p:nvSpPr>
          <p:spPr>
            <a:xfrm>
              <a:off x="3915360" y="5577480"/>
              <a:ext cx="4856040" cy="761040"/>
            </a:xfrm>
            <a:prstGeom prst="rect">
              <a:avLst/>
            </a:prstGeom>
            <a:noFill/>
            <a:ln w="12600">
              <a:noFill/>
            </a:ln>
          </p:spPr>
          <p:style>
            <a:lnRef idx="0"/>
            <a:fillRef idx="0"/>
            <a:effectRef idx="0"/>
            <a:fontRef idx="minor"/>
          </p:style>
          <p:txBody>
            <a:bodyPr lIns="45720" rIns="45720" anchor="ctr"/>
            <a:p>
              <a:pPr algn="ctr">
                <a:lnSpc>
                  <a:spcPct val="100000"/>
                </a:lnSpc>
              </a:pPr>
              <a:r>
                <a:rPr b="1" lang="en-GB" sz="2200" spc="-1" strike="noStrike">
                  <a:solidFill>
                    <a:srgbClr val="ffffff"/>
                  </a:solidFill>
                  <a:latin typeface="Calibri"/>
                  <a:ea typeface="Calibri"/>
                </a:rPr>
                <a:t>Observations(</a:t>
              </a:r>
              <a:r>
                <a:rPr b="1" lang="en-GB" sz="2200" spc="-1" strike="noStrike">
                  <a:solidFill>
                    <a:srgbClr val="ffffff"/>
                  </a:solidFill>
                  <a:latin typeface="Calibri"/>
                  <a:ea typeface="Calibri"/>
                </a:rPr>
                <a:t>行</a:t>
              </a:r>
              <a:r>
                <a:rPr b="1" lang="en-GB" sz="2200" spc="-1" strike="noStrike">
                  <a:solidFill>
                    <a:srgbClr val="ffffff"/>
                  </a:solidFill>
                  <a:latin typeface="Calibri"/>
                  <a:ea typeface="Calibri"/>
                </a:rPr>
                <a:t>)</a:t>
              </a:r>
              <a:r>
                <a:rPr b="1" lang="en-GB" sz="2200" spc="-1" strike="noStrike">
                  <a:solidFill>
                    <a:srgbClr val="ffffff"/>
                  </a:solidFill>
                  <a:latin typeface="Calibri"/>
                  <a:ea typeface="Calibri"/>
                </a:rPr>
                <a:t>の一部を抜き出し</a:t>
              </a:r>
              <a:endParaRPr b="0" lang="en-GB" sz="2200" spc="-1" strike="noStrike">
                <a:latin typeface="Arial"/>
              </a:endParaRPr>
            </a:p>
          </p:txBody>
        </p:sp>
      </p:grpSp>
      <p:grpSp>
        <p:nvGrpSpPr>
          <p:cNvPr id="100" name="Group 62"/>
          <p:cNvGrpSpPr/>
          <p:nvPr/>
        </p:nvGrpSpPr>
        <p:grpSpPr>
          <a:xfrm>
            <a:off x="9002160" y="5730120"/>
            <a:ext cx="4934880" cy="456480"/>
            <a:chOff x="9002160" y="5730120"/>
            <a:chExt cx="4934880" cy="456480"/>
          </a:xfrm>
        </p:grpSpPr>
        <p:sp>
          <p:nvSpPr>
            <p:cNvPr id="101" name="CustomShape 63"/>
            <p:cNvSpPr/>
            <p:nvPr/>
          </p:nvSpPr>
          <p:spPr>
            <a:xfrm>
              <a:off x="9002160" y="5746680"/>
              <a:ext cx="493488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102" name="CustomShape 64"/>
            <p:cNvSpPr/>
            <p:nvPr/>
          </p:nvSpPr>
          <p:spPr>
            <a:xfrm>
              <a:off x="9022680" y="5730120"/>
              <a:ext cx="4893480" cy="456480"/>
            </a:xfrm>
            <a:prstGeom prst="rect">
              <a:avLst/>
            </a:prstGeom>
            <a:noFill/>
            <a:ln w="12600">
              <a:noFill/>
            </a:ln>
          </p:spPr>
          <p:style>
            <a:lnRef idx="0"/>
            <a:fillRef idx="0"/>
            <a:effectRef idx="0"/>
            <a:fontRef idx="minor"/>
          </p:style>
          <p:txBody>
            <a:bodyPr lIns="45720" rIns="45720" anchor="ctr"/>
            <a:p>
              <a:pPr algn="ctr">
                <a:lnSpc>
                  <a:spcPct val="100000"/>
                </a:lnSpc>
              </a:pPr>
              <a:r>
                <a:rPr b="1" lang="en-GB" sz="2400" spc="-1" strike="noStrike">
                  <a:solidFill>
                    <a:srgbClr val="ffffff"/>
                  </a:solidFill>
                  <a:latin typeface="Calibri"/>
                  <a:ea typeface="Calibri"/>
                </a:rPr>
                <a:t>変数</a:t>
              </a:r>
              <a:r>
                <a:rPr b="1" lang="en-GB" sz="2400" spc="-1" strike="noStrike">
                  <a:solidFill>
                    <a:srgbClr val="ffffff"/>
                  </a:solidFill>
                  <a:latin typeface="Calibri"/>
                  <a:ea typeface="Calibri"/>
                </a:rPr>
                <a:t>(</a:t>
              </a:r>
              <a:r>
                <a:rPr b="1" lang="en-GB" sz="2400" spc="-1" strike="noStrike">
                  <a:solidFill>
                    <a:srgbClr val="ffffff"/>
                  </a:solidFill>
                  <a:latin typeface="Calibri"/>
                  <a:ea typeface="Calibri"/>
                </a:rPr>
                <a:t>列</a:t>
              </a:r>
              <a:r>
                <a:rPr b="1" lang="en-GB" sz="2400" spc="-1" strike="noStrike">
                  <a:solidFill>
                    <a:srgbClr val="ffffff"/>
                  </a:solidFill>
                  <a:latin typeface="Calibri"/>
                  <a:ea typeface="Calibri"/>
                </a:rPr>
                <a:t>)</a:t>
              </a:r>
              <a:r>
                <a:rPr b="1" lang="en-GB" sz="2400" spc="-1" strike="noStrike">
                  <a:solidFill>
                    <a:srgbClr val="ffffff"/>
                  </a:solidFill>
                  <a:latin typeface="Calibri"/>
                  <a:ea typeface="Calibri"/>
                </a:rPr>
                <a:t>からの一部取得</a:t>
              </a:r>
              <a:endParaRPr b="0" lang="en-GB" sz="2400" spc="-1" strike="noStrike">
                <a:latin typeface="Arial"/>
              </a:endParaRPr>
            </a:p>
          </p:txBody>
        </p:sp>
      </p:grpSp>
      <p:graphicFrame>
        <p:nvGraphicFramePr>
          <p:cNvPr id="103" name="Table 65"/>
          <p:cNvGraphicFramePr/>
          <p:nvPr/>
        </p:nvGraphicFramePr>
        <p:xfrm>
          <a:off x="1073160" y="2477520"/>
          <a:ext cx="1786680" cy="695160"/>
        </p:xfrm>
        <a:graphic>
          <a:graphicData uri="http://schemas.openxmlformats.org/drawingml/2006/table">
            <a:tbl>
              <a:tblPr/>
              <a:tblGrid>
                <a:gridCol w="446400"/>
                <a:gridCol w="446400"/>
                <a:gridCol w="446400"/>
                <a:gridCol w="447480"/>
              </a:tblGrid>
              <a:tr h="197640">
                <a:tc>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afabab"/>
                    </a:solidFill>
                  </a:tcPr>
                </a:tc>
                <a:tc>
                  <a:txBody>
                    <a:bodyPr lIns="37800" rIns="37800" tIns="37800" bIns="37800" anchor="ctr"/>
                    <a:p>
                      <a:pPr>
                        <a:lnSpc>
                          <a:spcPct val="100000"/>
                        </a:lnSpc>
                      </a:pPr>
                      <a:r>
                        <a:rPr b="1" lang="en-GB" sz="800" spc="-1" strike="noStrike">
                          <a:solidFill>
                            <a:srgbClr val="000000"/>
                          </a:solidFill>
                          <a:latin typeface="Arial"/>
                          <a:ea typeface="Arial"/>
                        </a:rPr>
                        <a:t>a</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c>
                  <a:txBody>
                    <a:bodyPr lIns="37800" rIns="37800" tIns="37800" bIns="37800" anchor="ctr"/>
                    <a:p>
                      <a:pPr>
                        <a:lnSpc>
                          <a:spcPct val="100000"/>
                        </a:lnSpc>
                      </a:pPr>
                      <a:r>
                        <a:rPr b="1" lang="en-GB" sz="800" spc="-1" strike="noStrike">
                          <a:solidFill>
                            <a:srgbClr val="000000"/>
                          </a:solidFill>
                          <a:latin typeface="Arial"/>
                          <a:ea typeface="Arial"/>
                        </a:rPr>
                        <a:t>b</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c>
                  <a:txBody>
                    <a:bodyPr lIns="37800" rIns="37800" tIns="37800" bIns="37800" anchor="ctr"/>
                    <a:p>
                      <a:pPr>
                        <a:lnSpc>
                          <a:spcPct val="100000"/>
                        </a:lnSpc>
                      </a:pPr>
                      <a:r>
                        <a:rPr b="1" lang="en-GB" sz="800" spc="-1" strike="noStrike">
                          <a:solidFill>
                            <a:srgbClr val="000000"/>
                          </a:solidFill>
                          <a:latin typeface="Arial"/>
                          <a:ea typeface="Arial"/>
                        </a:rPr>
                        <a:t>c</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r>
              <a:tr h="197640">
                <a:tc>
                  <a:txBody>
                    <a:bodyPr lIns="37800" rIns="37800" tIns="37800" bIns="37800" anchor="ctr"/>
                    <a:p>
                      <a:pPr>
                        <a:lnSpc>
                          <a:spcPct val="100000"/>
                        </a:lnSpc>
                      </a:pPr>
                      <a:r>
                        <a:rPr b="1" lang="en-GB" sz="800" spc="-1" strike="noStrike">
                          <a:solidFill>
                            <a:srgbClr val="000000"/>
                          </a:solidFill>
                          <a:latin typeface="Arial"/>
                          <a:ea typeface="Arial"/>
                        </a:rPr>
                        <a:t>1</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lIns="37800" rIns="37800" tIns="37800" bIns="37800" anchor="ctr"/>
                    <a:p>
                      <a:pPr>
                        <a:lnSpc>
                          <a:spcPct val="100000"/>
                        </a:lnSpc>
                      </a:pPr>
                      <a:r>
                        <a:rPr b="0" lang="en-GB" sz="800" spc="-1" strike="noStrike">
                          <a:solidFill>
                            <a:srgbClr val="000000"/>
                          </a:solidFill>
                          <a:latin typeface="Arial"/>
                          <a:ea typeface="Arial"/>
                        </a:rPr>
                        <a:t>4</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7</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10</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r>
              <a:tr h="197640">
                <a:tc>
                  <a:txBody>
                    <a:bodyPr lIns="37800" rIns="37800" tIns="37800" bIns="37800" anchor="ctr"/>
                    <a:p>
                      <a:pPr>
                        <a:lnSpc>
                          <a:spcPct val="100000"/>
                        </a:lnSpc>
                      </a:pPr>
                      <a:r>
                        <a:rPr b="1" lang="en-GB" sz="800" spc="-1" strike="noStrike">
                          <a:solidFill>
                            <a:srgbClr val="000000"/>
                          </a:solidFill>
                          <a:latin typeface="Arial"/>
                          <a:ea typeface="Arial"/>
                        </a:rPr>
                        <a:t>2</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lIns="37800" rIns="37800" tIns="37800" bIns="37800" anchor="ctr"/>
                    <a:p>
                      <a:pPr>
                        <a:lnSpc>
                          <a:spcPct val="100000"/>
                        </a:lnSpc>
                      </a:pPr>
                      <a:r>
                        <a:rPr b="0" lang="en-GB" sz="800" spc="-1" strike="noStrike">
                          <a:solidFill>
                            <a:srgbClr val="000000"/>
                          </a:solidFill>
                          <a:latin typeface="Arial"/>
                          <a:ea typeface="Arial"/>
                        </a:rPr>
                        <a:t>5</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8</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11</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r>
              <a:tr h="197640">
                <a:tc>
                  <a:txBody>
                    <a:bodyPr lIns="37800" rIns="37800" tIns="37800" bIns="37800" anchor="ctr"/>
                    <a:p>
                      <a:pPr>
                        <a:lnSpc>
                          <a:spcPct val="100000"/>
                        </a:lnSpc>
                      </a:pPr>
                      <a:r>
                        <a:rPr b="1" lang="en-GB" sz="800" spc="-1" strike="noStrike">
                          <a:solidFill>
                            <a:srgbClr val="000000"/>
                          </a:solidFill>
                          <a:latin typeface="Arial"/>
                          <a:ea typeface="Arial"/>
                        </a:rPr>
                        <a:t>3</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lIns="37800" rIns="37800" tIns="37800" bIns="37800" anchor="ctr"/>
                    <a:p>
                      <a:pPr>
                        <a:lnSpc>
                          <a:spcPct val="100000"/>
                        </a:lnSpc>
                      </a:pPr>
                      <a:r>
                        <a:rPr b="0" lang="en-GB" sz="800" spc="-1" strike="noStrike">
                          <a:solidFill>
                            <a:srgbClr val="000000"/>
                          </a:solidFill>
                          <a:latin typeface="Arial"/>
                          <a:ea typeface="Arial"/>
                        </a:rPr>
                        <a:t>6</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9</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12</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r>
            </a:tbl>
          </a:graphicData>
        </a:graphic>
      </p:graphicFrame>
      <p:sp>
        <p:nvSpPr>
          <p:cNvPr id="104" name="CustomShape 66"/>
          <p:cNvSpPr/>
          <p:nvPr/>
        </p:nvSpPr>
        <p:spPr>
          <a:xfrm>
            <a:off x="354240" y="3263040"/>
            <a:ext cx="3290760" cy="246312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df = pd.DataFrame(</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{"a" : [4 ,5, 6], </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"b" : [7, 8, 9], </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"c" : [10, 11, 12]},    </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index = [1, 2, 3])</a:t>
            </a:r>
            <a:endParaRPr b="0" lang="en-GB" sz="1200" spc="-1" strike="noStrike">
              <a:latin typeface="Arial"/>
            </a:endParaRPr>
          </a:p>
          <a:p>
            <a:pPr>
              <a:lnSpc>
                <a:spcPct val="10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各</a:t>
            </a:r>
            <a:r>
              <a:rPr b="0" lang="en-GB" sz="1200" spc="-1" strike="noStrike">
                <a:solidFill>
                  <a:srgbClr val="000000"/>
                </a:solidFill>
                <a:latin typeface="Calibri"/>
                <a:ea typeface="Calibri"/>
              </a:rPr>
              <a:t>column(</a:t>
            </a:r>
            <a:r>
              <a:rPr b="0" lang="en-GB" sz="1200" spc="-1" strike="noStrike">
                <a:solidFill>
                  <a:srgbClr val="000000"/>
                </a:solidFill>
                <a:latin typeface="Calibri"/>
                <a:ea typeface="Calibri"/>
              </a:rPr>
              <a:t>列</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の値をセットする</a:t>
            </a:r>
            <a:endParaRPr b="0" lang="en-GB" sz="1200" spc="-1" strike="noStrike">
              <a:latin typeface="Arial"/>
            </a:endParaRPr>
          </a:p>
          <a:p>
            <a:pPr>
              <a:lnSpc>
                <a:spcPct val="100000"/>
              </a:lnSpc>
            </a:pPr>
            <a:r>
              <a:rPr b="1" lang="en-GB" sz="1200" spc="-1" strike="noStrike">
                <a:solidFill>
                  <a:srgbClr val="000000"/>
                </a:solidFill>
                <a:latin typeface="Consolas"/>
                <a:ea typeface="Consolas"/>
              </a:rPr>
              <a:t>df = pd.DataFrame(</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[[4, 7, 10],</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[5, 8, 11],</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[6, 9, 12]], </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index=[1, 2, 3], </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columns=['a', 'b', 'c'])</a:t>
            </a:r>
            <a:endParaRPr b="0" lang="en-GB" sz="1200" spc="-1" strike="noStrike">
              <a:latin typeface="Arial"/>
            </a:endParaRPr>
          </a:p>
          <a:p>
            <a:pPr>
              <a:lnSpc>
                <a:spcPct val="10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各</a:t>
            </a:r>
            <a:r>
              <a:rPr b="0" lang="en-GB" sz="1200" spc="-1" strike="noStrike">
                <a:solidFill>
                  <a:srgbClr val="000000"/>
                </a:solidFill>
                <a:latin typeface="Calibri"/>
                <a:ea typeface="Calibri"/>
              </a:rPr>
              <a:t>row(</a:t>
            </a:r>
            <a:r>
              <a:rPr b="0" lang="en-GB" sz="1200" spc="-1" strike="noStrike">
                <a:solidFill>
                  <a:srgbClr val="000000"/>
                </a:solidFill>
                <a:latin typeface="Calibri"/>
                <a:ea typeface="Calibri"/>
              </a:rPr>
              <a:t>行</a:t>
            </a:r>
            <a:r>
              <a:rPr b="0" lang="en-GB" sz="1200" spc="-1" strike="noStrike">
                <a:solidFill>
                  <a:srgbClr val="000000"/>
                </a:solidFill>
                <a:latin typeface="Calibri"/>
                <a:ea typeface="Calibri"/>
              </a:rPr>
              <a:t>)</a:t>
            </a:r>
            <a:r>
              <a:rPr b="0" lang="en-GB" sz="1200" spc="-1" strike="noStrike">
                <a:solidFill>
                  <a:srgbClr val="000000"/>
                </a:solidFill>
                <a:latin typeface="Calibri"/>
                <a:ea typeface="Calibri"/>
              </a:rPr>
              <a:t>の値をセットする</a:t>
            </a:r>
            <a:endParaRPr b="0" lang="en-GB" sz="1200" spc="-1" strike="noStrike">
              <a:latin typeface="Arial"/>
            </a:endParaRPr>
          </a:p>
        </p:txBody>
      </p:sp>
      <p:graphicFrame>
        <p:nvGraphicFramePr>
          <p:cNvPr id="105" name="Table 67"/>
          <p:cNvGraphicFramePr/>
          <p:nvPr/>
        </p:nvGraphicFramePr>
        <p:xfrm>
          <a:off x="1031400" y="5781600"/>
          <a:ext cx="1690920" cy="658080"/>
        </p:xfrm>
        <a:graphic>
          <a:graphicData uri="http://schemas.openxmlformats.org/drawingml/2006/table">
            <a:tbl>
              <a:tblPr/>
              <a:tblGrid>
                <a:gridCol w="338040"/>
                <a:gridCol w="338040"/>
                <a:gridCol w="338040"/>
                <a:gridCol w="338040"/>
                <a:gridCol w="338760"/>
              </a:tblGrid>
              <a:tr h="197640">
                <a:tc>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afabab"/>
                    </a:solidFill>
                  </a:tcPr>
                </a:tc>
                <a:tc>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afabab"/>
                    </a:solidFill>
                  </a:tcPr>
                </a:tc>
                <a:tc>
                  <a:txBody>
                    <a:bodyPr lIns="37800" rIns="37800" tIns="37800" bIns="37800" anchor="ctr"/>
                    <a:p>
                      <a:pPr>
                        <a:lnSpc>
                          <a:spcPct val="100000"/>
                        </a:lnSpc>
                      </a:pPr>
                      <a:r>
                        <a:rPr b="1" lang="en-GB" sz="800" spc="-1" strike="noStrike">
                          <a:solidFill>
                            <a:srgbClr val="000000"/>
                          </a:solidFill>
                          <a:latin typeface="Arial"/>
                          <a:ea typeface="Arial"/>
                        </a:rPr>
                        <a:t>a</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c>
                  <a:txBody>
                    <a:bodyPr lIns="37800" rIns="37800" tIns="37800" bIns="37800" anchor="ctr"/>
                    <a:p>
                      <a:pPr>
                        <a:lnSpc>
                          <a:spcPct val="100000"/>
                        </a:lnSpc>
                      </a:pPr>
                      <a:r>
                        <a:rPr b="1" lang="en-GB" sz="800" spc="-1" strike="noStrike">
                          <a:solidFill>
                            <a:srgbClr val="000000"/>
                          </a:solidFill>
                          <a:latin typeface="Arial"/>
                          <a:ea typeface="Arial"/>
                        </a:rPr>
                        <a:t>b</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c>
                  <a:txBody>
                    <a:bodyPr lIns="37800" rIns="37800" tIns="37800" bIns="37800" anchor="ctr"/>
                    <a:p>
                      <a:pPr>
                        <a:lnSpc>
                          <a:spcPct val="100000"/>
                        </a:lnSpc>
                      </a:pPr>
                      <a:r>
                        <a:rPr b="1" lang="en-GB" sz="800" spc="-1" strike="noStrike">
                          <a:solidFill>
                            <a:srgbClr val="000000"/>
                          </a:solidFill>
                          <a:latin typeface="Arial"/>
                          <a:ea typeface="Arial"/>
                        </a:rPr>
                        <a:t>c</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r>
              <a:tr h="197640">
                <a:tc>
                  <a:txBody>
                    <a:bodyPr lIns="37800" rIns="37800" tIns="37800" bIns="37800" anchor="ctr"/>
                    <a:p>
                      <a:pPr>
                        <a:lnSpc>
                          <a:spcPct val="100000"/>
                        </a:lnSpc>
                      </a:pPr>
                      <a:r>
                        <a:rPr b="1" lang="en-GB" sz="800" spc="-1" strike="noStrike">
                          <a:solidFill>
                            <a:srgbClr val="000000"/>
                          </a:solidFill>
                          <a:latin typeface="Arial"/>
                          <a:ea typeface="Arial"/>
                        </a:rPr>
                        <a:t>n</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afabab"/>
                    </a:solidFill>
                  </a:tcPr>
                </a:tc>
                <a:tc>
                  <a:txBody>
                    <a:bodyPr lIns="37800" rIns="37800" tIns="37800" bIns="37800" anchor="ctr"/>
                    <a:p>
                      <a:pPr>
                        <a:lnSpc>
                          <a:spcPct val="100000"/>
                        </a:lnSpc>
                      </a:pPr>
                      <a:r>
                        <a:rPr b="1" lang="en-GB" sz="800" spc="-1" strike="noStrike">
                          <a:solidFill>
                            <a:srgbClr val="000000"/>
                          </a:solidFill>
                          <a:latin typeface="Arial"/>
                          <a:ea typeface="Arial"/>
                        </a:rPr>
                        <a:t>v</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afabab"/>
                    </a:solidFill>
                  </a:tcPr>
                </a:tc>
                <a:tc>
                  <a:tcPr marL="37800" marR="37800">
                    <a:lnL w="12240">
                      <a:solidFill>
                        <a:srgbClr val="000000"/>
                      </a:solidFill>
                    </a:lnL>
                    <a:lnR w="12240">
                      <a:solidFill>
                        <a:srgbClr val="000000"/>
                      </a:solidFill>
                    </a:lnR>
                    <a:lnT w="12240">
                      <a:solidFill>
                        <a:srgbClr val="000000"/>
                      </a:solidFill>
                    </a:lnT>
                    <a:lnB w="12240">
                      <a:solidFill>
                        <a:srgbClr val="000000"/>
                      </a:solidFill>
                    </a:lnB>
                    <a:noFill/>
                  </a:tcPr>
                </a:tc>
                <a:tc>
                  <a:tcPr marL="37800" marR="37800">
                    <a:lnL w="12240">
                      <a:solidFill>
                        <a:srgbClr val="000000"/>
                      </a:solidFill>
                    </a:lnL>
                    <a:lnR w="12240">
                      <a:solidFill>
                        <a:srgbClr val="000000"/>
                      </a:solidFill>
                    </a:lnR>
                    <a:lnT w="12240">
                      <a:solidFill>
                        <a:srgbClr val="000000"/>
                      </a:solidFill>
                    </a:lnT>
                    <a:lnB w="12240">
                      <a:solidFill>
                        <a:srgbClr val="000000"/>
                      </a:solidFill>
                    </a:lnB>
                    <a:noFill/>
                  </a:tcPr>
                </a:tc>
                <a:tc>
                  <a:tcPr marL="37800" marR="37800">
                    <a:lnL w="12240">
                      <a:solidFill>
                        <a:srgbClr val="000000"/>
                      </a:solidFill>
                    </a:lnL>
                    <a:lnR w="12240">
                      <a:solidFill>
                        <a:srgbClr val="000000"/>
                      </a:solidFill>
                    </a:lnR>
                    <a:lnT w="12240">
                      <a:solidFill>
                        <a:srgbClr val="000000"/>
                      </a:solidFill>
                    </a:lnT>
                    <a:lnB w="12240">
                      <a:solidFill>
                        <a:srgbClr val="000000"/>
                      </a:solidFill>
                    </a:lnB>
                    <a:noFill/>
                  </a:tcPr>
                </a:tc>
              </a:tr>
              <a:tr h="197640">
                <a:tc rowSpan="2">
                  <a:txBody>
                    <a:bodyPr lIns="37800" rIns="37800" tIns="37800" bIns="37800" anchor="ctr"/>
                    <a:p>
                      <a:pPr>
                        <a:lnSpc>
                          <a:spcPct val="100000"/>
                        </a:lnSpc>
                      </a:pPr>
                      <a:r>
                        <a:rPr b="1" lang="en-GB" sz="800" spc="-1" strike="noStrike">
                          <a:solidFill>
                            <a:srgbClr val="000000"/>
                          </a:solidFill>
                          <a:latin typeface="Arial"/>
                          <a:ea typeface="Arial"/>
                        </a:rPr>
                        <a:t>d</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lIns="37800" rIns="37800" tIns="37800" bIns="37800" anchor="ctr"/>
                    <a:p>
                      <a:pPr>
                        <a:lnSpc>
                          <a:spcPct val="100000"/>
                        </a:lnSpc>
                      </a:pPr>
                      <a:r>
                        <a:rPr b="1" lang="en-GB" sz="800" spc="-1" strike="noStrike">
                          <a:solidFill>
                            <a:srgbClr val="000000"/>
                          </a:solidFill>
                          <a:latin typeface="Arial"/>
                          <a:ea typeface="Arial"/>
                        </a:rPr>
                        <a:t>1</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lIns="37800" rIns="37800" tIns="37800" bIns="37800" anchor="ctr"/>
                    <a:p>
                      <a:pPr>
                        <a:lnSpc>
                          <a:spcPct val="100000"/>
                        </a:lnSpc>
                      </a:pPr>
                      <a:r>
                        <a:rPr b="0" lang="en-GB" sz="800" spc="-1" strike="noStrike">
                          <a:solidFill>
                            <a:srgbClr val="000000"/>
                          </a:solidFill>
                          <a:latin typeface="Arial"/>
                          <a:ea typeface="Arial"/>
                        </a:rPr>
                        <a:t>4</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7</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10</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r>
              <a:tr h="197640">
                <a:tc vMerge="1">
                  <a:tcPr>
                    <a:solidFill>
                      <a:srgbClr val="729fcf"/>
                    </a:solidFill>
                  </a:tcPr>
                </a:tc>
                <a:tc>
                  <a:txBody>
                    <a:bodyPr lIns="37800" rIns="37800" tIns="37800" bIns="37800" anchor="ctr"/>
                    <a:p>
                      <a:pPr>
                        <a:lnSpc>
                          <a:spcPct val="100000"/>
                        </a:lnSpc>
                      </a:pPr>
                      <a:r>
                        <a:rPr b="1" lang="en-GB" sz="800" spc="-1" strike="noStrike">
                          <a:solidFill>
                            <a:srgbClr val="000000"/>
                          </a:solidFill>
                          <a:latin typeface="Arial"/>
                          <a:ea typeface="Arial"/>
                        </a:rPr>
                        <a:t>2</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lIns="37800" rIns="37800" tIns="37800" bIns="37800" anchor="ctr"/>
                    <a:p>
                      <a:pPr>
                        <a:lnSpc>
                          <a:spcPct val="100000"/>
                        </a:lnSpc>
                      </a:pPr>
                      <a:r>
                        <a:rPr b="0" lang="en-GB" sz="800" spc="-1" strike="noStrike">
                          <a:solidFill>
                            <a:srgbClr val="000000"/>
                          </a:solidFill>
                          <a:latin typeface="Arial"/>
                          <a:ea typeface="Arial"/>
                        </a:rPr>
                        <a:t>5</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8</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11</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r>
              <a:tr h="197640">
                <a:tc>
                  <a:txBody>
                    <a:bodyPr lIns="37800" rIns="37800" tIns="37800" bIns="37800" anchor="ctr"/>
                    <a:p>
                      <a:pPr>
                        <a:lnSpc>
                          <a:spcPct val="100000"/>
                        </a:lnSpc>
                      </a:pPr>
                      <a:r>
                        <a:rPr b="1" lang="en-GB" sz="800" spc="-1" strike="noStrike">
                          <a:solidFill>
                            <a:srgbClr val="000000"/>
                          </a:solidFill>
                          <a:latin typeface="Arial"/>
                          <a:ea typeface="Arial"/>
                        </a:rPr>
                        <a:t>e</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lIns="37800" rIns="37800" tIns="37800" bIns="37800" anchor="ctr"/>
                    <a:p>
                      <a:pPr>
                        <a:lnSpc>
                          <a:spcPct val="100000"/>
                        </a:lnSpc>
                      </a:pPr>
                      <a:r>
                        <a:rPr b="1" lang="en-GB" sz="800" spc="-1" strike="noStrike">
                          <a:solidFill>
                            <a:srgbClr val="000000"/>
                          </a:solidFill>
                          <a:latin typeface="Arial"/>
                          <a:ea typeface="Arial"/>
                        </a:rPr>
                        <a:t>2</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e7e6e6"/>
                    </a:solidFill>
                  </a:tcPr>
                </a:tc>
                <a:tc>
                  <a:txBody>
                    <a:bodyPr lIns="37800" rIns="37800" tIns="37800" bIns="37800" anchor="ctr"/>
                    <a:p>
                      <a:pPr>
                        <a:lnSpc>
                          <a:spcPct val="100000"/>
                        </a:lnSpc>
                      </a:pPr>
                      <a:r>
                        <a:rPr b="0" lang="en-GB" sz="800" spc="-1" strike="noStrike">
                          <a:solidFill>
                            <a:srgbClr val="000000"/>
                          </a:solidFill>
                          <a:latin typeface="Arial"/>
                          <a:ea typeface="Arial"/>
                        </a:rPr>
                        <a:t>6</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9</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c>
                  <a:txBody>
                    <a:bodyPr lIns="37800" rIns="37800" tIns="37800" bIns="37800" anchor="ctr"/>
                    <a:p>
                      <a:pPr>
                        <a:lnSpc>
                          <a:spcPct val="100000"/>
                        </a:lnSpc>
                      </a:pPr>
                      <a:r>
                        <a:rPr b="0" lang="en-GB" sz="800" spc="-1" strike="noStrike">
                          <a:solidFill>
                            <a:srgbClr val="000000"/>
                          </a:solidFill>
                          <a:latin typeface="Arial"/>
                          <a:ea typeface="Arial"/>
                        </a:rPr>
                        <a:t>12</a:t>
                      </a:r>
                      <a:endParaRPr b="0" lang="en-GB" sz="800" spc="-1" strike="noStrike">
                        <a:latin typeface="Arial"/>
                      </a:endParaRPr>
                    </a:p>
                  </a:txBody>
                  <a:tcPr marL="37800" marR="37800">
                    <a:lnL w="12240">
                      <a:solidFill>
                        <a:srgbClr val="000000"/>
                      </a:solidFill>
                    </a:lnL>
                    <a:lnR w="12240">
                      <a:solidFill>
                        <a:srgbClr val="000000"/>
                      </a:solidFill>
                    </a:lnR>
                    <a:lnT w="12240">
                      <a:solidFill>
                        <a:srgbClr val="000000"/>
                      </a:solidFill>
                    </a:lnT>
                    <a:lnB w="12240">
                      <a:solidFill>
                        <a:srgbClr val="000000"/>
                      </a:solidFill>
                    </a:lnB>
                    <a:solidFill>
                      <a:srgbClr val="bdd7ee"/>
                    </a:solidFill>
                  </a:tcPr>
                </a:tc>
              </a:tr>
            </a:tbl>
          </a:graphicData>
        </a:graphic>
      </p:graphicFrame>
      <p:sp>
        <p:nvSpPr>
          <p:cNvPr id="106" name="CustomShape 68"/>
          <p:cNvSpPr/>
          <p:nvPr/>
        </p:nvSpPr>
        <p:spPr>
          <a:xfrm>
            <a:off x="999360" y="4664160"/>
            <a:ext cx="2511000" cy="637920"/>
          </a:xfrm>
          <a:prstGeom prst="rect">
            <a:avLst/>
          </a:prstGeom>
          <a:noFill/>
          <a:ln w="12600">
            <a:noFill/>
          </a:ln>
        </p:spPr>
        <p:style>
          <a:lnRef idx="0"/>
          <a:fillRef idx="0"/>
          <a:effectRef idx="0"/>
          <a:fontRef idx="minor"/>
        </p:style>
        <p:txBody>
          <a:bodyPr lIns="45720" rIns="45720" tIns="45000" bIns="45000" anchor="ctr"/>
          <a:p>
            <a:pPr>
              <a:lnSpc>
                <a:spcPct val="100000"/>
              </a:lnSpc>
            </a:pPr>
            <a:br/>
            <a:endParaRPr b="0" lang="en-GB" sz="1800" spc="-1" strike="noStrike">
              <a:latin typeface="Arial"/>
            </a:endParaRPr>
          </a:p>
        </p:txBody>
      </p:sp>
      <p:sp>
        <p:nvSpPr>
          <p:cNvPr id="107" name="CustomShape 69"/>
          <p:cNvSpPr/>
          <p:nvPr/>
        </p:nvSpPr>
        <p:spPr>
          <a:xfrm>
            <a:off x="376200" y="6891840"/>
            <a:ext cx="3290760" cy="1567080"/>
          </a:xfrm>
          <a:prstGeom prst="rect">
            <a:avLst/>
          </a:prstGeom>
          <a:noFill/>
          <a:ln w="12600">
            <a:noFill/>
          </a:ln>
        </p:spPr>
        <p:style>
          <a:lnRef idx="0"/>
          <a:fillRef idx="0"/>
          <a:effectRef idx="0"/>
          <a:fontRef idx="minor"/>
        </p:style>
        <p:txBody>
          <a:bodyPr lIns="45720" rIns="45720" tIns="45000" bIns="45000"/>
          <a:p>
            <a:pPr>
              <a:lnSpc>
                <a:spcPct val="90000"/>
              </a:lnSpc>
            </a:pPr>
            <a:r>
              <a:rPr b="1" lang="en-GB" sz="1200" spc="-1" strike="noStrike">
                <a:solidFill>
                  <a:srgbClr val="000000"/>
                </a:solidFill>
                <a:latin typeface="Consolas"/>
                <a:ea typeface="Consolas"/>
              </a:rPr>
              <a:t>df = pd.DataFrame(</a:t>
            </a:r>
            <a:endParaRPr b="0" lang="en-GB" sz="1200" spc="-1" strike="noStrike">
              <a:latin typeface="Arial"/>
            </a:endParaRPr>
          </a:p>
          <a:p>
            <a:pPr>
              <a:lnSpc>
                <a:spcPct val="9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{"a" : [4 ,5, 6], </a:t>
            </a:r>
            <a:endParaRPr b="0" lang="en-GB" sz="1200" spc="-1" strike="noStrike">
              <a:latin typeface="Arial"/>
            </a:endParaRPr>
          </a:p>
          <a:p>
            <a:pPr>
              <a:lnSpc>
                <a:spcPct val="9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"b" : [7, 8, 9], </a:t>
            </a:r>
            <a:endParaRPr b="0" lang="en-GB" sz="1200" spc="-1" strike="noStrike">
              <a:latin typeface="Arial"/>
            </a:endParaRPr>
          </a:p>
          <a:p>
            <a:pPr>
              <a:lnSpc>
                <a:spcPct val="9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"c" : [10, 11, 12]},    index = pd.MultiIndex.from_tuples(</a:t>
            </a:r>
            <a:endParaRPr b="0" lang="en-GB" sz="1200" spc="-1" strike="noStrike">
              <a:latin typeface="Arial"/>
            </a:endParaRPr>
          </a:p>
          <a:p>
            <a:pPr>
              <a:lnSpc>
                <a:spcPct val="9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[('d',1),('d',2),('e',2)],</a:t>
            </a:r>
            <a:endParaRPr b="0" lang="en-GB" sz="1200" spc="-1" strike="noStrike">
              <a:latin typeface="Arial"/>
            </a:endParaRPr>
          </a:p>
          <a:p>
            <a:pPr>
              <a:lnSpc>
                <a:spcPct val="9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names=['n','v']))</a:t>
            </a:r>
            <a:endParaRPr b="0" lang="en-GB" sz="1200" spc="-1" strike="noStrike">
              <a:latin typeface="Arial"/>
            </a:endParaRPr>
          </a:p>
          <a:p>
            <a:pPr>
              <a:lnSpc>
                <a:spcPct val="9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MultiIndex</a:t>
            </a:r>
            <a:r>
              <a:rPr b="0" lang="en-GB" sz="1200" spc="-1" strike="noStrike">
                <a:solidFill>
                  <a:srgbClr val="000000"/>
                </a:solidFill>
                <a:latin typeface="Calibri"/>
                <a:ea typeface="Calibri"/>
              </a:rPr>
              <a:t>で</a:t>
            </a:r>
            <a:r>
              <a:rPr b="0" lang="en-GB" sz="1200" spc="-1" strike="noStrike">
                <a:solidFill>
                  <a:srgbClr val="000000"/>
                </a:solidFill>
                <a:latin typeface="Calibri"/>
                <a:ea typeface="Calibri"/>
              </a:rPr>
              <a:t>Dataframe</a:t>
            </a:r>
            <a:r>
              <a:rPr b="0" lang="en-GB" sz="1200" spc="-1" strike="noStrike">
                <a:solidFill>
                  <a:srgbClr val="000000"/>
                </a:solidFill>
                <a:latin typeface="Calibri"/>
                <a:ea typeface="Calibri"/>
              </a:rPr>
              <a:t>を作成する</a:t>
            </a:r>
            <a:endParaRPr b="0" lang="en-GB" sz="1200" spc="-1" strike="noStrike">
              <a:latin typeface="Arial"/>
            </a:endParaRPr>
          </a:p>
        </p:txBody>
      </p:sp>
      <p:grpSp>
        <p:nvGrpSpPr>
          <p:cNvPr id="108" name="Group 70"/>
          <p:cNvGrpSpPr/>
          <p:nvPr/>
        </p:nvGrpSpPr>
        <p:grpSpPr>
          <a:xfrm>
            <a:off x="267840" y="8504640"/>
            <a:ext cx="3463200" cy="425880"/>
            <a:chOff x="267840" y="8504640"/>
            <a:chExt cx="3463200" cy="425880"/>
          </a:xfrm>
        </p:grpSpPr>
        <p:sp>
          <p:nvSpPr>
            <p:cNvPr id="109" name="CustomShape 71"/>
            <p:cNvSpPr/>
            <p:nvPr/>
          </p:nvSpPr>
          <p:spPr>
            <a:xfrm>
              <a:off x="267840" y="8506080"/>
              <a:ext cx="346320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110" name="CustomShape 72"/>
            <p:cNvSpPr/>
            <p:nvPr/>
          </p:nvSpPr>
          <p:spPr>
            <a:xfrm>
              <a:off x="288720" y="8504640"/>
              <a:ext cx="3421800" cy="425880"/>
            </a:xfrm>
            <a:prstGeom prst="rect">
              <a:avLst/>
            </a:prstGeom>
            <a:noFill/>
            <a:ln w="12600">
              <a:noFill/>
            </a:ln>
          </p:spPr>
          <p:style>
            <a:lnRef idx="0"/>
            <a:fillRef idx="0"/>
            <a:effectRef idx="0"/>
            <a:fontRef idx="minor"/>
          </p:style>
          <p:txBody>
            <a:bodyPr lIns="45720" rIns="45720" anchor="ctr"/>
            <a:p>
              <a:pPr algn="ctr">
                <a:lnSpc>
                  <a:spcPct val="100000"/>
                </a:lnSpc>
              </a:pPr>
              <a:r>
                <a:rPr b="1" lang="en-GB" sz="2200" spc="-1" strike="noStrike">
                  <a:solidFill>
                    <a:srgbClr val="ffffff"/>
                  </a:solidFill>
                  <a:latin typeface="Calibri"/>
                  <a:ea typeface="Calibri"/>
                </a:rPr>
                <a:t>メソッドチェーン</a:t>
              </a:r>
              <a:endParaRPr b="0" lang="en-GB" sz="2200" spc="-1" strike="noStrike">
                <a:latin typeface="Arial"/>
              </a:endParaRPr>
            </a:p>
          </p:txBody>
        </p:sp>
      </p:grpSp>
      <p:sp>
        <p:nvSpPr>
          <p:cNvPr id="111" name="CustomShape 73"/>
          <p:cNvSpPr/>
          <p:nvPr/>
        </p:nvSpPr>
        <p:spPr>
          <a:xfrm>
            <a:off x="267840" y="8929440"/>
            <a:ext cx="3463200" cy="1746360"/>
          </a:xfrm>
          <a:prstGeom prst="roundRect">
            <a:avLst>
              <a:gd name="adj" fmla="val 1508"/>
            </a:avLst>
          </a:prstGeom>
          <a:solidFill>
            <a:srgbClr val="deebf7"/>
          </a:solidFill>
          <a:ln w="12600">
            <a:solidFill>
              <a:srgbClr val="42719b"/>
            </a:solidFill>
            <a:miter/>
          </a:ln>
        </p:spPr>
        <p:style>
          <a:lnRef idx="0"/>
          <a:fillRef idx="0"/>
          <a:effectRef idx="0"/>
          <a:fontRef idx="minor"/>
        </p:style>
      </p:sp>
      <p:sp>
        <p:nvSpPr>
          <p:cNvPr id="112" name="CustomShape 74"/>
          <p:cNvSpPr/>
          <p:nvPr/>
        </p:nvSpPr>
        <p:spPr>
          <a:xfrm>
            <a:off x="321120" y="8921880"/>
            <a:ext cx="3290760" cy="1403640"/>
          </a:xfrm>
          <a:prstGeom prst="rect">
            <a:avLst/>
          </a:prstGeom>
          <a:noFill/>
          <a:ln w="12600">
            <a:noFill/>
          </a:ln>
        </p:spPr>
        <p:style>
          <a:lnRef idx="0"/>
          <a:fillRef idx="0"/>
          <a:effectRef idx="0"/>
          <a:fontRef idx="minor"/>
        </p:style>
        <p:txBody>
          <a:bodyPr lIns="45720" rIns="45720" tIns="45000" bIns="45000"/>
          <a:p>
            <a:pPr>
              <a:lnSpc>
                <a:spcPct val="60000"/>
              </a:lnSpc>
            </a:pPr>
            <a:r>
              <a:rPr b="0" lang="en-GB" sz="1200" spc="-1" strike="noStrike">
                <a:solidFill>
                  <a:srgbClr val="000000"/>
                </a:solidFill>
                <a:latin typeface="Calibri"/>
                <a:ea typeface="Calibri"/>
              </a:rPr>
              <a:t>pandas</a:t>
            </a:r>
            <a:r>
              <a:rPr b="0" lang="en-GB" sz="1200" spc="-1" strike="noStrike">
                <a:solidFill>
                  <a:srgbClr val="000000"/>
                </a:solidFill>
                <a:latin typeface="Calibri"/>
                <a:ea typeface="Calibri"/>
              </a:rPr>
              <a:t>における多くのメソッドは</a:t>
            </a:r>
            <a:r>
              <a:rPr b="0" lang="en-GB" sz="1200" spc="-1" strike="noStrike">
                <a:solidFill>
                  <a:srgbClr val="000000"/>
                </a:solidFill>
                <a:latin typeface="Calibri"/>
                <a:ea typeface="Calibri"/>
              </a:rPr>
              <a:t>Dataframe</a:t>
            </a:r>
            <a:r>
              <a:rPr b="0" lang="en-GB" sz="1200" spc="-1" strike="noStrike">
                <a:solidFill>
                  <a:srgbClr val="000000"/>
                </a:solidFill>
                <a:latin typeface="Calibri"/>
                <a:ea typeface="Calibri"/>
              </a:rPr>
              <a:t>を返します。そのため、メソッドの返り値にそのまま別のメソッドを適用するメソッドチェーンが便利に使えます。この手法はコードの可動性を大いにあげます。</a:t>
            </a:r>
            <a:endParaRPr b="0" lang="en-GB" sz="1200" spc="-1" strike="noStrike">
              <a:latin typeface="Arial"/>
            </a:endParaRPr>
          </a:p>
          <a:p>
            <a:pPr>
              <a:lnSpc>
                <a:spcPct val="60000"/>
              </a:lnSpc>
            </a:pPr>
            <a:r>
              <a:rPr b="1" lang="en-GB" sz="1200" spc="-1" strike="noStrike">
                <a:solidFill>
                  <a:srgbClr val="000000"/>
                </a:solidFill>
                <a:latin typeface="Consolas"/>
                <a:ea typeface="Consolas"/>
              </a:rPr>
              <a:t>df = (pd.melt(df)</a:t>
            </a:r>
            <a:endParaRPr b="0" lang="en-GB" sz="1200" spc="-1" strike="noStrike">
              <a:latin typeface="Arial"/>
            </a:endParaRPr>
          </a:p>
          <a:p>
            <a:pPr>
              <a:lnSpc>
                <a:spcPct val="6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.rename(columns={</a:t>
            </a:r>
            <a:endParaRPr b="0" lang="en-GB" sz="1200" spc="-1" strike="noStrike">
              <a:latin typeface="Arial"/>
            </a:endParaRPr>
          </a:p>
          <a:p>
            <a:pPr>
              <a:lnSpc>
                <a:spcPct val="6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'variable' : 'var',  </a:t>
            </a:r>
            <a:endParaRPr b="0" lang="en-GB" sz="1200" spc="-1" strike="noStrike">
              <a:latin typeface="Arial"/>
            </a:endParaRPr>
          </a:p>
          <a:p>
            <a:pPr>
              <a:lnSpc>
                <a:spcPct val="6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'value' : 'val'})</a:t>
            </a:r>
            <a:endParaRPr b="0" lang="en-GB" sz="1200" spc="-1" strike="noStrike">
              <a:latin typeface="Arial"/>
            </a:endParaRPr>
          </a:p>
          <a:p>
            <a:pPr>
              <a:lnSpc>
                <a:spcPct val="6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.query('val &gt;= 200')</a:t>
            </a:r>
            <a:endParaRPr b="0" lang="en-GB" sz="1200" spc="-1" strike="noStrike">
              <a:latin typeface="Arial"/>
            </a:endParaRPr>
          </a:p>
          <a:p>
            <a:pPr>
              <a:lnSpc>
                <a:spcPct val="6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a:t>
            </a:r>
            <a:endParaRPr b="0" lang="en-GB" sz="1200" spc="-1" strike="noStrike">
              <a:latin typeface="Arial"/>
            </a:endParaRPr>
          </a:p>
        </p:txBody>
      </p:sp>
      <p:graphicFrame>
        <p:nvGraphicFramePr>
          <p:cNvPr id="113" name="Table 75"/>
          <p:cNvGraphicFramePr/>
          <p:nvPr/>
        </p:nvGraphicFramePr>
        <p:xfrm>
          <a:off x="4646160" y="6208560"/>
          <a:ext cx="1381320" cy="507600"/>
        </p:xfrm>
        <a:graphic>
          <a:graphicData uri="http://schemas.openxmlformats.org/drawingml/2006/table">
            <a:tbl>
              <a:tblPr/>
              <a:tblGrid>
                <a:gridCol w="276120"/>
                <a:gridCol w="276120"/>
                <a:gridCol w="276120"/>
                <a:gridCol w="276120"/>
                <a:gridCol w="27684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bl>
          </a:graphicData>
        </a:graphic>
      </p:graphicFrame>
      <p:sp>
        <p:nvSpPr>
          <p:cNvPr id="114" name="Line 76"/>
          <p:cNvSpPr/>
          <p:nvPr/>
        </p:nvSpPr>
        <p:spPr>
          <a:xfrm>
            <a:off x="6080760" y="6513120"/>
            <a:ext cx="362880" cy="0"/>
          </a:xfrm>
          <a:prstGeom prst="line">
            <a:avLst/>
          </a:prstGeom>
          <a:ln w="63360">
            <a:solidFill>
              <a:srgbClr val="000000"/>
            </a:solidFill>
            <a:miter/>
            <a:tailEnd len="med" type="stealth" w="med"/>
          </a:ln>
        </p:spPr>
        <p:style>
          <a:lnRef idx="0"/>
          <a:fillRef idx="0"/>
          <a:effectRef idx="0"/>
          <a:fontRef idx="minor"/>
        </p:style>
      </p:sp>
      <p:graphicFrame>
        <p:nvGraphicFramePr>
          <p:cNvPr id="115" name="Table 77"/>
          <p:cNvGraphicFramePr/>
          <p:nvPr/>
        </p:nvGraphicFramePr>
        <p:xfrm>
          <a:off x="6537240" y="6330600"/>
          <a:ext cx="1381320" cy="304560"/>
        </p:xfrm>
        <a:graphic>
          <a:graphicData uri="http://schemas.openxmlformats.org/drawingml/2006/table">
            <a:tbl>
              <a:tblPr/>
              <a:tblGrid>
                <a:gridCol w="276120"/>
                <a:gridCol w="276120"/>
                <a:gridCol w="276120"/>
                <a:gridCol w="276120"/>
                <a:gridCol w="27684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sp>
        <p:nvSpPr>
          <p:cNvPr id="116" name="CustomShape 78"/>
          <p:cNvSpPr/>
          <p:nvPr/>
        </p:nvSpPr>
        <p:spPr>
          <a:xfrm>
            <a:off x="4048920" y="6872040"/>
            <a:ext cx="2468160" cy="165672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df[df.Length &gt; 7]</a:t>
            </a:r>
            <a:endParaRPr b="0" lang="en-GB" sz="1200" spc="-1" strike="noStrike">
              <a:latin typeface="Arial"/>
            </a:endParaRPr>
          </a:p>
          <a:p>
            <a:pPr>
              <a:lnSpc>
                <a:spcPct val="100000"/>
              </a:lnSpc>
            </a:pPr>
            <a:r>
              <a:rPr b="0" lang="en-GB" sz="1100" spc="-1" strike="noStrike">
                <a:solidFill>
                  <a:srgbClr val="000000"/>
                </a:solidFill>
                <a:latin typeface="Consolas"/>
                <a:ea typeface="Consolas"/>
              </a:rPr>
              <a:t>与えられた条件に合った行を抜き出す</a:t>
            </a:r>
            <a:endParaRPr b="0" lang="en-GB" sz="1100" spc="-1" strike="noStrike">
              <a:latin typeface="Arial"/>
            </a:endParaRPr>
          </a:p>
          <a:p>
            <a:pPr>
              <a:lnSpc>
                <a:spcPct val="100000"/>
              </a:lnSpc>
            </a:pPr>
            <a:r>
              <a:rPr b="1" lang="en-GB" sz="1200" spc="-1" strike="noStrike">
                <a:solidFill>
                  <a:srgbClr val="000000"/>
                </a:solidFill>
                <a:latin typeface="Consolas"/>
                <a:ea typeface="Consolas"/>
              </a:rPr>
              <a:t>df.drop_duplicates()</a:t>
            </a:r>
            <a:endParaRPr b="0" lang="en-GB" sz="1200" spc="-1" strike="noStrike">
              <a:latin typeface="Arial"/>
            </a:endParaRPr>
          </a:p>
          <a:p>
            <a:pPr>
              <a:lnSpc>
                <a:spcPct val="100000"/>
              </a:lnSpc>
            </a:pPr>
            <a:r>
              <a:rPr b="0" lang="en-GB" sz="1100" spc="-1" strike="noStrike">
                <a:solidFill>
                  <a:srgbClr val="000000"/>
                </a:solidFill>
                <a:latin typeface="Consolas"/>
                <a:ea typeface="Consolas"/>
              </a:rPr>
              <a:t>値の重複する</a:t>
            </a:r>
            <a:r>
              <a:rPr b="0" lang="en-GB" sz="1100" spc="-1" strike="noStrike">
                <a:solidFill>
                  <a:srgbClr val="000000"/>
                </a:solidFill>
                <a:latin typeface="Consolas"/>
                <a:ea typeface="Consolas"/>
              </a:rPr>
              <a:t>row(</a:t>
            </a:r>
            <a:r>
              <a:rPr b="0" lang="en-GB" sz="1100" spc="-1" strike="noStrike">
                <a:solidFill>
                  <a:srgbClr val="000000"/>
                </a:solidFill>
                <a:latin typeface="Consolas"/>
                <a:ea typeface="Consolas"/>
              </a:rPr>
              <a:t>行</a:t>
            </a:r>
            <a:r>
              <a:rPr b="0" lang="en-GB" sz="1100" spc="-1" strike="noStrike">
                <a:solidFill>
                  <a:srgbClr val="000000"/>
                </a:solidFill>
                <a:latin typeface="Consolas"/>
                <a:ea typeface="Consolas"/>
              </a:rPr>
              <a:t>)</a:t>
            </a:r>
            <a:r>
              <a:rPr b="0" lang="en-GB" sz="1100" spc="-1" strike="noStrike">
                <a:solidFill>
                  <a:srgbClr val="000000"/>
                </a:solidFill>
                <a:latin typeface="Consolas"/>
                <a:ea typeface="Consolas"/>
              </a:rPr>
              <a:t>を除外</a:t>
            </a:r>
            <a:endParaRPr b="0" lang="en-GB" sz="1100" spc="-1" strike="noStrike">
              <a:latin typeface="Arial"/>
            </a:endParaRPr>
          </a:p>
          <a:p>
            <a:pPr>
              <a:lnSpc>
                <a:spcPct val="100000"/>
              </a:lnSpc>
            </a:pPr>
            <a:r>
              <a:rPr b="1" lang="en-GB" sz="1200" spc="-1" strike="noStrike">
                <a:solidFill>
                  <a:srgbClr val="000000"/>
                </a:solidFill>
                <a:latin typeface="Consolas"/>
                <a:ea typeface="Consolas"/>
              </a:rPr>
              <a:t>df.head(n)</a:t>
            </a:r>
            <a:endParaRPr b="0" lang="en-GB" sz="1200" spc="-1" strike="noStrike">
              <a:latin typeface="Arial"/>
            </a:endParaRPr>
          </a:p>
          <a:p>
            <a:pPr>
              <a:lnSpc>
                <a:spcPct val="100000"/>
              </a:lnSpc>
            </a:pPr>
            <a:r>
              <a:rPr b="0" lang="en-GB" sz="1100" spc="-1" strike="noStrike">
                <a:solidFill>
                  <a:srgbClr val="000000"/>
                </a:solidFill>
                <a:latin typeface="Consolas"/>
                <a:ea typeface="Consolas"/>
              </a:rPr>
              <a:t>最初の</a:t>
            </a:r>
            <a:r>
              <a:rPr b="0" lang="en-GB" sz="1100" spc="-1" strike="noStrike">
                <a:solidFill>
                  <a:srgbClr val="000000"/>
                </a:solidFill>
                <a:latin typeface="Consolas"/>
                <a:ea typeface="Consolas"/>
              </a:rPr>
              <a:t>n</a:t>
            </a:r>
            <a:r>
              <a:rPr b="0" lang="en-GB" sz="1100" spc="-1" strike="noStrike">
                <a:solidFill>
                  <a:srgbClr val="000000"/>
                </a:solidFill>
                <a:latin typeface="Consolas"/>
                <a:ea typeface="Consolas"/>
              </a:rPr>
              <a:t>行を取得</a:t>
            </a:r>
            <a:endParaRPr b="0" lang="en-GB" sz="1100" spc="-1" strike="noStrike">
              <a:latin typeface="Arial"/>
            </a:endParaRPr>
          </a:p>
          <a:p>
            <a:pPr>
              <a:lnSpc>
                <a:spcPct val="100000"/>
              </a:lnSpc>
            </a:pPr>
            <a:r>
              <a:rPr b="1" lang="en-GB" sz="1200" spc="-1" strike="noStrike">
                <a:solidFill>
                  <a:srgbClr val="000000"/>
                </a:solidFill>
                <a:latin typeface="Consolas"/>
                <a:ea typeface="Consolas"/>
              </a:rPr>
              <a:t>df.tail(n)</a:t>
            </a:r>
            <a:endParaRPr b="0" lang="en-GB" sz="1200" spc="-1" strike="noStrike">
              <a:latin typeface="Arial"/>
            </a:endParaRPr>
          </a:p>
          <a:p>
            <a:pPr>
              <a:lnSpc>
                <a:spcPct val="100000"/>
              </a:lnSpc>
            </a:pPr>
            <a:r>
              <a:rPr b="0" lang="en-GB" sz="1100" spc="-1" strike="noStrike">
                <a:solidFill>
                  <a:srgbClr val="000000"/>
                </a:solidFill>
                <a:latin typeface="Consolas"/>
                <a:ea typeface="Consolas"/>
              </a:rPr>
              <a:t>最初の</a:t>
            </a:r>
            <a:r>
              <a:rPr b="0" lang="en-GB" sz="1100" spc="-1" strike="noStrike">
                <a:solidFill>
                  <a:srgbClr val="000000"/>
                </a:solidFill>
                <a:latin typeface="Consolas"/>
                <a:ea typeface="Consolas"/>
              </a:rPr>
              <a:t>n</a:t>
            </a:r>
            <a:r>
              <a:rPr b="0" lang="en-GB" sz="1100" spc="-1" strike="noStrike">
                <a:solidFill>
                  <a:srgbClr val="000000"/>
                </a:solidFill>
                <a:latin typeface="Consolas"/>
                <a:ea typeface="Consolas"/>
              </a:rPr>
              <a:t>行を取得</a:t>
            </a:r>
            <a:endParaRPr b="0" lang="en-GB" sz="1100" spc="-1" strike="noStrike">
              <a:latin typeface="Arial"/>
            </a:endParaRPr>
          </a:p>
        </p:txBody>
      </p:sp>
      <p:graphicFrame>
        <p:nvGraphicFramePr>
          <p:cNvPr id="117" name="Table 79"/>
          <p:cNvGraphicFramePr/>
          <p:nvPr/>
        </p:nvGraphicFramePr>
        <p:xfrm>
          <a:off x="4050360" y="8569440"/>
          <a:ext cx="4814280" cy="1197720"/>
        </p:xfrm>
        <a:graphic>
          <a:graphicData uri="http://schemas.openxmlformats.org/drawingml/2006/table">
            <a:tbl>
              <a:tblPr/>
              <a:tblGrid>
                <a:gridCol w="230760"/>
                <a:gridCol w="1175760"/>
                <a:gridCol w="1770480"/>
                <a:gridCol w="1637280"/>
              </a:tblGrid>
              <a:tr h="182880">
                <a:tc gridSpan="4">
                  <a:txBody>
                    <a:bodyPr lIns="0" rIns="0" tIns="0" bIns="0"/>
                    <a:p>
                      <a:pPr algn="ctr">
                        <a:lnSpc>
                          <a:spcPct val="100000"/>
                        </a:lnSpc>
                      </a:pPr>
                      <a:r>
                        <a:rPr b="1" lang="en-GB" sz="1200" spc="-1" strike="noStrike">
                          <a:solidFill>
                            <a:srgbClr val="ffffff"/>
                          </a:solidFill>
                          <a:latin typeface="Arial"/>
                          <a:ea typeface="Arial"/>
                        </a:rPr>
                        <a:t>Logic in Python (and pandas)</a:t>
                      </a:r>
                      <a:endParaRPr b="0" lang="en-GB" sz="1200" spc="-1" strike="noStrike">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solidFill>
                      <a:srgbClr val="4472c4"/>
                    </a:solidFill>
                  </a:tcPr>
                </a:tc>
                <a:tc hMerge="1">
                  <a:tcPr>
                    <a:solidFill>
                      <a:srgbClr val="729fcf"/>
                    </a:solidFill>
                  </a:tcPr>
                </a:tc>
                <a:tc hMerge="1">
                  <a:tcPr>
                    <a:solidFill>
                      <a:srgbClr val="729fcf"/>
                    </a:solidFill>
                  </a:tcPr>
                </a:tc>
                <a:tc hMerge="1">
                  <a:tcPr>
                    <a:solidFill>
                      <a:srgbClr val="729fcf"/>
                    </a:solidFill>
                  </a:tcPr>
                </a:tc>
              </a:tr>
              <a:tr h="228960">
                <a:tc>
                  <a:txBody>
                    <a:bodyPr lIns="45720" rIns="45720"/>
                    <a:p>
                      <a:pPr>
                        <a:lnSpc>
                          <a:spcPct val="100000"/>
                        </a:lnSpc>
                      </a:pPr>
                      <a:r>
                        <a:rPr b="1" lang="en-GB" sz="900" spc="-1" strike="noStrike">
                          <a:solidFill>
                            <a:srgbClr val="000000"/>
                          </a:solidFill>
                          <a:latin typeface="Consolas"/>
                          <a:ea typeface="Consolas"/>
                        </a:rPr>
                        <a:t>&lt;</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より小さい</a:t>
                      </a:r>
                      <a:endParaRPr b="0" lang="en-GB" sz="900" spc="-1" strike="noStrike">
                        <a:latin typeface="Arial"/>
                      </a:endParaRPr>
                    </a:p>
                  </a:txBody>
                  <a:tcPr marL="45720" marR="45720">
                    <a:lnL w="12240">
                      <a:solidFill>
                        <a:srgbClr val="4472c4"/>
                      </a:solidFill>
                    </a:lnL>
                    <a:lnR w="7632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1" lang="en-GB" sz="900" spc="-1" strike="noStrike">
                          <a:solidFill>
                            <a:srgbClr val="000000"/>
                          </a:solidFill>
                          <a:latin typeface="Consolas"/>
                          <a:ea typeface="Consolas"/>
                        </a:rPr>
                        <a:t>!=</a:t>
                      </a:r>
                      <a:endParaRPr b="0" lang="en-GB" sz="900" spc="-1" strike="noStrike">
                        <a:latin typeface="Arial"/>
                      </a:endParaRPr>
                    </a:p>
                  </a:txBody>
                  <a:tcPr marL="45720" marR="45720">
                    <a:lnL w="7632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等しくない</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r h="366120">
                <a:tc>
                  <a:txBody>
                    <a:bodyPr lIns="45720" rIns="45720"/>
                    <a:p>
                      <a:pPr>
                        <a:lnSpc>
                          <a:spcPct val="100000"/>
                        </a:lnSpc>
                      </a:pPr>
                      <a:r>
                        <a:rPr b="1" lang="en-GB" sz="900" spc="-1" strike="noStrike">
                          <a:solidFill>
                            <a:srgbClr val="000000"/>
                          </a:solidFill>
                          <a:latin typeface="Consolas"/>
                          <a:ea typeface="Consolas"/>
                        </a:rPr>
                        <a:t>&gt;</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より大きい</a:t>
                      </a:r>
                      <a:endParaRPr b="0" lang="en-GB" sz="900" spc="-1" strike="noStrike">
                        <a:latin typeface="Arial"/>
                      </a:endParaRPr>
                    </a:p>
                  </a:txBody>
                  <a:tcPr marL="45720" marR="45720">
                    <a:lnL w="12240">
                      <a:solidFill>
                        <a:srgbClr val="4472c4"/>
                      </a:solidFill>
                    </a:lnL>
                    <a:lnR w="7632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1" lang="en-GB" sz="900" spc="-1" strike="noStrike">
                          <a:solidFill>
                            <a:srgbClr val="000000"/>
                          </a:solidFill>
                          <a:latin typeface="Consolas"/>
                          <a:ea typeface="Consolas"/>
                        </a:rPr>
                        <a:t>df.column.isin(</a:t>
                      </a:r>
                      <a:r>
                        <a:rPr b="1" i="1" lang="en-GB" sz="900" spc="-1" strike="noStrike">
                          <a:solidFill>
                            <a:srgbClr val="000000"/>
                          </a:solidFill>
                          <a:latin typeface="Consolas"/>
                          <a:ea typeface="Consolas"/>
                        </a:rPr>
                        <a:t>values</a:t>
                      </a:r>
                      <a:r>
                        <a:rPr b="1" lang="en-GB" sz="900" spc="-1" strike="noStrike">
                          <a:solidFill>
                            <a:srgbClr val="000000"/>
                          </a:solidFill>
                          <a:latin typeface="Consolas"/>
                          <a:ea typeface="Consolas"/>
                        </a:rPr>
                        <a:t>)</a:t>
                      </a:r>
                      <a:endParaRPr b="0" lang="en-GB" sz="900" spc="-1" strike="noStrike">
                        <a:latin typeface="Arial"/>
                      </a:endParaRPr>
                    </a:p>
                  </a:txBody>
                  <a:tcPr marL="45720" marR="45720">
                    <a:lnL w="7632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values</a:t>
                      </a:r>
                      <a:r>
                        <a:rPr b="0" lang="en-GB" sz="900" spc="-1" strike="noStrike">
                          <a:solidFill>
                            <a:srgbClr val="000000"/>
                          </a:solidFill>
                          <a:latin typeface="Arial"/>
                          <a:ea typeface="Arial"/>
                        </a:rPr>
                        <a:t>が含まれている</a:t>
                      </a:r>
                      <a:r>
                        <a:rPr b="0" lang="en-GB" sz="900" spc="-1" strike="noStrike">
                          <a:solidFill>
                            <a:srgbClr val="000000"/>
                          </a:solidFill>
                          <a:latin typeface="Arial"/>
                          <a:ea typeface="Arial"/>
                        </a:rPr>
                        <a:t>column</a:t>
                      </a:r>
                      <a:r>
                        <a:rPr b="0" lang="en-GB" sz="900" spc="-1" strike="noStrike">
                          <a:solidFill>
                            <a:srgbClr val="000000"/>
                          </a:solidFill>
                          <a:latin typeface="Arial"/>
                          <a:ea typeface="Arial"/>
                        </a:rPr>
                        <a:t>に場合</a:t>
                      </a:r>
                      <a:r>
                        <a:rPr b="0" lang="en-GB" sz="900" spc="-1" strike="noStrike">
                          <a:solidFill>
                            <a:srgbClr val="000000"/>
                          </a:solidFill>
                          <a:latin typeface="Arial"/>
                          <a:ea typeface="Arial"/>
                        </a:rPr>
                        <a:t>true</a:t>
                      </a:r>
                      <a:r>
                        <a:rPr b="0" lang="en-GB" sz="900" spc="-1" strike="noStrike">
                          <a:solidFill>
                            <a:srgbClr val="000000"/>
                          </a:solidFill>
                          <a:latin typeface="Arial"/>
                          <a:ea typeface="Arial"/>
                        </a:rPr>
                        <a:t>を返す</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r h="228960">
                <a:tc>
                  <a:txBody>
                    <a:bodyPr lIns="45720" rIns="45720"/>
                    <a:p>
                      <a:pPr>
                        <a:lnSpc>
                          <a:spcPct val="100000"/>
                        </a:lnSpc>
                      </a:pPr>
                      <a:r>
                        <a:rPr b="1" lang="en-GB" sz="900" spc="-1" strike="noStrike">
                          <a:solidFill>
                            <a:srgbClr val="000000"/>
                          </a:solidFill>
                          <a:latin typeface="Consolas"/>
                          <a:ea typeface="Consolas"/>
                        </a:rPr>
                        <a:t>==</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と等しい</a:t>
                      </a:r>
                      <a:endParaRPr b="0" lang="en-GB" sz="900" spc="-1" strike="noStrike">
                        <a:latin typeface="Arial"/>
                      </a:endParaRPr>
                    </a:p>
                  </a:txBody>
                  <a:tcPr marL="45720" marR="45720">
                    <a:lnL w="12240">
                      <a:solidFill>
                        <a:srgbClr val="4472c4"/>
                      </a:solidFill>
                    </a:lnL>
                    <a:lnR w="7632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1" lang="en-GB" sz="900" spc="-1" strike="noStrike">
                          <a:solidFill>
                            <a:srgbClr val="000000"/>
                          </a:solidFill>
                          <a:latin typeface="Consolas"/>
                          <a:ea typeface="Consolas"/>
                        </a:rPr>
                        <a:t>pd.isnull(</a:t>
                      </a:r>
                      <a:r>
                        <a:rPr b="1" i="1" lang="en-GB" sz="900" spc="-1" strike="noStrike">
                          <a:solidFill>
                            <a:srgbClr val="000000"/>
                          </a:solidFill>
                          <a:latin typeface="Consolas"/>
                          <a:ea typeface="Consolas"/>
                        </a:rPr>
                        <a:t>obj</a:t>
                      </a:r>
                      <a:r>
                        <a:rPr b="1" lang="en-GB" sz="900" spc="-1" strike="noStrike">
                          <a:solidFill>
                            <a:srgbClr val="000000"/>
                          </a:solidFill>
                          <a:latin typeface="Consolas"/>
                          <a:ea typeface="Consolas"/>
                        </a:rPr>
                        <a:t>)</a:t>
                      </a:r>
                      <a:endParaRPr b="0" lang="en-GB" sz="900" spc="-1" strike="noStrike">
                        <a:latin typeface="Arial"/>
                      </a:endParaRPr>
                    </a:p>
                  </a:txBody>
                  <a:tcPr marL="45720" marR="45720">
                    <a:lnL w="7632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null</a:t>
                      </a:r>
                      <a:r>
                        <a:rPr b="0" lang="en-GB" sz="900" spc="-1" strike="noStrike">
                          <a:solidFill>
                            <a:srgbClr val="000000"/>
                          </a:solidFill>
                          <a:latin typeface="Arial"/>
                          <a:ea typeface="Arial"/>
                        </a:rPr>
                        <a:t>である</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r h="228960">
                <a:tc>
                  <a:txBody>
                    <a:bodyPr lIns="45720" rIns="45720"/>
                    <a:p>
                      <a:pPr>
                        <a:lnSpc>
                          <a:spcPct val="100000"/>
                        </a:lnSpc>
                      </a:pPr>
                      <a:r>
                        <a:rPr b="1" lang="en-GB" sz="900" spc="-1" strike="noStrike">
                          <a:solidFill>
                            <a:srgbClr val="000000"/>
                          </a:solidFill>
                          <a:latin typeface="Consolas"/>
                          <a:ea typeface="Consolas"/>
                        </a:rPr>
                        <a:t>&lt;=</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以下</a:t>
                      </a:r>
                      <a:endParaRPr b="0" lang="en-GB" sz="900" spc="-1" strike="noStrike">
                        <a:latin typeface="Arial"/>
                      </a:endParaRPr>
                    </a:p>
                  </a:txBody>
                  <a:tcPr marL="45720" marR="45720">
                    <a:lnL w="12240">
                      <a:solidFill>
                        <a:srgbClr val="4472c4"/>
                      </a:solidFill>
                    </a:lnL>
                    <a:lnR w="7632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1" lang="en-GB" sz="900" spc="-1" strike="noStrike">
                          <a:solidFill>
                            <a:srgbClr val="000000"/>
                          </a:solidFill>
                          <a:latin typeface="Consolas"/>
                          <a:ea typeface="Consolas"/>
                        </a:rPr>
                        <a:t>pd.notnull(</a:t>
                      </a:r>
                      <a:r>
                        <a:rPr b="1" i="1" lang="en-GB" sz="900" spc="-1" strike="noStrike">
                          <a:solidFill>
                            <a:srgbClr val="000000"/>
                          </a:solidFill>
                          <a:latin typeface="Consolas"/>
                          <a:ea typeface="Consolas"/>
                        </a:rPr>
                        <a:t>obj</a:t>
                      </a:r>
                      <a:r>
                        <a:rPr b="1" lang="en-GB" sz="900" spc="-1" strike="noStrike">
                          <a:solidFill>
                            <a:srgbClr val="000000"/>
                          </a:solidFill>
                          <a:latin typeface="Consolas"/>
                          <a:ea typeface="Consolas"/>
                        </a:rPr>
                        <a:t>)</a:t>
                      </a:r>
                      <a:endParaRPr b="0" lang="en-GB" sz="900" spc="-1" strike="noStrike">
                        <a:latin typeface="Arial"/>
                      </a:endParaRPr>
                    </a:p>
                  </a:txBody>
                  <a:tcPr marL="45720" marR="45720">
                    <a:lnL w="7632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null</a:t>
                      </a:r>
                      <a:r>
                        <a:rPr b="0" lang="en-GB" sz="900" spc="-1" strike="noStrike">
                          <a:solidFill>
                            <a:srgbClr val="000000"/>
                          </a:solidFill>
                          <a:latin typeface="Arial"/>
                          <a:ea typeface="Arial"/>
                        </a:rPr>
                        <a:t>でない</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r h="366120">
                <a:tc>
                  <a:txBody>
                    <a:bodyPr lIns="45720" rIns="45720"/>
                    <a:p>
                      <a:pPr>
                        <a:lnSpc>
                          <a:spcPct val="100000"/>
                        </a:lnSpc>
                      </a:pPr>
                      <a:r>
                        <a:rPr b="1" lang="en-GB" sz="900" spc="-1" strike="noStrike">
                          <a:solidFill>
                            <a:srgbClr val="000000"/>
                          </a:solidFill>
                          <a:latin typeface="Consolas"/>
                          <a:ea typeface="Consolas"/>
                        </a:rPr>
                        <a:t>&gt;=</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以上</a:t>
                      </a:r>
                      <a:endParaRPr b="0" lang="en-GB" sz="900" spc="-1" strike="noStrike">
                        <a:latin typeface="Arial"/>
                      </a:endParaRPr>
                    </a:p>
                  </a:txBody>
                  <a:tcPr marL="45720" marR="45720">
                    <a:lnL w="12240">
                      <a:solidFill>
                        <a:srgbClr val="4472c4"/>
                      </a:solidFill>
                    </a:lnL>
                    <a:lnR w="7632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1" lang="en-GB" sz="900" spc="-1" strike="noStrike">
                          <a:solidFill>
                            <a:srgbClr val="000000"/>
                          </a:solidFill>
                          <a:latin typeface="Consolas"/>
                          <a:ea typeface="Consolas"/>
                        </a:rPr>
                        <a:t>&amp;,|,~,^,df.any(),df.all()</a:t>
                      </a:r>
                      <a:endParaRPr b="0" lang="en-GB" sz="900" spc="-1" strike="noStrike">
                        <a:latin typeface="Arial"/>
                      </a:endParaRPr>
                    </a:p>
                  </a:txBody>
                  <a:tcPr marL="45720" marR="45720">
                    <a:lnL w="7632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Logical and, or, not, xor, any, all</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bl>
          </a:graphicData>
        </a:graphic>
      </p:graphicFrame>
      <p:sp>
        <p:nvSpPr>
          <p:cNvPr id="118" name="CustomShape 80"/>
          <p:cNvSpPr/>
          <p:nvPr/>
        </p:nvSpPr>
        <p:spPr>
          <a:xfrm>
            <a:off x="3809520" y="10535400"/>
            <a:ext cx="9814680" cy="333720"/>
          </a:xfrm>
          <a:prstGeom prst="rect">
            <a:avLst/>
          </a:prstGeom>
          <a:noFill/>
          <a:ln w="12600">
            <a:noFill/>
          </a:ln>
        </p:spPr>
        <p:style>
          <a:lnRef idx="0"/>
          <a:fillRef idx="0"/>
          <a:effectRef idx="0"/>
          <a:fontRef idx="minor"/>
        </p:style>
        <p:txBody>
          <a:bodyPr lIns="45720" rIns="45720" tIns="45000" bIns="45000"/>
          <a:p>
            <a:pPr>
              <a:lnSpc>
                <a:spcPct val="100000"/>
              </a:lnSpc>
            </a:pPr>
            <a:r>
              <a:rPr b="0" lang="en-GB" sz="800" spc="-1" strike="noStrike" u="sng">
                <a:solidFill>
                  <a:srgbClr val="0000ff"/>
                </a:solidFill>
                <a:uFillTx/>
                <a:latin typeface="Calibri"/>
                <a:ea typeface="Calibri"/>
                <a:hlinkClick r:id="rId1"/>
              </a:rPr>
              <a:t>http://pandas.pydata.org/</a:t>
            </a:r>
            <a:r>
              <a:rPr b="0" lang="en-GB" sz="800" spc="-1" strike="noStrike">
                <a:solidFill>
                  <a:srgbClr val="000000"/>
                </a:solidFill>
                <a:latin typeface="Calibri"/>
                <a:ea typeface="Calibri"/>
              </a:rPr>
              <a:t>  </a:t>
            </a:r>
            <a:r>
              <a:rPr b="0" lang="en-GB" sz="800" spc="-1" strike="noStrike">
                <a:solidFill>
                  <a:srgbClr val="000000"/>
                </a:solidFill>
                <a:latin typeface="Calibri"/>
                <a:ea typeface="Calibri"/>
              </a:rPr>
              <a:t>This cheat sheet inspired by Rstudio Data Wrangling Cheatsheet (</a:t>
            </a:r>
            <a:r>
              <a:rPr b="0" lang="en-GB" sz="800" spc="-1" strike="noStrike" u="sng">
                <a:solidFill>
                  <a:srgbClr val="0000ff"/>
                </a:solidFill>
                <a:uFillTx/>
                <a:latin typeface="Calibri"/>
                <a:ea typeface="Calibri"/>
                <a:hlinkClick r:id="rId2"/>
              </a:rPr>
              <a:t>https://www.rstudio.com/wp-content/uploads/2015/02/data-wrangling-cheatsheet.pdf</a:t>
            </a:r>
            <a:r>
              <a:rPr b="0" lang="en-GB" sz="800" spc="-1" strike="noStrike">
                <a:solidFill>
                  <a:srgbClr val="000000"/>
                </a:solidFill>
                <a:latin typeface="Calibri"/>
                <a:ea typeface="Calibri"/>
              </a:rPr>
              <a:t>)  Written by Irv Lustig, </a:t>
            </a:r>
            <a:r>
              <a:rPr b="0" lang="en-GB" sz="800" spc="-1" strike="noStrike" u="sng">
                <a:solidFill>
                  <a:srgbClr val="0000ff"/>
                </a:solidFill>
                <a:uFillTx/>
                <a:latin typeface="Calibri"/>
                <a:ea typeface="Calibri"/>
                <a:hlinkClick r:id="rId3"/>
              </a:rPr>
              <a:t>Princeton Consultants</a:t>
            </a:r>
            <a:endParaRPr b="0" lang="en-GB" sz="800" spc="-1" strike="noStrike">
              <a:latin typeface="Arial"/>
            </a:endParaRPr>
          </a:p>
        </p:txBody>
      </p:sp>
      <p:graphicFrame>
        <p:nvGraphicFramePr>
          <p:cNvPr id="119" name="Table 81"/>
          <p:cNvGraphicFramePr/>
          <p:nvPr/>
        </p:nvGraphicFramePr>
        <p:xfrm>
          <a:off x="9798480" y="6234840"/>
          <a:ext cx="1381320" cy="507600"/>
        </p:xfrm>
        <a:graphic>
          <a:graphicData uri="http://schemas.openxmlformats.org/drawingml/2006/table">
            <a:tbl>
              <a:tblPr/>
              <a:tblGrid>
                <a:gridCol w="230040"/>
                <a:gridCol w="230040"/>
                <a:gridCol w="230040"/>
                <a:gridCol w="230040"/>
                <a:gridCol w="230040"/>
                <a:gridCol w="2311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graphicFrame>
        <p:nvGraphicFramePr>
          <p:cNvPr id="120" name="Table 82"/>
          <p:cNvGraphicFramePr/>
          <p:nvPr/>
        </p:nvGraphicFramePr>
        <p:xfrm>
          <a:off x="11739960" y="6240240"/>
          <a:ext cx="920880" cy="507600"/>
        </p:xfrm>
        <a:graphic>
          <a:graphicData uri="http://schemas.openxmlformats.org/drawingml/2006/table">
            <a:tbl>
              <a:tblPr/>
              <a:tblGrid>
                <a:gridCol w="230040"/>
                <a:gridCol w="230040"/>
                <a:gridCol w="230040"/>
                <a:gridCol w="23076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sp>
        <p:nvSpPr>
          <p:cNvPr id="121" name="Line 83"/>
          <p:cNvSpPr/>
          <p:nvPr/>
        </p:nvSpPr>
        <p:spPr>
          <a:xfrm>
            <a:off x="11262960" y="6538680"/>
            <a:ext cx="362880" cy="0"/>
          </a:xfrm>
          <a:prstGeom prst="line">
            <a:avLst/>
          </a:prstGeom>
          <a:ln w="63360">
            <a:solidFill>
              <a:srgbClr val="000000"/>
            </a:solidFill>
            <a:miter/>
            <a:tailEnd len="med" type="stealth" w="med"/>
          </a:ln>
        </p:spPr>
        <p:style>
          <a:lnRef idx="0"/>
          <a:fillRef idx="0"/>
          <a:effectRef idx="0"/>
          <a:fontRef idx="minor"/>
        </p:style>
      </p:sp>
      <p:sp>
        <p:nvSpPr>
          <p:cNvPr id="122" name="CustomShape 84"/>
          <p:cNvSpPr/>
          <p:nvPr/>
        </p:nvSpPr>
        <p:spPr>
          <a:xfrm>
            <a:off x="9019440" y="6899400"/>
            <a:ext cx="4841640" cy="1094760"/>
          </a:xfrm>
          <a:prstGeom prst="rect">
            <a:avLst/>
          </a:prstGeom>
          <a:noFill/>
          <a:ln w="12600">
            <a:noFill/>
          </a:ln>
        </p:spPr>
        <p:style>
          <a:lnRef idx="0"/>
          <a:fillRef idx="0"/>
          <a:effectRef idx="0"/>
          <a:fontRef idx="minor"/>
        </p:style>
        <p:txBody>
          <a:bodyPr lIns="45720" rIns="45720" tIns="45000" bIns="45000"/>
          <a:p>
            <a:pPr>
              <a:lnSpc>
                <a:spcPct val="100000"/>
              </a:lnSpc>
            </a:pPr>
            <a:r>
              <a:rPr b="1" lang="en-GB" sz="1100" spc="-1" strike="noStrike">
                <a:solidFill>
                  <a:srgbClr val="000000"/>
                </a:solidFill>
                <a:latin typeface="Consolas"/>
                <a:ea typeface="Consolas"/>
              </a:rPr>
              <a:t>df[['width','length','species']]</a:t>
            </a:r>
            <a:endParaRPr b="0" lang="en-GB" sz="1100" spc="-1" strike="noStrike">
              <a:latin typeface="Arial"/>
            </a:endParaRPr>
          </a:p>
          <a:p>
            <a:pPr>
              <a:lnSpc>
                <a:spcPct val="100000"/>
              </a:lnSpc>
            </a:pPr>
            <a:r>
              <a:rPr b="0" lang="en-GB" sz="1100" spc="-1" strike="noStrike">
                <a:solidFill>
                  <a:srgbClr val="000000"/>
                </a:solidFill>
                <a:latin typeface="Calibri"/>
                <a:ea typeface="Calibri"/>
              </a:rPr>
              <a:t>     </a:t>
            </a:r>
            <a:r>
              <a:rPr b="0" lang="en-GB" sz="1100" spc="-1" strike="noStrike">
                <a:solidFill>
                  <a:srgbClr val="000000"/>
                </a:solidFill>
                <a:latin typeface="Calibri"/>
                <a:ea typeface="Calibri"/>
              </a:rPr>
              <a:t>複数</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を列名を指定して取得</a:t>
            </a:r>
            <a:endParaRPr b="0" lang="en-GB" sz="1100" spc="-1" strike="noStrike">
              <a:latin typeface="Arial"/>
            </a:endParaRPr>
          </a:p>
          <a:p>
            <a:pPr>
              <a:lnSpc>
                <a:spcPct val="100000"/>
              </a:lnSpc>
            </a:pPr>
            <a:r>
              <a:rPr b="1" lang="en-GB" sz="1100" spc="-1" strike="noStrike">
                <a:solidFill>
                  <a:srgbClr val="000000"/>
                </a:solidFill>
                <a:latin typeface="Consolas"/>
                <a:ea typeface="Consolas"/>
              </a:rPr>
              <a:t>df['width']  </a:t>
            </a:r>
            <a:r>
              <a:rPr b="0" i="1" lang="en-GB" sz="1100" spc="-1" strike="noStrike">
                <a:solidFill>
                  <a:srgbClr val="000000"/>
                </a:solidFill>
                <a:latin typeface="Calibri"/>
                <a:ea typeface="Calibri"/>
              </a:rPr>
              <a:t>or</a:t>
            </a:r>
            <a:r>
              <a:rPr b="1" lang="en-GB" sz="1100" spc="-1" strike="noStrike">
                <a:solidFill>
                  <a:srgbClr val="000000"/>
                </a:solidFill>
                <a:latin typeface="Consolas"/>
                <a:ea typeface="Consolas"/>
              </a:rPr>
              <a:t>  df.width</a:t>
            </a:r>
            <a:endParaRPr b="0" lang="en-GB" sz="1100" spc="-1" strike="noStrike">
              <a:latin typeface="Arial"/>
            </a:endParaRPr>
          </a:p>
          <a:p>
            <a:pPr>
              <a:lnSpc>
                <a:spcPct val="100000"/>
              </a:lnSpc>
            </a:pPr>
            <a:r>
              <a:rPr b="0" lang="en-GB" sz="1100" spc="-1" strike="noStrike">
                <a:solidFill>
                  <a:srgbClr val="000000"/>
                </a:solidFill>
                <a:latin typeface="Calibri"/>
                <a:ea typeface="Calibri"/>
              </a:rPr>
              <a:t>     </a:t>
            </a:r>
            <a:r>
              <a:rPr b="0" lang="en-GB" sz="1100" spc="-1" strike="noStrike">
                <a:solidFill>
                  <a:srgbClr val="000000"/>
                </a:solidFill>
                <a:latin typeface="Calibri"/>
                <a:ea typeface="Calibri"/>
              </a:rPr>
              <a:t>1</a:t>
            </a:r>
            <a:r>
              <a:rPr b="0" lang="en-GB" sz="1100" spc="-1" strike="noStrike">
                <a:solidFill>
                  <a:srgbClr val="000000"/>
                </a:solidFill>
                <a:latin typeface="Calibri"/>
                <a:ea typeface="Calibri"/>
              </a:rPr>
              <a:t>つの</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を列名を指定して取得</a:t>
            </a:r>
            <a:endParaRPr b="0" lang="en-GB" sz="1100" spc="-1" strike="noStrike">
              <a:latin typeface="Arial"/>
            </a:endParaRPr>
          </a:p>
          <a:p>
            <a:pPr>
              <a:lnSpc>
                <a:spcPct val="100000"/>
              </a:lnSpc>
            </a:pPr>
            <a:r>
              <a:rPr b="1" lang="en-GB" sz="1100" spc="-1" strike="noStrike">
                <a:solidFill>
                  <a:srgbClr val="000000"/>
                </a:solidFill>
                <a:latin typeface="Consolas"/>
                <a:ea typeface="Consolas"/>
              </a:rPr>
              <a:t>df.filter(regex='</a:t>
            </a:r>
            <a:r>
              <a:rPr b="1" i="1" lang="en-GB" sz="1100" spc="-1" strike="noStrike">
                <a:solidFill>
                  <a:srgbClr val="000000"/>
                </a:solidFill>
                <a:latin typeface="Consolas"/>
                <a:ea typeface="Consolas"/>
              </a:rPr>
              <a:t>regex</a:t>
            </a:r>
            <a:r>
              <a:rPr b="1" lang="en-GB" sz="1100" spc="-1" strike="noStrike">
                <a:solidFill>
                  <a:srgbClr val="000000"/>
                </a:solidFill>
                <a:latin typeface="Consolas"/>
                <a:ea typeface="Consolas"/>
              </a:rPr>
              <a:t>')</a:t>
            </a:r>
            <a:endParaRPr b="0" lang="en-GB" sz="1100" spc="-1" strike="noStrike">
              <a:latin typeface="Arial"/>
            </a:endParaRPr>
          </a:p>
          <a:p>
            <a:pPr>
              <a:lnSpc>
                <a:spcPct val="100000"/>
              </a:lnSpc>
            </a:pPr>
            <a:r>
              <a:rPr b="0" lang="en-GB" sz="1100" spc="-1" strike="noStrike">
                <a:solidFill>
                  <a:srgbClr val="000000"/>
                </a:solidFill>
                <a:latin typeface="Calibri"/>
                <a:ea typeface="Calibri"/>
              </a:rPr>
              <a:t>     </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を正規表現でフィルタリング</a:t>
            </a:r>
            <a:endParaRPr b="0" lang="en-GB" sz="1100" spc="-1" strike="noStrike">
              <a:latin typeface="Arial"/>
            </a:endParaRPr>
          </a:p>
        </p:txBody>
      </p:sp>
      <p:sp>
        <p:nvSpPr>
          <p:cNvPr id="123" name="CustomShape 85"/>
          <p:cNvSpPr/>
          <p:nvPr/>
        </p:nvSpPr>
        <p:spPr>
          <a:xfrm>
            <a:off x="8997480" y="9519120"/>
            <a:ext cx="4841640" cy="1143000"/>
          </a:xfrm>
          <a:prstGeom prst="rect">
            <a:avLst/>
          </a:prstGeom>
          <a:noFill/>
          <a:ln w="12600">
            <a:noFill/>
          </a:ln>
        </p:spPr>
        <p:style>
          <a:lnRef idx="0"/>
          <a:fillRef idx="0"/>
          <a:effectRef idx="0"/>
          <a:fontRef idx="minor"/>
        </p:style>
        <p:txBody>
          <a:bodyPr lIns="45720" rIns="45720" tIns="45000" bIns="45000"/>
          <a:p>
            <a:pPr>
              <a:lnSpc>
                <a:spcPct val="90000"/>
              </a:lnSpc>
            </a:pPr>
            <a:r>
              <a:rPr b="1" lang="en-GB" sz="1100" spc="-1" strike="noStrike">
                <a:solidFill>
                  <a:srgbClr val="000000"/>
                </a:solidFill>
                <a:latin typeface="Consolas"/>
                <a:ea typeface="Consolas"/>
              </a:rPr>
              <a:t>df.loc[:,'x2':'x4']</a:t>
            </a:r>
            <a:endParaRPr b="0" lang="en-GB" sz="1100" spc="-1" strike="noStrike">
              <a:latin typeface="Arial"/>
            </a:endParaRPr>
          </a:p>
          <a:p>
            <a:pPr>
              <a:lnSpc>
                <a:spcPct val="90000"/>
              </a:lnSpc>
            </a:pPr>
            <a:r>
              <a:rPr b="0" lang="en-GB" sz="1100" spc="-1" strike="noStrike">
                <a:solidFill>
                  <a:srgbClr val="000000"/>
                </a:solidFill>
                <a:latin typeface="Calibri"/>
                <a:ea typeface="Calibri"/>
              </a:rPr>
              <a:t>     </a:t>
            </a:r>
            <a:r>
              <a:rPr b="0" lang="en-GB" sz="1100" spc="-1" strike="noStrike">
                <a:solidFill>
                  <a:srgbClr val="000000"/>
                </a:solidFill>
                <a:latin typeface="Calibri"/>
                <a:ea typeface="Calibri"/>
              </a:rPr>
              <a:t>x2</a:t>
            </a:r>
            <a:r>
              <a:rPr b="0" lang="en-GB" sz="1100" spc="-1" strike="noStrike">
                <a:solidFill>
                  <a:srgbClr val="000000"/>
                </a:solidFill>
                <a:latin typeface="Calibri"/>
                <a:ea typeface="Calibri"/>
              </a:rPr>
              <a:t>から</a:t>
            </a:r>
            <a:r>
              <a:rPr b="0" lang="en-GB" sz="1100" spc="-1" strike="noStrike">
                <a:solidFill>
                  <a:srgbClr val="000000"/>
                </a:solidFill>
                <a:latin typeface="Calibri"/>
                <a:ea typeface="Calibri"/>
              </a:rPr>
              <a:t>x4</a:t>
            </a:r>
            <a:r>
              <a:rPr b="0" lang="en-GB" sz="1100" spc="-1" strike="noStrike">
                <a:solidFill>
                  <a:srgbClr val="000000"/>
                </a:solidFill>
                <a:latin typeface="Calibri"/>
                <a:ea typeface="Calibri"/>
              </a:rPr>
              <a:t>までの全ての</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を取得</a:t>
            </a:r>
            <a:endParaRPr b="0" lang="en-GB" sz="1100" spc="-1" strike="noStrike">
              <a:latin typeface="Arial"/>
            </a:endParaRPr>
          </a:p>
          <a:p>
            <a:pPr>
              <a:lnSpc>
                <a:spcPct val="90000"/>
              </a:lnSpc>
            </a:pPr>
            <a:r>
              <a:rPr b="0" lang="en-GB" sz="1100" spc="-1" strike="noStrike">
                <a:solidFill>
                  <a:srgbClr val="000000"/>
                </a:solidFill>
                <a:latin typeface="Calibri"/>
                <a:ea typeface="Calibri"/>
              </a:rPr>
              <a:t>df.iloc[:,[1,2,5]]</a:t>
            </a:r>
            <a:endParaRPr b="0" lang="en-GB" sz="1100" spc="-1" strike="noStrike">
              <a:latin typeface="Arial"/>
            </a:endParaRPr>
          </a:p>
          <a:p>
            <a:pPr>
              <a:lnSpc>
                <a:spcPct val="90000"/>
              </a:lnSpc>
            </a:pPr>
            <a:r>
              <a:rPr b="0" lang="en-GB" sz="1100" spc="-1" strike="noStrike">
                <a:solidFill>
                  <a:srgbClr val="000000"/>
                </a:solidFill>
                <a:latin typeface="Calibri"/>
                <a:ea typeface="Calibri"/>
              </a:rPr>
              <a:t>     </a:t>
            </a:r>
            <a:r>
              <a:rPr b="0" lang="en-GB" sz="1100" spc="-1" strike="noStrike">
                <a:solidFill>
                  <a:srgbClr val="000000"/>
                </a:solidFill>
                <a:latin typeface="Calibri"/>
                <a:ea typeface="Calibri"/>
              </a:rPr>
              <a:t>1,2,5</a:t>
            </a:r>
            <a:r>
              <a:rPr b="0" lang="en-GB" sz="1100" spc="-1" strike="noStrike">
                <a:solidFill>
                  <a:srgbClr val="000000"/>
                </a:solidFill>
                <a:latin typeface="Calibri"/>
                <a:ea typeface="Calibri"/>
              </a:rPr>
              <a:t>番目</a:t>
            </a:r>
            <a:r>
              <a:rPr b="0" lang="en-GB" sz="1100" spc="-1" strike="noStrike">
                <a:solidFill>
                  <a:srgbClr val="000000"/>
                </a:solidFill>
                <a:latin typeface="Calibri"/>
                <a:ea typeface="Calibri"/>
              </a:rPr>
              <a:t>(index</a:t>
            </a:r>
            <a:r>
              <a:rPr b="0" lang="en-GB" sz="1100" spc="-1" strike="noStrike">
                <a:solidFill>
                  <a:srgbClr val="000000"/>
                </a:solidFill>
                <a:latin typeface="Calibri"/>
                <a:ea typeface="Calibri"/>
              </a:rPr>
              <a:t>が</a:t>
            </a:r>
            <a:r>
              <a:rPr b="0" lang="en-GB" sz="1100" spc="-1" strike="noStrike">
                <a:solidFill>
                  <a:srgbClr val="000000"/>
                </a:solidFill>
                <a:latin typeface="Calibri"/>
                <a:ea typeface="Calibri"/>
              </a:rPr>
              <a:t>5</a:t>
            </a:r>
            <a:r>
              <a:rPr b="0" lang="en-GB" sz="1100" spc="-1" strike="noStrike">
                <a:solidFill>
                  <a:srgbClr val="000000"/>
                </a:solidFill>
                <a:latin typeface="Calibri"/>
                <a:ea typeface="Calibri"/>
              </a:rPr>
              <a:t>番目</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の列を取得</a:t>
            </a:r>
            <a:r>
              <a:rPr b="0" lang="en-GB" sz="1100" spc="-1" strike="noStrike">
                <a:solidFill>
                  <a:srgbClr val="000000"/>
                </a:solidFill>
                <a:latin typeface="Calibri"/>
                <a:ea typeface="Calibri"/>
              </a:rPr>
              <a:t>(index</a:t>
            </a:r>
            <a:r>
              <a:rPr b="0" lang="en-GB" sz="1100" spc="-1" strike="noStrike">
                <a:solidFill>
                  <a:srgbClr val="000000"/>
                </a:solidFill>
                <a:latin typeface="Calibri"/>
                <a:ea typeface="Calibri"/>
              </a:rPr>
              <a:t>は</a:t>
            </a:r>
            <a:r>
              <a:rPr b="0" lang="en-GB" sz="1100" spc="-1" strike="noStrike">
                <a:solidFill>
                  <a:srgbClr val="000000"/>
                </a:solidFill>
                <a:latin typeface="Calibri"/>
                <a:ea typeface="Calibri"/>
              </a:rPr>
              <a:t>0</a:t>
            </a:r>
            <a:r>
              <a:rPr b="0" lang="en-GB" sz="1100" spc="-1" strike="noStrike">
                <a:solidFill>
                  <a:srgbClr val="000000"/>
                </a:solidFill>
                <a:latin typeface="Calibri"/>
                <a:ea typeface="Calibri"/>
              </a:rPr>
              <a:t>から数える</a:t>
            </a:r>
            <a:r>
              <a:rPr b="0" lang="en-GB" sz="1100" spc="-1" strike="noStrike">
                <a:solidFill>
                  <a:srgbClr val="000000"/>
                </a:solidFill>
                <a:latin typeface="Calibri"/>
                <a:ea typeface="Calibri"/>
              </a:rPr>
              <a:t>)</a:t>
            </a:r>
            <a:endParaRPr b="0" lang="en-GB" sz="1100" spc="-1" strike="noStrike">
              <a:latin typeface="Arial"/>
            </a:endParaRPr>
          </a:p>
          <a:p>
            <a:pPr>
              <a:lnSpc>
                <a:spcPct val="90000"/>
              </a:lnSpc>
            </a:pPr>
            <a:r>
              <a:rPr b="1" lang="en-GB" sz="1100" spc="-1" strike="noStrike">
                <a:solidFill>
                  <a:srgbClr val="000000"/>
                </a:solidFill>
                <a:latin typeface="Consolas"/>
                <a:ea typeface="Consolas"/>
              </a:rPr>
              <a:t>df.loc[df['a'] &gt; 10, ['a','c']]</a:t>
            </a:r>
            <a:endParaRPr b="0" lang="en-GB" sz="1100" spc="-1" strike="noStrike">
              <a:latin typeface="Arial"/>
            </a:endParaRPr>
          </a:p>
          <a:p>
            <a:pPr>
              <a:lnSpc>
                <a:spcPct val="90000"/>
              </a:lnSpc>
            </a:pPr>
            <a:r>
              <a:rPr b="0" lang="en-GB" sz="1100" spc="-1" strike="noStrike">
                <a:solidFill>
                  <a:srgbClr val="000000"/>
                </a:solidFill>
                <a:latin typeface="Calibri"/>
                <a:ea typeface="Calibri"/>
              </a:rPr>
              <a:t>     </a:t>
            </a:r>
            <a:r>
              <a:rPr b="0" lang="en-GB" sz="1100" spc="-1" strike="noStrike">
                <a:solidFill>
                  <a:srgbClr val="000000"/>
                </a:solidFill>
                <a:latin typeface="Calibri"/>
                <a:ea typeface="Calibri"/>
              </a:rPr>
              <a:t>与えられた条件に合った</a:t>
            </a:r>
            <a:r>
              <a:rPr b="0" lang="en-GB" sz="1100" spc="-1" strike="noStrike">
                <a:solidFill>
                  <a:srgbClr val="000000"/>
                </a:solidFill>
                <a:latin typeface="Calibri"/>
                <a:ea typeface="Calibri"/>
              </a:rPr>
              <a:t>row(</a:t>
            </a:r>
            <a:r>
              <a:rPr b="0" lang="en-GB" sz="1100" spc="-1" strike="noStrike">
                <a:solidFill>
                  <a:srgbClr val="000000"/>
                </a:solidFill>
                <a:latin typeface="Calibri"/>
                <a:ea typeface="Calibri"/>
              </a:rPr>
              <a:t>行</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で且つ指定された</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を取得</a:t>
            </a:r>
            <a:endParaRPr b="0" lang="en-GB" sz="1100" spc="-1" strike="noStrike">
              <a:latin typeface="Arial"/>
            </a:endParaRPr>
          </a:p>
        </p:txBody>
      </p:sp>
      <p:graphicFrame>
        <p:nvGraphicFramePr>
          <p:cNvPr id="124" name="Table 86"/>
          <p:cNvGraphicFramePr/>
          <p:nvPr/>
        </p:nvGraphicFramePr>
        <p:xfrm>
          <a:off x="8997480" y="8109000"/>
          <a:ext cx="4939560" cy="1197720"/>
        </p:xfrm>
        <a:graphic>
          <a:graphicData uri="http://schemas.openxmlformats.org/drawingml/2006/table">
            <a:tbl>
              <a:tblPr/>
              <a:tblGrid>
                <a:gridCol w="1441440"/>
                <a:gridCol w="3498120"/>
              </a:tblGrid>
              <a:tr h="182880">
                <a:tc gridSpan="2">
                  <a:txBody>
                    <a:bodyPr lIns="0" rIns="0" tIns="0" bIns="0"/>
                    <a:p>
                      <a:pPr algn="ctr">
                        <a:lnSpc>
                          <a:spcPct val="100000"/>
                        </a:lnSpc>
                      </a:pPr>
                      <a:r>
                        <a:rPr b="1" lang="en-GB" sz="1200" spc="-1" strike="noStrike">
                          <a:solidFill>
                            <a:srgbClr val="ffffff"/>
                          </a:solidFill>
                          <a:latin typeface="Arial"/>
                          <a:ea typeface="Arial"/>
                        </a:rPr>
                        <a:t>regex (</a:t>
                      </a:r>
                      <a:r>
                        <a:rPr b="1" lang="en-GB" sz="1200" spc="-1" strike="noStrike">
                          <a:solidFill>
                            <a:srgbClr val="ffffff"/>
                          </a:solidFill>
                          <a:latin typeface="Arial"/>
                          <a:ea typeface="Arial"/>
                        </a:rPr>
                        <a:t>正規表現</a:t>
                      </a:r>
                      <a:r>
                        <a:rPr b="1" lang="en-GB" sz="1200" spc="-1" strike="noStrike">
                          <a:solidFill>
                            <a:srgbClr val="ffffff"/>
                          </a:solidFill>
                          <a:latin typeface="Arial"/>
                          <a:ea typeface="Arial"/>
                        </a:rPr>
                        <a:t>) </a:t>
                      </a:r>
                      <a:r>
                        <a:rPr b="1" lang="en-GB" sz="1200" spc="-1" strike="noStrike">
                          <a:solidFill>
                            <a:srgbClr val="ffffff"/>
                          </a:solidFill>
                          <a:latin typeface="Arial"/>
                          <a:ea typeface="Arial"/>
                        </a:rPr>
                        <a:t>の例</a:t>
                      </a:r>
                      <a:endParaRPr b="0" lang="en-GB" sz="1200" spc="-1" strike="noStrike">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solidFill>
                      <a:srgbClr val="4472c4"/>
                    </a:solidFill>
                  </a:tcPr>
                </a:tc>
                <a:tc hMerge="1">
                  <a:tcPr>
                    <a:solidFill>
                      <a:srgbClr val="729fcf"/>
                    </a:solidFill>
                  </a:tcPr>
                </a:tc>
              </a:tr>
              <a:tr h="228960">
                <a:tc>
                  <a:txBody>
                    <a:bodyPr lIns="45720" rIns="45720"/>
                    <a:p>
                      <a:pPr>
                        <a:lnSpc>
                          <a:spcPct val="100000"/>
                        </a:lnSpc>
                      </a:pPr>
                      <a:r>
                        <a:rPr b="1" lang="en-GB" sz="900" spc="-1" strike="noStrike">
                          <a:solidFill>
                            <a:srgbClr val="000000"/>
                          </a:solidFill>
                          <a:latin typeface="Consolas"/>
                          <a:ea typeface="Consolas"/>
                        </a:rPr>
                        <a:t>'\.'</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ピリオド’</a:t>
                      </a:r>
                      <a:r>
                        <a:rPr b="0" lang="en-GB" sz="900" spc="-1" strike="noStrike">
                          <a:solidFill>
                            <a:srgbClr val="000000"/>
                          </a:solidFill>
                          <a:latin typeface="Arial"/>
                          <a:ea typeface="Arial"/>
                        </a:rPr>
                        <a:t>.’</a:t>
                      </a:r>
                      <a:r>
                        <a:rPr b="0" lang="en-GB" sz="900" spc="-1" strike="noStrike">
                          <a:solidFill>
                            <a:srgbClr val="000000"/>
                          </a:solidFill>
                          <a:latin typeface="Arial"/>
                          <a:ea typeface="Arial"/>
                        </a:rPr>
                        <a:t>を含む文字列にマッチ</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r h="228960">
                <a:tc>
                  <a:txBody>
                    <a:bodyPr lIns="45720" rIns="45720"/>
                    <a:p>
                      <a:pPr>
                        <a:lnSpc>
                          <a:spcPct val="100000"/>
                        </a:lnSpc>
                      </a:pPr>
                      <a:r>
                        <a:rPr b="1" lang="en-GB" sz="900" spc="-1" strike="noStrike">
                          <a:solidFill>
                            <a:srgbClr val="000000"/>
                          </a:solidFill>
                          <a:latin typeface="Consolas"/>
                          <a:ea typeface="Consolas"/>
                        </a:rPr>
                        <a:t>'Length$'</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末尾に’</a:t>
                      </a:r>
                      <a:r>
                        <a:rPr b="0" lang="en-GB" sz="900" spc="-1" strike="noStrike">
                          <a:solidFill>
                            <a:srgbClr val="000000"/>
                          </a:solidFill>
                          <a:latin typeface="Arial"/>
                          <a:ea typeface="Arial"/>
                        </a:rPr>
                        <a:t>Length’</a:t>
                      </a:r>
                      <a:r>
                        <a:rPr b="0" lang="en-GB" sz="900" spc="-1" strike="noStrike">
                          <a:solidFill>
                            <a:srgbClr val="000000"/>
                          </a:solidFill>
                          <a:latin typeface="Arial"/>
                          <a:ea typeface="Arial"/>
                        </a:rPr>
                        <a:t>のある文字列にマッチ</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r h="228960">
                <a:tc>
                  <a:txBody>
                    <a:bodyPr lIns="45720" rIns="45720"/>
                    <a:p>
                      <a:pPr>
                        <a:lnSpc>
                          <a:spcPct val="100000"/>
                        </a:lnSpc>
                      </a:pPr>
                      <a:r>
                        <a:rPr b="1" lang="en-GB" sz="900" spc="-1" strike="noStrike">
                          <a:solidFill>
                            <a:srgbClr val="000000"/>
                          </a:solidFill>
                          <a:latin typeface="Consolas"/>
                          <a:ea typeface="Consolas"/>
                        </a:rPr>
                        <a:t>'^Sepal'</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冒頭に’</a:t>
                      </a:r>
                      <a:r>
                        <a:rPr b="0" lang="en-GB" sz="900" spc="-1" strike="noStrike">
                          <a:solidFill>
                            <a:srgbClr val="000000"/>
                          </a:solidFill>
                          <a:latin typeface="Arial"/>
                          <a:ea typeface="Arial"/>
                        </a:rPr>
                        <a:t>Sepal’</a:t>
                      </a:r>
                      <a:r>
                        <a:rPr b="0" lang="en-GB" sz="900" spc="-1" strike="noStrike">
                          <a:solidFill>
                            <a:srgbClr val="000000"/>
                          </a:solidFill>
                          <a:latin typeface="Arial"/>
                          <a:ea typeface="Arial"/>
                        </a:rPr>
                        <a:t>のある文字列にマッチ</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r h="228960">
                <a:tc>
                  <a:txBody>
                    <a:bodyPr lIns="45720" rIns="45720"/>
                    <a:p>
                      <a:pPr>
                        <a:lnSpc>
                          <a:spcPct val="100000"/>
                        </a:lnSpc>
                      </a:pPr>
                      <a:r>
                        <a:rPr b="1" lang="en-GB" sz="900" spc="-1" strike="noStrike">
                          <a:solidFill>
                            <a:srgbClr val="000000"/>
                          </a:solidFill>
                          <a:latin typeface="Consolas"/>
                          <a:ea typeface="Consolas"/>
                        </a:rPr>
                        <a:t>'^x[1-5]$'</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a:t>
                      </a:r>
                      <a:r>
                        <a:rPr b="0" lang="en-GB" sz="900" spc="-1" strike="noStrike">
                          <a:solidFill>
                            <a:srgbClr val="000000"/>
                          </a:solidFill>
                          <a:latin typeface="Arial"/>
                          <a:ea typeface="Arial"/>
                        </a:rPr>
                        <a:t>x’</a:t>
                      </a:r>
                      <a:r>
                        <a:rPr b="0" lang="en-GB" sz="900" spc="-1" strike="noStrike">
                          <a:solidFill>
                            <a:srgbClr val="000000"/>
                          </a:solidFill>
                          <a:latin typeface="Arial"/>
                          <a:ea typeface="Arial"/>
                        </a:rPr>
                        <a:t>で始まり且つ末尾が</a:t>
                      </a:r>
                      <a:r>
                        <a:rPr b="0" lang="en-GB" sz="900" spc="-1" strike="noStrike">
                          <a:solidFill>
                            <a:srgbClr val="000000"/>
                          </a:solidFill>
                          <a:latin typeface="Arial"/>
                          <a:ea typeface="Arial"/>
                        </a:rPr>
                        <a:t>1~5</a:t>
                      </a:r>
                      <a:r>
                        <a:rPr b="0" lang="en-GB" sz="900" spc="-1" strike="noStrike">
                          <a:solidFill>
                            <a:srgbClr val="000000"/>
                          </a:solidFill>
                          <a:latin typeface="Arial"/>
                          <a:ea typeface="Arial"/>
                        </a:rPr>
                        <a:t>のいずれかである文字列にマッチ</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r h="228960">
                <a:tc>
                  <a:txBody>
                    <a:bodyPr lIns="45720" rIns="45720"/>
                    <a:p>
                      <a:pPr>
                        <a:lnSpc>
                          <a:spcPct val="100000"/>
                        </a:lnSpc>
                      </a:pPr>
                      <a:r>
                        <a:rPr b="1" lang="en-GB" sz="900" spc="-1" strike="noStrike">
                          <a:solidFill>
                            <a:srgbClr val="000000"/>
                          </a:solidFill>
                          <a:latin typeface="Consolas"/>
                          <a:ea typeface="Consolas"/>
                        </a:rPr>
                        <a:t>''^(?!Species$).*'</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c>
                  <a:txBody>
                    <a:bodyPr lIns="45720" rIns="45720"/>
                    <a:p>
                      <a:pPr>
                        <a:lnSpc>
                          <a:spcPct val="100000"/>
                        </a:lnSpc>
                      </a:pPr>
                      <a:r>
                        <a:rPr b="0" lang="en-GB" sz="900" spc="-1" strike="noStrike">
                          <a:solidFill>
                            <a:srgbClr val="000000"/>
                          </a:solidFill>
                          <a:latin typeface="Arial"/>
                          <a:ea typeface="Arial"/>
                        </a:rPr>
                        <a:t>Species’</a:t>
                      </a:r>
                      <a:r>
                        <a:rPr b="0" lang="en-GB" sz="900" spc="-1" strike="noStrike">
                          <a:solidFill>
                            <a:srgbClr val="000000"/>
                          </a:solidFill>
                          <a:latin typeface="Arial"/>
                          <a:ea typeface="Arial"/>
                        </a:rPr>
                        <a:t>以外の文字列とマッチ</a:t>
                      </a:r>
                      <a:endParaRPr b="0" lang="en-GB" sz="900" spc="-1" strike="noStrike">
                        <a:latin typeface="Arial"/>
                      </a:endParaRPr>
                    </a:p>
                  </a:txBody>
                  <a:tcPr marL="45720" marR="45720">
                    <a:lnL w="12240">
                      <a:solidFill>
                        <a:srgbClr val="4472c4"/>
                      </a:solidFill>
                    </a:lnL>
                    <a:lnR w="12240">
                      <a:solidFill>
                        <a:srgbClr val="4472c4"/>
                      </a:solidFill>
                    </a:lnR>
                    <a:lnT w="12240">
                      <a:solidFill>
                        <a:srgbClr val="4472c4"/>
                      </a:solidFill>
                    </a:lnT>
                    <a:lnB w="12240">
                      <a:solidFill>
                        <a:srgbClr val="4472c4"/>
                      </a:solidFill>
                    </a:lnB>
                    <a:solidFill>
                      <a:srgbClr val="f2f2f2"/>
                    </a:solidFill>
                  </a:tcPr>
                </a:tc>
              </a:tr>
            </a:tbl>
          </a:graphicData>
        </a:graphic>
      </p:graphicFrame>
      <p:sp>
        <p:nvSpPr>
          <p:cNvPr id="125" name="CustomShape 87"/>
          <p:cNvSpPr/>
          <p:nvPr/>
        </p:nvSpPr>
        <p:spPr>
          <a:xfrm>
            <a:off x="6370200" y="6677280"/>
            <a:ext cx="2491560" cy="162576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df.sample(frac=0.5)</a:t>
            </a:r>
            <a:endParaRPr b="0" lang="en-GB" sz="1200" spc="-1" strike="noStrike">
              <a:latin typeface="Arial"/>
            </a:endParaRPr>
          </a:p>
          <a:p>
            <a:pPr>
              <a:lnSpc>
                <a:spcPct val="50000"/>
              </a:lnSpc>
            </a:pPr>
            <a:r>
              <a:rPr b="0" lang="en-GB" sz="1100" spc="-1" strike="noStrike">
                <a:solidFill>
                  <a:srgbClr val="000000"/>
                </a:solidFill>
                <a:latin typeface="Calibri"/>
                <a:ea typeface="Calibri"/>
              </a:rPr>
              <a:t>行を</a:t>
            </a:r>
            <a:r>
              <a:rPr b="0" lang="en-GB" sz="1100" spc="-1" strike="noStrike">
                <a:solidFill>
                  <a:srgbClr val="000000"/>
                </a:solidFill>
                <a:latin typeface="Calibri"/>
                <a:ea typeface="Calibri"/>
              </a:rPr>
              <a:t>[frac]</a:t>
            </a:r>
            <a:r>
              <a:rPr b="0" lang="en-GB" sz="1100" spc="-1" strike="noStrike">
                <a:solidFill>
                  <a:srgbClr val="000000"/>
                </a:solidFill>
                <a:latin typeface="Calibri"/>
                <a:ea typeface="Calibri"/>
              </a:rPr>
              <a:t>ランダムで行を取得</a:t>
            </a:r>
            <a:endParaRPr b="0" lang="en-GB" sz="1100" spc="-1" strike="noStrike">
              <a:latin typeface="Arial"/>
            </a:endParaRPr>
          </a:p>
          <a:p>
            <a:pPr>
              <a:lnSpc>
                <a:spcPct val="50000"/>
              </a:lnSpc>
            </a:pP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frac</a:t>
            </a:r>
            <a:r>
              <a:rPr b="0" lang="en-GB" sz="1100" spc="-1" strike="noStrike">
                <a:solidFill>
                  <a:srgbClr val="000000"/>
                </a:solidFill>
                <a:latin typeface="Calibri"/>
                <a:ea typeface="Calibri"/>
              </a:rPr>
              <a:t>は割合</a:t>
            </a:r>
            <a:r>
              <a:rPr b="0" lang="en-GB" sz="1100" spc="-1" strike="noStrike">
                <a:solidFill>
                  <a:srgbClr val="000000"/>
                </a:solidFill>
                <a:latin typeface="Calibri"/>
                <a:ea typeface="Calibri"/>
              </a:rPr>
              <a:t>(1 = 100%)</a:t>
            </a:r>
            <a:endParaRPr b="0" lang="en-GB" sz="1100" spc="-1" strike="noStrike">
              <a:latin typeface="Arial"/>
            </a:endParaRPr>
          </a:p>
          <a:p>
            <a:pPr>
              <a:lnSpc>
                <a:spcPct val="100000"/>
              </a:lnSpc>
            </a:pPr>
            <a:r>
              <a:rPr b="1" lang="en-GB" sz="1200" spc="-1" strike="noStrike">
                <a:solidFill>
                  <a:srgbClr val="000000"/>
                </a:solidFill>
                <a:latin typeface="Consolas"/>
                <a:ea typeface="Consolas"/>
              </a:rPr>
              <a:t>df.sample(n=10)</a:t>
            </a:r>
            <a:endParaRPr b="0" lang="en-GB" sz="1200" spc="-1" strike="noStrike">
              <a:latin typeface="Arial"/>
            </a:endParaRPr>
          </a:p>
          <a:p>
            <a:pPr>
              <a:lnSpc>
                <a:spcPct val="50000"/>
              </a:lnSpc>
            </a:pPr>
            <a:r>
              <a:rPr b="0" lang="en-GB" sz="1200" spc="-1" strike="noStrike">
                <a:solidFill>
                  <a:srgbClr val="000000"/>
                </a:solidFill>
                <a:latin typeface="Calibri"/>
                <a:ea typeface="Calibri"/>
              </a:rPr>
              <a:t>     </a:t>
            </a:r>
            <a:r>
              <a:rPr b="0" lang="en-GB" sz="1100" spc="-1" strike="noStrike">
                <a:solidFill>
                  <a:srgbClr val="000000"/>
                </a:solidFill>
                <a:latin typeface="Calibri"/>
                <a:ea typeface="Calibri"/>
              </a:rPr>
              <a:t>n</a:t>
            </a:r>
            <a:r>
              <a:rPr b="0" lang="en-GB" sz="1100" spc="-1" strike="noStrike">
                <a:solidFill>
                  <a:srgbClr val="000000"/>
                </a:solidFill>
                <a:latin typeface="Calibri"/>
                <a:ea typeface="Calibri"/>
              </a:rPr>
              <a:t>行をランダムで取得</a:t>
            </a:r>
            <a:endParaRPr b="0" lang="en-GB" sz="1100" spc="-1" strike="noStrike">
              <a:latin typeface="Arial"/>
            </a:endParaRPr>
          </a:p>
          <a:p>
            <a:pPr>
              <a:lnSpc>
                <a:spcPct val="100000"/>
              </a:lnSpc>
            </a:pPr>
            <a:r>
              <a:rPr b="1" lang="en-GB" sz="1200" spc="-1" strike="noStrike">
                <a:solidFill>
                  <a:srgbClr val="000000"/>
                </a:solidFill>
                <a:latin typeface="Consolas"/>
                <a:ea typeface="Consolas"/>
              </a:rPr>
              <a:t>df.iloc[10:20]</a:t>
            </a:r>
            <a:endParaRPr b="0" lang="en-GB" sz="1200" spc="-1" strike="noStrike">
              <a:latin typeface="Arial"/>
            </a:endParaRPr>
          </a:p>
          <a:p>
            <a:pPr>
              <a:lnSpc>
                <a:spcPct val="50000"/>
              </a:lnSpc>
            </a:pPr>
            <a:r>
              <a:rPr b="0" lang="en-GB" sz="1200" spc="-1" strike="noStrike">
                <a:solidFill>
                  <a:srgbClr val="000000"/>
                </a:solidFill>
                <a:latin typeface="Calibri"/>
                <a:ea typeface="Calibri"/>
              </a:rPr>
              <a:t>    </a:t>
            </a:r>
            <a:r>
              <a:rPr b="0" lang="en-GB" sz="1200" spc="-1" strike="noStrike">
                <a:solidFill>
                  <a:srgbClr val="000000"/>
                </a:solidFill>
                <a:latin typeface="Calibri"/>
                <a:ea typeface="Calibri"/>
              </a:rPr>
              <a:t>指定位置の行を取得</a:t>
            </a:r>
            <a:endParaRPr b="0" lang="en-GB" sz="1200" spc="-1" strike="noStrike">
              <a:latin typeface="Arial"/>
            </a:endParaRPr>
          </a:p>
          <a:p>
            <a:pPr>
              <a:lnSpc>
                <a:spcPct val="100000"/>
              </a:lnSpc>
            </a:pPr>
            <a:r>
              <a:rPr b="1" lang="en-GB" sz="1200" spc="-1" strike="noStrike">
                <a:solidFill>
                  <a:srgbClr val="000000"/>
                </a:solidFill>
                <a:latin typeface="Consolas"/>
                <a:ea typeface="Consolas"/>
              </a:rPr>
              <a:t>df.nlargest(n, 'value')</a:t>
            </a:r>
            <a:endParaRPr b="0" lang="en-GB" sz="1200" spc="-1" strike="noStrike">
              <a:latin typeface="Arial"/>
            </a:endParaRPr>
          </a:p>
          <a:p>
            <a:pPr>
              <a:lnSpc>
                <a:spcPct val="50000"/>
              </a:lnSpc>
            </a:pPr>
            <a:r>
              <a:rPr b="0" lang="en-GB" sz="1200" spc="-1" strike="noStrike">
                <a:solidFill>
                  <a:srgbClr val="000000"/>
                </a:solidFill>
                <a:latin typeface="Calibri"/>
                <a:ea typeface="Calibri"/>
              </a:rPr>
              <a:t>    </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value’</a:t>
            </a:r>
            <a:r>
              <a:rPr b="0" lang="en-GB" sz="1100" spc="-1" strike="noStrike">
                <a:solidFill>
                  <a:srgbClr val="000000"/>
                </a:solidFill>
                <a:latin typeface="Calibri"/>
                <a:ea typeface="Calibri"/>
              </a:rPr>
              <a:t>列の</a:t>
            </a:r>
            <a:r>
              <a:rPr b="0" lang="en-GB" sz="1100" spc="-1" strike="noStrike">
                <a:solidFill>
                  <a:srgbClr val="000000"/>
                </a:solidFill>
                <a:latin typeface="Calibri"/>
                <a:ea typeface="Calibri"/>
              </a:rPr>
              <a:t>n</a:t>
            </a:r>
            <a:r>
              <a:rPr b="0" lang="en-GB" sz="1100" spc="-1" strike="noStrike">
                <a:solidFill>
                  <a:srgbClr val="000000"/>
                </a:solidFill>
                <a:latin typeface="Calibri"/>
                <a:ea typeface="Calibri"/>
              </a:rPr>
              <a:t>行を降順で</a:t>
            </a:r>
            <a:r>
              <a:rPr b="0" lang="en-GB" sz="1200" spc="-1" strike="noStrike">
                <a:solidFill>
                  <a:srgbClr val="000000"/>
                </a:solidFill>
                <a:latin typeface="Calibri"/>
                <a:ea typeface="Calibri"/>
              </a:rPr>
              <a:t>取得</a:t>
            </a:r>
            <a:endParaRPr b="0" lang="en-GB" sz="1200" spc="-1" strike="noStrike">
              <a:latin typeface="Arial"/>
            </a:endParaRPr>
          </a:p>
          <a:p>
            <a:pPr>
              <a:lnSpc>
                <a:spcPct val="100000"/>
              </a:lnSpc>
            </a:pPr>
            <a:r>
              <a:rPr b="1" lang="en-GB" sz="1200" spc="-1" strike="noStrike">
                <a:solidFill>
                  <a:srgbClr val="000000"/>
                </a:solidFill>
                <a:latin typeface="Consolas"/>
                <a:ea typeface="Consolas"/>
              </a:rPr>
              <a:t>df.nsmallest(n, 'value')</a:t>
            </a:r>
            <a:endParaRPr b="0" lang="en-GB" sz="1200" spc="-1" strike="noStrike">
              <a:latin typeface="Arial"/>
            </a:endParaRPr>
          </a:p>
          <a:p>
            <a:pPr>
              <a:lnSpc>
                <a:spcPct val="100000"/>
              </a:lnSpc>
            </a:pP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value’</a:t>
            </a:r>
            <a:r>
              <a:rPr b="0" lang="en-GB" sz="1100" spc="-1" strike="noStrike">
                <a:solidFill>
                  <a:srgbClr val="000000"/>
                </a:solidFill>
                <a:latin typeface="Calibri"/>
                <a:ea typeface="Calibri"/>
              </a:rPr>
              <a:t>列の</a:t>
            </a:r>
            <a:r>
              <a:rPr b="0" lang="en-GB" sz="1100" spc="-1" strike="noStrike">
                <a:solidFill>
                  <a:srgbClr val="000000"/>
                </a:solidFill>
                <a:latin typeface="Calibri"/>
                <a:ea typeface="Calibri"/>
              </a:rPr>
              <a:t>n</a:t>
            </a:r>
            <a:r>
              <a:rPr b="0" lang="en-GB" sz="1100" spc="-1" strike="noStrike">
                <a:solidFill>
                  <a:srgbClr val="000000"/>
                </a:solidFill>
                <a:latin typeface="Calibri"/>
                <a:ea typeface="Calibri"/>
              </a:rPr>
              <a:t>行を昇順で</a:t>
            </a:r>
            <a:r>
              <a:rPr b="0" lang="en-GB" sz="1200" spc="-1" strike="noStrike">
                <a:solidFill>
                  <a:srgbClr val="000000"/>
                </a:solidFill>
                <a:latin typeface="Calibri"/>
                <a:ea typeface="Calibri"/>
              </a:rPr>
              <a:t>取得</a:t>
            </a:r>
            <a:endParaRPr b="0" lang="en-GB" sz="1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33560" y="6105240"/>
            <a:ext cx="8958600" cy="2557440"/>
          </a:xfrm>
          <a:prstGeom prst="roundRect">
            <a:avLst>
              <a:gd name="adj" fmla="val 1508"/>
            </a:avLst>
          </a:prstGeom>
          <a:solidFill>
            <a:srgbClr val="deebf7"/>
          </a:solidFill>
          <a:ln w="12600">
            <a:solidFill>
              <a:srgbClr val="42719b"/>
            </a:solidFill>
            <a:miter/>
          </a:ln>
        </p:spPr>
        <p:style>
          <a:lnRef idx="0"/>
          <a:fillRef idx="0"/>
          <a:effectRef idx="0"/>
          <a:fontRef idx="minor"/>
        </p:style>
      </p:sp>
      <p:sp>
        <p:nvSpPr>
          <p:cNvPr id="127" name="CustomShape 2"/>
          <p:cNvSpPr/>
          <p:nvPr/>
        </p:nvSpPr>
        <p:spPr>
          <a:xfrm>
            <a:off x="9313920" y="492120"/>
            <a:ext cx="4375440" cy="6091920"/>
          </a:xfrm>
          <a:prstGeom prst="roundRect">
            <a:avLst>
              <a:gd name="adj" fmla="val 1508"/>
            </a:avLst>
          </a:prstGeom>
          <a:solidFill>
            <a:srgbClr val="deebf7"/>
          </a:solidFill>
          <a:ln w="12600">
            <a:solidFill>
              <a:srgbClr val="42719b"/>
            </a:solidFill>
            <a:miter/>
          </a:ln>
        </p:spPr>
        <p:style>
          <a:lnRef idx="0"/>
          <a:fillRef idx="0"/>
          <a:effectRef idx="0"/>
          <a:fontRef idx="minor"/>
        </p:style>
      </p:sp>
      <p:grpSp>
        <p:nvGrpSpPr>
          <p:cNvPr id="128" name="Group 3"/>
          <p:cNvGrpSpPr/>
          <p:nvPr/>
        </p:nvGrpSpPr>
        <p:grpSpPr>
          <a:xfrm>
            <a:off x="134640" y="80280"/>
            <a:ext cx="4388760" cy="456480"/>
            <a:chOff x="134640" y="80280"/>
            <a:chExt cx="4388760" cy="456480"/>
          </a:xfrm>
        </p:grpSpPr>
        <p:sp>
          <p:nvSpPr>
            <p:cNvPr id="129" name="CustomShape 4"/>
            <p:cNvSpPr/>
            <p:nvPr/>
          </p:nvSpPr>
          <p:spPr>
            <a:xfrm>
              <a:off x="134640" y="97200"/>
              <a:ext cx="438876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130" name="CustomShape 5"/>
            <p:cNvSpPr/>
            <p:nvPr/>
          </p:nvSpPr>
          <p:spPr>
            <a:xfrm>
              <a:off x="155160" y="80280"/>
              <a:ext cx="4347360" cy="456480"/>
            </a:xfrm>
            <a:prstGeom prst="rect">
              <a:avLst/>
            </a:prstGeom>
            <a:noFill/>
            <a:ln w="12600">
              <a:noFill/>
            </a:ln>
          </p:spPr>
          <p:style>
            <a:lnRef idx="0"/>
            <a:fillRef idx="0"/>
            <a:effectRef idx="0"/>
            <a:fontRef idx="minor"/>
          </p:style>
          <p:txBody>
            <a:bodyPr lIns="45720" rIns="45720" anchor="ctr"/>
            <a:p>
              <a:pPr algn="ctr">
                <a:lnSpc>
                  <a:spcPct val="100000"/>
                </a:lnSpc>
              </a:pPr>
              <a:r>
                <a:rPr b="1" lang="en-GB" sz="2400" spc="-1" strike="noStrike">
                  <a:solidFill>
                    <a:srgbClr val="ffffff"/>
                  </a:solidFill>
                  <a:latin typeface="Calibri"/>
                  <a:ea typeface="Calibri"/>
                </a:rPr>
                <a:t>データの要約</a:t>
              </a:r>
              <a:endParaRPr b="0" lang="en-GB" sz="2400" spc="-1" strike="noStrike">
                <a:latin typeface="Arial"/>
              </a:endParaRPr>
            </a:p>
          </p:txBody>
        </p:sp>
      </p:grpSp>
      <p:grpSp>
        <p:nvGrpSpPr>
          <p:cNvPr id="131" name="Group 6"/>
          <p:cNvGrpSpPr/>
          <p:nvPr/>
        </p:nvGrpSpPr>
        <p:grpSpPr>
          <a:xfrm>
            <a:off x="4703040" y="1325160"/>
            <a:ext cx="4388760" cy="456480"/>
            <a:chOff x="4703040" y="1325160"/>
            <a:chExt cx="4388760" cy="456480"/>
          </a:xfrm>
        </p:grpSpPr>
        <p:sp>
          <p:nvSpPr>
            <p:cNvPr id="132" name="CustomShape 7"/>
            <p:cNvSpPr/>
            <p:nvPr/>
          </p:nvSpPr>
          <p:spPr>
            <a:xfrm>
              <a:off x="4703040" y="1341720"/>
              <a:ext cx="438876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133" name="CustomShape 8"/>
            <p:cNvSpPr/>
            <p:nvPr/>
          </p:nvSpPr>
          <p:spPr>
            <a:xfrm>
              <a:off x="4723920" y="1325160"/>
              <a:ext cx="4347360" cy="456480"/>
            </a:xfrm>
            <a:prstGeom prst="rect">
              <a:avLst/>
            </a:prstGeom>
            <a:noFill/>
            <a:ln w="12600">
              <a:noFill/>
            </a:ln>
          </p:spPr>
          <p:style>
            <a:lnRef idx="0"/>
            <a:fillRef idx="0"/>
            <a:effectRef idx="0"/>
            <a:fontRef idx="minor"/>
          </p:style>
          <p:txBody>
            <a:bodyPr lIns="45720" rIns="45720" anchor="ctr"/>
            <a:p>
              <a:pPr algn="ctr">
                <a:lnSpc>
                  <a:spcPct val="100000"/>
                </a:lnSpc>
              </a:pPr>
              <a:r>
                <a:rPr b="1" lang="en-GB" sz="2400" spc="-1" strike="noStrike">
                  <a:solidFill>
                    <a:srgbClr val="ffffff"/>
                  </a:solidFill>
                  <a:latin typeface="Calibri"/>
                  <a:ea typeface="Calibri"/>
                </a:rPr>
                <a:t>新しい</a:t>
              </a:r>
              <a:r>
                <a:rPr b="1" lang="en-GB" sz="2400" spc="-1" strike="noStrike">
                  <a:solidFill>
                    <a:srgbClr val="ffffff"/>
                  </a:solidFill>
                  <a:latin typeface="Calibri"/>
                  <a:ea typeface="Calibri"/>
                </a:rPr>
                <a:t>Column(</a:t>
              </a:r>
              <a:r>
                <a:rPr b="1" lang="en-GB" sz="2400" spc="-1" strike="noStrike">
                  <a:solidFill>
                    <a:srgbClr val="ffffff"/>
                  </a:solidFill>
                  <a:latin typeface="Calibri"/>
                  <a:ea typeface="Calibri"/>
                </a:rPr>
                <a:t>列</a:t>
              </a:r>
              <a:r>
                <a:rPr b="1" lang="en-GB" sz="2400" spc="-1" strike="noStrike">
                  <a:solidFill>
                    <a:srgbClr val="ffffff"/>
                  </a:solidFill>
                  <a:latin typeface="Calibri"/>
                  <a:ea typeface="Calibri"/>
                </a:rPr>
                <a:t>)</a:t>
              </a:r>
              <a:r>
                <a:rPr b="1" lang="en-GB" sz="2400" spc="-1" strike="noStrike">
                  <a:solidFill>
                    <a:srgbClr val="ffffff"/>
                  </a:solidFill>
                  <a:latin typeface="Calibri"/>
                  <a:ea typeface="Calibri"/>
                </a:rPr>
                <a:t>の作成</a:t>
              </a:r>
              <a:endParaRPr b="0" lang="en-GB" sz="2400" spc="-1" strike="noStrike">
                <a:latin typeface="Arial"/>
              </a:endParaRPr>
            </a:p>
          </p:txBody>
        </p:sp>
      </p:grpSp>
      <p:grpSp>
        <p:nvGrpSpPr>
          <p:cNvPr id="134" name="Group 9"/>
          <p:cNvGrpSpPr/>
          <p:nvPr/>
        </p:nvGrpSpPr>
        <p:grpSpPr>
          <a:xfrm>
            <a:off x="9300600" y="80280"/>
            <a:ext cx="4388760" cy="456480"/>
            <a:chOff x="9300600" y="80280"/>
            <a:chExt cx="4388760" cy="456480"/>
          </a:xfrm>
        </p:grpSpPr>
        <p:sp>
          <p:nvSpPr>
            <p:cNvPr id="135" name="CustomShape 10"/>
            <p:cNvSpPr/>
            <p:nvPr/>
          </p:nvSpPr>
          <p:spPr>
            <a:xfrm>
              <a:off x="9300600" y="97200"/>
              <a:ext cx="438876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136" name="CustomShape 11"/>
            <p:cNvSpPr/>
            <p:nvPr/>
          </p:nvSpPr>
          <p:spPr>
            <a:xfrm>
              <a:off x="9321480" y="80280"/>
              <a:ext cx="4347360" cy="456480"/>
            </a:xfrm>
            <a:prstGeom prst="rect">
              <a:avLst/>
            </a:prstGeom>
            <a:noFill/>
            <a:ln w="12600">
              <a:noFill/>
            </a:ln>
          </p:spPr>
          <p:style>
            <a:lnRef idx="0"/>
            <a:fillRef idx="0"/>
            <a:effectRef idx="0"/>
            <a:fontRef idx="minor"/>
          </p:style>
          <p:txBody>
            <a:bodyPr lIns="45720" rIns="45720" anchor="ctr"/>
            <a:p>
              <a:pPr algn="ctr">
                <a:lnSpc>
                  <a:spcPct val="100000"/>
                </a:lnSpc>
              </a:pPr>
              <a:r>
                <a:rPr b="1" lang="en-GB" sz="2400" spc="-1" strike="noStrike">
                  <a:solidFill>
                    <a:srgbClr val="ffffff"/>
                  </a:solidFill>
                  <a:latin typeface="Calibri"/>
                  <a:ea typeface="Calibri"/>
                </a:rPr>
                <a:t>データの結合</a:t>
              </a:r>
              <a:endParaRPr b="0" lang="en-GB" sz="2400" spc="-1" strike="noStrike">
                <a:latin typeface="Arial"/>
              </a:endParaRPr>
            </a:p>
          </p:txBody>
        </p:sp>
      </p:grpSp>
      <p:sp>
        <p:nvSpPr>
          <p:cNvPr id="137" name="CustomShape 12"/>
          <p:cNvSpPr/>
          <p:nvPr/>
        </p:nvSpPr>
        <p:spPr>
          <a:xfrm>
            <a:off x="145800" y="526680"/>
            <a:ext cx="4377600" cy="1294200"/>
          </a:xfrm>
          <a:prstGeom prst="rect">
            <a:avLst/>
          </a:prstGeom>
          <a:noFill/>
          <a:ln w="12600">
            <a:noFill/>
          </a:ln>
        </p:spPr>
        <p:style>
          <a:lnRef idx="0"/>
          <a:fillRef idx="0"/>
          <a:effectRef idx="0"/>
          <a:fontRef idx="minor"/>
        </p:style>
        <p:txBody>
          <a:bodyPr lIns="45720" rIns="45720" tIns="45000" bIns="45000"/>
          <a:p>
            <a:pPr>
              <a:lnSpc>
                <a:spcPct val="90000"/>
              </a:lnSpc>
            </a:pPr>
            <a:r>
              <a:rPr b="1" lang="en-GB" sz="1100" spc="-1" strike="noStrike">
                <a:solidFill>
                  <a:srgbClr val="000000"/>
                </a:solidFill>
                <a:latin typeface="Consolas"/>
                <a:ea typeface="Consolas"/>
              </a:rPr>
              <a:t>df['w'].value_counts()</a:t>
            </a:r>
            <a:endParaRPr b="0" lang="en-GB" sz="1100" spc="-1" strike="noStrike">
              <a:latin typeface="Arial"/>
            </a:endParaRPr>
          </a:p>
          <a:p>
            <a:pPr>
              <a:lnSpc>
                <a:spcPct val="90000"/>
              </a:lnSpc>
            </a:pPr>
            <a:r>
              <a:rPr b="0" lang="en-GB" sz="1100" spc="-1" strike="noStrike">
                <a:solidFill>
                  <a:srgbClr val="000000"/>
                </a:solidFill>
                <a:latin typeface="Calibri"/>
                <a:ea typeface="Calibri"/>
              </a:rPr>
              <a:t>     </a:t>
            </a:r>
            <a:r>
              <a:rPr b="0" lang="en-GB" sz="1100" spc="-1" strike="noStrike">
                <a:solidFill>
                  <a:srgbClr val="000000"/>
                </a:solidFill>
                <a:latin typeface="Calibri"/>
                <a:ea typeface="Calibri"/>
              </a:rPr>
              <a:t>変数の出現回数をカウント</a:t>
            </a:r>
            <a:endParaRPr b="0" lang="en-GB" sz="1100" spc="-1" strike="noStrike">
              <a:latin typeface="Arial"/>
            </a:endParaRPr>
          </a:p>
          <a:p>
            <a:pPr>
              <a:lnSpc>
                <a:spcPct val="90000"/>
              </a:lnSpc>
            </a:pPr>
            <a:r>
              <a:rPr b="1" lang="en-GB" sz="1100" spc="-1" strike="noStrike">
                <a:solidFill>
                  <a:srgbClr val="000000"/>
                </a:solidFill>
                <a:latin typeface="Consolas"/>
                <a:ea typeface="Consolas"/>
              </a:rPr>
              <a:t>len(df)</a:t>
            </a:r>
            <a:endParaRPr b="0" lang="en-GB" sz="1100" spc="-1" strike="noStrike">
              <a:latin typeface="Arial"/>
            </a:endParaRPr>
          </a:p>
          <a:p>
            <a:pPr>
              <a:lnSpc>
                <a:spcPct val="90000"/>
              </a:lnSpc>
            </a:pPr>
            <a:r>
              <a:rPr b="0" lang="en-GB" sz="1100" spc="-1" strike="noStrike">
                <a:solidFill>
                  <a:srgbClr val="000000"/>
                </a:solidFill>
                <a:latin typeface="Calibri"/>
                <a:ea typeface="Calibri"/>
              </a:rPr>
              <a:t># DataFrame</a:t>
            </a:r>
            <a:r>
              <a:rPr b="0" lang="en-GB" sz="1100" spc="-1" strike="noStrike">
                <a:solidFill>
                  <a:srgbClr val="000000"/>
                </a:solidFill>
                <a:latin typeface="Calibri"/>
                <a:ea typeface="Calibri"/>
              </a:rPr>
              <a:t>の行数を出力</a:t>
            </a:r>
            <a:endParaRPr b="0" lang="en-GB" sz="1100" spc="-1" strike="noStrike">
              <a:latin typeface="Arial"/>
            </a:endParaRPr>
          </a:p>
          <a:p>
            <a:pPr>
              <a:lnSpc>
                <a:spcPct val="90000"/>
              </a:lnSpc>
            </a:pPr>
            <a:r>
              <a:rPr b="1" lang="en-GB" sz="1100" spc="-1" strike="noStrike">
                <a:solidFill>
                  <a:srgbClr val="000000"/>
                </a:solidFill>
                <a:latin typeface="Consolas"/>
                <a:ea typeface="Consolas"/>
              </a:rPr>
              <a:t>df['w'].nunique()</a:t>
            </a:r>
            <a:endParaRPr b="0" lang="en-GB" sz="1100" spc="-1" strike="noStrike">
              <a:latin typeface="Arial"/>
            </a:endParaRPr>
          </a:p>
          <a:p>
            <a:pPr>
              <a:lnSpc>
                <a:spcPct val="90000"/>
              </a:lnSpc>
            </a:pPr>
            <a:r>
              <a:rPr b="0" lang="en-GB" sz="1100" spc="-1" strike="noStrike">
                <a:solidFill>
                  <a:srgbClr val="000000"/>
                </a:solidFill>
                <a:latin typeface="Calibri"/>
                <a:ea typeface="Calibri"/>
              </a:rPr>
              <a:t>ユニークな値をカウントして出力</a:t>
            </a:r>
            <a:endParaRPr b="0" lang="en-GB" sz="1100" spc="-1" strike="noStrike">
              <a:latin typeface="Arial"/>
            </a:endParaRPr>
          </a:p>
          <a:p>
            <a:pPr>
              <a:lnSpc>
                <a:spcPct val="90000"/>
              </a:lnSpc>
            </a:pPr>
            <a:r>
              <a:rPr b="1" lang="en-GB" sz="1100" spc="-1" strike="noStrike">
                <a:solidFill>
                  <a:srgbClr val="000000"/>
                </a:solidFill>
                <a:latin typeface="Consolas"/>
                <a:ea typeface="Consolas"/>
              </a:rPr>
              <a:t>df.describe()</a:t>
            </a:r>
            <a:endParaRPr b="0" lang="en-GB" sz="1100" spc="-1" strike="noStrike">
              <a:latin typeface="Arial"/>
            </a:endParaRPr>
          </a:p>
          <a:p>
            <a:pPr>
              <a:lnSpc>
                <a:spcPct val="90000"/>
              </a:lnSpc>
            </a:pPr>
            <a:r>
              <a:rPr b="0" lang="en-GB" sz="1100" spc="-1" strike="noStrike">
                <a:solidFill>
                  <a:srgbClr val="000000"/>
                </a:solidFill>
                <a:latin typeface="Calibri"/>
                <a:ea typeface="Calibri"/>
              </a:rPr>
              <a:t>Basic descriptive statistics for each column (or GroupBy)</a:t>
            </a:r>
            <a:endParaRPr b="0" lang="en-GB" sz="1100" spc="-1" strike="noStrike">
              <a:latin typeface="Arial"/>
            </a:endParaRPr>
          </a:p>
        </p:txBody>
      </p:sp>
      <p:graphicFrame>
        <p:nvGraphicFramePr>
          <p:cNvPr id="138" name="Table 13"/>
          <p:cNvGraphicFramePr/>
          <p:nvPr/>
        </p:nvGraphicFramePr>
        <p:xfrm>
          <a:off x="839160" y="2013480"/>
          <a:ext cx="1096920" cy="548280"/>
        </p:xfrm>
        <a:graphic>
          <a:graphicData uri="http://schemas.openxmlformats.org/drawingml/2006/table">
            <a:tbl>
              <a:tblPr/>
              <a:tblGrid>
                <a:gridCol w="274320"/>
                <a:gridCol w="274320"/>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8cbad"/>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graphicFrame>
        <p:nvGraphicFramePr>
          <p:cNvPr id="139" name="Table 14"/>
          <p:cNvGraphicFramePr/>
          <p:nvPr/>
        </p:nvGraphicFramePr>
        <p:xfrm>
          <a:off x="2616480" y="2013480"/>
          <a:ext cx="548280" cy="548280"/>
        </p:xfrm>
        <a:graphic>
          <a:graphicData uri="http://schemas.openxmlformats.org/drawingml/2006/table">
            <a:tbl>
              <a:tblPr/>
              <a:tblGrid>
                <a:gridCol w="274320"/>
                <a:gridCol w="27432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r>
            </a:tbl>
          </a:graphicData>
        </a:graphic>
      </p:graphicFrame>
      <p:sp>
        <p:nvSpPr>
          <p:cNvPr id="140" name="Line 15"/>
          <p:cNvSpPr/>
          <p:nvPr/>
        </p:nvSpPr>
        <p:spPr>
          <a:xfrm>
            <a:off x="2094480" y="2286000"/>
            <a:ext cx="363240" cy="0"/>
          </a:xfrm>
          <a:prstGeom prst="line">
            <a:avLst/>
          </a:prstGeom>
          <a:ln w="63360">
            <a:solidFill>
              <a:srgbClr val="000000"/>
            </a:solidFill>
            <a:miter/>
            <a:tailEnd len="med" type="stealth" w="med"/>
          </a:ln>
        </p:spPr>
        <p:style>
          <a:lnRef idx="0"/>
          <a:fillRef idx="0"/>
          <a:effectRef idx="0"/>
          <a:fontRef idx="minor"/>
        </p:style>
      </p:sp>
      <p:sp>
        <p:nvSpPr>
          <p:cNvPr id="141" name="CustomShape 16"/>
          <p:cNvSpPr/>
          <p:nvPr/>
        </p:nvSpPr>
        <p:spPr>
          <a:xfrm>
            <a:off x="131400" y="2585160"/>
            <a:ext cx="4377600" cy="842760"/>
          </a:xfrm>
          <a:prstGeom prst="rect">
            <a:avLst/>
          </a:prstGeom>
          <a:noFill/>
          <a:ln w="12600">
            <a:noFill/>
          </a:ln>
        </p:spPr>
        <p:style>
          <a:lnRef idx="0"/>
          <a:fillRef idx="0"/>
          <a:effectRef idx="0"/>
          <a:fontRef idx="minor"/>
        </p:style>
        <p:txBody>
          <a:bodyPr lIns="45720" rIns="45720" tIns="45000" bIns="45000"/>
          <a:p>
            <a:pPr>
              <a:lnSpc>
                <a:spcPct val="90000"/>
              </a:lnSpc>
            </a:pPr>
            <a:r>
              <a:rPr b="0" lang="en-GB" sz="1100" spc="-1" strike="noStrike">
                <a:solidFill>
                  <a:srgbClr val="000000"/>
                </a:solidFill>
                <a:latin typeface="Calibri"/>
                <a:ea typeface="Calibri"/>
              </a:rPr>
              <a:t>pandas</a:t>
            </a:r>
            <a:r>
              <a:rPr b="0" lang="en-GB" sz="1100" spc="-1" strike="noStrike">
                <a:solidFill>
                  <a:srgbClr val="000000"/>
                </a:solidFill>
                <a:latin typeface="Calibri"/>
                <a:ea typeface="Calibri"/>
              </a:rPr>
              <a:t>は様々な種類の</a:t>
            </a:r>
            <a:r>
              <a:rPr b="0" lang="en-GB" sz="1100" spc="-1" strike="noStrike">
                <a:solidFill>
                  <a:srgbClr val="000000"/>
                </a:solidFill>
                <a:latin typeface="Calibri"/>
                <a:ea typeface="Calibri"/>
              </a:rPr>
              <a:t>pandas</a:t>
            </a:r>
            <a:r>
              <a:rPr b="0" lang="en-GB" sz="1100" spc="-1" strike="noStrike">
                <a:solidFill>
                  <a:srgbClr val="000000"/>
                </a:solidFill>
                <a:latin typeface="Calibri"/>
                <a:ea typeface="Calibri"/>
              </a:rPr>
              <a:t>オブジェクト</a:t>
            </a:r>
            <a:r>
              <a:rPr b="0" lang="en-GB" sz="1100" spc="-1" strike="noStrike">
                <a:solidFill>
                  <a:srgbClr val="000000"/>
                </a:solidFill>
                <a:latin typeface="Calibri"/>
                <a:ea typeface="Calibri"/>
              </a:rPr>
              <a:t>(DataFrame columns, Series, GroupBy, Expanding and Rolling(</a:t>
            </a:r>
            <a:r>
              <a:rPr b="0" lang="en-GB" sz="1100" spc="-1" strike="noStrike">
                <a:solidFill>
                  <a:srgbClr val="000000"/>
                </a:solidFill>
                <a:latin typeface="Calibri"/>
                <a:ea typeface="Calibri"/>
              </a:rPr>
              <a:t>下記参照</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を操作する</a:t>
            </a:r>
            <a:r>
              <a:rPr b="1" lang="en-GB" sz="1100" spc="-1" strike="noStrike">
                <a:solidFill>
                  <a:srgbClr val="000000"/>
                </a:solidFill>
                <a:latin typeface="Calibri"/>
                <a:ea typeface="Calibri"/>
              </a:rPr>
              <a:t>summary functions(</a:t>
            </a:r>
            <a:r>
              <a:rPr b="1" lang="en-GB" sz="1100" spc="-1" strike="noStrike">
                <a:solidFill>
                  <a:srgbClr val="000000"/>
                </a:solidFill>
                <a:latin typeface="Calibri"/>
                <a:ea typeface="Calibri"/>
              </a:rPr>
              <a:t>要約関数</a:t>
            </a:r>
            <a:r>
              <a:rPr b="1" lang="en-GB" sz="1100" spc="-1" strike="noStrike">
                <a:solidFill>
                  <a:srgbClr val="000000"/>
                </a:solidFill>
                <a:latin typeface="Calibri"/>
                <a:ea typeface="Calibri"/>
              </a:rPr>
              <a:t>)</a:t>
            </a:r>
            <a:r>
              <a:rPr b="0" lang="en-GB" sz="1100" spc="-1" strike="noStrike">
                <a:solidFill>
                  <a:srgbClr val="000000"/>
                </a:solidFill>
                <a:latin typeface="Calibri"/>
                <a:ea typeface="Calibri"/>
              </a:rPr>
              <a:t>を提供し、各グループに対して</a:t>
            </a:r>
            <a:r>
              <a:rPr b="0" lang="en-GB" sz="1100" spc="-1" strike="noStrike">
                <a:solidFill>
                  <a:srgbClr val="000000"/>
                </a:solidFill>
                <a:latin typeface="Calibri"/>
                <a:ea typeface="Calibri"/>
              </a:rPr>
              <a:t>1</a:t>
            </a:r>
            <a:r>
              <a:rPr b="0" lang="en-GB" sz="1100" spc="-1" strike="noStrike">
                <a:solidFill>
                  <a:srgbClr val="000000"/>
                </a:solidFill>
                <a:latin typeface="Calibri"/>
                <a:ea typeface="Calibri"/>
              </a:rPr>
              <a:t>つの値を返します。</a:t>
            </a:r>
            <a:r>
              <a:rPr b="0" lang="en-GB" sz="1100" spc="-1" strike="noStrike">
                <a:solidFill>
                  <a:srgbClr val="000000"/>
                </a:solidFill>
                <a:latin typeface="Calibri"/>
                <a:ea typeface="Calibri"/>
              </a:rPr>
              <a:t>DataFrame</a:t>
            </a:r>
            <a:r>
              <a:rPr b="0" lang="en-GB" sz="1100" spc="-1" strike="noStrike">
                <a:solidFill>
                  <a:srgbClr val="000000"/>
                </a:solidFill>
                <a:latin typeface="Calibri"/>
                <a:ea typeface="Calibri"/>
              </a:rPr>
              <a:t>に適用された場合、結果は各</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に</a:t>
            </a:r>
            <a:r>
              <a:rPr b="0" lang="en-GB" sz="1100" spc="-1" strike="noStrike">
                <a:solidFill>
                  <a:srgbClr val="000000"/>
                </a:solidFill>
                <a:latin typeface="Calibri"/>
                <a:ea typeface="Calibri"/>
              </a:rPr>
              <a:t>Series</a:t>
            </a:r>
            <a:r>
              <a:rPr b="0" lang="en-GB" sz="1100" spc="-1" strike="noStrike">
                <a:solidFill>
                  <a:srgbClr val="000000"/>
                </a:solidFill>
                <a:latin typeface="Calibri"/>
                <a:ea typeface="Calibri"/>
              </a:rPr>
              <a:t>型で返されます。例</a:t>
            </a:r>
            <a:r>
              <a:rPr b="0" lang="en-GB" sz="1100" spc="-1" strike="noStrike">
                <a:solidFill>
                  <a:srgbClr val="000000"/>
                </a:solidFill>
                <a:latin typeface="Calibri"/>
                <a:ea typeface="Calibri"/>
              </a:rPr>
              <a:t>:</a:t>
            </a:r>
            <a:endParaRPr b="0" lang="en-GB" sz="1100" spc="-1" strike="noStrike">
              <a:latin typeface="Arial"/>
            </a:endParaRPr>
          </a:p>
        </p:txBody>
      </p:sp>
      <p:sp>
        <p:nvSpPr>
          <p:cNvPr id="142" name="CustomShape 17"/>
          <p:cNvSpPr/>
          <p:nvPr/>
        </p:nvSpPr>
        <p:spPr>
          <a:xfrm>
            <a:off x="131400" y="3640320"/>
            <a:ext cx="2326320" cy="1827720"/>
          </a:xfrm>
          <a:prstGeom prst="rect">
            <a:avLst/>
          </a:prstGeom>
          <a:noFill/>
          <a:ln w="12600">
            <a:noFill/>
          </a:ln>
        </p:spPr>
        <p:style>
          <a:lnRef idx="0"/>
          <a:fillRef idx="0"/>
          <a:effectRef idx="0"/>
          <a:fontRef idx="minor"/>
        </p:style>
        <p:txBody>
          <a:bodyPr lIns="45720" rIns="45720" tIns="45000" bIns="45000"/>
          <a:p>
            <a:pPr>
              <a:lnSpc>
                <a:spcPct val="90000"/>
              </a:lnSpc>
            </a:pPr>
            <a:r>
              <a:rPr b="1" lang="en-GB" sz="1200" spc="-1" strike="noStrike">
                <a:solidFill>
                  <a:srgbClr val="000000"/>
                </a:solidFill>
                <a:latin typeface="Consolas"/>
                <a:ea typeface="Consolas"/>
              </a:rPr>
              <a:t>sum()</a:t>
            </a:r>
            <a:endParaRPr b="0" lang="en-GB" sz="1200" spc="-1" strike="noStrike">
              <a:latin typeface="Arial"/>
            </a:endParaRPr>
          </a:p>
          <a:p>
            <a:pPr>
              <a:lnSpc>
                <a:spcPct val="90000"/>
              </a:lnSpc>
            </a:pPr>
            <a:r>
              <a:rPr b="0" lang="en-GB" sz="1100" spc="-1" strike="noStrike">
                <a:solidFill>
                  <a:srgbClr val="000000"/>
                </a:solidFill>
                <a:latin typeface="Calibri"/>
                <a:ea typeface="Calibri"/>
              </a:rPr>
              <a:t>各オブジェクトの値を合計</a:t>
            </a:r>
            <a:endParaRPr b="0" lang="en-GB" sz="1100" spc="-1" strike="noStrike">
              <a:latin typeface="Arial"/>
            </a:endParaRPr>
          </a:p>
          <a:p>
            <a:pPr>
              <a:lnSpc>
                <a:spcPct val="90000"/>
              </a:lnSpc>
            </a:pPr>
            <a:r>
              <a:rPr b="1" lang="en-GB" sz="1200" spc="-1" strike="noStrike">
                <a:solidFill>
                  <a:srgbClr val="000000"/>
                </a:solidFill>
                <a:latin typeface="Consolas"/>
                <a:ea typeface="Consolas"/>
              </a:rPr>
              <a:t>count()</a:t>
            </a:r>
            <a:endParaRPr b="0" lang="en-GB" sz="1200" spc="-1" strike="noStrike">
              <a:latin typeface="Arial"/>
            </a:endParaRPr>
          </a:p>
          <a:p>
            <a:pPr>
              <a:lnSpc>
                <a:spcPct val="90000"/>
              </a:lnSpc>
            </a:pPr>
            <a:r>
              <a:rPr b="0" lang="en-GB" sz="1100" spc="-1" strike="noStrike">
                <a:solidFill>
                  <a:srgbClr val="000000"/>
                </a:solidFill>
                <a:latin typeface="Calibri"/>
                <a:ea typeface="Calibri"/>
              </a:rPr>
              <a:t>各オブジェクトの</a:t>
            </a:r>
            <a:r>
              <a:rPr b="0" lang="en-GB" sz="1100" spc="-1" strike="noStrike">
                <a:solidFill>
                  <a:srgbClr val="000000"/>
                </a:solidFill>
                <a:latin typeface="Calibri"/>
                <a:ea typeface="Calibri"/>
              </a:rPr>
              <a:t>NA/null</a:t>
            </a:r>
            <a:r>
              <a:rPr b="0" lang="en-GB" sz="1100" spc="-1" strike="noStrike">
                <a:solidFill>
                  <a:srgbClr val="000000"/>
                </a:solidFill>
                <a:latin typeface="Calibri"/>
                <a:ea typeface="Calibri"/>
              </a:rPr>
              <a:t>以外の値をカウント</a:t>
            </a:r>
            <a:endParaRPr b="0" lang="en-GB" sz="1100" spc="-1" strike="noStrike">
              <a:latin typeface="Arial"/>
            </a:endParaRPr>
          </a:p>
          <a:p>
            <a:pPr>
              <a:lnSpc>
                <a:spcPct val="90000"/>
              </a:lnSpc>
            </a:pPr>
            <a:r>
              <a:rPr b="1" lang="en-GB" sz="1200" spc="-1" strike="noStrike">
                <a:solidFill>
                  <a:srgbClr val="000000"/>
                </a:solidFill>
                <a:latin typeface="Consolas"/>
                <a:ea typeface="Consolas"/>
              </a:rPr>
              <a:t>median()</a:t>
            </a:r>
            <a:endParaRPr b="0" lang="en-GB" sz="1200" spc="-1" strike="noStrike">
              <a:latin typeface="Arial"/>
            </a:endParaRPr>
          </a:p>
          <a:p>
            <a:pPr>
              <a:lnSpc>
                <a:spcPct val="90000"/>
              </a:lnSpc>
            </a:pPr>
            <a:r>
              <a:rPr b="0" lang="en-GB" sz="1100" spc="-1" strike="noStrike">
                <a:solidFill>
                  <a:srgbClr val="000000"/>
                </a:solidFill>
                <a:latin typeface="Calibri"/>
                <a:ea typeface="Calibri"/>
              </a:rPr>
              <a:t>各オブジェクトの中央値を取得</a:t>
            </a:r>
            <a:endParaRPr b="0" lang="en-GB" sz="1100" spc="-1" strike="noStrike">
              <a:latin typeface="Arial"/>
            </a:endParaRPr>
          </a:p>
          <a:p>
            <a:pPr>
              <a:lnSpc>
                <a:spcPct val="90000"/>
              </a:lnSpc>
            </a:pPr>
            <a:r>
              <a:rPr b="1" lang="en-GB" sz="1200" spc="-1" strike="noStrike">
                <a:solidFill>
                  <a:srgbClr val="000000"/>
                </a:solidFill>
                <a:latin typeface="Consolas"/>
                <a:ea typeface="Consolas"/>
              </a:rPr>
              <a:t>quantile([0.25,0.75])</a:t>
            </a:r>
            <a:endParaRPr b="0" lang="en-GB" sz="1200" spc="-1" strike="noStrike">
              <a:latin typeface="Arial"/>
            </a:endParaRPr>
          </a:p>
          <a:p>
            <a:pPr>
              <a:lnSpc>
                <a:spcPct val="90000"/>
              </a:lnSpc>
            </a:pPr>
            <a:r>
              <a:rPr b="0" lang="en-GB" sz="1100" spc="-1" strike="noStrike">
                <a:solidFill>
                  <a:srgbClr val="000000"/>
                </a:solidFill>
                <a:latin typeface="Calibri"/>
                <a:ea typeface="Calibri"/>
              </a:rPr>
              <a:t>各オブジェクトの分位値を取得</a:t>
            </a:r>
            <a:endParaRPr b="0" lang="en-GB" sz="1100" spc="-1" strike="noStrike">
              <a:latin typeface="Arial"/>
            </a:endParaRPr>
          </a:p>
          <a:p>
            <a:pPr>
              <a:lnSpc>
                <a:spcPct val="90000"/>
              </a:lnSpc>
            </a:pPr>
            <a:r>
              <a:rPr b="1" lang="en-GB" sz="1200" spc="-1" strike="noStrike">
                <a:solidFill>
                  <a:srgbClr val="000000"/>
                </a:solidFill>
                <a:latin typeface="Consolas"/>
                <a:ea typeface="Consolas"/>
              </a:rPr>
              <a:t>apply(</a:t>
            </a:r>
            <a:r>
              <a:rPr b="1" i="1" lang="en-GB" sz="1200" spc="-1" strike="noStrike">
                <a:solidFill>
                  <a:srgbClr val="000000"/>
                </a:solidFill>
                <a:latin typeface="Consolas"/>
                <a:ea typeface="Consolas"/>
              </a:rPr>
              <a:t>function</a:t>
            </a:r>
            <a:r>
              <a:rPr b="1" lang="en-GB" sz="1200" spc="-1" strike="noStrike">
                <a:solidFill>
                  <a:srgbClr val="000000"/>
                </a:solidFill>
                <a:latin typeface="Consolas"/>
                <a:ea typeface="Consolas"/>
              </a:rPr>
              <a:t>)</a:t>
            </a:r>
            <a:endParaRPr b="0" lang="en-GB" sz="1200" spc="-1" strike="noStrike">
              <a:latin typeface="Arial"/>
            </a:endParaRPr>
          </a:p>
          <a:p>
            <a:pPr>
              <a:lnSpc>
                <a:spcPct val="90000"/>
              </a:lnSpc>
            </a:pPr>
            <a:r>
              <a:rPr b="0" lang="en-GB" sz="1200" spc="-1" strike="noStrike">
                <a:solidFill>
                  <a:srgbClr val="000000"/>
                </a:solidFill>
                <a:latin typeface="Calibri"/>
                <a:ea typeface="Calibri"/>
              </a:rPr>
              <a:t>各オブジェクトにを適用</a:t>
            </a:r>
            <a:endParaRPr b="0" lang="en-GB" sz="1200" spc="-1" strike="noStrike">
              <a:latin typeface="Arial"/>
            </a:endParaRPr>
          </a:p>
        </p:txBody>
      </p:sp>
      <p:sp>
        <p:nvSpPr>
          <p:cNvPr id="143" name="CustomShape 18"/>
          <p:cNvSpPr/>
          <p:nvPr/>
        </p:nvSpPr>
        <p:spPr>
          <a:xfrm>
            <a:off x="2276280" y="3640320"/>
            <a:ext cx="2299320" cy="1814040"/>
          </a:xfrm>
          <a:prstGeom prst="rect">
            <a:avLst/>
          </a:prstGeom>
          <a:noFill/>
          <a:ln w="12600">
            <a:noFill/>
          </a:ln>
        </p:spPr>
        <p:style>
          <a:lnRef idx="0"/>
          <a:fillRef idx="0"/>
          <a:effectRef idx="0"/>
          <a:fontRef idx="minor"/>
        </p:style>
        <p:txBody>
          <a:bodyPr lIns="45720" rIns="45720" tIns="45000" bIns="45000"/>
          <a:p>
            <a:pPr>
              <a:lnSpc>
                <a:spcPct val="90000"/>
              </a:lnSpc>
            </a:pPr>
            <a:r>
              <a:rPr b="1" lang="en-GB" sz="1200" spc="-1" strike="noStrike">
                <a:solidFill>
                  <a:srgbClr val="000000"/>
                </a:solidFill>
                <a:latin typeface="Consolas"/>
                <a:ea typeface="Consolas"/>
              </a:rPr>
              <a:t>min()</a:t>
            </a:r>
            <a:endParaRPr b="0" lang="en-GB" sz="1200" spc="-1" strike="noStrike">
              <a:latin typeface="Arial"/>
            </a:endParaRPr>
          </a:p>
          <a:p>
            <a:pPr>
              <a:lnSpc>
                <a:spcPct val="90000"/>
              </a:lnSpc>
            </a:pPr>
            <a:r>
              <a:rPr b="0" lang="en-GB" sz="1100" spc="-1" strike="noStrike">
                <a:solidFill>
                  <a:srgbClr val="000000"/>
                </a:solidFill>
                <a:latin typeface="Calibri"/>
                <a:ea typeface="Calibri"/>
              </a:rPr>
              <a:t>各オブジェクトの最小値を取得</a:t>
            </a:r>
            <a:endParaRPr b="0" lang="en-GB" sz="1100" spc="-1" strike="noStrike">
              <a:latin typeface="Arial"/>
            </a:endParaRPr>
          </a:p>
          <a:p>
            <a:pPr>
              <a:lnSpc>
                <a:spcPct val="90000"/>
              </a:lnSpc>
            </a:pPr>
            <a:r>
              <a:rPr b="1" lang="en-GB" sz="1200" spc="-1" strike="noStrike">
                <a:solidFill>
                  <a:srgbClr val="000000"/>
                </a:solidFill>
                <a:latin typeface="Consolas"/>
                <a:ea typeface="Consolas"/>
              </a:rPr>
              <a:t>max()</a:t>
            </a:r>
            <a:endParaRPr b="0" lang="en-GB" sz="1200" spc="-1" strike="noStrike">
              <a:latin typeface="Arial"/>
            </a:endParaRPr>
          </a:p>
          <a:p>
            <a:pPr>
              <a:lnSpc>
                <a:spcPct val="90000"/>
              </a:lnSpc>
            </a:pPr>
            <a:r>
              <a:rPr b="0" lang="en-GB" sz="1100" spc="-1" strike="noStrike">
                <a:solidFill>
                  <a:srgbClr val="000000"/>
                </a:solidFill>
                <a:latin typeface="Calibri"/>
                <a:ea typeface="Calibri"/>
              </a:rPr>
              <a:t>各オブジェクトの最大値を取得</a:t>
            </a:r>
            <a:endParaRPr b="0" lang="en-GB" sz="1100" spc="-1" strike="noStrike">
              <a:latin typeface="Arial"/>
            </a:endParaRPr>
          </a:p>
          <a:p>
            <a:pPr>
              <a:lnSpc>
                <a:spcPct val="90000"/>
              </a:lnSpc>
            </a:pPr>
            <a:r>
              <a:rPr b="1" lang="en-GB" sz="1200" spc="-1" strike="noStrike">
                <a:solidFill>
                  <a:srgbClr val="000000"/>
                </a:solidFill>
                <a:latin typeface="Consolas"/>
                <a:ea typeface="Consolas"/>
              </a:rPr>
              <a:t>mean()</a:t>
            </a:r>
            <a:endParaRPr b="0" lang="en-GB" sz="1200" spc="-1" strike="noStrike">
              <a:latin typeface="Arial"/>
            </a:endParaRPr>
          </a:p>
          <a:p>
            <a:pPr>
              <a:lnSpc>
                <a:spcPct val="90000"/>
              </a:lnSpc>
            </a:pPr>
            <a:r>
              <a:rPr b="0" lang="en-GB" sz="1100" spc="-1" strike="noStrike">
                <a:solidFill>
                  <a:srgbClr val="000000"/>
                </a:solidFill>
                <a:latin typeface="Calibri"/>
                <a:ea typeface="Calibri"/>
              </a:rPr>
              <a:t>各オブジェクトの平均を取得</a:t>
            </a:r>
            <a:endParaRPr b="0" lang="en-GB" sz="1100" spc="-1" strike="noStrike">
              <a:latin typeface="Arial"/>
            </a:endParaRPr>
          </a:p>
          <a:p>
            <a:pPr>
              <a:lnSpc>
                <a:spcPct val="90000"/>
              </a:lnSpc>
            </a:pPr>
            <a:r>
              <a:rPr b="1" lang="en-GB" sz="1200" spc="-1" strike="noStrike">
                <a:solidFill>
                  <a:srgbClr val="000000"/>
                </a:solidFill>
                <a:latin typeface="Consolas"/>
                <a:ea typeface="Consolas"/>
              </a:rPr>
              <a:t>var()</a:t>
            </a:r>
            <a:endParaRPr b="0" lang="en-GB" sz="1200" spc="-1" strike="noStrike">
              <a:latin typeface="Arial"/>
            </a:endParaRPr>
          </a:p>
          <a:p>
            <a:pPr>
              <a:lnSpc>
                <a:spcPct val="90000"/>
              </a:lnSpc>
            </a:pPr>
            <a:r>
              <a:rPr b="0" lang="en-GB" sz="1100" spc="-1" strike="noStrike">
                <a:solidFill>
                  <a:srgbClr val="000000"/>
                </a:solidFill>
                <a:latin typeface="Calibri"/>
                <a:ea typeface="Calibri"/>
              </a:rPr>
              <a:t>各オブジェクトの分散値を取得</a:t>
            </a:r>
            <a:endParaRPr b="0" lang="en-GB" sz="1100" spc="-1" strike="noStrike">
              <a:latin typeface="Arial"/>
            </a:endParaRPr>
          </a:p>
          <a:p>
            <a:pPr>
              <a:lnSpc>
                <a:spcPct val="90000"/>
              </a:lnSpc>
            </a:pPr>
            <a:r>
              <a:rPr b="1" lang="en-GB" sz="1200" spc="-1" strike="noStrike">
                <a:solidFill>
                  <a:srgbClr val="000000"/>
                </a:solidFill>
                <a:latin typeface="Consolas"/>
                <a:ea typeface="Consolas"/>
              </a:rPr>
              <a:t>std()</a:t>
            </a:r>
            <a:endParaRPr b="0" lang="en-GB" sz="1200" spc="-1" strike="noStrike">
              <a:latin typeface="Arial"/>
            </a:endParaRPr>
          </a:p>
          <a:p>
            <a:pPr>
              <a:lnSpc>
                <a:spcPct val="90000"/>
              </a:lnSpc>
            </a:pPr>
            <a:r>
              <a:rPr b="0" lang="en-GB" sz="1100" spc="-1" strike="noStrike">
                <a:solidFill>
                  <a:srgbClr val="000000"/>
                </a:solidFill>
                <a:latin typeface="Calibri"/>
                <a:ea typeface="Calibri"/>
              </a:rPr>
              <a:t>各オブジェクトの標準偏差を取得</a:t>
            </a:r>
            <a:endParaRPr b="0" lang="en-GB" sz="1100" spc="-1" strike="noStrike">
              <a:latin typeface="Arial"/>
            </a:endParaRPr>
          </a:p>
        </p:txBody>
      </p:sp>
      <p:graphicFrame>
        <p:nvGraphicFramePr>
          <p:cNvPr id="144" name="Table 19"/>
          <p:cNvGraphicFramePr/>
          <p:nvPr/>
        </p:nvGraphicFramePr>
        <p:xfrm>
          <a:off x="5636520" y="1832040"/>
          <a:ext cx="920880" cy="507600"/>
        </p:xfrm>
        <a:graphic>
          <a:graphicData uri="http://schemas.openxmlformats.org/drawingml/2006/table">
            <a:tbl>
              <a:tblPr/>
              <a:tblGrid>
                <a:gridCol w="230040"/>
                <a:gridCol w="230040"/>
                <a:gridCol w="230040"/>
                <a:gridCol w="23076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graphicFrame>
        <p:nvGraphicFramePr>
          <p:cNvPr id="145" name="Table 20"/>
          <p:cNvGraphicFramePr/>
          <p:nvPr/>
        </p:nvGraphicFramePr>
        <p:xfrm>
          <a:off x="7237800" y="1832760"/>
          <a:ext cx="1150920" cy="507600"/>
        </p:xfrm>
        <a:graphic>
          <a:graphicData uri="http://schemas.openxmlformats.org/drawingml/2006/table">
            <a:tbl>
              <a:tblPr/>
              <a:tblGrid>
                <a:gridCol w="230040"/>
                <a:gridCol w="230040"/>
                <a:gridCol w="230040"/>
                <a:gridCol w="230040"/>
                <a:gridCol w="23076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146" name="Line 21"/>
          <p:cNvSpPr/>
          <p:nvPr/>
        </p:nvSpPr>
        <p:spPr>
          <a:xfrm>
            <a:off x="6715800" y="2129040"/>
            <a:ext cx="363240" cy="0"/>
          </a:xfrm>
          <a:prstGeom prst="line">
            <a:avLst/>
          </a:prstGeom>
          <a:ln w="63360">
            <a:solidFill>
              <a:srgbClr val="000000"/>
            </a:solidFill>
            <a:miter/>
            <a:tailEnd len="med" type="stealth" w="med"/>
          </a:ln>
        </p:spPr>
        <p:style>
          <a:lnRef idx="0"/>
          <a:fillRef idx="0"/>
          <a:effectRef idx="0"/>
          <a:fontRef idx="minor"/>
        </p:style>
      </p:sp>
      <p:sp>
        <p:nvSpPr>
          <p:cNvPr id="147" name="CustomShape 22"/>
          <p:cNvSpPr/>
          <p:nvPr/>
        </p:nvSpPr>
        <p:spPr>
          <a:xfrm>
            <a:off x="4708800" y="2444760"/>
            <a:ext cx="4377600" cy="1061640"/>
          </a:xfrm>
          <a:prstGeom prst="rect">
            <a:avLst/>
          </a:prstGeom>
          <a:noFill/>
          <a:ln w="12600">
            <a:noFill/>
          </a:ln>
        </p:spPr>
        <p:style>
          <a:lnRef idx="0"/>
          <a:fillRef idx="0"/>
          <a:effectRef idx="0"/>
          <a:fontRef idx="minor"/>
        </p:style>
        <p:txBody>
          <a:bodyPr lIns="45720" rIns="45720" tIns="45000" bIns="45000"/>
          <a:p>
            <a:pPr>
              <a:lnSpc>
                <a:spcPct val="90000"/>
              </a:lnSpc>
            </a:pPr>
            <a:r>
              <a:rPr b="1" lang="en-GB" sz="1200" spc="-1" strike="noStrike">
                <a:solidFill>
                  <a:srgbClr val="000000"/>
                </a:solidFill>
                <a:latin typeface="Consolas"/>
                <a:ea typeface="Consolas"/>
              </a:rPr>
              <a:t>df.assign(Area=lambda df: df.Length*df.Height)</a:t>
            </a:r>
            <a:endParaRPr b="0" lang="en-GB" sz="1200" spc="-1" strike="noStrike">
              <a:latin typeface="Arial"/>
            </a:endParaRPr>
          </a:p>
          <a:p>
            <a:pPr>
              <a:lnSpc>
                <a:spcPct val="90000"/>
              </a:lnSpc>
            </a:pPr>
            <a:r>
              <a:rPr b="0" lang="en-GB" sz="1200" spc="-1" strike="noStrike">
                <a:solidFill>
                  <a:srgbClr val="000000"/>
                </a:solidFill>
                <a:latin typeface="Calibri"/>
                <a:ea typeface="Calibri"/>
              </a:rPr>
              <a:t>     </a:t>
            </a:r>
            <a:r>
              <a:rPr b="0" lang="en-GB" sz="1100" spc="-1" strike="noStrike">
                <a:solidFill>
                  <a:srgbClr val="000000"/>
                </a:solidFill>
                <a:latin typeface="Calibri"/>
                <a:ea typeface="Calibri"/>
              </a:rPr>
              <a:t>1</a:t>
            </a:r>
            <a:r>
              <a:rPr b="0" lang="en-GB" sz="1100" spc="-1" strike="noStrike">
                <a:solidFill>
                  <a:srgbClr val="000000"/>
                </a:solidFill>
                <a:latin typeface="Calibri"/>
                <a:ea typeface="Calibri"/>
              </a:rPr>
              <a:t>つ以上の新たな</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を計算して追加</a:t>
            </a:r>
            <a:endParaRPr b="0" lang="en-GB" sz="1100" spc="-1" strike="noStrike">
              <a:latin typeface="Arial"/>
            </a:endParaRPr>
          </a:p>
          <a:p>
            <a:pPr>
              <a:lnSpc>
                <a:spcPct val="90000"/>
              </a:lnSpc>
            </a:pPr>
            <a:r>
              <a:rPr b="1" lang="en-GB" sz="1200" spc="-1" strike="noStrike">
                <a:solidFill>
                  <a:srgbClr val="000000"/>
                </a:solidFill>
                <a:latin typeface="Consolas"/>
                <a:ea typeface="Consolas"/>
              </a:rPr>
              <a:t>df['Volume'] = df.Length*df.Height*df.Depth</a:t>
            </a:r>
            <a:endParaRPr b="0" lang="en-GB" sz="1200" spc="-1" strike="noStrike">
              <a:latin typeface="Arial"/>
            </a:endParaRPr>
          </a:p>
          <a:p>
            <a:pPr>
              <a:lnSpc>
                <a:spcPct val="90000"/>
              </a:lnSpc>
            </a:pPr>
            <a:r>
              <a:rPr b="0" lang="en-GB" sz="1200" spc="-1" strike="noStrike">
                <a:solidFill>
                  <a:srgbClr val="000000"/>
                </a:solidFill>
                <a:latin typeface="Calibri"/>
                <a:ea typeface="Calibri"/>
              </a:rPr>
              <a:t>     </a:t>
            </a:r>
            <a:r>
              <a:rPr b="0" lang="en-GB" sz="1100" spc="-1" strike="noStrike">
                <a:solidFill>
                  <a:srgbClr val="000000"/>
                </a:solidFill>
                <a:latin typeface="Calibri"/>
                <a:ea typeface="Calibri"/>
              </a:rPr>
              <a:t>新たな</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a:t>
            </a:r>
            <a:r>
              <a:rPr b="0" lang="en-GB" sz="1100" spc="-1" strike="noStrike">
                <a:solidFill>
                  <a:srgbClr val="000000"/>
                </a:solidFill>
                <a:latin typeface="Calibri"/>
                <a:ea typeface="Calibri"/>
              </a:rPr>
              <a:t>1</a:t>
            </a:r>
            <a:r>
              <a:rPr b="0" lang="en-GB" sz="1100" spc="-1" strike="noStrike">
                <a:solidFill>
                  <a:srgbClr val="000000"/>
                </a:solidFill>
                <a:latin typeface="Calibri"/>
                <a:ea typeface="Calibri"/>
              </a:rPr>
              <a:t>つ追加</a:t>
            </a:r>
            <a:endParaRPr b="0" lang="en-GB" sz="1100" spc="-1" strike="noStrike">
              <a:latin typeface="Arial"/>
            </a:endParaRPr>
          </a:p>
          <a:p>
            <a:pPr>
              <a:lnSpc>
                <a:spcPct val="90000"/>
              </a:lnSpc>
            </a:pPr>
            <a:r>
              <a:rPr b="1" lang="en-GB" sz="1200" spc="-1" strike="noStrike">
                <a:solidFill>
                  <a:srgbClr val="000000"/>
                </a:solidFill>
                <a:latin typeface="Consolas"/>
                <a:ea typeface="Consolas"/>
              </a:rPr>
              <a:t>pd.qcut(df.col, n, labels=False)</a:t>
            </a:r>
            <a:endParaRPr b="0" lang="en-GB" sz="1200" spc="-1" strike="noStrike">
              <a:latin typeface="Arial"/>
            </a:endParaRPr>
          </a:p>
          <a:p>
            <a:pPr>
              <a:lnSpc>
                <a:spcPct val="90000"/>
              </a:lnSpc>
            </a:pP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の値を</a:t>
            </a:r>
            <a:r>
              <a:rPr b="0" lang="en-GB" sz="1100" spc="-1" strike="noStrike">
                <a:solidFill>
                  <a:srgbClr val="000000"/>
                </a:solidFill>
                <a:latin typeface="Calibri"/>
                <a:ea typeface="Calibri"/>
              </a:rPr>
              <a:t>n</a:t>
            </a:r>
            <a:r>
              <a:rPr b="0" lang="en-GB" sz="1100" spc="-1" strike="noStrike">
                <a:solidFill>
                  <a:srgbClr val="000000"/>
                </a:solidFill>
                <a:latin typeface="Calibri"/>
                <a:ea typeface="Calibri"/>
              </a:rPr>
              <a:t>分割</a:t>
            </a:r>
            <a:endParaRPr b="0" lang="en-GB" sz="1100" spc="-1" strike="noStrike">
              <a:latin typeface="Arial"/>
            </a:endParaRPr>
          </a:p>
        </p:txBody>
      </p:sp>
      <p:graphicFrame>
        <p:nvGraphicFramePr>
          <p:cNvPr id="148" name="Table 23"/>
          <p:cNvGraphicFramePr/>
          <p:nvPr/>
        </p:nvGraphicFramePr>
        <p:xfrm>
          <a:off x="4803120" y="3700440"/>
          <a:ext cx="690480" cy="507600"/>
        </p:xfrm>
        <a:graphic>
          <a:graphicData uri="http://schemas.openxmlformats.org/drawingml/2006/table">
            <a:tbl>
              <a:tblPr/>
              <a:tblGrid>
                <a:gridCol w="230040"/>
                <a:gridCol w="230040"/>
                <a:gridCol w="23040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76717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graphicFrame>
        <p:nvGraphicFramePr>
          <p:cNvPr id="149" name="Table 24"/>
          <p:cNvGraphicFramePr/>
          <p:nvPr/>
        </p:nvGraphicFramePr>
        <p:xfrm>
          <a:off x="6338520" y="3700440"/>
          <a:ext cx="690480" cy="507600"/>
        </p:xfrm>
        <a:graphic>
          <a:graphicData uri="http://schemas.openxmlformats.org/drawingml/2006/table">
            <a:tbl>
              <a:tblPr/>
              <a:tblGrid>
                <a:gridCol w="230040"/>
                <a:gridCol w="230040"/>
                <a:gridCol w="23040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76717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graphicFrame>
        <p:nvGraphicFramePr>
          <p:cNvPr id="150" name="Table 25"/>
          <p:cNvGraphicFramePr/>
          <p:nvPr/>
        </p:nvGraphicFramePr>
        <p:xfrm>
          <a:off x="8501400" y="3700440"/>
          <a:ext cx="460080" cy="507600"/>
        </p:xfrm>
        <a:graphic>
          <a:graphicData uri="http://schemas.openxmlformats.org/drawingml/2006/table">
            <a:tbl>
              <a:tblPr/>
              <a:tblGrid>
                <a:gridCol w="230040"/>
                <a:gridCol w="23004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76717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graphicFrame>
        <p:nvGraphicFramePr>
          <p:cNvPr id="151" name="Table 26"/>
          <p:cNvGraphicFramePr/>
          <p:nvPr/>
        </p:nvGraphicFramePr>
        <p:xfrm>
          <a:off x="7240320" y="3700440"/>
          <a:ext cx="460080" cy="507600"/>
        </p:xfrm>
        <a:graphic>
          <a:graphicData uri="http://schemas.openxmlformats.org/drawingml/2006/table">
            <a:tbl>
              <a:tblPr/>
              <a:tblGrid>
                <a:gridCol w="230040"/>
                <a:gridCol w="23004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76717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grpSp>
        <p:nvGrpSpPr>
          <p:cNvPr id="152" name="Group 27"/>
          <p:cNvGrpSpPr/>
          <p:nvPr/>
        </p:nvGrpSpPr>
        <p:grpSpPr>
          <a:xfrm>
            <a:off x="7753320" y="3759840"/>
            <a:ext cx="748080" cy="506160"/>
            <a:chOff x="7753320" y="3759840"/>
            <a:chExt cx="748080" cy="506160"/>
          </a:xfrm>
        </p:grpSpPr>
        <p:sp>
          <p:nvSpPr>
            <p:cNvPr id="153" name="CustomShape 28"/>
            <p:cNvSpPr/>
            <p:nvPr/>
          </p:nvSpPr>
          <p:spPr>
            <a:xfrm>
              <a:off x="7753320" y="3759840"/>
              <a:ext cx="748080" cy="506160"/>
            </a:xfrm>
            <a:prstGeom prst="rightArrow">
              <a:avLst>
                <a:gd name="adj1" fmla="val 50000"/>
                <a:gd name="adj2" fmla="val 50000"/>
              </a:avLst>
            </a:prstGeom>
            <a:gradFill rotWithShape="0">
              <a:gsLst>
                <a:gs pos="0">
                  <a:schemeClr val="accent5"/>
                </a:gs>
                <a:gs pos="100000">
                  <a:srgbClr val="a9d18e"/>
                </a:gs>
              </a:gsLst>
              <a:lin ang="0"/>
            </a:gradFill>
            <a:ln w="12600">
              <a:solidFill>
                <a:srgbClr val="42719b"/>
              </a:solidFill>
              <a:miter/>
            </a:ln>
          </p:spPr>
          <p:style>
            <a:lnRef idx="0"/>
            <a:fillRef idx="0"/>
            <a:effectRef idx="0"/>
            <a:fontRef idx="minor"/>
          </p:style>
        </p:sp>
        <p:sp>
          <p:nvSpPr>
            <p:cNvPr id="154" name="CustomShape 29"/>
            <p:cNvSpPr/>
            <p:nvPr/>
          </p:nvSpPr>
          <p:spPr>
            <a:xfrm>
              <a:off x="7753320" y="3894120"/>
              <a:ext cx="621360" cy="237600"/>
            </a:xfrm>
            <a:prstGeom prst="rect">
              <a:avLst/>
            </a:prstGeom>
            <a:noFill/>
            <a:ln w="12600">
              <a:noFill/>
            </a:ln>
          </p:spPr>
          <p:style>
            <a:lnRef idx="0"/>
            <a:fillRef idx="0"/>
            <a:effectRef idx="0"/>
            <a:fontRef idx="minor"/>
          </p:style>
          <p:txBody>
            <a:bodyPr lIns="45720" rIns="45720" anchor="ctr"/>
            <a:p>
              <a:pPr algn="ctr">
                <a:lnSpc>
                  <a:spcPct val="60000"/>
                </a:lnSpc>
              </a:pPr>
              <a:r>
                <a:rPr b="1" lang="en-GB" sz="800" spc="-1" strike="noStrike">
                  <a:solidFill>
                    <a:srgbClr val="ffffff"/>
                  </a:solidFill>
                  <a:latin typeface="Calibri"/>
                  <a:ea typeface="Calibri"/>
                </a:rPr>
                <a:t>ベクトル</a:t>
              </a:r>
              <a:endParaRPr b="0" lang="en-GB" sz="800" spc="-1" strike="noStrike">
                <a:latin typeface="Arial"/>
              </a:endParaRPr>
            </a:p>
            <a:p>
              <a:pPr algn="ctr">
                <a:lnSpc>
                  <a:spcPct val="60000"/>
                </a:lnSpc>
              </a:pPr>
              <a:r>
                <a:rPr b="1" lang="en-GB" sz="800" spc="-1" strike="noStrike">
                  <a:solidFill>
                    <a:srgbClr val="ffffff"/>
                  </a:solidFill>
                  <a:latin typeface="Calibri"/>
                  <a:ea typeface="Calibri"/>
                </a:rPr>
                <a:t>関数</a:t>
              </a:r>
              <a:endParaRPr b="0" lang="en-GB" sz="800" spc="-1" strike="noStrike">
                <a:latin typeface="Arial"/>
              </a:endParaRPr>
            </a:p>
          </p:txBody>
        </p:sp>
      </p:grpSp>
      <p:grpSp>
        <p:nvGrpSpPr>
          <p:cNvPr id="155" name="Group 30"/>
          <p:cNvGrpSpPr/>
          <p:nvPr/>
        </p:nvGrpSpPr>
        <p:grpSpPr>
          <a:xfrm>
            <a:off x="5542200" y="3742560"/>
            <a:ext cx="748080" cy="506160"/>
            <a:chOff x="5542200" y="3742560"/>
            <a:chExt cx="748080" cy="506160"/>
          </a:xfrm>
        </p:grpSpPr>
        <p:sp>
          <p:nvSpPr>
            <p:cNvPr id="156" name="CustomShape 31"/>
            <p:cNvSpPr/>
            <p:nvPr/>
          </p:nvSpPr>
          <p:spPr>
            <a:xfrm>
              <a:off x="5542200" y="3742560"/>
              <a:ext cx="748080" cy="506160"/>
            </a:xfrm>
            <a:prstGeom prst="rightArrow">
              <a:avLst>
                <a:gd name="adj1" fmla="val 50000"/>
                <a:gd name="adj2" fmla="val 50000"/>
              </a:avLst>
            </a:prstGeom>
            <a:gradFill rotWithShape="0">
              <a:gsLst>
                <a:gs pos="0">
                  <a:schemeClr val="accent5"/>
                </a:gs>
                <a:gs pos="100000">
                  <a:srgbClr val="a9d18e"/>
                </a:gs>
              </a:gsLst>
              <a:lin ang="0"/>
            </a:gradFill>
            <a:ln w="12600">
              <a:solidFill>
                <a:srgbClr val="42719b"/>
              </a:solidFill>
              <a:miter/>
            </a:ln>
          </p:spPr>
          <p:style>
            <a:lnRef idx="0"/>
            <a:fillRef idx="0"/>
            <a:effectRef idx="0"/>
            <a:fontRef idx="minor"/>
          </p:style>
        </p:sp>
        <p:sp>
          <p:nvSpPr>
            <p:cNvPr id="157" name="CustomShape 32"/>
            <p:cNvSpPr/>
            <p:nvPr/>
          </p:nvSpPr>
          <p:spPr>
            <a:xfrm>
              <a:off x="5542200" y="3876840"/>
              <a:ext cx="621360" cy="237600"/>
            </a:xfrm>
            <a:prstGeom prst="rect">
              <a:avLst/>
            </a:prstGeom>
            <a:noFill/>
            <a:ln w="12600">
              <a:noFill/>
            </a:ln>
          </p:spPr>
          <p:style>
            <a:lnRef idx="0"/>
            <a:fillRef idx="0"/>
            <a:effectRef idx="0"/>
            <a:fontRef idx="minor"/>
          </p:style>
          <p:txBody>
            <a:bodyPr lIns="45720" rIns="45720" anchor="ctr"/>
            <a:p>
              <a:pPr algn="ctr">
                <a:lnSpc>
                  <a:spcPct val="60000"/>
                </a:lnSpc>
              </a:pPr>
              <a:r>
                <a:rPr b="1" lang="en-GB" sz="800" spc="-1" strike="noStrike">
                  <a:solidFill>
                    <a:srgbClr val="ffffff"/>
                  </a:solidFill>
                  <a:latin typeface="Calibri"/>
                  <a:ea typeface="Calibri"/>
                </a:rPr>
                <a:t>ベクトル</a:t>
              </a:r>
              <a:endParaRPr b="0" lang="en-GB" sz="800" spc="-1" strike="noStrike">
                <a:latin typeface="Arial"/>
              </a:endParaRPr>
            </a:p>
            <a:p>
              <a:pPr algn="ctr">
                <a:lnSpc>
                  <a:spcPct val="60000"/>
                </a:lnSpc>
              </a:pPr>
              <a:r>
                <a:rPr b="1" lang="en-GB" sz="800" spc="-1" strike="noStrike">
                  <a:solidFill>
                    <a:srgbClr val="ffffff"/>
                  </a:solidFill>
                  <a:latin typeface="Calibri"/>
                  <a:ea typeface="Calibri"/>
                </a:rPr>
                <a:t>関数</a:t>
              </a:r>
              <a:endParaRPr b="0" lang="en-GB" sz="800" spc="-1" strike="noStrike">
                <a:latin typeface="Arial"/>
              </a:endParaRPr>
            </a:p>
          </p:txBody>
        </p:sp>
      </p:grpSp>
      <p:sp>
        <p:nvSpPr>
          <p:cNvPr id="158" name="CustomShape 33"/>
          <p:cNvSpPr/>
          <p:nvPr/>
        </p:nvSpPr>
        <p:spPr>
          <a:xfrm>
            <a:off x="4705560" y="4328640"/>
            <a:ext cx="4377600" cy="692280"/>
          </a:xfrm>
          <a:prstGeom prst="rect">
            <a:avLst/>
          </a:prstGeom>
          <a:noFill/>
          <a:ln w="12600">
            <a:noFill/>
          </a:ln>
        </p:spPr>
        <p:style>
          <a:lnRef idx="0"/>
          <a:fillRef idx="0"/>
          <a:effectRef idx="0"/>
          <a:fontRef idx="minor"/>
        </p:style>
        <p:txBody>
          <a:bodyPr lIns="45720" rIns="45720" tIns="45000" bIns="45000"/>
          <a:p>
            <a:pPr>
              <a:lnSpc>
                <a:spcPct val="90000"/>
              </a:lnSpc>
            </a:pPr>
            <a:r>
              <a:rPr b="0" lang="en-GB" sz="1100" spc="-1" strike="noStrike">
                <a:solidFill>
                  <a:srgbClr val="000000"/>
                </a:solidFill>
                <a:latin typeface="Calibri"/>
                <a:ea typeface="Calibri"/>
              </a:rPr>
              <a:t>pandas</a:t>
            </a:r>
            <a:r>
              <a:rPr b="0" lang="en-GB" sz="1100" spc="-1" strike="noStrike">
                <a:solidFill>
                  <a:srgbClr val="000000"/>
                </a:solidFill>
                <a:latin typeface="Calibri"/>
                <a:ea typeface="Calibri"/>
              </a:rPr>
              <a:t>は</a:t>
            </a:r>
            <a:r>
              <a:rPr b="0" lang="en-GB" sz="1100" spc="-1" strike="noStrike">
                <a:solidFill>
                  <a:srgbClr val="000000"/>
                </a:solidFill>
                <a:latin typeface="Calibri"/>
                <a:ea typeface="Calibri"/>
              </a:rPr>
              <a:t>DataFrame</a:t>
            </a:r>
            <a:r>
              <a:rPr b="0" lang="en-GB" sz="1100" spc="-1" strike="noStrike">
                <a:solidFill>
                  <a:srgbClr val="000000"/>
                </a:solidFill>
                <a:latin typeface="Calibri"/>
                <a:ea typeface="Calibri"/>
              </a:rPr>
              <a:t>の全ての</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または選択された</a:t>
            </a:r>
            <a:r>
              <a:rPr b="0" lang="en-GB" sz="1100" spc="-1" strike="noStrike">
                <a:solidFill>
                  <a:srgbClr val="000000"/>
                </a:solidFill>
                <a:latin typeface="Calibri"/>
                <a:ea typeface="Calibri"/>
              </a:rPr>
              <a:t>1</a:t>
            </a:r>
            <a:r>
              <a:rPr b="0" lang="en-GB" sz="1100" spc="-1" strike="noStrike">
                <a:solidFill>
                  <a:srgbClr val="000000"/>
                </a:solidFill>
                <a:latin typeface="Calibri"/>
                <a:ea typeface="Calibri"/>
              </a:rPr>
              <a:t>列</a:t>
            </a:r>
            <a:r>
              <a:rPr b="0" lang="en-GB" sz="1100" spc="-1" strike="noStrike">
                <a:solidFill>
                  <a:srgbClr val="000000"/>
                </a:solidFill>
                <a:latin typeface="Calibri"/>
                <a:ea typeface="Calibri"/>
              </a:rPr>
              <a:t>(Series</a:t>
            </a:r>
            <a:r>
              <a:rPr b="0" lang="en-GB" sz="1100" spc="-1" strike="noStrike">
                <a:solidFill>
                  <a:srgbClr val="000000"/>
                </a:solidFill>
                <a:latin typeface="Calibri"/>
                <a:ea typeface="Calibri"/>
              </a:rPr>
              <a:t>型</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を操作できる</a:t>
            </a:r>
            <a:r>
              <a:rPr b="1" lang="en-GB" sz="1100" spc="-1" strike="noStrike">
                <a:solidFill>
                  <a:srgbClr val="000000"/>
                </a:solidFill>
                <a:latin typeface="Calibri"/>
                <a:ea typeface="Calibri"/>
              </a:rPr>
              <a:t>vector functions(</a:t>
            </a:r>
            <a:r>
              <a:rPr b="1" lang="en-GB" sz="1100" spc="-1" strike="noStrike">
                <a:solidFill>
                  <a:srgbClr val="000000"/>
                </a:solidFill>
                <a:latin typeface="Calibri"/>
                <a:ea typeface="Calibri"/>
              </a:rPr>
              <a:t>ベクトル関数</a:t>
            </a:r>
            <a:r>
              <a:rPr b="1" lang="en-GB" sz="1100" spc="-1" strike="noStrike">
                <a:solidFill>
                  <a:srgbClr val="000000"/>
                </a:solidFill>
                <a:latin typeface="Calibri"/>
                <a:ea typeface="Calibri"/>
              </a:rPr>
              <a:t>)</a:t>
            </a:r>
            <a:r>
              <a:rPr b="0" lang="en-GB" sz="1100" spc="-1" strike="noStrike">
                <a:solidFill>
                  <a:srgbClr val="000000"/>
                </a:solidFill>
                <a:latin typeface="Calibri"/>
                <a:ea typeface="Calibri"/>
              </a:rPr>
              <a:t>を提供します。それらの関数は各列</a:t>
            </a:r>
            <a:r>
              <a:rPr b="0" lang="en-GB" sz="1100" spc="-1" strike="noStrike">
                <a:solidFill>
                  <a:srgbClr val="000000"/>
                </a:solidFill>
                <a:latin typeface="Calibri"/>
                <a:ea typeface="Calibri"/>
              </a:rPr>
              <a:t>(column)</a:t>
            </a:r>
            <a:r>
              <a:rPr b="0" lang="en-GB" sz="1100" spc="-1" strike="noStrike">
                <a:solidFill>
                  <a:srgbClr val="000000"/>
                </a:solidFill>
                <a:latin typeface="Calibri"/>
                <a:ea typeface="Calibri"/>
              </a:rPr>
              <a:t>に対してベクトル値を返します。また、各</a:t>
            </a:r>
            <a:r>
              <a:rPr b="0" lang="en-GB" sz="1100" spc="-1" strike="noStrike">
                <a:solidFill>
                  <a:srgbClr val="000000"/>
                </a:solidFill>
                <a:latin typeface="Calibri"/>
                <a:ea typeface="Calibri"/>
              </a:rPr>
              <a:t>Series</a:t>
            </a:r>
            <a:r>
              <a:rPr b="0" lang="en-GB" sz="1100" spc="-1" strike="noStrike">
                <a:solidFill>
                  <a:srgbClr val="000000"/>
                </a:solidFill>
                <a:latin typeface="Calibri"/>
                <a:ea typeface="Calibri"/>
              </a:rPr>
              <a:t>には</a:t>
            </a:r>
            <a:r>
              <a:rPr b="0" lang="en-GB" sz="1100" spc="-1" strike="noStrike">
                <a:solidFill>
                  <a:srgbClr val="000000"/>
                </a:solidFill>
                <a:latin typeface="Calibri"/>
                <a:ea typeface="Calibri"/>
              </a:rPr>
              <a:t>1</a:t>
            </a:r>
            <a:r>
              <a:rPr b="0" lang="en-GB" sz="1100" spc="-1" strike="noStrike">
                <a:solidFill>
                  <a:srgbClr val="000000"/>
                </a:solidFill>
                <a:latin typeface="Calibri"/>
                <a:ea typeface="Calibri"/>
              </a:rPr>
              <a:t>つの</a:t>
            </a:r>
            <a:r>
              <a:rPr b="0" lang="en-GB" sz="1100" spc="-1" strike="noStrike">
                <a:solidFill>
                  <a:srgbClr val="000000"/>
                </a:solidFill>
                <a:latin typeface="Calibri"/>
                <a:ea typeface="Calibri"/>
              </a:rPr>
              <a:t>Series</a:t>
            </a:r>
            <a:r>
              <a:rPr b="0" lang="en-GB" sz="1100" spc="-1" strike="noStrike">
                <a:solidFill>
                  <a:srgbClr val="000000"/>
                </a:solidFill>
                <a:latin typeface="Calibri"/>
                <a:ea typeface="Calibri"/>
              </a:rPr>
              <a:t>を返します。例</a:t>
            </a:r>
            <a:r>
              <a:rPr b="0" lang="en-GB" sz="1100" spc="-1" strike="noStrike">
                <a:solidFill>
                  <a:srgbClr val="000000"/>
                </a:solidFill>
                <a:latin typeface="Calibri"/>
                <a:ea typeface="Calibri"/>
              </a:rPr>
              <a:t>:</a:t>
            </a:r>
            <a:endParaRPr b="0" lang="en-GB" sz="1100" spc="-1" strike="noStrike">
              <a:latin typeface="Arial"/>
            </a:endParaRPr>
          </a:p>
        </p:txBody>
      </p:sp>
      <p:sp>
        <p:nvSpPr>
          <p:cNvPr id="159" name="CustomShape 34"/>
          <p:cNvSpPr/>
          <p:nvPr/>
        </p:nvSpPr>
        <p:spPr>
          <a:xfrm>
            <a:off x="4371120" y="6728040"/>
            <a:ext cx="2715840" cy="1756800"/>
          </a:xfrm>
          <a:prstGeom prst="rect">
            <a:avLst/>
          </a:prstGeom>
          <a:noFill/>
          <a:ln w="12600">
            <a:noFill/>
          </a:ln>
        </p:spPr>
        <p:style>
          <a:lnRef idx="0"/>
          <a:fillRef idx="0"/>
          <a:effectRef idx="0"/>
          <a:fontRef idx="minor"/>
        </p:style>
        <p:txBody>
          <a:bodyPr lIns="45720" rIns="45720" tIns="45000" bIns="45000"/>
          <a:p>
            <a:pPr>
              <a:lnSpc>
                <a:spcPct val="80000"/>
              </a:lnSpc>
            </a:pPr>
            <a:r>
              <a:rPr b="1" lang="en-GB" sz="1200" spc="-1" strike="noStrike">
                <a:solidFill>
                  <a:srgbClr val="000000"/>
                </a:solidFill>
                <a:latin typeface="Consolas"/>
                <a:ea typeface="Consolas"/>
              </a:rPr>
              <a:t>shift(1)</a:t>
            </a:r>
            <a:endParaRPr b="0" lang="en-GB" sz="1200" spc="-1" strike="noStrike">
              <a:latin typeface="Arial"/>
            </a:endParaRPr>
          </a:p>
          <a:p>
            <a:pPr>
              <a:lnSpc>
                <a:spcPct val="80000"/>
              </a:lnSpc>
            </a:pPr>
            <a:r>
              <a:rPr b="0" lang="en-GB" sz="1100" spc="-1" strike="noStrike">
                <a:solidFill>
                  <a:srgbClr val="000000"/>
                </a:solidFill>
                <a:latin typeface="Consolas"/>
                <a:ea typeface="Consolas"/>
              </a:rPr>
              <a:t> </a:t>
            </a:r>
            <a:r>
              <a:rPr b="0" lang="en-GB" sz="1100" spc="-1" strike="noStrike">
                <a:solidFill>
                  <a:srgbClr val="000000"/>
                </a:solidFill>
                <a:latin typeface="Consolas"/>
                <a:ea typeface="Consolas"/>
              </a:rPr>
              <a:t>1</a:t>
            </a:r>
            <a:r>
              <a:rPr b="0" lang="en-GB" sz="1100" spc="-1" strike="noStrike">
                <a:solidFill>
                  <a:srgbClr val="000000"/>
                </a:solidFill>
                <a:latin typeface="Consolas"/>
                <a:ea typeface="Consolas"/>
              </a:rPr>
              <a:t>行ずつ後ろにずらした値をコピー</a:t>
            </a:r>
            <a:endParaRPr b="0" lang="en-GB" sz="1100" spc="-1" strike="noStrike">
              <a:latin typeface="Arial"/>
            </a:endParaRPr>
          </a:p>
          <a:p>
            <a:pPr>
              <a:lnSpc>
                <a:spcPct val="80000"/>
              </a:lnSpc>
            </a:pPr>
            <a:r>
              <a:rPr b="1" lang="en-GB" sz="1200" spc="-1" strike="noStrike">
                <a:solidFill>
                  <a:srgbClr val="000000"/>
                </a:solidFill>
                <a:latin typeface="Consolas"/>
                <a:ea typeface="Consolas"/>
              </a:rPr>
              <a:t>rank(method=‘dense')</a:t>
            </a:r>
            <a:endParaRPr b="0" lang="en-GB" sz="1200" spc="-1" strike="noStrike">
              <a:latin typeface="Arial"/>
            </a:endParaRPr>
          </a:p>
          <a:p>
            <a:pPr>
              <a:lnSpc>
                <a:spcPct val="80000"/>
              </a:lnSpc>
            </a:pPr>
            <a:r>
              <a:rPr b="0" lang="en-GB" sz="1100" spc="-1" strike="noStrike">
                <a:solidFill>
                  <a:srgbClr val="000000"/>
                </a:solidFill>
                <a:latin typeface="Consolas"/>
                <a:ea typeface="Consolas"/>
              </a:rPr>
              <a:t> </a:t>
            </a:r>
            <a:r>
              <a:rPr b="0" lang="en-GB" sz="1100" spc="-1" strike="noStrike">
                <a:solidFill>
                  <a:srgbClr val="000000"/>
                </a:solidFill>
                <a:latin typeface="Consolas"/>
                <a:ea typeface="Consolas"/>
              </a:rPr>
              <a:t>ランク付け</a:t>
            </a:r>
            <a:r>
              <a:rPr b="0" lang="en-GB" sz="1100" spc="-1" strike="noStrike">
                <a:solidFill>
                  <a:srgbClr val="000000"/>
                </a:solidFill>
                <a:latin typeface="Consolas"/>
                <a:ea typeface="Consolas"/>
              </a:rPr>
              <a:t>(</a:t>
            </a:r>
            <a:r>
              <a:rPr b="0" lang="en-GB" sz="1100" spc="-1" strike="noStrike">
                <a:solidFill>
                  <a:srgbClr val="000000"/>
                </a:solidFill>
                <a:latin typeface="Consolas"/>
                <a:ea typeface="Consolas"/>
              </a:rPr>
              <a:t>同数はギャップなしで計算</a:t>
            </a:r>
            <a:r>
              <a:rPr b="0" lang="en-GB" sz="1100" spc="-1" strike="noStrike">
                <a:solidFill>
                  <a:srgbClr val="000000"/>
                </a:solidFill>
                <a:latin typeface="Consolas"/>
                <a:ea typeface="Consolas"/>
              </a:rPr>
              <a:t>)</a:t>
            </a:r>
            <a:endParaRPr b="0" lang="en-GB" sz="1100" spc="-1" strike="noStrike">
              <a:latin typeface="Arial"/>
            </a:endParaRPr>
          </a:p>
          <a:p>
            <a:pPr>
              <a:lnSpc>
                <a:spcPct val="80000"/>
              </a:lnSpc>
            </a:pPr>
            <a:r>
              <a:rPr b="1" lang="en-GB" sz="1200" spc="-1" strike="noStrike">
                <a:solidFill>
                  <a:srgbClr val="000000"/>
                </a:solidFill>
                <a:latin typeface="Consolas"/>
                <a:ea typeface="Consolas"/>
              </a:rPr>
              <a:t>rank(method=‘min')</a:t>
            </a:r>
            <a:endParaRPr b="0" lang="en-GB" sz="1200" spc="-1" strike="noStrike">
              <a:latin typeface="Arial"/>
            </a:endParaRPr>
          </a:p>
          <a:p>
            <a:pPr>
              <a:lnSpc>
                <a:spcPct val="80000"/>
              </a:lnSpc>
            </a:pPr>
            <a:r>
              <a:rPr b="0" lang="en-GB" sz="1100" spc="-1" strike="noStrike">
                <a:solidFill>
                  <a:srgbClr val="000000"/>
                </a:solidFill>
                <a:latin typeface="Consolas"/>
                <a:ea typeface="Consolas"/>
              </a:rPr>
              <a:t>ランク付け</a:t>
            </a:r>
            <a:r>
              <a:rPr b="0" lang="en-GB" sz="1100" spc="-1" strike="noStrike">
                <a:solidFill>
                  <a:srgbClr val="000000"/>
                </a:solidFill>
                <a:latin typeface="Consolas"/>
                <a:ea typeface="Consolas"/>
              </a:rPr>
              <a:t>(</a:t>
            </a:r>
            <a:r>
              <a:rPr b="0" lang="en-GB" sz="1100" spc="-1" strike="noStrike">
                <a:solidFill>
                  <a:srgbClr val="000000"/>
                </a:solidFill>
                <a:latin typeface="Consolas"/>
                <a:ea typeface="Consolas"/>
              </a:rPr>
              <a:t>同数は小さい値にする</a:t>
            </a:r>
            <a:r>
              <a:rPr b="0" lang="en-GB" sz="1100" spc="-1" strike="noStrike">
                <a:solidFill>
                  <a:srgbClr val="000000"/>
                </a:solidFill>
                <a:latin typeface="Consolas"/>
                <a:ea typeface="Consolas"/>
              </a:rPr>
              <a:t>)</a:t>
            </a:r>
            <a:endParaRPr b="0" lang="en-GB" sz="1100" spc="-1" strike="noStrike">
              <a:latin typeface="Arial"/>
            </a:endParaRPr>
          </a:p>
          <a:p>
            <a:pPr>
              <a:lnSpc>
                <a:spcPct val="80000"/>
              </a:lnSpc>
            </a:pPr>
            <a:r>
              <a:rPr b="1" lang="en-GB" sz="1200" spc="-1" strike="noStrike">
                <a:solidFill>
                  <a:srgbClr val="000000"/>
                </a:solidFill>
                <a:latin typeface="Consolas"/>
                <a:ea typeface="Consolas"/>
              </a:rPr>
              <a:t>rank(pct=True)</a:t>
            </a:r>
            <a:endParaRPr b="0" lang="en-GB" sz="1200" spc="-1" strike="noStrike">
              <a:latin typeface="Arial"/>
            </a:endParaRPr>
          </a:p>
          <a:p>
            <a:pPr>
              <a:lnSpc>
                <a:spcPct val="80000"/>
              </a:lnSpc>
            </a:pPr>
            <a:r>
              <a:rPr b="0" lang="en-GB" sz="1100" spc="-1" strike="noStrike">
                <a:solidFill>
                  <a:srgbClr val="000000"/>
                </a:solidFill>
                <a:latin typeface="Consolas"/>
                <a:ea typeface="Consolas"/>
              </a:rPr>
              <a:t>[0~1]</a:t>
            </a:r>
            <a:r>
              <a:rPr b="0" lang="en-GB" sz="1100" spc="-1" strike="noStrike">
                <a:solidFill>
                  <a:srgbClr val="000000"/>
                </a:solidFill>
                <a:latin typeface="Consolas"/>
                <a:ea typeface="Consolas"/>
              </a:rPr>
              <a:t>の値でランク付け</a:t>
            </a:r>
            <a:endParaRPr b="0" lang="en-GB" sz="1100" spc="-1" strike="noStrike">
              <a:latin typeface="Arial"/>
            </a:endParaRPr>
          </a:p>
          <a:p>
            <a:pPr>
              <a:lnSpc>
                <a:spcPct val="80000"/>
              </a:lnSpc>
            </a:pPr>
            <a:r>
              <a:rPr b="1" lang="en-GB" sz="1200" spc="-1" strike="noStrike">
                <a:solidFill>
                  <a:srgbClr val="000000"/>
                </a:solidFill>
                <a:latin typeface="Consolas"/>
                <a:ea typeface="Consolas"/>
              </a:rPr>
              <a:t>rank(method=‘first')</a:t>
            </a:r>
            <a:endParaRPr b="0" lang="en-GB" sz="1200" spc="-1" strike="noStrike">
              <a:latin typeface="Arial"/>
            </a:endParaRPr>
          </a:p>
          <a:p>
            <a:pPr>
              <a:lnSpc>
                <a:spcPct val="80000"/>
              </a:lnSpc>
            </a:pPr>
            <a:r>
              <a:rPr b="0" lang="en-GB" sz="1100" spc="-1" strike="noStrike">
                <a:solidFill>
                  <a:srgbClr val="000000"/>
                </a:solidFill>
                <a:latin typeface="Consolas"/>
                <a:ea typeface="Consolas"/>
              </a:rPr>
              <a:t>ランク付け。同数の場合</a:t>
            </a:r>
            <a:r>
              <a:rPr b="0" lang="en-GB" sz="1100" spc="-1" strike="noStrike">
                <a:solidFill>
                  <a:srgbClr val="000000"/>
                </a:solidFill>
                <a:latin typeface="Consolas"/>
                <a:ea typeface="Consolas"/>
              </a:rPr>
              <a:t>index</a:t>
            </a:r>
            <a:r>
              <a:rPr b="0" lang="en-GB" sz="1100" spc="-1" strike="noStrike">
                <a:solidFill>
                  <a:srgbClr val="000000"/>
                </a:solidFill>
                <a:latin typeface="Consolas"/>
                <a:ea typeface="Consolas"/>
              </a:rPr>
              <a:t>が小さい方が上位</a:t>
            </a:r>
            <a:endParaRPr b="0" lang="en-GB" sz="1100" spc="-1" strike="noStrike">
              <a:latin typeface="Arial"/>
            </a:endParaRPr>
          </a:p>
        </p:txBody>
      </p:sp>
      <p:sp>
        <p:nvSpPr>
          <p:cNvPr id="160" name="CustomShape 35"/>
          <p:cNvSpPr/>
          <p:nvPr/>
        </p:nvSpPr>
        <p:spPr>
          <a:xfrm>
            <a:off x="6994800" y="6728040"/>
            <a:ext cx="2161800" cy="200736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shift(-1)</a:t>
            </a:r>
            <a:endParaRPr b="0" lang="en-GB" sz="1200" spc="-1" strike="noStrike">
              <a:latin typeface="Arial"/>
            </a:endParaRPr>
          </a:p>
          <a:p>
            <a:pPr>
              <a:lnSpc>
                <a:spcPct val="100000"/>
              </a:lnSpc>
            </a:pPr>
            <a:r>
              <a:rPr b="0" lang="en-GB" sz="1100" spc="-1" strike="noStrike">
                <a:solidFill>
                  <a:srgbClr val="000000"/>
                </a:solidFill>
                <a:latin typeface="Consolas"/>
                <a:ea typeface="Consolas"/>
              </a:rPr>
              <a:t>1</a:t>
            </a:r>
            <a:r>
              <a:rPr b="0" lang="en-GB" sz="1100" spc="-1" strike="noStrike">
                <a:solidFill>
                  <a:srgbClr val="000000"/>
                </a:solidFill>
                <a:latin typeface="Consolas"/>
                <a:ea typeface="Consolas"/>
              </a:rPr>
              <a:t>行ずつ前にずらした値をコピー</a:t>
            </a:r>
            <a:endParaRPr b="0" lang="en-GB" sz="1100" spc="-1" strike="noStrike">
              <a:latin typeface="Arial"/>
            </a:endParaRPr>
          </a:p>
          <a:p>
            <a:pPr>
              <a:lnSpc>
                <a:spcPct val="100000"/>
              </a:lnSpc>
            </a:pPr>
            <a:r>
              <a:rPr b="1" lang="en-GB" sz="1200" spc="-1" strike="noStrike">
                <a:solidFill>
                  <a:srgbClr val="000000"/>
                </a:solidFill>
                <a:latin typeface="Consolas"/>
                <a:ea typeface="Consolas"/>
              </a:rPr>
              <a:t>cumsum()</a:t>
            </a:r>
            <a:endParaRPr b="0" lang="en-GB" sz="1200" spc="-1" strike="noStrike">
              <a:latin typeface="Arial"/>
            </a:endParaRPr>
          </a:p>
          <a:p>
            <a:pPr>
              <a:lnSpc>
                <a:spcPct val="100000"/>
              </a:lnSpc>
            </a:pPr>
            <a:r>
              <a:rPr b="0" lang="en-GB" sz="1100" spc="-1" strike="noStrike">
                <a:solidFill>
                  <a:srgbClr val="000000"/>
                </a:solidFill>
                <a:latin typeface="Consolas"/>
                <a:ea typeface="Consolas"/>
              </a:rPr>
              <a:t>累積和</a:t>
            </a:r>
            <a:endParaRPr b="0" lang="en-GB" sz="1100" spc="-1" strike="noStrike">
              <a:latin typeface="Arial"/>
            </a:endParaRPr>
          </a:p>
          <a:p>
            <a:pPr>
              <a:lnSpc>
                <a:spcPct val="100000"/>
              </a:lnSpc>
            </a:pPr>
            <a:r>
              <a:rPr b="1" lang="en-GB" sz="1200" spc="-1" strike="noStrike">
                <a:solidFill>
                  <a:srgbClr val="000000"/>
                </a:solidFill>
                <a:latin typeface="Consolas"/>
                <a:ea typeface="Consolas"/>
              </a:rPr>
              <a:t>cummax()</a:t>
            </a:r>
            <a:endParaRPr b="0" lang="en-GB" sz="1200" spc="-1" strike="noStrike">
              <a:latin typeface="Arial"/>
            </a:endParaRPr>
          </a:p>
          <a:p>
            <a:pPr>
              <a:lnSpc>
                <a:spcPct val="100000"/>
              </a:lnSpc>
            </a:pPr>
            <a:r>
              <a:rPr b="0" lang="en-GB" sz="1100" spc="-1" strike="noStrike">
                <a:solidFill>
                  <a:srgbClr val="000000"/>
                </a:solidFill>
                <a:latin typeface="Consolas"/>
                <a:ea typeface="Consolas"/>
              </a:rPr>
              <a:t>累積最大値</a:t>
            </a:r>
            <a:endParaRPr b="0" lang="en-GB" sz="1100" spc="-1" strike="noStrike">
              <a:latin typeface="Arial"/>
            </a:endParaRPr>
          </a:p>
          <a:p>
            <a:pPr>
              <a:lnSpc>
                <a:spcPct val="100000"/>
              </a:lnSpc>
            </a:pPr>
            <a:r>
              <a:rPr b="1" lang="en-GB" sz="1200" spc="-1" strike="noStrike">
                <a:solidFill>
                  <a:srgbClr val="000000"/>
                </a:solidFill>
                <a:latin typeface="Consolas"/>
                <a:ea typeface="Consolas"/>
              </a:rPr>
              <a:t>cummin()</a:t>
            </a:r>
            <a:endParaRPr b="0" lang="en-GB" sz="1200" spc="-1" strike="noStrike">
              <a:latin typeface="Arial"/>
            </a:endParaRPr>
          </a:p>
          <a:p>
            <a:pPr>
              <a:lnSpc>
                <a:spcPct val="100000"/>
              </a:lnSpc>
            </a:pPr>
            <a:r>
              <a:rPr b="0" lang="en-GB" sz="1100" spc="-1" strike="noStrike">
                <a:solidFill>
                  <a:srgbClr val="000000"/>
                </a:solidFill>
                <a:latin typeface="Consolas"/>
                <a:ea typeface="Consolas"/>
              </a:rPr>
              <a:t>累積最小値</a:t>
            </a:r>
            <a:endParaRPr b="0" lang="en-GB" sz="1100" spc="-1" strike="noStrike">
              <a:latin typeface="Arial"/>
            </a:endParaRPr>
          </a:p>
          <a:p>
            <a:pPr>
              <a:lnSpc>
                <a:spcPct val="100000"/>
              </a:lnSpc>
            </a:pPr>
            <a:r>
              <a:rPr b="1" lang="en-GB" sz="1200" spc="-1" strike="noStrike">
                <a:solidFill>
                  <a:srgbClr val="000000"/>
                </a:solidFill>
                <a:latin typeface="Consolas"/>
                <a:ea typeface="Consolas"/>
              </a:rPr>
              <a:t>cumprod()</a:t>
            </a:r>
            <a:endParaRPr b="0" lang="en-GB" sz="1200" spc="-1" strike="noStrike">
              <a:latin typeface="Arial"/>
            </a:endParaRPr>
          </a:p>
          <a:p>
            <a:pPr>
              <a:lnSpc>
                <a:spcPct val="100000"/>
              </a:lnSpc>
            </a:pPr>
            <a:r>
              <a:rPr b="0" lang="en-GB" sz="1100" spc="-1" strike="noStrike">
                <a:solidFill>
                  <a:srgbClr val="000000"/>
                </a:solidFill>
                <a:latin typeface="Consolas"/>
                <a:ea typeface="Consolas"/>
              </a:rPr>
              <a:t>累積積</a:t>
            </a:r>
            <a:endParaRPr b="0" lang="en-GB" sz="1100" spc="-1" strike="noStrike">
              <a:latin typeface="Arial"/>
            </a:endParaRPr>
          </a:p>
        </p:txBody>
      </p:sp>
      <p:graphicFrame>
        <p:nvGraphicFramePr>
          <p:cNvPr id="161" name="Table 36"/>
          <p:cNvGraphicFramePr/>
          <p:nvPr/>
        </p:nvGraphicFramePr>
        <p:xfrm>
          <a:off x="10192680" y="868320"/>
          <a:ext cx="560880" cy="406080"/>
        </p:xfrm>
        <a:graphic>
          <a:graphicData uri="http://schemas.openxmlformats.org/drawingml/2006/table">
            <a:tbl>
              <a:tblPr/>
              <a:tblGrid>
                <a:gridCol w="280440"/>
                <a:gridCol w="280440"/>
              </a:tblGrid>
              <a:tr h="18288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r>
              <a:tr h="18288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18288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182880">
                <a:tc>
                  <a:txBody>
                    <a:bodyPr lIns="0" rIns="0" tIns="0" bIns="0"/>
                    <a:p>
                      <a:pPr algn="ctr">
                        <a:lnSpc>
                          <a:spcPct val="100000"/>
                        </a:lnSpc>
                      </a:pPr>
                      <a:r>
                        <a:rPr b="1" lang="en-GB" sz="1200" spc="-1" strike="noStrike">
                          <a:solidFill>
                            <a:srgbClr val="000000"/>
                          </a:solidFill>
                          <a:latin typeface="Arial"/>
                          <a:ea typeface="Arial"/>
                        </a:rPr>
                        <a:t>C</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graphicFrame>
        <p:nvGraphicFramePr>
          <p:cNvPr id="162" name="Table 37"/>
          <p:cNvGraphicFramePr/>
          <p:nvPr/>
        </p:nvGraphicFramePr>
        <p:xfrm>
          <a:off x="11527920" y="855360"/>
          <a:ext cx="531720" cy="406080"/>
        </p:xfrm>
        <a:graphic>
          <a:graphicData uri="http://schemas.openxmlformats.org/drawingml/2006/table">
            <a:tbl>
              <a:tblPr/>
              <a:tblGrid>
                <a:gridCol w="265680"/>
                <a:gridCol w="266040"/>
              </a:tblGrid>
              <a:tr h="18288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0" rIns="0" tIns="0" bIns="0"/>
                    <a:p>
                      <a:pPr algn="ctr">
                        <a:lnSpc>
                          <a:spcPct val="100000"/>
                        </a:lnSpc>
                      </a:pPr>
                      <a:r>
                        <a:rPr b="1" lang="en-GB" sz="1200" spc="-1" strike="noStrike">
                          <a:solidFill>
                            <a:srgbClr val="ffffff"/>
                          </a:solidFill>
                          <a:latin typeface="Arial"/>
                          <a:ea typeface="Arial"/>
                        </a:rPr>
                        <a:t>x3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18288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xBody>
                    <a:bodyPr lIns="0" rIns="0" tIns="0" bIns="0"/>
                    <a:p>
                      <a:pPr algn="ctr">
                        <a:lnSpc>
                          <a:spcPct val="100000"/>
                        </a:lnSpc>
                      </a:pPr>
                      <a:r>
                        <a:rPr b="1" lang="en-GB" sz="1200" spc="-1" strike="noStrike">
                          <a:solidFill>
                            <a:srgbClr val="000000"/>
                          </a:solidFill>
                          <a:latin typeface="Arial"/>
                          <a:ea typeface="Arial"/>
                        </a:rPr>
                        <a:t>T</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18288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xBody>
                    <a:bodyPr lIns="0" rIns="0" tIns="0" bIns="0"/>
                    <a:p>
                      <a:pPr algn="ctr">
                        <a:lnSpc>
                          <a:spcPct val="100000"/>
                        </a:lnSpc>
                      </a:pPr>
                      <a:r>
                        <a:rPr b="1" lang="en-GB" sz="1200" spc="-1" strike="noStrike">
                          <a:solidFill>
                            <a:srgbClr val="000000"/>
                          </a:solidFill>
                          <a:latin typeface="Arial"/>
                          <a:ea typeface="Arial"/>
                        </a:rPr>
                        <a:t>F</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182880">
                <a:tc>
                  <a:txBody>
                    <a:bodyPr lIns="0" rIns="0" tIns="0" bIns="0"/>
                    <a:p>
                      <a:pPr algn="ctr">
                        <a:lnSpc>
                          <a:spcPct val="100000"/>
                        </a:lnSpc>
                      </a:pPr>
                      <a:r>
                        <a:rPr b="1" lang="en-GB" sz="1200" spc="-1" strike="noStrike">
                          <a:solidFill>
                            <a:srgbClr val="000000"/>
                          </a:solidFill>
                          <a:latin typeface="Arial"/>
                          <a:ea typeface="Arial"/>
                        </a:rPr>
                        <a:t>D</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xBody>
                    <a:bodyPr lIns="0" rIns="0" tIns="0" bIns="0"/>
                    <a:p>
                      <a:pPr algn="ctr">
                        <a:lnSpc>
                          <a:spcPct val="100000"/>
                        </a:lnSpc>
                      </a:pPr>
                      <a:r>
                        <a:rPr b="1" lang="en-GB" sz="1200" spc="-1" strike="noStrike">
                          <a:solidFill>
                            <a:srgbClr val="000000"/>
                          </a:solidFill>
                          <a:latin typeface="Arial"/>
                          <a:ea typeface="Arial"/>
                        </a:rPr>
                        <a:t>T</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sp>
        <p:nvSpPr>
          <p:cNvPr id="163" name="CustomShape 38"/>
          <p:cNvSpPr/>
          <p:nvPr/>
        </p:nvSpPr>
        <p:spPr>
          <a:xfrm>
            <a:off x="10956240" y="1000800"/>
            <a:ext cx="351720" cy="314640"/>
          </a:xfrm>
          <a:custGeom>
            <a:avLst/>
            <a:gdLst/>
            <a:ahLst/>
            <a:rect l="l" t="t" r="r" b="b"/>
            <a:pathLst>
              <a:path w="21600" h="2160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600">
            <a:solidFill>
              <a:srgbClr val="000000"/>
            </a:solidFill>
            <a:miter/>
          </a:ln>
        </p:spPr>
        <p:style>
          <a:lnRef idx="0"/>
          <a:fillRef idx="0"/>
          <a:effectRef idx="0"/>
          <a:fontRef idx="minor"/>
        </p:style>
      </p:sp>
      <p:sp>
        <p:nvSpPr>
          <p:cNvPr id="164" name="CustomShape 39"/>
          <p:cNvSpPr/>
          <p:nvPr/>
        </p:nvSpPr>
        <p:spPr>
          <a:xfrm>
            <a:off x="12355920" y="1089360"/>
            <a:ext cx="329760" cy="212400"/>
          </a:xfrm>
          <a:custGeom>
            <a:avLst/>
            <a:gdLst/>
            <a:ahLst/>
            <a:rect l="l" t="t" r="r" b="b"/>
            <a:pathLst>
              <a:path w="21600" h="2160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600">
            <a:solidFill>
              <a:srgbClr val="000000"/>
            </a:solidFill>
            <a:miter/>
          </a:ln>
        </p:spPr>
        <p:style>
          <a:lnRef idx="0"/>
          <a:fillRef idx="0"/>
          <a:effectRef idx="0"/>
          <a:fontRef idx="minor"/>
        </p:style>
      </p:sp>
      <p:sp>
        <p:nvSpPr>
          <p:cNvPr id="165" name="CustomShape 40"/>
          <p:cNvSpPr/>
          <p:nvPr/>
        </p:nvSpPr>
        <p:spPr>
          <a:xfrm>
            <a:off x="10250280" y="565920"/>
            <a:ext cx="412560" cy="303480"/>
          </a:xfrm>
          <a:prstGeom prst="rect">
            <a:avLst/>
          </a:prstGeom>
          <a:noFill/>
          <a:ln w="12600">
            <a:noFill/>
          </a:ln>
        </p:spPr>
        <p:style>
          <a:lnRef idx="0"/>
          <a:fillRef idx="0"/>
          <a:effectRef idx="0"/>
          <a:fontRef idx="minor"/>
        </p:style>
        <p:txBody>
          <a:bodyPr wrap="none" lIns="45720" rIns="45720" tIns="45000" bIns="45000"/>
          <a:p>
            <a:pPr>
              <a:lnSpc>
                <a:spcPct val="100000"/>
              </a:lnSpc>
            </a:pPr>
            <a:r>
              <a:rPr b="1" lang="en-GB" sz="1400" spc="-1" strike="noStrike">
                <a:solidFill>
                  <a:srgbClr val="4472c4"/>
                </a:solidFill>
                <a:latin typeface="Consolas"/>
                <a:ea typeface="Consolas"/>
              </a:rPr>
              <a:t>adf</a:t>
            </a:r>
            <a:endParaRPr b="0" lang="en-GB" sz="1400" spc="-1" strike="noStrike">
              <a:latin typeface="Arial"/>
            </a:endParaRPr>
          </a:p>
        </p:txBody>
      </p:sp>
      <p:sp>
        <p:nvSpPr>
          <p:cNvPr id="166" name="CustomShape 41"/>
          <p:cNvSpPr/>
          <p:nvPr/>
        </p:nvSpPr>
        <p:spPr>
          <a:xfrm>
            <a:off x="11564640" y="560520"/>
            <a:ext cx="412560" cy="303480"/>
          </a:xfrm>
          <a:prstGeom prst="rect">
            <a:avLst/>
          </a:prstGeom>
          <a:noFill/>
          <a:ln w="12600">
            <a:noFill/>
          </a:ln>
        </p:spPr>
        <p:style>
          <a:lnRef idx="0"/>
          <a:fillRef idx="0"/>
          <a:effectRef idx="0"/>
          <a:fontRef idx="minor"/>
        </p:style>
        <p:txBody>
          <a:bodyPr wrap="none" lIns="45720" rIns="45720" tIns="45000" bIns="45000"/>
          <a:p>
            <a:pPr>
              <a:lnSpc>
                <a:spcPct val="100000"/>
              </a:lnSpc>
            </a:pPr>
            <a:r>
              <a:rPr b="1" lang="en-GB" sz="1400" spc="-1" strike="noStrike">
                <a:solidFill>
                  <a:srgbClr val="4472c4"/>
                </a:solidFill>
                <a:latin typeface="Consolas"/>
                <a:ea typeface="Consolas"/>
              </a:rPr>
              <a:t>bdf</a:t>
            </a:r>
            <a:endParaRPr b="0" lang="en-GB" sz="1400" spc="-1" strike="noStrike">
              <a:latin typeface="Arial"/>
            </a:endParaRPr>
          </a:p>
        </p:txBody>
      </p:sp>
      <p:sp>
        <p:nvSpPr>
          <p:cNvPr id="167" name="CustomShape 42"/>
          <p:cNvSpPr/>
          <p:nvPr/>
        </p:nvSpPr>
        <p:spPr>
          <a:xfrm>
            <a:off x="9438840" y="1621440"/>
            <a:ext cx="1391760" cy="257040"/>
          </a:xfrm>
          <a:prstGeom prst="rect">
            <a:avLst/>
          </a:prstGeom>
          <a:noFill/>
          <a:ln w="12600">
            <a:noFill/>
          </a:ln>
        </p:spPr>
        <p:style>
          <a:lnRef idx="0"/>
          <a:fillRef idx="0"/>
          <a:effectRef idx="0"/>
          <a:fontRef idx="minor"/>
        </p:style>
        <p:txBody>
          <a:bodyPr lIns="45720" rIns="45720" tIns="45000" bIns="45000"/>
          <a:p>
            <a:pPr>
              <a:lnSpc>
                <a:spcPct val="100000"/>
              </a:lnSpc>
            </a:pPr>
            <a:r>
              <a:rPr b="0" lang="en-GB" sz="1100" spc="-1" strike="noStrike">
                <a:solidFill>
                  <a:srgbClr val="4472c4"/>
                </a:solidFill>
                <a:latin typeface="Calibri"/>
                <a:ea typeface="Calibri"/>
              </a:rPr>
              <a:t>標準的な結合</a:t>
            </a:r>
            <a:endParaRPr b="0" lang="en-GB" sz="1100" spc="-1" strike="noStrike">
              <a:latin typeface="Arial"/>
            </a:endParaRPr>
          </a:p>
        </p:txBody>
      </p:sp>
      <p:sp>
        <p:nvSpPr>
          <p:cNvPr id="168" name="Line 43"/>
          <p:cNvSpPr/>
          <p:nvPr/>
        </p:nvSpPr>
        <p:spPr>
          <a:xfrm flipV="1">
            <a:off x="9313560" y="1838520"/>
            <a:ext cx="4376160" cy="11520"/>
          </a:xfrm>
          <a:prstGeom prst="line">
            <a:avLst/>
          </a:prstGeom>
          <a:ln w="6480">
            <a:solidFill>
              <a:schemeClr val="accent1"/>
            </a:solidFill>
            <a:miter/>
          </a:ln>
        </p:spPr>
        <p:style>
          <a:lnRef idx="0"/>
          <a:fillRef idx="0"/>
          <a:effectRef idx="0"/>
          <a:fontRef idx="minor"/>
        </p:style>
      </p:sp>
      <p:graphicFrame>
        <p:nvGraphicFramePr>
          <p:cNvPr id="169" name="Table 44"/>
          <p:cNvGraphicFramePr/>
          <p:nvPr/>
        </p:nvGraphicFramePr>
        <p:xfrm>
          <a:off x="9403200" y="1895400"/>
          <a:ext cx="1109520" cy="791640"/>
        </p:xfrm>
        <a:graphic>
          <a:graphicData uri="http://schemas.openxmlformats.org/drawingml/2006/table">
            <a:tbl>
              <a:tblPr/>
              <a:tblGrid>
                <a:gridCol w="369720"/>
                <a:gridCol w="369720"/>
                <a:gridCol w="370080"/>
              </a:tblGrid>
              <a:tr h="19044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19044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T</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19044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F</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220320">
                <a:tc>
                  <a:txBody>
                    <a:bodyPr lIns="0" rIns="0" tIns="0" bIns="0"/>
                    <a:p>
                      <a:pPr algn="ctr">
                        <a:lnSpc>
                          <a:spcPct val="100000"/>
                        </a:lnSpc>
                      </a:pPr>
                      <a:r>
                        <a:rPr b="1" lang="en-GB" sz="1200" spc="-1" strike="noStrike">
                          <a:solidFill>
                            <a:srgbClr val="000000"/>
                          </a:solidFill>
                          <a:latin typeface="Arial"/>
                          <a:ea typeface="Arial"/>
                        </a:rPr>
                        <a:t>C</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NaN</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eebf7"/>
                    </a:solidFill>
                  </a:tcPr>
                </a:tc>
              </a:tr>
            </a:tbl>
          </a:graphicData>
        </a:graphic>
      </p:graphicFrame>
      <p:graphicFrame>
        <p:nvGraphicFramePr>
          <p:cNvPr id="170" name="Table 45"/>
          <p:cNvGraphicFramePr/>
          <p:nvPr/>
        </p:nvGraphicFramePr>
        <p:xfrm>
          <a:off x="9403200" y="2729160"/>
          <a:ext cx="1109520" cy="786960"/>
        </p:xfrm>
        <a:graphic>
          <a:graphicData uri="http://schemas.openxmlformats.org/drawingml/2006/table">
            <a:tbl>
              <a:tblPr/>
              <a:tblGrid>
                <a:gridCol w="369720"/>
                <a:gridCol w="369720"/>
                <a:gridCol w="370080"/>
              </a:tblGrid>
              <a:tr h="19044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19044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xBody>
                    <a:bodyPr lIns="0" rIns="0" tIns="0" bIns="0"/>
                    <a:p>
                      <a:pPr algn="ctr">
                        <a:lnSpc>
                          <a:spcPct val="100000"/>
                        </a:lnSpc>
                      </a:pPr>
                      <a:r>
                        <a:rPr b="1" lang="en-GB" sz="1200" spc="-1" strike="noStrike">
                          <a:solidFill>
                            <a:srgbClr val="000000"/>
                          </a:solidFill>
                          <a:latin typeface="Arial"/>
                          <a:ea typeface="Arial"/>
                        </a:rPr>
                        <a:t>1.0</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T</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19044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xBody>
                    <a:bodyPr lIns="0" rIns="0" tIns="0" bIns="0"/>
                    <a:p>
                      <a:pPr algn="ctr">
                        <a:lnSpc>
                          <a:spcPct val="100000"/>
                        </a:lnSpc>
                      </a:pPr>
                      <a:r>
                        <a:rPr b="1" lang="en-GB" sz="1200" spc="-1" strike="noStrike">
                          <a:solidFill>
                            <a:srgbClr val="000000"/>
                          </a:solidFill>
                          <a:latin typeface="Arial"/>
                          <a:ea typeface="Arial"/>
                        </a:rPr>
                        <a:t>2.0</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F</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215640">
                <a:tc>
                  <a:txBody>
                    <a:bodyPr lIns="0" rIns="0" tIns="0" bIns="0"/>
                    <a:p>
                      <a:pPr algn="ctr">
                        <a:lnSpc>
                          <a:spcPct val="100000"/>
                        </a:lnSpc>
                      </a:pPr>
                      <a:r>
                        <a:rPr b="1" lang="en-GB" sz="1200" spc="-1" strike="noStrike">
                          <a:solidFill>
                            <a:srgbClr val="000000"/>
                          </a:solidFill>
                          <a:latin typeface="Arial"/>
                          <a:ea typeface="Arial"/>
                        </a:rPr>
                        <a:t>D</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c>
                  <a:txBody>
                    <a:bodyPr lIns="0" rIns="0" tIns="0" bIns="0"/>
                    <a:p>
                      <a:pPr algn="ctr">
                        <a:lnSpc>
                          <a:spcPct val="100000"/>
                        </a:lnSpc>
                      </a:pPr>
                      <a:r>
                        <a:rPr b="1" lang="en-GB" sz="1200" spc="-1" strike="noStrike">
                          <a:solidFill>
                            <a:srgbClr val="000000"/>
                          </a:solidFill>
                          <a:latin typeface="Arial"/>
                          <a:ea typeface="Arial"/>
                        </a:rPr>
                        <a:t>NaN</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eebf7"/>
                    </a:solidFill>
                  </a:tcPr>
                </a:tc>
                <a:tc>
                  <a:txBody>
                    <a:bodyPr lIns="0" rIns="0" tIns="0" bIns="0"/>
                    <a:p>
                      <a:pPr algn="ctr">
                        <a:lnSpc>
                          <a:spcPct val="100000"/>
                        </a:lnSpc>
                      </a:pPr>
                      <a:r>
                        <a:rPr b="1" lang="en-GB" sz="1200" spc="-1" strike="noStrike">
                          <a:solidFill>
                            <a:srgbClr val="000000"/>
                          </a:solidFill>
                          <a:latin typeface="Arial"/>
                          <a:ea typeface="Arial"/>
                        </a:rPr>
                        <a:t>T</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graphicFrame>
        <p:nvGraphicFramePr>
          <p:cNvPr id="171" name="Table 46"/>
          <p:cNvGraphicFramePr/>
          <p:nvPr/>
        </p:nvGraphicFramePr>
        <p:xfrm>
          <a:off x="9396000" y="3562560"/>
          <a:ext cx="1123560" cy="598320"/>
        </p:xfrm>
        <a:graphic>
          <a:graphicData uri="http://schemas.openxmlformats.org/drawingml/2006/table">
            <a:tbl>
              <a:tblPr/>
              <a:tblGrid>
                <a:gridCol w="374400"/>
                <a:gridCol w="374400"/>
                <a:gridCol w="374760"/>
              </a:tblGrid>
              <a:tr h="19944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19944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T</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19944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F</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graphicFrame>
        <p:nvGraphicFramePr>
          <p:cNvPr id="172" name="Table 47"/>
          <p:cNvGraphicFramePr/>
          <p:nvPr/>
        </p:nvGraphicFramePr>
        <p:xfrm>
          <a:off x="9395640" y="4214880"/>
          <a:ext cx="1136520" cy="507600"/>
        </p:xfrm>
        <a:graphic>
          <a:graphicData uri="http://schemas.openxmlformats.org/drawingml/2006/table">
            <a:tbl>
              <a:tblPr/>
              <a:tblGrid>
                <a:gridCol w="378720"/>
                <a:gridCol w="378720"/>
                <a:gridCol w="379080"/>
              </a:tblGrid>
              <a:tr h="18288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18288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T</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18288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F</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r h="182880">
                <a:tc>
                  <a:txBody>
                    <a:bodyPr lIns="0" rIns="0" tIns="0" bIns="0"/>
                    <a:p>
                      <a:pPr algn="ctr">
                        <a:lnSpc>
                          <a:spcPct val="100000"/>
                        </a:lnSpc>
                      </a:pPr>
                      <a:r>
                        <a:rPr b="1" lang="en-GB" sz="1200" spc="-1" strike="noStrike">
                          <a:solidFill>
                            <a:srgbClr val="000000"/>
                          </a:solidFill>
                          <a:latin typeface="Arial"/>
                          <a:ea typeface="Arial"/>
                        </a:rPr>
                        <a:t>C</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NaN</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eebf7"/>
                    </a:solidFill>
                  </a:tcPr>
                </a:tc>
              </a:tr>
              <a:tr h="182880">
                <a:tc>
                  <a:txBody>
                    <a:bodyPr lIns="0" rIns="0" tIns="0" bIns="0"/>
                    <a:p>
                      <a:pPr algn="ctr">
                        <a:lnSpc>
                          <a:spcPct val="100000"/>
                        </a:lnSpc>
                      </a:pPr>
                      <a:r>
                        <a:rPr b="1" lang="en-GB" sz="1200" spc="-1" strike="noStrike">
                          <a:solidFill>
                            <a:srgbClr val="000000"/>
                          </a:solidFill>
                          <a:latin typeface="Arial"/>
                          <a:ea typeface="Arial"/>
                        </a:rPr>
                        <a:t>D</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NaN</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eebf7"/>
                    </a:solidFill>
                  </a:tcPr>
                </a:tc>
                <a:tc>
                  <a:txBody>
                    <a:bodyPr lIns="0" rIns="0" tIns="0" bIns="0"/>
                    <a:p>
                      <a:pPr algn="ctr">
                        <a:lnSpc>
                          <a:spcPct val="100000"/>
                        </a:lnSpc>
                      </a:pPr>
                      <a:r>
                        <a:rPr b="1" lang="en-GB" sz="1200" spc="-1" strike="noStrike">
                          <a:solidFill>
                            <a:srgbClr val="000000"/>
                          </a:solidFill>
                          <a:latin typeface="Arial"/>
                          <a:ea typeface="Arial"/>
                        </a:rPr>
                        <a:t>T</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8faadc"/>
                    </a:solidFill>
                  </a:tcPr>
                </a:tc>
              </a:tr>
            </a:tbl>
          </a:graphicData>
        </a:graphic>
      </p:graphicFrame>
      <p:sp>
        <p:nvSpPr>
          <p:cNvPr id="173" name="CustomShape 48"/>
          <p:cNvSpPr/>
          <p:nvPr/>
        </p:nvSpPr>
        <p:spPr>
          <a:xfrm>
            <a:off x="10610640" y="1873080"/>
            <a:ext cx="3269520" cy="295020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pd.merge(adf, bdf,</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how='left', on='x1')</a:t>
            </a:r>
            <a:endParaRPr b="0" lang="en-GB" sz="1200" spc="-1" strike="noStrike">
              <a:latin typeface="Arial"/>
            </a:endParaRPr>
          </a:p>
          <a:p>
            <a:pPr>
              <a:lnSpc>
                <a:spcPct val="100000"/>
              </a:lnSpc>
            </a:pPr>
            <a:r>
              <a:rPr b="0" lang="en-GB" sz="1100" spc="-1" strike="noStrike">
                <a:solidFill>
                  <a:srgbClr val="000000"/>
                </a:solidFill>
                <a:latin typeface="Calibri"/>
                <a:ea typeface="Calibri"/>
              </a:rPr>
              <a:t>bdf</a:t>
            </a:r>
            <a:r>
              <a:rPr b="0" lang="en-GB" sz="1100" spc="-1" strike="noStrike">
                <a:solidFill>
                  <a:srgbClr val="000000"/>
                </a:solidFill>
                <a:latin typeface="Calibri"/>
                <a:ea typeface="Calibri"/>
              </a:rPr>
              <a:t>を</a:t>
            </a:r>
            <a:r>
              <a:rPr b="0" lang="en-GB" sz="1100" spc="-1" strike="noStrike">
                <a:solidFill>
                  <a:srgbClr val="000000"/>
                </a:solidFill>
                <a:latin typeface="Calibri"/>
                <a:ea typeface="Calibri"/>
              </a:rPr>
              <a:t>adf</a:t>
            </a:r>
            <a:r>
              <a:rPr b="0" lang="en-GB" sz="1100" spc="-1" strike="noStrike">
                <a:solidFill>
                  <a:srgbClr val="000000"/>
                </a:solidFill>
                <a:latin typeface="Calibri"/>
                <a:ea typeface="Calibri"/>
              </a:rPr>
              <a:t>のマッチする行へ結合</a:t>
            </a:r>
            <a:endParaRPr b="0" lang="en-GB" sz="1100" spc="-1" strike="noStrike">
              <a:latin typeface="Arial"/>
            </a:endParaRPr>
          </a:p>
          <a:p>
            <a:pPr>
              <a:lnSpc>
                <a:spcPct val="100000"/>
              </a:lnSpc>
            </a:pPr>
            <a:endParaRPr b="0" lang="en-GB" sz="1100" spc="-1" strike="noStrike">
              <a:latin typeface="Arial"/>
            </a:endParaRPr>
          </a:p>
          <a:p>
            <a:pPr>
              <a:lnSpc>
                <a:spcPct val="100000"/>
              </a:lnSpc>
            </a:pPr>
            <a:endParaRPr b="0" lang="en-GB" sz="1100" spc="-1" strike="noStrike">
              <a:latin typeface="Arial"/>
            </a:endParaRPr>
          </a:p>
          <a:p>
            <a:pPr>
              <a:lnSpc>
                <a:spcPct val="100000"/>
              </a:lnSpc>
            </a:pPr>
            <a:r>
              <a:rPr b="1" lang="en-GB" sz="1200" spc="-1" strike="noStrike">
                <a:solidFill>
                  <a:srgbClr val="000000"/>
                </a:solidFill>
                <a:latin typeface="Consolas"/>
                <a:ea typeface="Consolas"/>
              </a:rPr>
              <a:t>pd.merge(adf, bdf,</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how='right', on='x1')</a:t>
            </a:r>
            <a:endParaRPr b="0" lang="en-GB" sz="1200" spc="-1" strike="noStrike">
              <a:latin typeface="Arial"/>
            </a:endParaRPr>
          </a:p>
          <a:p>
            <a:pPr>
              <a:lnSpc>
                <a:spcPct val="100000"/>
              </a:lnSpc>
            </a:pPr>
            <a:r>
              <a:rPr b="0" lang="en-GB" sz="1100" spc="-1" strike="noStrike">
                <a:solidFill>
                  <a:srgbClr val="000000"/>
                </a:solidFill>
                <a:latin typeface="Calibri"/>
                <a:ea typeface="Calibri"/>
              </a:rPr>
              <a:t>adf</a:t>
            </a:r>
            <a:r>
              <a:rPr b="0" lang="en-GB" sz="1100" spc="-1" strike="noStrike">
                <a:solidFill>
                  <a:srgbClr val="000000"/>
                </a:solidFill>
                <a:latin typeface="Calibri"/>
                <a:ea typeface="Calibri"/>
              </a:rPr>
              <a:t>を</a:t>
            </a:r>
            <a:r>
              <a:rPr b="0" lang="en-GB" sz="1100" spc="-1" strike="noStrike">
                <a:solidFill>
                  <a:srgbClr val="000000"/>
                </a:solidFill>
                <a:latin typeface="Calibri"/>
                <a:ea typeface="Calibri"/>
              </a:rPr>
              <a:t>bdf</a:t>
            </a:r>
            <a:r>
              <a:rPr b="0" lang="en-GB" sz="1100" spc="-1" strike="noStrike">
                <a:solidFill>
                  <a:srgbClr val="000000"/>
                </a:solidFill>
                <a:latin typeface="Calibri"/>
                <a:ea typeface="Calibri"/>
              </a:rPr>
              <a:t>のマッチする行へ結合</a:t>
            </a:r>
            <a:endParaRPr b="0" lang="en-GB" sz="1100" spc="-1" strike="noStrike">
              <a:latin typeface="Arial"/>
            </a:endParaRPr>
          </a:p>
          <a:p>
            <a:pPr>
              <a:lnSpc>
                <a:spcPct val="100000"/>
              </a:lnSpc>
            </a:pPr>
            <a:endParaRPr b="0" lang="en-GB" sz="1100" spc="-1" strike="noStrike">
              <a:latin typeface="Arial"/>
            </a:endParaRPr>
          </a:p>
          <a:p>
            <a:pPr>
              <a:lnSpc>
                <a:spcPct val="100000"/>
              </a:lnSpc>
            </a:pPr>
            <a:r>
              <a:rPr b="1" lang="en-GB" sz="1200" spc="-1" strike="noStrike">
                <a:solidFill>
                  <a:srgbClr val="000000"/>
                </a:solidFill>
                <a:latin typeface="Consolas"/>
                <a:ea typeface="Consolas"/>
              </a:rPr>
              <a:t>pd.merge(adf, bdf,</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how='inner', on='x1')</a:t>
            </a:r>
            <a:endParaRPr b="0" lang="en-GB" sz="1200" spc="-1" strike="noStrike">
              <a:latin typeface="Arial"/>
            </a:endParaRPr>
          </a:p>
          <a:p>
            <a:pPr>
              <a:lnSpc>
                <a:spcPct val="100000"/>
              </a:lnSpc>
            </a:pPr>
            <a:r>
              <a:rPr b="0" lang="en-GB" sz="1100" spc="-1" strike="noStrike">
                <a:solidFill>
                  <a:srgbClr val="000000"/>
                </a:solidFill>
                <a:latin typeface="Calibri"/>
                <a:ea typeface="Calibri"/>
              </a:rPr>
              <a:t>adf</a:t>
            </a:r>
            <a:r>
              <a:rPr b="0" lang="en-GB" sz="1100" spc="-1" strike="noStrike">
                <a:solidFill>
                  <a:srgbClr val="000000"/>
                </a:solidFill>
                <a:latin typeface="Calibri"/>
                <a:ea typeface="Calibri"/>
              </a:rPr>
              <a:t>と</a:t>
            </a:r>
            <a:r>
              <a:rPr b="0" lang="en-GB" sz="1100" spc="-1" strike="noStrike">
                <a:solidFill>
                  <a:srgbClr val="000000"/>
                </a:solidFill>
                <a:latin typeface="Calibri"/>
                <a:ea typeface="Calibri"/>
              </a:rPr>
              <a:t>bdf</a:t>
            </a:r>
            <a:r>
              <a:rPr b="0" lang="en-GB" sz="1100" spc="-1" strike="noStrike">
                <a:solidFill>
                  <a:srgbClr val="000000"/>
                </a:solidFill>
                <a:latin typeface="Calibri"/>
                <a:ea typeface="Calibri"/>
              </a:rPr>
              <a:t>を双方にある行のみ残して結合</a:t>
            </a:r>
            <a:endParaRPr b="0" lang="en-GB" sz="1100" spc="-1" strike="noStrike">
              <a:latin typeface="Arial"/>
            </a:endParaRPr>
          </a:p>
          <a:p>
            <a:pPr>
              <a:lnSpc>
                <a:spcPct val="100000"/>
              </a:lnSpc>
            </a:pPr>
            <a:endParaRPr b="0" lang="en-GB" sz="1100" spc="-1" strike="noStrike">
              <a:latin typeface="Arial"/>
            </a:endParaRPr>
          </a:p>
          <a:p>
            <a:pPr>
              <a:lnSpc>
                <a:spcPct val="100000"/>
              </a:lnSpc>
            </a:pPr>
            <a:r>
              <a:rPr b="1" lang="en-GB" sz="1200" spc="-1" strike="noStrike">
                <a:solidFill>
                  <a:srgbClr val="000000"/>
                </a:solidFill>
                <a:latin typeface="Consolas"/>
                <a:ea typeface="Consolas"/>
              </a:rPr>
              <a:t>pd.merge(adf, bdf,</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how='outer', on='x1')</a:t>
            </a:r>
            <a:endParaRPr b="0" lang="en-GB" sz="1200" spc="-1" strike="noStrike">
              <a:latin typeface="Arial"/>
            </a:endParaRPr>
          </a:p>
          <a:p>
            <a:pPr>
              <a:lnSpc>
                <a:spcPct val="100000"/>
              </a:lnSpc>
            </a:pPr>
            <a:r>
              <a:rPr b="0" lang="en-GB" sz="1100" spc="-1" strike="noStrike">
                <a:solidFill>
                  <a:srgbClr val="000000"/>
                </a:solidFill>
                <a:latin typeface="Calibri"/>
                <a:ea typeface="Calibri"/>
              </a:rPr>
              <a:t>全ての値と行を残して結合</a:t>
            </a:r>
            <a:endParaRPr b="0" lang="en-GB" sz="1100" spc="-1" strike="noStrike">
              <a:latin typeface="Arial"/>
            </a:endParaRPr>
          </a:p>
        </p:txBody>
      </p:sp>
      <p:sp>
        <p:nvSpPr>
          <p:cNvPr id="174" name="CustomShape 49"/>
          <p:cNvSpPr/>
          <p:nvPr/>
        </p:nvSpPr>
        <p:spPr>
          <a:xfrm>
            <a:off x="9316440" y="5180400"/>
            <a:ext cx="1391760" cy="257040"/>
          </a:xfrm>
          <a:prstGeom prst="rect">
            <a:avLst/>
          </a:prstGeom>
          <a:noFill/>
          <a:ln w="12600">
            <a:noFill/>
          </a:ln>
        </p:spPr>
        <p:style>
          <a:lnRef idx="0"/>
          <a:fillRef idx="0"/>
          <a:effectRef idx="0"/>
          <a:fontRef idx="minor"/>
        </p:style>
        <p:txBody>
          <a:bodyPr lIns="45720" rIns="45720" tIns="45000" bIns="45000"/>
          <a:p>
            <a:pPr>
              <a:lnSpc>
                <a:spcPct val="100000"/>
              </a:lnSpc>
            </a:pPr>
            <a:r>
              <a:rPr b="0" lang="en-GB" sz="1100" spc="-1" strike="noStrike">
                <a:solidFill>
                  <a:srgbClr val="4472c4"/>
                </a:solidFill>
                <a:latin typeface="Calibri"/>
                <a:ea typeface="Calibri"/>
              </a:rPr>
              <a:t>フィルタリング結合</a:t>
            </a:r>
            <a:endParaRPr b="0" lang="en-GB" sz="1100" spc="-1" strike="noStrike">
              <a:latin typeface="Arial"/>
            </a:endParaRPr>
          </a:p>
        </p:txBody>
      </p:sp>
      <p:sp>
        <p:nvSpPr>
          <p:cNvPr id="175" name="Line 50"/>
          <p:cNvSpPr/>
          <p:nvPr/>
        </p:nvSpPr>
        <p:spPr>
          <a:xfrm>
            <a:off x="9319680" y="5410080"/>
            <a:ext cx="4370040" cy="7560"/>
          </a:xfrm>
          <a:prstGeom prst="line">
            <a:avLst/>
          </a:prstGeom>
          <a:ln w="6480">
            <a:solidFill>
              <a:schemeClr val="accent1"/>
            </a:solidFill>
            <a:miter/>
          </a:ln>
        </p:spPr>
        <p:style>
          <a:lnRef idx="0"/>
          <a:fillRef idx="0"/>
          <a:effectRef idx="0"/>
          <a:fontRef idx="minor"/>
        </p:style>
      </p:sp>
      <p:graphicFrame>
        <p:nvGraphicFramePr>
          <p:cNvPr id="176" name="Table 51"/>
          <p:cNvGraphicFramePr/>
          <p:nvPr/>
        </p:nvGraphicFramePr>
        <p:xfrm>
          <a:off x="9388800" y="5453640"/>
          <a:ext cx="544320" cy="304560"/>
        </p:xfrm>
        <a:graphic>
          <a:graphicData uri="http://schemas.openxmlformats.org/drawingml/2006/table">
            <a:tbl>
              <a:tblPr/>
              <a:tblGrid>
                <a:gridCol w="272160"/>
                <a:gridCol w="272160"/>
              </a:tblGrid>
              <a:tr h="18288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r>
              <a:tr h="18288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18288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graphicFrame>
        <p:nvGraphicFramePr>
          <p:cNvPr id="177" name="Table 52"/>
          <p:cNvGraphicFramePr/>
          <p:nvPr/>
        </p:nvGraphicFramePr>
        <p:xfrm>
          <a:off x="9388800" y="6087960"/>
          <a:ext cx="544320" cy="407880"/>
        </p:xfrm>
        <a:graphic>
          <a:graphicData uri="http://schemas.openxmlformats.org/drawingml/2006/table">
            <a:tbl>
              <a:tblPr/>
              <a:tblGrid>
                <a:gridCol w="272160"/>
                <a:gridCol w="272160"/>
              </a:tblGrid>
              <a:tr h="20376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r>
              <a:tr h="204120">
                <a:tc>
                  <a:txBody>
                    <a:bodyPr lIns="0" rIns="0" tIns="0" bIns="0"/>
                    <a:p>
                      <a:pPr algn="ctr">
                        <a:lnSpc>
                          <a:spcPct val="100000"/>
                        </a:lnSpc>
                      </a:pPr>
                      <a:r>
                        <a:rPr b="1" lang="en-GB" sz="1200" spc="-1" strike="noStrike">
                          <a:solidFill>
                            <a:srgbClr val="000000"/>
                          </a:solidFill>
                          <a:latin typeface="Arial"/>
                          <a:ea typeface="Arial"/>
                        </a:rPr>
                        <a:t>C</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sp>
        <p:nvSpPr>
          <p:cNvPr id="178" name="CustomShape 53"/>
          <p:cNvSpPr/>
          <p:nvPr/>
        </p:nvSpPr>
        <p:spPr>
          <a:xfrm>
            <a:off x="10615320" y="5404680"/>
            <a:ext cx="3269520" cy="100296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adf[adf.x1.isin(bdf.x1)]</a:t>
            </a:r>
            <a:endParaRPr b="0" lang="en-GB" sz="1200" spc="-1" strike="noStrike">
              <a:latin typeface="Arial"/>
            </a:endParaRPr>
          </a:p>
          <a:p>
            <a:pPr>
              <a:lnSpc>
                <a:spcPct val="100000"/>
              </a:lnSpc>
            </a:pPr>
            <a:r>
              <a:rPr b="0" lang="en-GB" sz="1200" spc="-1" strike="noStrike">
                <a:solidFill>
                  <a:srgbClr val="000000"/>
                </a:solidFill>
                <a:latin typeface="Calibri"/>
                <a:ea typeface="Calibri"/>
              </a:rPr>
              <a:t>adf</a:t>
            </a:r>
            <a:r>
              <a:rPr b="0" lang="en-GB" sz="1200" spc="-1" strike="noStrike">
                <a:solidFill>
                  <a:srgbClr val="000000"/>
                </a:solidFill>
                <a:latin typeface="Calibri"/>
                <a:ea typeface="Calibri"/>
              </a:rPr>
              <a:t>の中で</a:t>
            </a:r>
            <a:r>
              <a:rPr b="0" lang="en-GB" sz="1200" spc="-1" strike="noStrike">
                <a:solidFill>
                  <a:srgbClr val="000000"/>
                </a:solidFill>
                <a:latin typeface="Calibri"/>
                <a:ea typeface="Calibri"/>
              </a:rPr>
              <a:t>bdf</a:t>
            </a:r>
            <a:r>
              <a:rPr b="0" lang="en-GB" sz="1200" spc="-1" strike="noStrike">
                <a:solidFill>
                  <a:srgbClr val="000000"/>
                </a:solidFill>
                <a:latin typeface="Calibri"/>
                <a:ea typeface="Calibri"/>
              </a:rPr>
              <a:t>にマッチする行</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000000"/>
                </a:solidFill>
                <a:latin typeface="Consolas"/>
                <a:ea typeface="Consolas"/>
              </a:rPr>
              <a:t>adf[~adf.x1.isin(bdf.x1)]</a:t>
            </a:r>
            <a:endParaRPr b="0" lang="en-GB" sz="1200" spc="-1" strike="noStrike">
              <a:latin typeface="Arial"/>
            </a:endParaRPr>
          </a:p>
          <a:p>
            <a:pPr>
              <a:lnSpc>
                <a:spcPct val="100000"/>
              </a:lnSpc>
            </a:pPr>
            <a:r>
              <a:rPr b="0" lang="en-GB" sz="1200" spc="-1" strike="noStrike">
                <a:solidFill>
                  <a:srgbClr val="000000"/>
                </a:solidFill>
                <a:latin typeface="Calibri"/>
                <a:ea typeface="Calibri"/>
              </a:rPr>
              <a:t>adf</a:t>
            </a:r>
            <a:r>
              <a:rPr b="0" lang="en-GB" sz="1200" spc="-1" strike="noStrike">
                <a:solidFill>
                  <a:srgbClr val="000000"/>
                </a:solidFill>
                <a:latin typeface="Calibri"/>
                <a:ea typeface="Calibri"/>
              </a:rPr>
              <a:t>の中で</a:t>
            </a:r>
            <a:r>
              <a:rPr b="0" lang="en-GB" sz="1200" spc="-1" strike="noStrike">
                <a:solidFill>
                  <a:srgbClr val="000000"/>
                </a:solidFill>
                <a:latin typeface="Calibri"/>
                <a:ea typeface="Calibri"/>
              </a:rPr>
              <a:t>bdf</a:t>
            </a:r>
            <a:r>
              <a:rPr b="0" lang="en-GB" sz="1200" spc="-1" strike="noStrike">
                <a:solidFill>
                  <a:srgbClr val="000000"/>
                </a:solidFill>
                <a:latin typeface="Calibri"/>
                <a:ea typeface="Calibri"/>
              </a:rPr>
              <a:t>にマッチしない行</a:t>
            </a:r>
            <a:endParaRPr b="0" lang="en-GB" sz="1200" spc="-1" strike="noStrike">
              <a:latin typeface="Arial"/>
            </a:endParaRPr>
          </a:p>
        </p:txBody>
      </p:sp>
      <p:sp>
        <p:nvSpPr>
          <p:cNvPr id="179" name="CustomShape 54"/>
          <p:cNvSpPr/>
          <p:nvPr/>
        </p:nvSpPr>
        <p:spPr>
          <a:xfrm>
            <a:off x="9313920" y="6655680"/>
            <a:ext cx="4375440" cy="3771360"/>
          </a:xfrm>
          <a:prstGeom prst="roundRect">
            <a:avLst>
              <a:gd name="adj" fmla="val 1505"/>
            </a:avLst>
          </a:prstGeom>
          <a:solidFill>
            <a:srgbClr val="deebf7"/>
          </a:solidFill>
          <a:ln w="12600">
            <a:solidFill>
              <a:srgbClr val="42719b"/>
            </a:solidFill>
            <a:miter/>
          </a:ln>
        </p:spPr>
        <p:style>
          <a:lnRef idx="0"/>
          <a:fillRef idx="0"/>
          <a:effectRef idx="0"/>
          <a:fontRef idx="minor"/>
        </p:style>
      </p:sp>
      <p:graphicFrame>
        <p:nvGraphicFramePr>
          <p:cNvPr id="180" name="Table 55"/>
          <p:cNvGraphicFramePr/>
          <p:nvPr/>
        </p:nvGraphicFramePr>
        <p:xfrm>
          <a:off x="10126440" y="6975720"/>
          <a:ext cx="560880" cy="406080"/>
        </p:xfrm>
        <a:graphic>
          <a:graphicData uri="http://schemas.openxmlformats.org/drawingml/2006/table">
            <a:tbl>
              <a:tblPr/>
              <a:tblGrid>
                <a:gridCol w="280440"/>
                <a:gridCol w="280440"/>
              </a:tblGrid>
              <a:tr h="18288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r>
              <a:tr h="18288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18288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182880">
                <a:tc>
                  <a:txBody>
                    <a:bodyPr lIns="0" rIns="0" tIns="0" bIns="0"/>
                    <a:p>
                      <a:pPr algn="ctr">
                        <a:lnSpc>
                          <a:spcPct val="100000"/>
                        </a:lnSpc>
                      </a:pPr>
                      <a:r>
                        <a:rPr b="1" lang="en-GB" sz="1200" spc="-1" strike="noStrike">
                          <a:solidFill>
                            <a:srgbClr val="000000"/>
                          </a:solidFill>
                          <a:latin typeface="Arial"/>
                          <a:ea typeface="Arial"/>
                        </a:rPr>
                        <a:t>C</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graphicFrame>
        <p:nvGraphicFramePr>
          <p:cNvPr id="181" name="Table 56"/>
          <p:cNvGraphicFramePr/>
          <p:nvPr/>
        </p:nvGraphicFramePr>
        <p:xfrm>
          <a:off x="11436120" y="6975720"/>
          <a:ext cx="560880" cy="786960"/>
        </p:xfrm>
        <a:graphic>
          <a:graphicData uri="http://schemas.openxmlformats.org/drawingml/2006/table">
            <a:tbl>
              <a:tblPr/>
              <a:tblGrid>
                <a:gridCol w="280440"/>
                <a:gridCol w="280440"/>
              </a:tblGrid>
              <a:tr h="19656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r>
              <a:tr h="19656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d6"/>
                    </a:solidFill>
                  </a:tcPr>
                </a:tc>
                <a:tc>
                  <a:txBody>
                    <a:bodyPr lIns="0" rIns="0" tIns="0" bIns="0"/>
                    <a:p>
                      <a:pPr algn="ctr">
                        <a:lnSpc>
                          <a:spcPct val="100000"/>
                        </a:lnSpc>
                      </a:pPr>
                      <a:r>
                        <a:rPr b="1" lang="en-GB" sz="1200" spc="-1" strike="noStrike">
                          <a:solidFill>
                            <a:srgbClr val="000000"/>
                          </a:solidFill>
                          <a:latin typeface="Arial"/>
                          <a:ea typeface="Arial"/>
                        </a:rPr>
                        <a:t>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d6"/>
                    </a:solidFill>
                  </a:tcPr>
                </a:tc>
              </a:tr>
              <a:tr h="196560">
                <a:tc>
                  <a:txBody>
                    <a:bodyPr lIns="0" rIns="0" tIns="0" bIns="0"/>
                    <a:p>
                      <a:pPr algn="ctr">
                        <a:lnSpc>
                          <a:spcPct val="100000"/>
                        </a:lnSpc>
                      </a:pPr>
                      <a:r>
                        <a:rPr b="1" lang="en-GB" sz="1200" spc="-1" strike="noStrike">
                          <a:solidFill>
                            <a:srgbClr val="000000"/>
                          </a:solidFill>
                          <a:latin typeface="Arial"/>
                          <a:ea typeface="Arial"/>
                        </a:rPr>
                        <a:t>C</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d6"/>
                    </a:solidFill>
                  </a:tcPr>
                </a:tc>
                <a:tc>
                  <a:txBody>
                    <a:bodyPr lIns="0" rIns="0" tIns="0" bIns="0"/>
                    <a:p>
                      <a:pPr algn="ctr">
                        <a:lnSpc>
                          <a:spcPct val="100000"/>
                        </a:lnSpc>
                      </a:pPr>
                      <a:r>
                        <a:rPr b="1" lang="en-GB" sz="1200" spc="-1" strike="noStrike">
                          <a:solidFill>
                            <a:srgbClr val="000000"/>
                          </a:solidFill>
                          <a:latin typeface="Arial"/>
                          <a:ea typeface="Arial"/>
                        </a:rPr>
                        <a:t>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d6"/>
                    </a:solidFill>
                  </a:tcPr>
                </a:tc>
              </a:tr>
              <a:tr h="197280">
                <a:tc>
                  <a:txBody>
                    <a:bodyPr lIns="0" rIns="0" tIns="0" bIns="0"/>
                    <a:p>
                      <a:pPr algn="ctr">
                        <a:lnSpc>
                          <a:spcPct val="100000"/>
                        </a:lnSpc>
                      </a:pPr>
                      <a:r>
                        <a:rPr b="1" lang="en-GB" sz="1200" spc="-1" strike="noStrike">
                          <a:solidFill>
                            <a:srgbClr val="000000"/>
                          </a:solidFill>
                          <a:latin typeface="Arial"/>
                          <a:ea typeface="Arial"/>
                        </a:rPr>
                        <a:t>D</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d6"/>
                    </a:solidFill>
                  </a:tcPr>
                </a:tc>
                <a:tc>
                  <a:txBody>
                    <a:bodyPr lIns="0" rIns="0" tIns="0" bIns="0"/>
                    <a:p>
                      <a:pPr algn="ctr">
                        <a:lnSpc>
                          <a:spcPct val="100000"/>
                        </a:lnSpc>
                      </a:pPr>
                      <a:r>
                        <a:rPr b="1" lang="en-GB" sz="1200" spc="-1" strike="noStrike">
                          <a:solidFill>
                            <a:srgbClr val="000000"/>
                          </a:solidFill>
                          <a:latin typeface="Arial"/>
                          <a:ea typeface="Arial"/>
                        </a:rPr>
                        <a:t>4</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d6"/>
                    </a:solidFill>
                  </a:tcPr>
                </a:tc>
              </a:tr>
            </a:tbl>
          </a:graphicData>
        </a:graphic>
      </p:graphicFrame>
      <p:sp>
        <p:nvSpPr>
          <p:cNvPr id="182" name="CustomShape 57"/>
          <p:cNvSpPr/>
          <p:nvPr/>
        </p:nvSpPr>
        <p:spPr>
          <a:xfrm>
            <a:off x="10890000" y="7171920"/>
            <a:ext cx="351720" cy="314640"/>
          </a:xfrm>
          <a:custGeom>
            <a:avLst/>
            <a:gdLst/>
            <a:ahLst/>
            <a:rect l="l" t="t" r="r" b="b"/>
            <a:pathLst>
              <a:path w="21600" h="2160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600">
            <a:solidFill>
              <a:srgbClr val="000000"/>
            </a:solidFill>
            <a:miter/>
          </a:ln>
        </p:spPr>
        <p:style>
          <a:lnRef idx="0"/>
          <a:fillRef idx="0"/>
          <a:effectRef idx="0"/>
          <a:fontRef idx="minor"/>
        </p:style>
      </p:sp>
      <p:sp>
        <p:nvSpPr>
          <p:cNvPr id="183" name="CustomShape 58"/>
          <p:cNvSpPr/>
          <p:nvPr/>
        </p:nvSpPr>
        <p:spPr>
          <a:xfrm>
            <a:off x="12187800" y="7171560"/>
            <a:ext cx="329760" cy="212400"/>
          </a:xfrm>
          <a:custGeom>
            <a:avLst/>
            <a:gdLst/>
            <a:ahLst/>
            <a:rect l="l" t="t" r="r" b="b"/>
            <a:pathLst>
              <a:path w="21600" h="2160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600">
            <a:solidFill>
              <a:srgbClr val="000000"/>
            </a:solidFill>
            <a:miter/>
          </a:ln>
        </p:spPr>
        <p:style>
          <a:lnRef idx="0"/>
          <a:fillRef idx="0"/>
          <a:effectRef idx="0"/>
          <a:fontRef idx="minor"/>
        </p:style>
      </p:sp>
      <p:sp>
        <p:nvSpPr>
          <p:cNvPr id="184" name="CustomShape 59"/>
          <p:cNvSpPr/>
          <p:nvPr/>
        </p:nvSpPr>
        <p:spPr>
          <a:xfrm>
            <a:off x="10184040" y="6660720"/>
            <a:ext cx="412560" cy="303480"/>
          </a:xfrm>
          <a:prstGeom prst="rect">
            <a:avLst/>
          </a:prstGeom>
          <a:noFill/>
          <a:ln w="12600">
            <a:noFill/>
          </a:ln>
        </p:spPr>
        <p:style>
          <a:lnRef idx="0"/>
          <a:fillRef idx="0"/>
          <a:effectRef idx="0"/>
          <a:fontRef idx="minor"/>
        </p:style>
        <p:txBody>
          <a:bodyPr wrap="none" lIns="45720" rIns="45720" tIns="45000" bIns="45000"/>
          <a:p>
            <a:pPr>
              <a:lnSpc>
                <a:spcPct val="100000"/>
              </a:lnSpc>
            </a:pPr>
            <a:r>
              <a:rPr b="1" lang="en-GB" sz="1400" spc="-1" strike="noStrike">
                <a:solidFill>
                  <a:srgbClr val="4472c4"/>
                </a:solidFill>
                <a:latin typeface="Consolas"/>
                <a:ea typeface="Consolas"/>
              </a:rPr>
              <a:t>ydf</a:t>
            </a:r>
            <a:endParaRPr b="0" lang="en-GB" sz="1400" spc="-1" strike="noStrike">
              <a:latin typeface="Arial"/>
            </a:endParaRPr>
          </a:p>
        </p:txBody>
      </p:sp>
      <p:sp>
        <p:nvSpPr>
          <p:cNvPr id="185" name="CustomShape 60"/>
          <p:cNvSpPr/>
          <p:nvPr/>
        </p:nvSpPr>
        <p:spPr>
          <a:xfrm>
            <a:off x="11498400" y="6655680"/>
            <a:ext cx="412560" cy="303480"/>
          </a:xfrm>
          <a:prstGeom prst="rect">
            <a:avLst/>
          </a:prstGeom>
          <a:noFill/>
          <a:ln w="12600">
            <a:noFill/>
          </a:ln>
        </p:spPr>
        <p:style>
          <a:lnRef idx="0"/>
          <a:fillRef idx="0"/>
          <a:effectRef idx="0"/>
          <a:fontRef idx="minor"/>
        </p:style>
        <p:txBody>
          <a:bodyPr wrap="none" lIns="45720" rIns="45720" tIns="45000" bIns="45000"/>
          <a:p>
            <a:pPr>
              <a:lnSpc>
                <a:spcPct val="100000"/>
              </a:lnSpc>
            </a:pPr>
            <a:r>
              <a:rPr b="1" lang="en-GB" sz="1400" spc="-1" strike="noStrike">
                <a:solidFill>
                  <a:srgbClr val="4472c4"/>
                </a:solidFill>
                <a:latin typeface="Consolas"/>
                <a:ea typeface="Consolas"/>
              </a:rPr>
              <a:t>zdf</a:t>
            </a:r>
            <a:endParaRPr b="0" lang="en-GB" sz="1400" spc="-1" strike="noStrike">
              <a:latin typeface="Arial"/>
            </a:endParaRPr>
          </a:p>
        </p:txBody>
      </p:sp>
      <p:sp>
        <p:nvSpPr>
          <p:cNvPr id="186" name="CustomShape 61"/>
          <p:cNvSpPr/>
          <p:nvPr/>
        </p:nvSpPr>
        <p:spPr>
          <a:xfrm>
            <a:off x="9316800" y="7750080"/>
            <a:ext cx="1391760" cy="257040"/>
          </a:xfrm>
          <a:prstGeom prst="rect">
            <a:avLst/>
          </a:prstGeom>
          <a:noFill/>
          <a:ln w="12600">
            <a:noFill/>
          </a:ln>
        </p:spPr>
        <p:style>
          <a:lnRef idx="0"/>
          <a:fillRef idx="0"/>
          <a:effectRef idx="0"/>
          <a:fontRef idx="minor"/>
        </p:style>
        <p:txBody>
          <a:bodyPr lIns="45720" rIns="45720" tIns="45000" bIns="45000"/>
          <a:p>
            <a:pPr>
              <a:lnSpc>
                <a:spcPct val="100000"/>
              </a:lnSpc>
            </a:pPr>
            <a:r>
              <a:rPr b="0" lang="en-GB" sz="1100" spc="-1" strike="noStrike">
                <a:solidFill>
                  <a:srgbClr val="4472c4"/>
                </a:solidFill>
                <a:latin typeface="Calibri"/>
                <a:ea typeface="Calibri"/>
              </a:rPr>
              <a:t>集合ライクな結合</a:t>
            </a:r>
            <a:endParaRPr b="0" lang="en-GB" sz="1100" spc="-1" strike="noStrike">
              <a:latin typeface="Arial"/>
            </a:endParaRPr>
          </a:p>
        </p:txBody>
      </p:sp>
      <p:sp>
        <p:nvSpPr>
          <p:cNvPr id="187" name="Line 62"/>
          <p:cNvSpPr/>
          <p:nvPr/>
        </p:nvSpPr>
        <p:spPr>
          <a:xfrm>
            <a:off x="9307800" y="7992360"/>
            <a:ext cx="4370040" cy="7560"/>
          </a:xfrm>
          <a:prstGeom prst="line">
            <a:avLst/>
          </a:prstGeom>
          <a:ln w="6480">
            <a:solidFill>
              <a:schemeClr val="accent1"/>
            </a:solidFill>
            <a:miter/>
          </a:ln>
        </p:spPr>
        <p:style>
          <a:lnRef idx="0"/>
          <a:fillRef idx="0"/>
          <a:effectRef idx="0"/>
          <a:fontRef idx="minor"/>
        </p:style>
      </p:sp>
      <p:graphicFrame>
        <p:nvGraphicFramePr>
          <p:cNvPr id="188" name="Table 63"/>
          <p:cNvGraphicFramePr/>
          <p:nvPr/>
        </p:nvGraphicFramePr>
        <p:xfrm>
          <a:off x="9446400" y="8075880"/>
          <a:ext cx="748080" cy="304560"/>
        </p:xfrm>
        <a:graphic>
          <a:graphicData uri="http://schemas.openxmlformats.org/drawingml/2006/table">
            <a:tbl>
              <a:tblPr/>
              <a:tblGrid>
                <a:gridCol w="374040"/>
                <a:gridCol w="374040"/>
              </a:tblGrid>
              <a:tr h="18288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r>
              <a:tr h="18288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182880">
                <a:tc>
                  <a:txBody>
                    <a:bodyPr lIns="0" rIns="0" tIns="0" bIns="0"/>
                    <a:p>
                      <a:pPr algn="ctr">
                        <a:lnSpc>
                          <a:spcPct val="100000"/>
                        </a:lnSpc>
                      </a:pPr>
                      <a:r>
                        <a:rPr b="1" lang="en-GB" sz="1200" spc="-1" strike="noStrike">
                          <a:solidFill>
                            <a:srgbClr val="000000"/>
                          </a:solidFill>
                          <a:latin typeface="Arial"/>
                          <a:ea typeface="Arial"/>
                        </a:rPr>
                        <a:t>C</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graphicFrame>
        <p:nvGraphicFramePr>
          <p:cNvPr id="189" name="Table 64"/>
          <p:cNvGraphicFramePr/>
          <p:nvPr/>
        </p:nvGraphicFramePr>
        <p:xfrm>
          <a:off x="9452520" y="8761680"/>
          <a:ext cx="731880" cy="979200"/>
        </p:xfrm>
        <a:graphic>
          <a:graphicData uri="http://schemas.openxmlformats.org/drawingml/2006/table">
            <a:tbl>
              <a:tblPr/>
              <a:tblGrid>
                <a:gridCol w="366120"/>
                <a:gridCol w="366120"/>
              </a:tblGrid>
              <a:tr h="19584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r>
              <a:tr h="19584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195840">
                <a:tc>
                  <a:txBody>
                    <a:bodyPr lIns="0" rIns="0" tIns="0" bIns="0"/>
                    <a:p>
                      <a:pPr algn="ctr">
                        <a:lnSpc>
                          <a:spcPct val="100000"/>
                        </a:lnSpc>
                      </a:pPr>
                      <a:r>
                        <a:rPr b="1" lang="en-GB" sz="1200" spc="-1" strike="noStrike">
                          <a:solidFill>
                            <a:srgbClr val="000000"/>
                          </a:solidFill>
                          <a:latin typeface="Arial"/>
                          <a:ea typeface="Arial"/>
                        </a:rPr>
                        <a:t>B</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195840">
                <a:tc>
                  <a:txBody>
                    <a:bodyPr lIns="0" rIns="0" tIns="0" bIns="0"/>
                    <a:p>
                      <a:pPr algn="ctr">
                        <a:lnSpc>
                          <a:spcPct val="100000"/>
                        </a:lnSpc>
                      </a:pPr>
                      <a:r>
                        <a:rPr b="1" lang="en-GB" sz="1200" spc="-1" strike="noStrike">
                          <a:solidFill>
                            <a:srgbClr val="000000"/>
                          </a:solidFill>
                          <a:latin typeface="Arial"/>
                          <a:ea typeface="Arial"/>
                        </a:rPr>
                        <a:t>C</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3</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r h="195840">
                <a:tc>
                  <a:txBody>
                    <a:bodyPr lIns="0" rIns="0" tIns="0" bIns="0"/>
                    <a:p>
                      <a:pPr algn="ctr">
                        <a:lnSpc>
                          <a:spcPct val="100000"/>
                        </a:lnSpc>
                      </a:pPr>
                      <a:r>
                        <a:rPr b="1" lang="en-GB" sz="1200" spc="-1" strike="noStrike">
                          <a:solidFill>
                            <a:srgbClr val="000000"/>
                          </a:solidFill>
                          <a:latin typeface="Arial"/>
                          <a:ea typeface="Arial"/>
                        </a:rPr>
                        <a:t>D</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d6"/>
                    </a:solidFill>
                  </a:tcPr>
                </a:tc>
                <a:tc>
                  <a:txBody>
                    <a:bodyPr lIns="0" rIns="0" tIns="0" bIns="0"/>
                    <a:p>
                      <a:pPr algn="ctr">
                        <a:lnSpc>
                          <a:spcPct val="100000"/>
                        </a:lnSpc>
                      </a:pPr>
                      <a:r>
                        <a:rPr b="1" lang="en-GB" sz="1200" spc="-1" strike="noStrike">
                          <a:solidFill>
                            <a:srgbClr val="000000"/>
                          </a:solidFill>
                          <a:latin typeface="Arial"/>
                          <a:ea typeface="Arial"/>
                        </a:rPr>
                        <a:t>4</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d6"/>
                    </a:solidFill>
                  </a:tcPr>
                </a:tc>
              </a:tr>
            </a:tbl>
          </a:graphicData>
        </a:graphic>
      </p:graphicFrame>
      <p:graphicFrame>
        <p:nvGraphicFramePr>
          <p:cNvPr id="190" name="Table 65"/>
          <p:cNvGraphicFramePr/>
          <p:nvPr/>
        </p:nvGraphicFramePr>
        <p:xfrm>
          <a:off x="9452880" y="9837360"/>
          <a:ext cx="731880" cy="202680"/>
        </p:xfrm>
        <a:graphic>
          <a:graphicData uri="http://schemas.openxmlformats.org/drawingml/2006/table">
            <a:tbl>
              <a:tblPr/>
              <a:tblGrid>
                <a:gridCol w="366120"/>
                <a:gridCol w="366120"/>
              </a:tblGrid>
              <a:tr h="182880">
                <a:tc>
                  <a:txBody>
                    <a:bodyPr lIns="0" rIns="0" tIns="0" bIns="0"/>
                    <a:p>
                      <a:pPr algn="ctr">
                        <a:lnSpc>
                          <a:spcPct val="100000"/>
                        </a:lnSpc>
                      </a:pPr>
                      <a:r>
                        <a:rPr b="1" lang="en-GB" sz="1200" spc="-1" strike="noStrike">
                          <a:solidFill>
                            <a:srgbClr val="ffffff"/>
                          </a:solidFill>
                          <a:latin typeface="Arial"/>
                          <a:ea typeface="Arial"/>
                        </a:rPr>
                        <a:t>x1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xBody>
                    <a:bodyPr lIns="0" rIns="0" tIns="0" bIns="0"/>
                    <a:p>
                      <a:pPr algn="ctr">
                        <a:lnSpc>
                          <a:spcPct val="100000"/>
                        </a:lnSpc>
                      </a:pPr>
                      <a:r>
                        <a:rPr b="1" lang="en-GB" sz="1200" spc="-1" strike="noStrike">
                          <a:solidFill>
                            <a:srgbClr val="ffffff"/>
                          </a:solidFill>
                          <a:latin typeface="Arial"/>
                          <a:ea typeface="Arial"/>
                        </a:rPr>
                        <a:t>x2</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r>
              <a:tr h="182880">
                <a:tc>
                  <a:txBody>
                    <a:bodyPr lIns="0" rIns="0" tIns="0" bIns="0"/>
                    <a:p>
                      <a:pPr algn="ctr">
                        <a:lnSpc>
                          <a:spcPct val="100000"/>
                        </a:lnSpc>
                      </a:pPr>
                      <a:r>
                        <a:rPr b="1" lang="en-GB" sz="1200" spc="-1" strike="noStrike">
                          <a:solidFill>
                            <a:srgbClr val="000000"/>
                          </a:solidFill>
                          <a:latin typeface="Arial"/>
                          <a:ea typeface="Arial"/>
                        </a:rPr>
                        <a:t>A</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xBody>
                    <a:bodyPr lIns="0" rIns="0" tIns="0" bIns="0"/>
                    <a:p>
                      <a:pPr algn="ctr">
                        <a:lnSpc>
                          <a:spcPct val="100000"/>
                        </a:lnSpc>
                      </a:pPr>
                      <a:r>
                        <a:rPr b="1" lang="en-GB" sz="1200" spc="-1" strike="noStrike">
                          <a:solidFill>
                            <a:srgbClr val="000000"/>
                          </a:solidFill>
                          <a:latin typeface="Arial"/>
                          <a:ea typeface="Arial"/>
                        </a:rPr>
                        <a:t>1</a:t>
                      </a:r>
                      <a:endParaRPr b="0" lang="en-GB"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r>
            </a:tbl>
          </a:graphicData>
        </a:graphic>
      </p:graphicFrame>
      <p:sp>
        <p:nvSpPr>
          <p:cNvPr id="191" name="CustomShape 66"/>
          <p:cNvSpPr/>
          <p:nvPr/>
        </p:nvSpPr>
        <p:spPr>
          <a:xfrm>
            <a:off x="10430280" y="8044560"/>
            <a:ext cx="3269520" cy="209808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pd.merge(ydf, zdf)</a:t>
            </a:r>
            <a:endParaRPr b="0" lang="en-GB" sz="1200" spc="-1" strike="noStrike">
              <a:latin typeface="Arial"/>
            </a:endParaRPr>
          </a:p>
          <a:p>
            <a:pPr>
              <a:lnSpc>
                <a:spcPct val="100000"/>
              </a:lnSpc>
            </a:pPr>
            <a:r>
              <a:rPr b="0" lang="en-GB" sz="1200" spc="-1" strike="noStrike">
                <a:solidFill>
                  <a:srgbClr val="000000"/>
                </a:solidFill>
                <a:latin typeface="Calibri"/>
                <a:ea typeface="Calibri"/>
              </a:rPr>
              <a:t>ydf</a:t>
            </a:r>
            <a:r>
              <a:rPr b="0" lang="en-GB" sz="1200" spc="-1" strike="noStrike">
                <a:solidFill>
                  <a:srgbClr val="000000"/>
                </a:solidFill>
                <a:latin typeface="Calibri"/>
                <a:ea typeface="Calibri"/>
              </a:rPr>
              <a:t>と</a:t>
            </a:r>
            <a:r>
              <a:rPr b="0" lang="en-GB" sz="1200" spc="-1" strike="noStrike">
                <a:solidFill>
                  <a:srgbClr val="000000"/>
                </a:solidFill>
                <a:latin typeface="Calibri"/>
                <a:ea typeface="Calibri"/>
              </a:rPr>
              <a:t>zdf</a:t>
            </a:r>
            <a:r>
              <a:rPr b="0" lang="en-GB" sz="1200" spc="-1" strike="noStrike">
                <a:solidFill>
                  <a:srgbClr val="000000"/>
                </a:solidFill>
                <a:latin typeface="Calibri"/>
                <a:ea typeface="Calibri"/>
              </a:rPr>
              <a:t>両方にある行</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000000"/>
                </a:solidFill>
                <a:latin typeface="Consolas"/>
                <a:ea typeface="Consolas"/>
              </a:rPr>
              <a:t>pd.merge(ydf, zdf, how='outer')</a:t>
            </a:r>
            <a:endParaRPr b="0" lang="en-GB" sz="1200" spc="-1" strike="noStrike">
              <a:latin typeface="Arial"/>
            </a:endParaRPr>
          </a:p>
          <a:p>
            <a:pPr>
              <a:lnSpc>
                <a:spcPct val="100000"/>
              </a:lnSpc>
            </a:pPr>
            <a:r>
              <a:rPr b="0" lang="en-GB" sz="1200" spc="-1" strike="noStrike">
                <a:solidFill>
                  <a:srgbClr val="000000"/>
                </a:solidFill>
                <a:latin typeface="Calibri"/>
                <a:ea typeface="Calibri"/>
              </a:rPr>
              <a:t>ydf</a:t>
            </a:r>
            <a:r>
              <a:rPr b="0" lang="en-GB" sz="1200" spc="-1" strike="noStrike">
                <a:solidFill>
                  <a:srgbClr val="000000"/>
                </a:solidFill>
                <a:latin typeface="Calibri"/>
                <a:ea typeface="Calibri"/>
              </a:rPr>
              <a:t>と</a:t>
            </a:r>
            <a:r>
              <a:rPr b="0" lang="en-GB" sz="1200" spc="-1" strike="noStrike">
                <a:solidFill>
                  <a:srgbClr val="000000"/>
                </a:solidFill>
                <a:latin typeface="Calibri"/>
                <a:ea typeface="Calibri"/>
              </a:rPr>
              <a:t>zdf</a:t>
            </a:r>
            <a:r>
              <a:rPr b="0" lang="en-GB" sz="1200" spc="-1" strike="noStrike">
                <a:solidFill>
                  <a:srgbClr val="000000"/>
                </a:solidFill>
                <a:latin typeface="Calibri"/>
                <a:ea typeface="Calibri"/>
              </a:rPr>
              <a:t>の両方もしくは片方にある行</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000000"/>
                </a:solidFill>
                <a:latin typeface="Consolas"/>
                <a:ea typeface="Consolas"/>
              </a:rPr>
              <a:t>pd.merge(ydf, zdf, how='outer', </a:t>
            </a:r>
            <a:endParaRPr b="0" lang="en-GB" sz="1200" spc="-1" strike="noStrike">
              <a:latin typeface="Arial"/>
            </a:endParaRPr>
          </a:p>
          <a:p>
            <a:pPr>
              <a:lnSpc>
                <a:spcPct val="100000"/>
              </a:lnSpc>
            </a:pPr>
            <a:r>
              <a:rPr b="1" lang="en-GB" sz="1200" spc="-1" strike="noStrike">
                <a:solidFill>
                  <a:srgbClr val="000000"/>
                </a:solidFill>
                <a:latin typeface="Consolas"/>
                <a:ea typeface="Consolas"/>
              </a:rPr>
              <a:t>         </a:t>
            </a:r>
            <a:r>
              <a:rPr b="1" lang="en-GB" sz="1200" spc="-1" strike="noStrike">
                <a:solidFill>
                  <a:srgbClr val="000000"/>
                </a:solidFill>
                <a:latin typeface="Consolas"/>
                <a:ea typeface="Consolas"/>
              </a:rPr>
              <a:t>indicator=True)</a:t>
            </a:r>
            <a:endParaRPr b="0" lang="en-GB" sz="1200" spc="-1" strike="noStrike">
              <a:latin typeface="Arial"/>
            </a:endParaRPr>
          </a:p>
          <a:p>
            <a:pPr>
              <a:lnSpc>
                <a:spcPct val="100000"/>
              </a:lnSpc>
            </a:pPr>
            <a:r>
              <a:rPr b="1" lang="en-GB" sz="1200" spc="-1" strike="noStrike">
                <a:solidFill>
                  <a:srgbClr val="000000"/>
                </a:solidFill>
                <a:latin typeface="Consolas"/>
                <a:ea typeface="Consolas"/>
              </a:rPr>
              <a:t>.query('_merge == "left_only"')</a:t>
            </a:r>
            <a:endParaRPr b="0" lang="en-GB" sz="1200" spc="-1" strike="noStrike">
              <a:latin typeface="Arial"/>
            </a:endParaRPr>
          </a:p>
          <a:p>
            <a:pPr>
              <a:lnSpc>
                <a:spcPct val="100000"/>
              </a:lnSpc>
            </a:pPr>
            <a:r>
              <a:rPr b="1" lang="en-GB" sz="1200" spc="-1" strike="noStrike">
                <a:solidFill>
                  <a:srgbClr val="000000"/>
                </a:solidFill>
                <a:latin typeface="Consolas"/>
                <a:ea typeface="Consolas"/>
              </a:rPr>
              <a:t>.drop(columns=['_merge'])</a:t>
            </a:r>
            <a:endParaRPr b="0" lang="en-GB" sz="1200" spc="-1" strike="noStrike">
              <a:latin typeface="Arial"/>
            </a:endParaRPr>
          </a:p>
          <a:p>
            <a:pPr>
              <a:lnSpc>
                <a:spcPct val="100000"/>
              </a:lnSpc>
            </a:pPr>
            <a:r>
              <a:rPr b="0" lang="en-GB" sz="1200" spc="-1" strike="noStrike">
                <a:solidFill>
                  <a:srgbClr val="000000"/>
                </a:solidFill>
                <a:latin typeface="Calibri"/>
                <a:ea typeface="Calibri"/>
              </a:rPr>
              <a:t>ydf</a:t>
            </a:r>
            <a:r>
              <a:rPr b="0" lang="en-GB" sz="1200" spc="-1" strike="noStrike">
                <a:solidFill>
                  <a:srgbClr val="000000"/>
                </a:solidFill>
                <a:latin typeface="Calibri"/>
                <a:ea typeface="Calibri"/>
              </a:rPr>
              <a:t>にはあるが</a:t>
            </a:r>
            <a:r>
              <a:rPr b="0" lang="en-GB" sz="1200" spc="-1" strike="noStrike">
                <a:solidFill>
                  <a:srgbClr val="000000"/>
                </a:solidFill>
                <a:latin typeface="Calibri"/>
                <a:ea typeface="Calibri"/>
              </a:rPr>
              <a:t>zdf</a:t>
            </a:r>
            <a:r>
              <a:rPr b="0" lang="en-GB" sz="1200" spc="-1" strike="noStrike">
                <a:solidFill>
                  <a:srgbClr val="000000"/>
                </a:solidFill>
                <a:latin typeface="Calibri"/>
                <a:ea typeface="Calibri"/>
              </a:rPr>
              <a:t>にはない行</a:t>
            </a:r>
            <a:endParaRPr b="0" lang="en-GB" sz="1200" spc="-1" strike="noStrike">
              <a:latin typeface="Arial"/>
            </a:endParaRPr>
          </a:p>
        </p:txBody>
      </p:sp>
      <p:grpSp>
        <p:nvGrpSpPr>
          <p:cNvPr id="192" name="Group 67"/>
          <p:cNvGrpSpPr/>
          <p:nvPr/>
        </p:nvGrpSpPr>
        <p:grpSpPr>
          <a:xfrm>
            <a:off x="134640" y="5702400"/>
            <a:ext cx="4388760" cy="456480"/>
            <a:chOff x="134640" y="5702400"/>
            <a:chExt cx="4388760" cy="456480"/>
          </a:xfrm>
        </p:grpSpPr>
        <p:sp>
          <p:nvSpPr>
            <p:cNvPr id="193" name="CustomShape 68"/>
            <p:cNvSpPr/>
            <p:nvPr/>
          </p:nvSpPr>
          <p:spPr>
            <a:xfrm>
              <a:off x="134640" y="5718960"/>
              <a:ext cx="438876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194" name="CustomShape 69"/>
            <p:cNvSpPr/>
            <p:nvPr/>
          </p:nvSpPr>
          <p:spPr>
            <a:xfrm>
              <a:off x="155160" y="5702400"/>
              <a:ext cx="4347360" cy="456480"/>
            </a:xfrm>
            <a:prstGeom prst="rect">
              <a:avLst/>
            </a:prstGeom>
            <a:noFill/>
            <a:ln w="12600">
              <a:noFill/>
            </a:ln>
          </p:spPr>
          <p:style>
            <a:lnRef idx="0"/>
            <a:fillRef idx="0"/>
            <a:effectRef idx="0"/>
            <a:fontRef idx="minor"/>
          </p:style>
          <p:txBody>
            <a:bodyPr lIns="45720" rIns="45720" anchor="ctr"/>
            <a:p>
              <a:pPr algn="ctr">
                <a:lnSpc>
                  <a:spcPct val="100000"/>
                </a:lnSpc>
              </a:pPr>
              <a:r>
                <a:rPr b="1" lang="en-GB" sz="2400" spc="-1" strike="noStrike">
                  <a:solidFill>
                    <a:srgbClr val="ffffff"/>
                  </a:solidFill>
                  <a:latin typeface="Calibri"/>
                  <a:ea typeface="Calibri"/>
                </a:rPr>
                <a:t>データのグループ化</a:t>
              </a:r>
              <a:endParaRPr b="0" lang="en-GB" sz="2400" spc="-1" strike="noStrike">
                <a:latin typeface="Arial"/>
              </a:endParaRPr>
            </a:p>
          </p:txBody>
        </p:sp>
      </p:grpSp>
      <p:graphicFrame>
        <p:nvGraphicFramePr>
          <p:cNvPr id="195" name="Table 70"/>
          <p:cNvGraphicFramePr/>
          <p:nvPr/>
        </p:nvGraphicFramePr>
        <p:xfrm>
          <a:off x="181800" y="6251040"/>
          <a:ext cx="719280" cy="1371240"/>
        </p:xfrm>
        <a:graphic>
          <a:graphicData uri="http://schemas.openxmlformats.org/drawingml/2006/table">
            <a:tbl>
              <a:tblPr/>
              <a:tblGrid>
                <a:gridCol w="239760"/>
                <a:gridCol w="239760"/>
                <a:gridCol w="23976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546a"/>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bl>
          </a:graphicData>
        </a:graphic>
      </p:graphicFrame>
      <p:sp>
        <p:nvSpPr>
          <p:cNvPr id="196" name="Line 71"/>
          <p:cNvSpPr/>
          <p:nvPr/>
        </p:nvSpPr>
        <p:spPr>
          <a:xfrm>
            <a:off x="966960" y="6904440"/>
            <a:ext cx="362880" cy="0"/>
          </a:xfrm>
          <a:prstGeom prst="line">
            <a:avLst/>
          </a:prstGeom>
          <a:ln w="63360">
            <a:solidFill>
              <a:srgbClr val="000000"/>
            </a:solidFill>
            <a:miter/>
            <a:tailEnd len="med" type="stealth" w="med"/>
          </a:ln>
        </p:spPr>
        <p:style>
          <a:lnRef idx="0"/>
          <a:fillRef idx="0"/>
          <a:effectRef idx="0"/>
          <a:fontRef idx="minor"/>
        </p:style>
      </p:sp>
      <p:graphicFrame>
        <p:nvGraphicFramePr>
          <p:cNvPr id="197" name="Table 72"/>
          <p:cNvGraphicFramePr/>
          <p:nvPr/>
        </p:nvGraphicFramePr>
        <p:xfrm>
          <a:off x="1406520" y="6594480"/>
          <a:ext cx="719280" cy="548280"/>
        </p:xfrm>
        <a:graphic>
          <a:graphicData uri="http://schemas.openxmlformats.org/drawingml/2006/table">
            <a:tbl>
              <a:tblPr/>
              <a:tblGrid>
                <a:gridCol w="239760"/>
                <a:gridCol w="239760"/>
                <a:gridCol w="239760"/>
              </a:tblGrid>
              <a:tr h="366120">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afabab"/>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44546a"/>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70ad4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r h="366120">
                <a:tc>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e7e6e6"/>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cece"/>
                    </a:solidFill>
                  </a:tcPr>
                </a:tc>
              </a:tr>
            </a:tbl>
          </a:graphicData>
        </a:graphic>
      </p:graphicFrame>
      <p:sp>
        <p:nvSpPr>
          <p:cNvPr id="198" name="CustomShape 73"/>
          <p:cNvSpPr/>
          <p:nvPr/>
        </p:nvSpPr>
        <p:spPr>
          <a:xfrm>
            <a:off x="2181240" y="6174720"/>
            <a:ext cx="2218320" cy="1171080"/>
          </a:xfrm>
          <a:prstGeom prst="rect">
            <a:avLst/>
          </a:prstGeom>
          <a:noFill/>
          <a:ln w="12600">
            <a:noFill/>
          </a:ln>
        </p:spPr>
        <p:style>
          <a:lnRef idx="0"/>
          <a:fillRef idx="0"/>
          <a:effectRef idx="0"/>
          <a:fontRef idx="minor"/>
        </p:style>
        <p:txBody>
          <a:bodyPr lIns="45720" rIns="45720" tIns="45000" bIns="45000"/>
          <a:p>
            <a:pPr>
              <a:lnSpc>
                <a:spcPct val="90000"/>
              </a:lnSpc>
            </a:pPr>
            <a:r>
              <a:rPr b="1" lang="en-GB" sz="1200" spc="-1" strike="noStrike">
                <a:solidFill>
                  <a:srgbClr val="000000"/>
                </a:solidFill>
                <a:latin typeface="Consolas"/>
                <a:ea typeface="Consolas"/>
              </a:rPr>
              <a:t>df.groupby(by="col")</a:t>
            </a:r>
            <a:endParaRPr b="0" lang="en-GB" sz="1200" spc="-1" strike="noStrike">
              <a:latin typeface="Arial"/>
            </a:endParaRPr>
          </a:p>
          <a:p>
            <a:pPr>
              <a:lnSpc>
                <a:spcPct val="90000"/>
              </a:lnSpc>
            </a:pP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col”</a:t>
            </a:r>
            <a:r>
              <a:rPr b="0" lang="en-GB" sz="1100" spc="-1" strike="noStrike">
                <a:solidFill>
                  <a:srgbClr val="000000"/>
                </a:solidFill>
                <a:latin typeface="Calibri"/>
                <a:ea typeface="Calibri"/>
              </a:rPr>
              <a:t>列の値でグループ化した</a:t>
            </a:r>
            <a:r>
              <a:rPr b="0" lang="en-GB" sz="1100" spc="-1" strike="noStrike">
                <a:solidFill>
                  <a:srgbClr val="000000"/>
                </a:solidFill>
                <a:latin typeface="Calibri"/>
                <a:ea typeface="Calibri"/>
              </a:rPr>
              <a:t>GroupBy</a:t>
            </a:r>
            <a:r>
              <a:rPr b="0" lang="en-GB" sz="1100" spc="-1" strike="noStrike">
                <a:solidFill>
                  <a:srgbClr val="000000"/>
                </a:solidFill>
                <a:latin typeface="Calibri"/>
                <a:ea typeface="Calibri"/>
              </a:rPr>
              <a:t>オブジェクトを返す</a:t>
            </a:r>
            <a:endParaRPr b="0" lang="en-GB" sz="1100" spc="-1" strike="noStrike">
              <a:latin typeface="Arial"/>
            </a:endParaRPr>
          </a:p>
          <a:p>
            <a:pPr>
              <a:lnSpc>
                <a:spcPct val="90000"/>
              </a:lnSpc>
            </a:pPr>
            <a:r>
              <a:rPr b="1" lang="en-GB" sz="1200" spc="-1" strike="noStrike">
                <a:solidFill>
                  <a:srgbClr val="000000"/>
                </a:solidFill>
                <a:latin typeface="Consolas"/>
                <a:ea typeface="Consolas"/>
              </a:rPr>
              <a:t>df.groupby(level="ind")</a:t>
            </a:r>
            <a:endParaRPr b="0" lang="en-GB" sz="1200" spc="-1" strike="noStrike">
              <a:latin typeface="Arial"/>
            </a:endParaRPr>
          </a:p>
          <a:p>
            <a:pPr>
              <a:lnSpc>
                <a:spcPct val="90000"/>
              </a:lnSpc>
            </a:pPr>
            <a:r>
              <a:rPr b="0" lang="en-GB" sz="1100" spc="-1" strike="noStrike">
                <a:solidFill>
                  <a:srgbClr val="000000"/>
                </a:solidFill>
                <a:latin typeface="Calibri"/>
                <a:ea typeface="Calibri"/>
              </a:rPr>
              <a:t>インデックスレベル“</a:t>
            </a:r>
            <a:r>
              <a:rPr b="0" lang="en-GB" sz="1100" spc="-1" strike="noStrike">
                <a:solidFill>
                  <a:srgbClr val="000000"/>
                </a:solidFill>
                <a:latin typeface="Calibri"/>
                <a:ea typeface="Calibri"/>
              </a:rPr>
              <a:t>ind”</a:t>
            </a:r>
            <a:r>
              <a:rPr b="0" lang="en-GB" sz="1100" spc="-1" strike="noStrike">
                <a:solidFill>
                  <a:srgbClr val="000000"/>
                </a:solidFill>
                <a:latin typeface="Calibri"/>
                <a:ea typeface="Calibri"/>
              </a:rPr>
              <a:t>でグループ化した</a:t>
            </a:r>
            <a:r>
              <a:rPr b="0" lang="en-GB" sz="1100" spc="-1" strike="noStrike">
                <a:solidFill>
                  <a:srgbClr val="000000"/>
                </a:solidFill>
                <a:latin typeface="Calibri"/>
                <a:ea typeface="Calibri"/>
              </a:rPr>
              <a:t>GroupBy</a:t>
            </a:r>
            <a:r>
              <a:rPr b="0" lang="en-GB" sz="1100" spc="-1" strike="noStrike">
                <a:solidFill>
                  <a:srgbClr val="000000"/>
                </a:solidFill>
                <a:latin typeface="Calibri"/>
                <a:ea typeface="Calibri"/>
              </a:rPr>
              <a:t>オブジェクトを返す</a:t>
            </a:r>
            <a:endParaRPr b="0" lang="en-GB" sz="1100" spc="-1" strike="noStrike">
              <a:latin typeface="Arial"/>
            </a:endParaRPr>
          </a:p>
        </p:txBody>
      </p:sp>
      <p:sp>
        <p:nvSpPr>
          <p:cNvPr id="199" name="CustomShape 74"/>
          <p:cNvSpPr/>
          <p:nvPr/>
        </p:nvSpPr>
        <p:spPr>
          <a:xfrm>
            <a:off x="101520" y="7618320"/>
            <a:ext cx="4388400" cy="418680"/>
          </a:xfrm>
          <a:prstGeom prst="rect">
            <a:avLst/>
          </a:prstGeom>
          <a:noFill/>
          <a:ln w="12600">
            <a:noFill/>
          </a:ln>
        </p:spPr>
        <p:style>
          <a:lnRef idx="0"/>
          <a:fillRef idx="0"/>
          <a:effectRef idx="0"/>
          <a:fontRef idx="minor"/>
        </p:style>
        <p:txBody>
          <a:bodyPr lIns="45720" rIns="45720" tIns="45000" bIns="45000"/>
          <a:p>
            <a:pPr>
              <a:lnSpc>
                <a:spcPct val="90000"/>
              </a:lnSpc>
            </a:pPr>
            <a:r>
              <a:rPr b="0" lang="en-GB" sz="1200" spc="-1" strike="noStrike">
                <a:solidFill>
                  <a:srgbClr val="000000"/>
                </a:solidFill>
                <a:latin typeface="Calibri"/>
                <a:ea typeface="Calibri"/>
              </a:rPr>
              <a:t>上述した要約関数</a:t>
            </a:r>
            <a:r>
              <a:rPr b="0" lang="en-GB" sz="1200" spc="-1" strike="noStrike">
                <a:solidFill>
                  <a:srgbClr val="000000"/>
                </a:solidFill>
                <a:latin typeface="Calibri"/>
                <a:ea typeface="Calibri"/>
              </a:rPr>
              <a:t>(summary function)</a:t>
            </a:r>
            <a:r>
              <a:rPr b="0" lang="en-GB" sz="1200" spc="-1" strike="noStrike">
                <a:solidFill>
                  <a:srgbClr val="000000"/>
                </a:solidFill>
                <a:latin typeface="Calibri"/>
                <a:ea typeface="Calibri"/>
              </a:rPr>
              <a:t>は全て</a:t>
            </a:r>
            <a:r>
              <a:rPr b="0" lang="en-GB" sz="1200" spc="-1" strike="noStrike">
                <a:solidFill>
                  <a:srgbClr val="000000"/>
                </a:solidFill>
                <a:latin typeface="Calibri"/>
                <a:ea typeface="Calibri"/>
              </a:rPr>
              <a:t>group</a:t>
            </a:r>
            <a:r>
              <a:rPr b="0" lang="en-GB" sz="1200" spc="-1" strike="noStrike">
                <a:solidFill>
                  <a:srgbClr val="000000"/>
                </a:solidFill>
                <a:latin typeface="Calibri"/>
                <a:ea typeface="Calibri"/>
              </a:rPr>
              <a:t>にも適用可能です。その他</a:t>
            </a:r>
            <a:r>
              <a:rPr b="0" lang="en-GB" sz="1200" spc="-1" strike="noStrike">
                <a:solidFill>
                  <a:srgbClr val="000000"/>
                </a:solidFill>
                <a:latin typeface="Calibri"/>
                <a:ea typeface="Calibri"/>
              </a:rPr>
              <a:t>GroupBy</a:t>
            </a:r>
            <a:r>
              <a:rPr b="0" lang="en-GB" sz="1200" spc="-1" strike="noStrike">
                <a:solidFill>
                  <a:srgbClr val="000000"/>
                </a:solidFill>
                <a:latin typeface="Calibri"/>
                <a:ea typeface="Calibri"/>
              </a:rPr>
              <a:t>の関数</a:t>
            </a:r>
            <a:r>
              <a:rPr b="0" lang="en-GB" sz="1200" spc="-1" strike="noStrike">
                <a:solidFill>
                  <a:srgbClr val="000000"/>
                </a:solidFill>
                <a:latin typeface="Calibri"/>
                <a:ea typeface="Calibri"/>
              </a:rPr>
              <a:t>:</a:t>
            </a:r>
            <a:endParaRPr b="0" lang="en-GB" sz="1200" spc="-1" strike="noStrike">
              <a:latin typeface="Arial"/>
            </a:endParaRPr>
          </a:p>
        </p:txBody>
      </p:sp>
      <p:sp>
        <p:nvSpPr>
          <p:cNvPr id="200" name="CustomShape 75"/>
          <p:cNvSpPr/>
          <p:nvPr/>
        </p:nvSpPr>
        <p:spPr>
          <a:xfrm>
            <a:off x="4716720" y="5206320"/>
            <a:ext cx="2312280" cy="870120"/>
          </a:xfrm>
          <a:prstGeom prst="rect">
            <a:avLst/>
          </a:prstGeom>
          <a:noFill/>
          <a:ln w="12600">
            <a:noFill/>
          </a:ln>
        </p:spPr>
        <p:style>
          <a:lnRef idx="0"/>
          <a:fillRef idx="0"/>
          <a:effectRef idx="0"/>
          <a:fontRef idx="minor"/>
        </p:style>
        <p:txBody>
          <a:bodyPr lIns="45720" rIns="45720" tIns="45000" bIns="45000"/>
          <a:p>
            <a:pPr>
              <a:lnSpc>
                <a:spcPct val="90000"/>
              </a:lnSpc>
            </a:pPr>
            <a:r>
              <a:rPr b="1" lang="en-GB" sz="1200" spc="-1" strike="noStrike">
                <a:solidFill>
                  <a:srgbClr val="000000"/>
                </a:solidFill>
                <a:latin typeface="Consolas"/>
                <a:ea typeface="Consolas"/>
              </a:rPr>
              <a:t>max(axis=1)</a:t>
            </a:r>
            <a:endParaRPr b="0" lang="en-GB" sz="1200" spc="-1" strike="noStrike">
              <a:latin typeface="Arial"/>
            </a:endParaRPr>
          </a:p>
          <a:p>
            <a:pPr>
              <a:lnSpc>
                <a:spcPct val="90000"/>
              </a:lnSpc>
            </a:pPr>
            <a:r>
              <a:rPr b="0" lang="en-GB" sz="1100" spc="-1" strike="noStrike">
                <a:solidFill>
                  <a:srgbClr val="000000"/>
                </a:solidFill>
                <a:latin typeface="Calibri"/>
                <a:ea typeface="Calibri"/>
              </a:rPr>
              <a:t>要素ごとの最大値を取得</a:t>
            </a:r>
            <a:endParaRPr b="0" lang="en-GB" sz="1100" spc="-1" strike="noStrike">
              <a:latin typeface="Arial"/>
            </a:endParaRPr>
          </a:p>
          <a:p>
            <a:pPr>
              <a:lnSpc>
                <a:spcPct val="90000"/>
              </a:lnSpc>
            </a:pPr>
            <a:r>
              <a:rPr b="1" lang="en-GB" sz="1200" spc="-1" strike="noStrike">
                <a:solidFill>
                  <a:srgbClr val="000000"/>
                </a:solidFill>
                <a:latin typeface="Consolas"/>
                <a:ea typeface="Consolas"/>
              </a:rPr>
              <a:t>clip(lower=-10,upper=10)</a:t>
            </a:r>
            <a:endParaRPr b="0" lang="en-GB" sz="1200" spc="-1" strike="noStrike">
              <a:latin typeface="Arial"/>
            </a:endParaRPr>
          </a:p>
          <a:p>
            <a:pPr>
              <a:lnSpc>
                <a:spcPct val="90000"/>
              </a:lnSpc>
            </a:pPr>
            <a:r>
              <a:rPr b="0" lang="en-GB" sz="1100" spc="-1" strike="noStrike">
                <a:solidFill>
                  <a:srgbClr val="000000"/>
                </a:solidFill>
                <a:latin typeface="Calibri"/>
                <a:ea typeface="Calibri"/>
              </a:rPr>
              <a:t>下限を−</a:t>
            </a:r>
            <a:r>
              <a:rPr b="0" lang="en-GB" sz="1100" spc="-1" strike="noStrike">
                <a:solidFill>
                  <a:srgbClr val="000000"/>
                </a:solidFill>
                <a:latin typeface="Calibri"/>
                <a:ea typeface="Calibri"/>
              </a:rPr>
              <a:t>10,</a:t>
            </a:r>
            <a:r>
              <a:rPr b="0" lang="en-GB" sz="1100" spc="-1" strike="noStrike">
                <a:solidFill>
                  <a:srgbClr val="000000"/>
                </a:solidFill>
                <a:latin typeface="Calibri"/>
                <a:ea typeface="Calibri"/>
              </a:rPr>
              <a:t>上限を</a:t>
            </a:r>
            <a:r>
              <a:rPr b="0" lang="en-GB" sz="1100" spc="-1" strike="noStrike">
                <a:solidFill>
                  <a:srgbClr val="000000"/>
                </a:solidFill>
                <a:latin typeface="Calibri"/>
                <a:ea typeface="Calibri"/>
              </a:rPr>
              <a:t>10</a:t>
            </a:r>
            <a:r>
              <a:rPr b="0" lang="en-GB" sz="1100" spc="-1" strike="noStrike">
                <a:solidFill>
                  <a:srgbClr val="000000"/>
                </a:solidFill>
                <a:latin typeface="Calibri"/>
                <a:ea typeface="Calibri"/>
              </a:rPr>
              <a:t>に設定してトリミング</a:t>
            </a:r>
            <a:endParaRPr b="0" lang="en-GB" sz="1100" spc="-1" strike="noStrike">
              <a:latin typeface="Arial"/>
            </a:endParaRPr>
          </a:p>
        </p:txBody>
      </p:sp>
      <p:sp>
        <p:nvSpPr>
          <p:cNvPr id="201" name="CustomShape 76"/>
          <p:cNvSpPr/>
          <p:nvPr/>
        </p:nvSpPr>
        <p:spPr>
          <a:xfrm>
            <a:off x="6997680" y="5146200"/>
            <a:ext cx="2095920" cy="719640"/>
          </a:xfrm>
          <a:prstGeom prst="rect">
            <a:avLst/>
          </a:prstGeom>
          <a:noFill/>
          <a:ln w="12600">
            <a:noFill/>
          </a:ln>
        </p:spPr>
        <p:style>
          <a:lnRef idx="0"/>
          <a:fillRef idx="0"/>
          <a:effectRef idx="0"/>
          <a:fontRef idx="minor"/>
        </p:style>
        <p:txBody>
          <a:bodyPr lIns="45720" rIns="45720" tIns="45000" bIns="45000"/>
          <a:p>
            <a:pPr>
              <a:lnSpc>
                <a:spcPct val="90000"/>
              </a:lnSpc>
            </a:pPr>
            <a:r>
              <a:rPr b="1" lang="en-GB" sz="1200" spc="-1" strike="noStrike">
                <a:solidFill>
                  <a:srgbClr val="000000"/>
                </a:solidFill>
                <a:latin typeface="Consolas"/>
                <a:ea typeface="Consolas"/>
              </a:rPr>
              <a:t>min(axis=1)</a:t>
            </a:r>
            <a:endParaRPr b="0" lang="en-GB" sz="1200" spc="-1" strike="noStrike">
              <a:latin typeface="Arial"/>
            </a:endParaRPr>
          </a:p>
          <a:p>
            <a:pPr>
              <a:lnSpc>
                <a:spcPct val="90000"/>
              </a:lnSpc>
            </a:pPr>
            <a:r>
              <a:rPr b="0" lang="en-GB" sz="1100" spc="-1" strike="noStrike">
                <a:solidFill>
                  <a:srgbClr val="000000"/>
                </a:solidFill>
                <a:latin typeface="Calibri"/>
                <a:ea typeface="Calibri"/>
              </a:rPr>
              <a:t>要素ごとの最大値を取得</a:t>
            </a:r>
            <a:endParaRPr b="0" lang="en-GB" sz="1100" spc="-1" strike="noStrike">
              <a:latin typeface="Arial"/>
            </a:endParaRPr>
          </a:p>
          <a:p>
            <a:pPr>
              <a:lnSpc>
                <a:spcPct val="90000"/>
              </a:lnSpc>
            </a:pPr>
            <a:r>
              <a:rPr b="1" lang="en-GB" sz="1200" spc="-1" strike="noStrike">
                <a:solidFill>
                  <a:srgbClr val="000000"/>
                </a:solidFill>
                <a:latin typeface="Consolas"/>
                <a:ea typeface="Consolas"/>
              </a:rPr>
              <a:t>abs()</a:t>
            </a:r>
            <a:endParaRPr b="0" lang="en-GB" sz="1200" spc="-1" strike="noStrike">
              <a:latin typeface="Arial"/>
            </a:endParaRPr>
          </a:p>
          <a:p>
            <a:pPr>
              <a:lnSpc>
                <a:spcPct val="90000"/>
              </a:lnSpc>
            </a:pPr>
            <a:r>
              <a:rPr b="0" lang="en-GB" sz="1100" spc="-1" strike="noStrike">
                <a:solidFill>
                  <a:srgbClr val="000000"/>
                </a:solidFill>
                <a:latin typeface="Calibri"/>
                <a:ea typeface="Calibri"/>
              </a:rPr>
              <a:t>絶対値を取得</a:t>
            </a:r>
            <a:endParaRPr b="0" lang="en-GB" sz="1100" spc="-1" strike="noStrike">
              <a:latin typeface="Arial"/>
            </a:endParaRPr>
          </a:p>
        </p:txBody>
      </p:sp>
      <p:sp>
        <p:nvSpPr>
          <p:cNvPr id="202" name="CustomShape 77"/>
          <p:cNvSpPr/>
          <p:nvPr/>
        </p:nvSpPr>
        <p:spPr>
          <a:xfrm>
            <a:off x="4502520" y="6145200"/>
            <a:ext cx="4377600" cy="541800"/>
          </a:xfrm>
          <a:prstGeom prst="rect">
            <a:avLst/>
          </a:prstGeom>
          <a:noFill/>
          <a:ln w="12600">
            <a:noFill/>
          </a:ln>
        </p:spPr>
        <p:style>
          <a:lnRef idx="0"/>
          <a:fillRef idx="0"/>
          <a:effectRef idx="0"/>
          <a:fontRef idx="minor"/>
        </p:style>
        <p:txBody>
          <a:bodyPr lIns="45720" rIns="45720" tIns="45000" bIns="45000"/>
          <a:p>
            <a:pPr>
              <a:lnSpc>
                <a:spcPct val="90000"/>
              </a:lnSpc>
            </a:pPr>
            <a:r>
              <a:rPr b="0" lang="en-GB" sz="1100" spc="-1" strike="noStrike">
                <a:solidFill>
                  <a:srgbClr val="000000"/>
                </a:solidFill>
                <a:latin typeface="Calibri"/>
                <a:ea typeface="Calibri"/>
              </a:rPr>
              <a:t>下記関数も</a:t>
            </a:r>
            <a:r>
              <a:rPr b="0" lang="en-GB" sz="1100" spc="-1" strike="noStrike">
                <a:solidFill>
                  <a:srgbClr val="000000"/>
                </a:solidFill>
                <a:latin typeface="Calibri"/>
                <a:ea typeface="Calibri"/>
              </a:rPr>
              <a:t>group</a:t>
            </a:r>
            <a:r>
              <a:rPr b="0" lang="en-GB" sz="1100" spc="-1" strike="noStrike">
                <a:solidFill>
                  <a:srgbClr val="000000"/>
                </a:solidFill>
                <a:latin typeface="Calibri"/>
                <a:ea typeface="Calibri"/>
              </a:rPr>
              <a:t>に対して適用できます。この場合、関数はグループ毎に適用され、返されるベクトルの長さは元の</a:t>
            </a:r>
            <a:r>
              <a:rPr b="0" lang="en-GB" sz="1100" spc="-1" strike="noStrike">
                <a:solidFill>
                  <a:srgbClr val="000000"/>
                </a:solidFill>
                <a:latin typeface="Calibri"/>
                <a:ea typeface="Calibri"/>
              </a:rPr>
              <a:t>DataFrame</a:t>
            </a:r>
            <a:r>
              <a:rPr b="0" lang="en-GB" sz="1100" spc="-1" strike="noStrike">
                <a:solidFill>
                  <a:srgbClr val="000000"/>
                </a:solidFill>
                <a:latin typeface="Calibri"/>
                <a:ea typeface="Calibri"/>
              </a:rPr>
              <a:t>と同じになります。</a:t>
            </a:r>
            <a:endParaRPr b="0" lang="en-GB" sz="1100" spc="-1" strike="noStrike">
              <a:latin typeface="Arial"/>
            </a:endParaRPr>
          </a:p>
        </p:txBody>
      </p:sp>
      <p:grpSp>
        <p:nvGrpSpPr>
          <p:cNvPr id="203" name="Group 78"/>
          <p:cNvGrpSpPr/>
          <p:nvPr/>
        </p:nvGrpSpPr>
        <p:grpSpPr>
          <a:xfrm>
            <a:off x="108360" y="8771760"/>
            <a:ext cx="4388760" cy="456480"/>
            <a:chOff x="108360" y="8771760"/>
            <a:chExt cx="4388760" cy="456480"/>
          </a:xfrm>
        </p:grpSpPr>
        <p:sp>
          <p:nvSpPr>
            <p:cNvPr id="204" name="CustomShape 79"/>
            <p:cNvSpPr/>
            <p:nvPr/>
          </p:nvSpPr>
          <p:spPr>
            <a:xfrm>
              <a:off x="108360" y="8788320"/>
              <a:ext cx="438876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205" name="CustomShape 80"/>
            <p:cNvSpPr/>
            <p:nvPr/>
          </p:nvSpPr>
          <p:spPr>
            <a:xfrm>
              <a:off x="129240" y="8771760"/>
              <a:ext cx="4347360" cy="456480"/>
            </a:xfrm>
            <a:prstGeom prst="rect">
              <a:avLst/>
            </a:prstGeom>
            <a:noFill/>
            <a:ln w="12600">
              <a:noFill/>
            </a:ln>
          </p:spPr>
          <p:style>
            <a:lnRef idx="0"/>
            <a:fillRef idx="0"/>
            <a:effectRef idx="0"/>
            <a:fontRef idx="minor"/>
          </p:style>
          <p:txBody>
            <a:bodyPr lIns="45720" rIns="45720" anchor="ctr"/>
            <a:p>
              <a:pPr algn="ctr">
                <a:lnSpc>
                  <a:spcPct val="100000"/>
                </a:lnSpc>
              </a:pPr>
              <a:r>
                <a:rPr b="1" lang="en-GB" sz="2400" spc="-1" strike="noStrike">
                  <a:solidFill>
                    <a:srgbClr val="ffffff"/>
                  </a:solidFill>
                  <a:latin typeface="Calibri"/>
                  <a:ea typeface="Calibri"/>
                </a:rPr>
                <a:t>window</a:t>
              </a:r>
              <a:r>
                <a:rPr b="1" lang="en-GB" sz="2400" spc="-1" strike="noStrike">
                  <a:solidFill>
                    <a:srgbClr val="ffffff"/>
                  </a:solidFill>
                  <a:latin typeface="Calibri"/>
                  <a:ea typeface="Calibri"/>
                </a:rPr>
                <a:t>関数</a:t>
              </a:r>
              <a:endParaRPr b="0" lang="en-GB" sz="2400" spc="-1" strike="noStrike">
                <a:latin typeface="Arial"/>
              </a:endParaRPr>
            </a:p>
          </p:txBody>
        </p:sp>
      </p:grpSp>
      <p:sp>
        <p:nvSpPr>
          <p:cNvPr id="206" name="CustomShape 81"/>
          <p:cNvSpPr/>
          <p:nvPr/>
        </p:nvSpPr>
        <p:spPr>
          <a:xfrm>
            <a:off x="136440" y="9253080"/>
            <a:ext cx="4300560" cy="1020600"/>
          </a:xfrm>
          <a:prstGeom prst="rect">
            <a:avLst/>
          </a:prstGeom>
          <a:noFill/>
          <a:ln w="12600">
            <a:noFill/>
          </a:ln>
        </p:spPr>
        <p:style>
          <a:lnRef idx="0"/>
          <a:fillRef idx="0"/>
          <a:effectRef idx="0"/>
          <a:fontRef idx="minor"/>
        </p:style>
        <p:txBody>
          <a:bodyPr lIns="45720" rIns="45720" tIns="45000" bIns="45000"/>
          <a:p>
            <a:pPr>
              <a:lnSpc>
                <a:spcPct val="90000"/>
              </a:lnSpc>
            </a:pPr>
            <a:r>
              <a:rPr b="1" lang="en-GB" sz="1200" spc="-1" strike="noStrike">
                <a:solidFill>
                  <a:srgbClr val="000000"/>
                </a:solidFill>
                <a:latin typeface="Consolas"/>
                <a:ea typeface="Consolas"/>
              </a:rPr>
              <a:t>df.expanding()</a:t>
            </a:r>
            <a:endParaRPr b="0" lang="en-GB" sz="1200" spc="-1" strike="noStrike">
              <a:latin typeface="Arial"/>
            </a:endParaRPr>
          </a:p>
          <a:p>
            <a:pPr>
              <a:lnSpc>
                <a:spcPct val="90000"/>
              </a:lnSpc>
            </a:pPr>
            <a:r>
              <a:rPr b="0" lang="en-GB" sz="1100" spc="-1" strike="noStrike">
                <a:solidFill>
                  <a:srgbClr val="000000"/>
                </a:solidFill>
                <a:latin typeface="Calibri"/>
                <a:ea typeface="Calibri"/>
              </a:rPr>
              <a:t>要約関数を累積的に適用可能にした </a:t>
            </a:r>
            <a:r>
              <a:rPr b="0" lang="en-GB" sz="1100" spc="-1" strike="noStrike">
                <a:solidFill>
                  <a:srgbClr val="000000"/>
                </a:solidFill>
                <a:latin typeface="Calibri"/>
                <a:ea typeface="Calibri"/>
              </a:rPr>
              <a:t>Expanding</a:t>
            </a:r>
            <a:endParaRPr b="0" lang="en-GB" sz="1100" spc="-1" strike="noStrike">
              <a:latin typeface="Arial"/>
            </a:endParaRPr>
          </a:p>
          <a:p>
            <a:pPr>
              <a:lnSpc>
                <a:spcPct val="90000"/>
              </a:lnSpc>
            </a:pPr>
            <a:r>
              <a:rPr b="0" lang="en-GB" sz="1100" spc="-1" strike="noStrike">
                <a:solidFill>
                  <a:srgbClr val="000000"/>
                </a:solidFill>
                <a:latin typeface="Calibri"/>
                <a:ea typeface="Calibri"/>
              </a:rPr>
              <a:t>オブジェクトを返す</a:t>
            </a:r>
            <a:endParaRPr b="0" lang="en-GB" sz="1100" spc="-1" strike="noStrike">
              <a:latin typeface="Arial"/>
            </a:endParaRPr>
          </a:p>
          <a:p>
            <a:pPr>
              <a:lnSpc>
                <a:spcPct val="90000"/>
              </a:lnSpc>
            </a:pPr>
            <a:r>
              <a:rPr b="1" lang="en-GB" sz="1200" spc="-1" strike="noStrike">
                <a:solidFill>
                  <a:srgbClr val="000000"/>
                </a:solidFill>
                <a:latin typeface="Consolas"/>
                <a:ea typeface="Consolas"/>
              </a:rPr>
              <a:t>df.rolling(n)</a:t>
            </a:r>
            <a:endParaRPr b="0" lang="en-GB" sz="1200" spc="-1" strike="noStrike">
              <a:latin typeface="Arial"/>
            </a:endParaRPr>
          </a:p>
          <a:p>
            <a:pPr>
              <a:lnSpc>
                <a:spcPct val="90000"/>
              </a:lnSpc>
            </a:pPr>
            <a:r>
              <a:rPr b="0" lang="en-GB" sz="1100" spc="-1" strike="noStrike">
                <a:solidFill>
                  <a:srgbClr val="000000"/>
                </a:solidFill>
                <a:latin typeface="Calibri"/>
                <a:ea typeface="Calibri"/>
              </a:rPr>
              <a:t>長さ</a:t>
            </a:r>
            <a:r>
              <a:rPr b="0" lang="en-GB" sz="1100" spc="-1" strike="noStrike">
                <a:solidFill>
                  <a:srgbClr val="000000"/>
                </a:solidFill>
                <a:latin typeface="Calibri"/>
                <a:ea typeface="Calibri"/>
              </a:rPr>
              <a:t>n</a:t>
            </a:r>
            <a:r>
              <a:rPr b="0" lang="en-GB" sz="1100" spc="-1" strike="noStrike">
                <a:solidFill>
                  <a:srgbClr val="000000"/>
                </a:solidFill>
                <a:latin typeface="Calibri"/>
                <a:ea typeface="Calibri"/>
              </a:rPr>
              <a:t>の</a:t>
            </a:r>
            <a:r>
              <a:rPr b="0" lang="en-GB" sz="1100" spc="-1" strike="noStrike">
                <a:solidFill>
                  <a:srgbClr val="000000"/>
                </a:solidFill>
                <a:latin typeface="Calibri"/>
                <a:ea typeface="Calibri"/>
              </a:rPr>
              <a:t>window</a:t>
            </a:r>
            <a:r>
              <a:rPr b="0" lang="en-GB" sz="1100" spc="-1" strike="noStrike">
                <a:solidFill>
                  <a:srgbClr val="000000"/>
                </a:solidFill>
                <a:latin typeface="Calibri"/>
                <a:ea typeface="Calibri"/>
              </a:rPr>
              <a:t>に要約関数を適用可能にした</a:t>
            </a:r>
            <a:r>
              <a:rPr b="0" lang="en-GB" sz="1100" spc="-1" strike="noStrike">
                <a:solidFill>
                  <a:srgbClr val="000000"/>
                </a:solidFill>
                <a:latin typeface="Calibri"/>
                <a:ea typeface="Calibri"/>
              </a:rPr>
              <a:t>Rolling</a:t>
            </a:r>
            <a:r>
              <a:rPr b="0" lang="en-GB" sz="1100" spc="-1" strike="noStrike">
                <a:solidFill>
                  <a:srgbClr val="000000"/>
                </a:solidFill>
                <a:latin typeface="Calibri"/>
                <a:ea typeface="Calibri"/>
              </a:rPr>
              <a:t>オブジェクトを返す</a:t>
            </a:r>
            <a:endParaRPr b="0" lang="en-GB" sz="1100" spc="-1" strike="noStrike">
              <a:latin typeface="Arial"/>
            </a:endParaRPr>
          </a:p>
        </p:txBody>
      </p:sp>
      <p:sp>
        <p:nvSpPr>
          <p:cNvPr id="207" name="CustomShape 82"/>
          <p:cNvSpPr/>
          <p:nvPr/>
        </p:nvSpPr>
        <p:spPr>
          <a:xfrm>
            <a:off x="108360" y="8074440"/>
            <a:ext cx="2326320" cy="45468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size()</a:t>
            </a:r>
            <a:endParaRPr b="0" lang="en-GB" sz="1200" spc="-1" strike="noStrike">
              <a:latin typeface="Arial"/>
            </a:endParaRPr>
          </a:p>
          <a:p>
            <a:pPr>
              <a:lnSpc>
                <a:spcPct val="100000"/>
              </a:lnSpc>
            </a:pPr>
            <a:r>
              <a:rPr b="0" lang="en-GB" sz="1200" spc="-1" strike="noStrike">
                <a:solidFill>
                  <a:srgbClr val="000000"/>
                </a:solidFill>
                <a:latin typeface="Calibri"/>
                <a:ea typeface="Calibri"/>
              </a:rPr>
              <a:t>各グループの長さ</a:t>
            </a:r>
            <a:endParaRPr b="0" lang="en-GB" sz="1200" spc="-1" strike="noStrike">
              <a:latin typeface="Arial"/>
            </a:endParaRPr>
          </a:p>
        </p:txBody>
      </p:sp>
      <p:sp>
        <p:nvSpPr>
          <p:cNvPr id="208" name="CustomShape 83"/>
          <p:cNvSpPr/>
          <p:nvPr/>
        </p:nvSpPr>
        <p:spPr>
          <a:xfrm>
            <a:off x="2200680" y="8077680"/>
            <a:ext cx="2326320" cy="45468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agg(</a:t>
            </a:r>
            <a:r>
              <a:rPr b="1" i="1" lang="en-GB" sz="1200" spc="-1" strike="noStrike">
                <a:solidFill>
                  <a:srgbClr val="000000"/>
                </a:solidFill>
                <a:latin typeface="Consolas"/>
                <a:ea typeface="Consolas"/>
              </a:rPr>
              <a:t>function</a:t>
            </a:r>
            <a:r>
              <a:rPr b="1" lang="en-GB" sz="1200" spc="-1" strike="noStrike">
                <a:solidFill>
                  <a:srgbClr val="000000"/>
                </a:solidFill>
                <a:latin typeface="Consolas"/>
                <a:ea typeface="Consolas"/>
              </a:rPr>
              <a:t>)</a:t>
            </a:r>
            <a:endParaRPr b="0" lang="en-GB" sz="1200" spc="-1" strike="noStrike">
              <a:latin typeface="Arial"/>
            </a:endParaRPr>
          </a:p>
          <a:p>
            <a:pPr>
              <a:lnSpc>
                <a:spcPct val="100000"/>
              </a:lnSpc>
            </a:pPr>
            <a:r>
              <a:rPr b="0" lang="en-GB" sz="1200" spc="-1" strike="noStrike">
                <a:solidFill>
                  <a:srgbClr val="000000"/>
                </a:solidFill>
                <a:latin typeface="Calibri"/>
                <a:ea typeface="Calibri"/>
              </a:rPr>
              <a:t>関数を使ってグループを集計</a:t>
            </a:r>
            <a:endParaRPr b="0" lang="en-GB" sz="1200" spc="-1" strike="noStrike">
              <a:latin typeface="Arial"/>
            </a:endParaRPr>
          </a:p>
        </p:txBody>
      </p:sp>
      <p:grpSp>
        <p:nvGrpSpPr>
          <p:cNvPr id="209" name="Group 84"/>
          <p:cNvGrpSpPr/>
          <p:nvPr/>
        </p:nvGrpSpPr>
        <p:grpSpPr>
          <a:xfrm>
            <a:off x="4703040" y="92160"/>
            <a:ext cx="4388760" cy="456480"/>
            <a:chOff x="4703040" y="92160"/>
            <a:chExt cx="4388760" cy="456480"/>
          </a:xfrm>
        </p:grpSpPr>
        <p:sp>
          <p:nvSpPr>
            <p:cNvPr id="210" name="CustomShape 85"/>
            <p:cNvSpPr/>
            <p:nvPr/>
          </p:nvSpPr>
          <p:spPr>
            <a:xfrm>
              <a:off x="4703040" y="108720"/>
              <a:ext cx="438876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211" name="CustomShape 86"/>
            <p:cNvSpPr/>
            <p:nvPr/>
          </p:nvSpPr>
          <p:spPr>
            <a:xfrm>
              <a:off x="4723920" y="92160"/>
              <a:ext cx="4347360" cy="456480"/>
            </a:xfrm>
            <a:prstGeom prst="rect">
              <a:avLst/>
            </a:prstGeom>
            <a:noFill/>
            <a:ln w="12600">
              <a:noFill/>
            </a:ln>
          </p:spPr>
          <p:style>
            <a:lnRef idx="0"/>
            <a:fillRef idx="0"/>
            <a:effectRef idx="0"/>
            <a:fontRef idx="minor"/>
          </p:style>
          <p:txBody>
            <a:bodyPr lIns="45720" rIns="45720" anchor="ctr"/>
            <a:p>
              <a:pPr algn="ctr">
                <a:lnSpc>
                  <a:spcPct val="100000"/>
                </a:lnSpc>
              </a:pPr>
              <a:r>
                <a:rPr b="1" lang="en-GB" sz="2400" spc="-1" strike="noStrike">
                  <a:solidFill>
                    <a:srgbClr val="ffffff"/>
                  </a:solidFill>
                  <a:latin typeface="Calibri"/>
                  <a:ea typeface="Calibri"/>
                </a:rPr>
                <a:t>欠損データを扱う</a:t>
              </a:r>
              <a:endParaRPr b="0" lang="en-GB" sz="2400" spc="-1" strike="noStrike">
                <a:latin typeface="Arial"/>
              </a:endParaRPr>
            </a:p>
          </p:txBody>
        </p:sp>
      </p:grpSp>
      <p:sp>
        <p:nvSpPr>
          <p:cNvPr id="212" name="CustomShape 87"/>
          <p:cNvSpPr/>
          <p:nvPr/>
        </p:nvSpPr>
        <p:spPr>
          <a:xfrm>
            <a:off x="4699800" y="507960"/>
            <a:ext cx="4377600" cy="733320"/>
          </a:xfrm>
          <a:prstGeom prst="rect">
            <a:avLst/>
          </a:prstGeom>
          <a:noFill/>
          <a:ln w="12600">
            <a:noFill/>
          </a:ln>
        </p:spPr>
        <p:style>
          <a:lnRef idx="0"/>
          <a:fillRef idx="0"/>
          <a:effectRef idx="0"/>
          <a:fontRef idx="minor"/>
        </p:style>
        <p:txBody>
          <a:bodyPr lIns="45720" rIns="45720" tIns="45000" bIns="45000"/>
          <a:p>
            <a:pPr>
              <a:lnSpc>
                <a:spcPct val="90000"/>
              </a:lnSpc>
            </a:pPr>
            <a:r>
              <a:rPr b="1" lang="en-GB" sz="1200" spc="-1" strike="noStrike">
                <a:solidFill>
                  <a:srgbClr val="000000"/>
                </a:solidFill>
                <a:latin typeface="Consolas"/>
                <a:ea typeface="Consolas"/>
              </a:rPr>
              <a:t>df.dropna()</a:t>
            </a:r>
            <a:endParaRPr b="0" lang="en-GB" sz="1200" spc="-1" strike="noStrike">
              <a:latin typeface="Arial"/>
            </a:endParaRPr>
          </a:p>
          <a:p>
            <a:pPr>
              <a:lnSpc>
                <a:spcPct val="90000"/>
              </a:lnSpc>
            </a:pPr>
            <a:r>
              <a:rPr b="0" lang="en-GB" sz="1200" spc="-1" strike="noStrike">
                <a:solidFill>
                  <a:srgbClr val="000000"/>
                </a:solidFill>
                <a:latin typeface="Calibri"/>
                <a:ea typeface="Calibri"/>
              </a:rPr>
              <a:t>     </a:t>
            </a:r>
            <a:r>
              <a:rPr b="0" lang="en-GB" sz="1100" spc="-1" strike="noStrike">
                <a:solidFill>
                  <a:srgbClr val="000000"/>
                </a:solidFill>
                <a:latin typeface="Calibri"/>
                <a:ea typeface="Calibri"/>
              </a:rPr>
              <a:t>NA/null</a:t>
            </a:r>
            <a:r>
              <a:rPr b="0" lang="en-GB" sz="1100" spc="-1" strike="noStrike">
                <a:solidFill>
                  <a:srgbClr val="000000"/>
                </a:solidFill>
                <a:latin typeface="Calibri"/>
                <a:ea typeface="Calibri"/>
              </a:rPr>
              <a:t>を含む</a:t>
            </a:r>
            <a:r>
              <a:rPr b="0" lang="en-GB" sz="1100" spc="-1" strike="noStrike">
                <a:solidFill>
                  <a:srgbClr val="000000"/>
                </a:solidFill>
                <a:latin typeface="Calibri"/>
                <a:ea typeface="Calibri"/>
              </a:rPr>
              <a:t>row(</a:t>
            </a:r>
            <a:r>
              <a:rPr b="0" lang="en-GB" sz="1100" spc="-1" strike="noStrike">
                <a:solidFill>
                  <a:srgbClr val="000000"/>
                </a:solidFill>
                <a:latin typeface="Calibri"/>
                <a:ea typeface="Calibri"/>
              </a:rPr>
              <a:t>行</a:t>
            </a:r>
            <a:r>
              <a:rPr b="0" lang="en-GB" sz="1100" spc="-1" strike="noStrike">
                <a:solidFill>
                  <a:srgbClr val="000000"/>
                </a:solidFill>
                <a:latin typeface="Calibri"/>
                <a:ea typeface="Calibri"/>
              </a:rPr>
              <a:t>)</a:t>
            </a:r>
            <a:r>
              <a:rPr b="0" lang="en-GB" sz="1100" spc="-1" strike="noStrike">
                <a:solidFill>
                  <a:srgbClr val="000000"/>
                </a:solidFill>
                <a:latin typeface="Calibri"/>
                <a:ea typeface="Calibri"/>
              </a:rPr>
              <a:t>を除外する</a:t>
            </a:r>
            <a:endParaRPr b="0" lang="en-GB" sz="1100" spc="-1" strike="noStrike">
              <a:latin typeface="Arial"/>
            </a:endParaRPr>
          </a:p>
          <a:p>
            <a:pPr>
              <a:lnSpc>
                <a:spcPct val="90000"/>
              </a:lnSpc>
            </a:pPr>
            <a:r>
              <a:rPr b="1" lang="en-GB" sz="1200" spc="-1" strike="noStrike">
                <a:solidFill>
                  <a:srgbClr val="000000"/>
                </a:solidFill>
                <a:latin typeface="Consolas"/>
                <a:ea typeface="Consolas"/>
              </a:rPr>
              <a:t>df.fillna(value)</a:t>
            </a:r>
            <a:endParaRPr b="0" lang="en-GB" sz="1200" spc="-1" strike="noStrike">
              <a:latin typeface="Arial"/>
            </a:endParaRPr>
          </a:p>
          <a:p>
            <a:pPr>
              <a:lnSpc>
                <a:spcPct val="90000"/>
              </a:lnSpc>
            </a:pPr>
            <a:r>
              <a:rPr b="0" lang="en-GB" sz="1100" spc="-1" strike="noStrike">
                <a:solidFill>
                  <a:srgbClr val="000000"/>
                </a:solidFill>
                <a:latin typeface="Calibri"/>
                <a:ea typeface="Calibri"/>
              </a:rPr>
              <a:t>NA/null</a:t>
            </a:r>
            <a:r>
              <a:rPr b="0" lang="en-GB" sz="1100" spc="-1" strike="noStrike">
                <a:solidFill>
                  <a:srgbClr val="000000"/>
                </a:solidFill>
                <a:latin typeface="Calibri"/>
                <a:ea typeface="Calibri"/>
              </a:rPr>
              <a:t>を</a:t>
            </a:r>
            <a:r>
              <a:rPr b="0" lang="en-GB" sz="1100" spc="-1" strike="noStrike">
                <a:solidFill>
                  <a:srgbClr val="000000"/>
                </a:solidFill>
                <a:latin typeface="Calibri"/>
                <a:ea typeface="Calibri"/>
              </a:rPr>
              <a:t>value</a:t>
            </a:r>
            <a:r>
              <a:rPr b="0" lang="en-GB" sz="1100" spc="-1" strike="noStrike">
                <a:solidFill>
                  <a:srgbClr val="000000"/>
                </a:solidFill>
                <a:latin typeface="Calibri"/>
                <a:ea typeface="Calibri"/>
              </a:rPr>
              <a:t>に置換</a:t>
            </a:r>
            <a:endParaRPr b="0" lang="en-GB" sz="1100" spc="-1" strike="noStrike">
              <a:latin typeface="Arial"/>
            </a:endParaRPr>
          </a:p>
        </p:txBody>
      </p:sp>
      <p:grpSp>
        <p:nvGrpSpPr>
          <p:cNvPr id="213" name="Group 88"/>
          <p:cNvGrpSpPr/>
          <p:nvPr/>
        </p:nvGrpSpPr>
        <p:grpSpPr>
          <a:xfrm>
            <a:off x="4697640" y="8771760"/>
            <a:ext cx="4388760" cy="456480"/>
            <a:chOff x="4697640" y="8771760"/>
            <a:chExt cx="4388760" cy="456480"/>
          </a:xfrm>
        </p:grpSpPr>
        <p:sp>
          <p:nvSpPr>
            <p:cNvPr id="214" name="CustomShape 89"/>
            <p:cNvSpPr/>
            <p:nvPr/>
          </p:nvSpPr>
          <p:spPr>
            <a:xfrm>
              <a:off x="4697640" y="8788320"/>
              <a:ext cx="4388760" cy="423000"/>
            </a:xfrm>
            <a:prstGeom prst="roundRect">
              <a:avLst>
                <a:gd name="adj" fmla="val 16667"/>
              </a:avLst>
            </a:prstGeom>
            <a:solidFill>
              <a:schemeClr val="accent1"/>
            </a:solidFill>
            <a:ln w="12600">
              <a:solidFill>
                <a:srgbClr val="42719b"/>
              </a:solidFill>
              <a:miter/>
            </a:ln>
          </p:spPr>
          <p:style>
            <a:lnRef idx="0"/>
            <a:fillRef idx="0"/>
            <a:effectRef idx="0"/>
            <a:fontRef idx="minor"/>
          </p:style>
        </p:sp>
        <p:sp>
          <p:nvSpPr>
            <p:cNvPr id="215" name="CustomShape 90"/>
            <p:cNvSpPr/>
            <p:nvPr/>
          </p:nvSpPr>
          <p:spPr>
            <a:xfrm>
              <a:off x="4718160" y="8771760"/>
              <a:ext cx="4347360" cy="456480"/>
            </a:xfrm>
            <a:prstGeom prst="rect">
              <a:avLst/>
            </a:prstGeom>
            <a:noFill/>
            <a:ln w="12600">
              <a:noFill/>
            </a:ln>
          </p:spPr>
          <p:style>
            <a:lnRef idx="0"/>
            <a:fillRef idx="0"/>
            <a:effectRef idx="0"/>
            <a:fontRef idx="minor"/>
          </p:style>
          <p:txBody>
            <a:bodyPr lIns="45720" rIns="45720" anchor="ctr"/>
            <a:p>
              <a:pPr algn="ctr">
                <a:lnSpc>
                  <a:spcPct val="100000"/>
                </a:lnSpc>
              </a:pPr>
              <a:r>
                <a:rPr b="1" lang="en-GB" sz="2400" spc="-1" strike="noStrike">
                  <a:solidFill>
                    <a:srgbClr val="ffffff"/>
                  </a:solidFill>
                  <a:latin typeface="Calibri"/>
                  <a:ea typeface="Calibri"/>
                </a:rPr>
                <a:t>プロット</a:t>
              </a:r>
              <a:r>
                <a:rPr b="1" lang="en-GB" sz="2400" spc="-1" strike="noStrike">
                  <a:solidFill>
                    <a:srgbClr val="ffffff"/>
                  </a:solidFill>
                  <a:latin typeface="Calibri"/>
                  <a:ea typeface="Calibri"/>
                </a:rPr>
                <a:t>(</a:t>
              </a:r>
              <a:r>
                <a:rPr b="1" lang="en-GB" sz="2400" spc="-1" strike="noStrike">
                  <a:solidFill>
                    <a:srgbClr val="ffffff"/>
                  </a:solidFill>
                  <a:latin typeface="Calibri"/>
                  <a:ea typeface="Calibri"/>
                </a:rPr>
                <a:t>描画</a:t>
              </a:r>
              <a:r>
                <a:rPr b="1" lang="en-GB" sz="2400" spc="-1" strike="noStrike">
                  <a:solidFill>
                    <a:srgbClr val="ffffff"/>
                  </a:solidFill>
                  <a:latin typeface="Calibri"/>
                  <a:ea typeface="Calibri"/>
                </a:rPr>
                <a:t>)</a:t>
              </a:r>
              <a:endParaRPr b="0" lang="en-GB" sz="2400" spc="-1" strike="noStrike">
                <a:latin typeface="Arial"/>
              </a:endParaRPr>
            </a:p>
          </p:txBody>
        </p:sp>
      </p:grpSp>
      <p:sp>
        <p:nvSpPr>
          <p:cNvPr id="216" name="CustomShape 91"/>
          <p:cNvSpPr/>
          <p:nvPr/>
        </p:nvSpPr>
        <p:spPr>
          <a:xfrm>
            <a:off x="4705560" y="9262080"/>
            <a:ext cx="2682000" cy="43956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df.plot.hist()</a:t>
            </a:r>
            <a:endParaRPr b="0" lang="en-GB" sz="1200" spc="-1" strike="noStrike">
              <a:latin typeface="Arial"/>
            </a:endParaRPr>
          </a:p>
          <a:p>
            <a:pPr>
              <a:lnSpc>
                <a:spcPct val="100000"/>
              </a:lnSpc>
            </a:pPr>
            <a:r>
              <a:rPr b="0" lang="en-GB" sz="1100" spc="-1" strike="noStrike">
                <a:solidFill>
                  <a:srgbClr val="000000"/>
                </a:solidFill>
                <a:latin typeface="Calibri"/>
                <a:ea typeface="Calibri"/>
              </a:rPr>
              <a:t>各列のヒストグラムを描画</a:t>
            </a:r>
            <a:endParaRPr b="0" lang="en-GB" sz="1100" spc="-1" strike="noStrike">
              <a:latin typeface="Arial"/>
            </a:endParaRPr>
          </a:p>
        </p:txBody>
      </p:sp>
      <p:sp>
        <p:nvSpPr>
          <p:cNvPr id="217" name="CustomShape 92"/>
          <p:cNvSpPr/>
          <p:nvPr/>
        </p:nvSpPr>
        <p:spPr>
          <a:xfrm>
            <a:off x="6687720" y="9255240"/>
            <a:ext cx="2682000" cy="454680"/>
          </a:xfrm>
          <a:prstGeom prst="rect">
            <a:avLst/>
          </a:prstGeom>
          <a:noFill/>
          <a:ln w="12600">
            <a:noFill/>
          </a:ln>
        </p:spPr>
        <p:style>
          <a:lnRef idx="0"/>
          <a:fillRef idx="0"/>
          <a:effectRef idx="0"/>
          <a:fontRef idx="minor"/>
        </p:style>
        <p:txBody>
          <a:bodyPr lIns="45720" rIns="45720" tIns="45000" bIns="45000"/>
          <a:p>
            <a:pPr>
              <a:lnSpc>
                <a:spcPct val="100000"/>
              </a:lnSpc>
            </a:pPr>
            <a:r>
              <a:rPr b="1" lang="en-GB" sz="1200" spc="-1" strike="noStrike">
                <a:solidFill>
                  <a:srgbClr val="000000"/>
                </a:solidFill>
                <a:latin typeface="Consolas"/>
                <a:ea typeface="Consolas"/>
              </a:rPr>
              <a:t>df.plot.scatter(x='w',y='h')</a:t>
            </a:r>
            <a:endParaRPr b="0" lang="en-GB" sz="1200" spc="-1" strike="noStrike">
              <a:latin typeface="Arial"/>
            </a:endParaRPr>
          </a:p>
          <a:p>
            <a:pPr>
              <a:lnSpc>
                <a:spcPct val="100000"/>
              </a:lnSpc>
            </a:pPr>
            <a:r>
              <a:rPr b="0" lang="en-GB" sz="1200" spc="-1" strike="noStrike">
                <a:solidFill>
                  <a:srgbClr val="000000"/>
                </a:solidFill>
                <a:latin typeface="Calibri"/>
                <a:ea typeface="Calibri"/>
              </a:rPr>
              <a:t>散布図を描画</a:t>
            </a:r>
            <a:endParaRPr b="0" lang="en-GB" sz="1200" spc="-1" strike="noStrike">
              <a:latin typeface="Arial"/>
            </a:endParaRPr>
          </a:p>
        </p:txBody>
      </p:sp>
      <p:pic>
        <p:nvPicPr>
          <p:cNvPr id="218" name="Picture 43" descr=""/>
          <p:cNvPicPr/>
          <p:nvPr/>
        </p:nvPicPr>
        <p:blipFill>
          <a:blip r:embed="rId1"/>
          <a:stretch/>
        </p:blipFill>
        <p:spPr>
          <a:xfrm>
            <a:off x="4914720" y="9685800"/>
            <a:ext cx="1563480" cy="861120"/>
          </a:xfrm>
          <a:prstGeom prst="rect">
            <a:avLst/>
          </a:prstGeom>
          <a:ln w="12600">
            <a:noFill/>
          </a:ln>
        </p:spPr>
      </p:pic>
      <p:pic>
        <p:nvPicPr>
          <p:cNvPr id="219" name="Picture 44" descr=""/>
          <p:cNvPicPr/>
          <p:nvPr/>
        </p:nvPicPr>
        <p:blipFill>
          <a:blip r:embed="rId2"/>
          <a:stretch/>
        </p:blipFill>
        <p:spPr>
          <a:xfrm>
            <a:off x="7063560" y="9676080"/>
            <a:ext cx="1444680" cy="876240"/>
          </a:xfrm>
          <a:prstGeom prst="rect">
            <a:avLst/>
          </a:prstGeom>
          <a:ln w="12600">
            <a:noFill/>
          </a:ln>
        </p:spPr>
      </p:pic>
      <p:sp>
        <p:nvSpPr>
          <p:cNvPr id="220" name="Line 93"/>
          <p:cNvSpPr/>
          <p:nvPr/>
        </p:nvSpPr>
        <p:spPr>
          <a:xfrm>
            <a:off x="114840" y="10543320"/>
            <a:ext cx="9185760" cy="3600"/>
          </a:xfrm>
          <a:prstGeom prst="line">
            <a:avLst/>
          </a:prstGeom>
          <a:ln w="6480">
            <a:solidFill>
              <a:schemeClr val="accent1"/>
            </a:solidFill>
            <a:miter/>
          </a:ln>
        </p:spPr>
        <p:style>
          <a:lnRef idx="0"/>
          <a:fillRef idx="0"/>
          <a:effectRef idx="0"/>
          <a:fontRef idx="minor"/>
        </p:style>
      </p:sp>
      <p:sp>
        <p:nvSpPr>
          <p:cNvPr id="221" name="CustomShape 94"/>
          <p:cNvSpPr/>
          <p:nvPr/>
        </p:nvSpPr>
        <p:spPr>
          <a:xfrm>
            <a:off x="61560" y="10580760"/>
            <a:ext cx="11598840" cy="212040"/>
          </a:xfrm>
          <a:prstGeom prst="rect">
            <a:avLst/>
          </a:prstGeom>
          <a:noFill/>
          <a:ln w="12600">
            <a:noFill/>
          </a:ln>
        </p:spPr>
        <p:style>
          <a:lnRef idx="0"/>
          <a:fillRef idx="0"/>
          <a:effectRef idx="0"/>
          <a:fontRef idx="minor"/>
        </p:style>
        <p:txBody>
          <a:bodyPr lIns="45720" rIns="45720" tIns="45000" bIns="45000"/>
          <a:p>
            <a:pPr>
              <a:lnSpc>
                <a:spcPct val="100000"/>
              </a:lnSpc>
            </a:pPr>
            <a:r>
              <a:rPr b="0" lang="en-GB" sz="800" spc="-1" strike="noStrike" u="sng">
                <a:solidFill>
                  <a:srgbClr val="0000ff"/>
                </a:solidFill>
                <a:uFillTx/>
                <a:latin typeface="Calibri"/>
                <a:ea typeface="Calibri"/>
                <a:hlinkClick r:id="rId3"/>
              </a:rPr>
              <a:t>http://pandas.pydata.org/</a:t>
            </a:r>
            <a:r>
              <a:rPr b="0" lang="en-GB" sz="800" spc="-1" strike="noStrike">
                <a:solidFill>
                  <a:srgbClr val="000000"/>
                </a:solidFill>
                <a:latin typeface="Calibri"/>
                <a:ea typeface="Calibri"/>
              </a:rPr>
              <a:t>  </a:t>
            </a:r>
            <a:r>
              <a:rPr b="0" lang="en-GB" sz="800" spc="-1" strike="noStrike">
                <a:solidFill>
                  <a:srgbClr val="000000"/>
                </a:solidFill>
                <a:latin typeface="Calibri"/>
                <a:ea typeface="Calibri"/>
              </a:rPr>
              <a:t>This cheat sheet inspired by Rstudio Data Wrangling Cheatsheet (</a:t>
            </a:r>
            <a:r>
              <a:rPr b="0" lang="en-GB" sz="800" spc="-1" strike="noStrike" u="sng">
                <a:solidFill>
                  <a:srgbClr val="0000ff"/>
                </a:solidFill>
                <a:uFillTx/>
                <a:latin typeface="Calibri"/>
                <a:ea typeface="Calibri"/>
                <a:hlinkClick r:id="rId4"/>
              </a:rPr>
              <a:t>https://www.rstudio.com/wp-content/uploads/2015/02/data-wrangling-cheatsheet.pdf</a:t>
            </a:r>
            <a:r>
              <a:rPr b="0" lang="en-GB" sz="800" spc="-1" strike="noStrike">
                <a:solidFill>
                  <a:srgbClr val="000000"/>
                </a:solidFill>
                <a:latin typeface="Calibri"/>
                <a:ea typeface="Calibri"/>
              </a:rPr>
              <a:t>) Written by Irv Lustig, </a:t>
            </a:r>
            <a:r>
              <a:rPr b="0" lang="en-GB" sz="800" spc="-1" strike="noStrike" u="sng">
                <a:solidFill>
                  <a:srgbClr val="0000ff"/>
                </a:solidFill>
                <a:uFillTx/>
                <a:latin typeface="Calibri"/>
                <a:ea typeface="Calibri"/>
                <a:hlinkClick r:id="rId5"/>
              </a:rPr>
              <a:t>Princeton Consultants</a:t>
            </a:r>
            <a:endParaRPr b="0" lang="en-GB" sz="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2019-02-08T01:50:49Z</dcterms:modified>
  <cp:revision>1</cp:revision>
  <dc:subject/>
  <dc:title/>
</cp:coreProperties>
</file>