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1" r:id="rId3"/>
    <p:sldId id="269" r:id="rId4"/>
    <p:sldId id="270" r:id="rId5"/>
    <p:sldId id="258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7"/>
    <p:restoredTop sz="91781"/>
  </p:normalViewPr>
  <p:slideViewPr>
    <p:cSldViewPr snapToGrid="0" snapToObjects="1">
      <p:cViewPr varScale="1">
        <p:scale>
          <a:sx n="116" d="100"/>
          <a:sy n="116" d="100"/>
        </p:scale>
        <p:origin x="2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B814-B2EF-1B4A-82BC-D26B6C92E332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7D78-7B56-1A4F-8444-262197BA0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DA120-2A8A-554C-8655-A2A6AF2A45F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B294-F29E-1F43-B30A-46F216BD1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6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ze">
            <a:extLst>
              <a:ext uri="{FF2B5EF4-FFF2-40B4-BE49-F238E27FC236}">
                <a16:creationId xmlns:a16="http://schemas.microsoft.com/office/drawing/2014/main" id="{44540C3D-BDC9-45A6-8476-FC67F52DB5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439" r="8560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Ethical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SCIE 503</a:t>
            </a:r>
          </a:p>
        </p:txBody>
      </p:sp>
    </p:spTree>
    <p:extLst>
      <p:ext uri="{BB962C8B-B14F-4D97-AF65-F5344CB8AC3E}">
        <p14:creationId xmlns:p14="http://schemas.microsoft.com/office/powerpoint/2010/main" val="170006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0AF052-7904-4CA8-4F8B-87618BDCAAF0}"/>
              </a:ext>
            </a:extLst>
          </p:cNvPr>
          <p:cNvSpPr txBox="1"/>
          <p:nvPr/>
        </p:nvSpPr>
        <p:spPr>
          <a:xfrm>
            <a:off x="319490" y="358475"/>
            <a:ext cx="8482988" cy="472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Activity 1: Approximately 40 minutes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2D3B45"/>
                </a:solidFill>
                <a:effectLst/>
                <a:latin typeface="Lato Extended"/>
              </a:rPr>
              <a:t>Group activity (breakout rooms 20 min)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Groups of 3.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1 minute Introductions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2 minutes Assign facilitator/timekeeper (person with most recent birthday) Assign reporter (person with the most siblings)</a:t>
            </a:r>
          </a:p>
          <a:p>
            <a:pPr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15 minutes, discuss and the reporter can be creating the </a:t>
            </a:r>
            <a:r>
              <a:rPr lang="en-US" b="0" i="0" u="none" strike="noStrike" dirty="0" err="1">
                <a:solidFill>
                  <a:srgbClr val="2D3B45"/>
                </a:solidFill>
                <a:effectLst/>
                <a:latin typeface="Lato Extended"/>
              </a:rPr>
              <a:t>powerpoint</a:t>
            </a: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 with a diagram to visualize responses</a:t>
            </a:r>
          </a:p>
          <a:p>
            <a:pPr marL="1143000" lvl="2" indent="-22860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 What is ethics</a:t>
            </a:r>
          </a:p>
          <a:p>
            <a:pPr marL="1143000" lvl="2" indent="-22860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 How does ethics differ from law</a:t>
            </a:r>
          </a:p>
          <a:p>
            <a:pPr marL="1143000" lvl="2" indent="-22860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 How does ethics differ from morality?</a:t>
            </a:r>
          </a:p>
          <a:p>
            <a:pPr marL="1143000" lvl="2" indent="-22860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  How does scientific thinking differ from ethical thinking?</a:t>
            </a:r>
          </a:p>
          <a:p>
            <a:pPr marL="742950" lvl="1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2 minutes summarize</a:t>
            </a:r>
          </a:p>
          <a:p>
            <a:pPr marL="742950" lvl="1" indent="-285750" algn="l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D3B45"/>
                </a:solidFill>
                <a:effectLst/>
                <a:latin typeface="inherit"/>
              </a:rPr>
              <a:t>5 minutes for each group reporter to present your responses</a:t>
            </a:r>
            <a:endParaRPr lang="en-US" b="0" i="0" u="none" strike="noStrike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6837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B397-C389-EFC1-E9AD-729FD837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20" y="230409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What is Bioethics?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Definition: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Bioethics is the study of ethical, legal, and social implications of advances in biology, health, and medicine.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Purpose: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Guides ethical decision-making in health care, research, and environmental studies.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CB8D-6AD1-424C-89C4-89A9BB13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23" y="3218494"/>
            <a:ext cx="8768737" cy="1325563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Core Principles of Bioethics</a:t>
            </a:r>
            <a:br>
              <a:rPr lang="en-US" b="1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Respect for Persons: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Acknowledging autonomy and protecting vulnerable individuals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Beneficence: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Maximizing benefits while minimizing harm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Justice: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Fair distribution of resources, benefits, and risks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Non-Maleficence: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Avoiding harm in research and healthcare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1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5126"/>
            <a:ext cx="879043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Principles of Ethical Conduct in Research</a:t>
            </a:r>
            <a:br>
              <a:rPr lang="en-US" sz="4000" dirty="0"/>
            </a:br>
            <a:r>
              <a:rPr lang="en-US" sz="2400" dirty="0"/>
              <a:t>based on </a:t>
            </a:r>
            <a:r>
              <a:rPr lang="en-US" sz="2400" dirty="0" err="1"/>
              <a:t>Shamoo</a:t>
            </a:r>
            <a:r>
              <a:rPr lang="en-US" sz="2400" dirty="0"/>
              <a:t> and Resnik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60449"/>
            <a:ext cx="3886200" cy="41165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Autonomy/Respect</a:t>
            </a:r>
          </a:p>
          <a:p>
            <a:pPr lvl="1"/>
            <a:r>
              <a:rPr lang="en-US" dirty="0"/>
              <a:t>Honesty</a:t>
            </a:r>
          </a:p>
          <a:p>
            <a:pPr lvl="1"/>
            <a:r>
              <a:rPr lang="en-US" dirty="0"/>
              <a:t>Objectivity</a:t>
            </a:r>
          </a:p>
          <a:p>
            <a:pPr lvl="1"/>
            <a:r>
              <a:rPr lang="en-US" dirty="0"/>
              <a:t>Openness</a:t>
            </a:r>
          </a:p>
          <a:p>
            <a:pPr lvl="1"/>
            <a:r>
              <a:rPr lang="en-US" dirty="0"/>
              <a:t>Confidentiality</a:t>
            </a:r>
          </a:p>
          <a:p>
            <a:pPr lvl="1"/>
            <a:r>
              <a:rPr lang="en-US" dirty="0"/>
              <a:t>Carefulness</a:t>
            </a:r>
          </a:p>
          <a:p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dirty="0" err="1">
                <a:solidFill>
                  <a:srgbClr val="FF0000"/>
                </a:solidFill>
              </a:rPr>
              <a:t>maleficience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Do no harm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37126" y="2060449"/>
            <a:ext cx="432892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Justice (Fairness)</a:t>
            </a:r>
          </a:p>
          <a:p>
            <a:r>
              <a:rPr lang="en-US" sz="2400" dirty="0"/>
              <a:t>Freedom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 err="1">
                <a:solidFill>
                  <a:srgbClr val="FF0000"/>
                </a:solidFill>
              </a:rPr>
              <a:t>Beneficience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Protection (of vertebrate animals and vulnerable populations)</a:t>
            </a:r>
          </a:p>
          <a:p>
            <a:pPr lvl="1"/>
            <a:r>
              <a:rPr lang="en-US" dirty="0"/>
              <a:t>Stewardship</a:t>
            </a:r>
          </a:p>
          <a:p>
            <a:pPr lvl="1"/>
            <a:r>
              <a:rPr lang="en-US" dirty="0"/>
              <a:t>Social responsibility</a:t>
            </a:r>
          </a:p>
          <a:p>
            <a:pPr lvl="1"/>
            <a:r>
              <a:rPr lang="en-US" dirty="0"/>
              <a:t>Professional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1342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ite puzzle with one red piece">
            <a:extLst>
              <a:ext uri="{FF2B5EF4-FFF2-40B4-BE49-F238E27FC236}">
                <a16:creationId xmlns:a16="http://schemas.microsoft.com/office/drawing/2014/main" id="{04CB72B9-D65A-4949-B4CC-F30BE556A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21060" r="19456"/>
          <a:stretch/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26DF7A2-204E-E845-BCE1-B22B47FB4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5772150" cy="1899912"/>
          </a:xfrm>
        </p:spPr>
        <p:txBody>
          <a:bodyPr>
            <a:normAutofit/>
          </a:bodyPr>
          <a:lstStyle/>
          <a:p>
            <a:r>
              <a:rPr lang="en-US" sz="3200" b="1" dirty="0"/>
              <a:t>Steps for ethical decision making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1AA97-8701-2E4B-A16E-6F1E5ED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4200"/>
            <a:ext cx="5403850" cy="4305300"/>
          </a:xfrm>
        </p:spPr>
        <p:txBody>
          <a:bodyPr>
            <a:normAutofit/>
          </a:bodyPr>
          <a:lstStyle/>
          <a:p>
            <a:r>
              <a:rPr lang="en-US" sz="2400" dirty="0"/>
              <a:t>Step 1: Define the problem, question, or issue.</a:t>
            </a:r>
          </a:p>
          <a:p>
            <a:r>
              <a:rPr lang="en-US" sz="2400" dirty="0"/>
              <a:t>Step 2: Gather relevant information.</a:t>
            </a:r>
          </a:p>
          <a:p>
            <a:r>
              <a:rPr lang="en-US" sz="2400" dirty="0"/>
              <a:t>Step 3: Explore the viable options.</a:t>
            </a:r>
          </a:p>
          <a:p>
            <a:r>
              <a:rPr lang="en-US" sz="2400" dirty="0"/>
              <a:t>Step 4: Apply ethical principles, institutional policies, or other rules or guidelines to the different options.</a:t>
            </a:r>
          </a:p>
          <a:p>
            <a:r>
              <a:rPr lang="en-US" sz="2400" dirty="0"/>
              <a:t>Step 5: Resolve conflicts among principles, policies, rules, or guidelines.</a:t>
            </a:r>
          </a:p>
          <a:p>
            <a:r>
              <a:rPr lang="en-US" sz="2400" dirty="0"/>
              <a:t>Step 6: Make a decision and take action.</a:t>
            </a: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38990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325</Words>
  <Application>Microsoft Macintosh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inherit</vt:lpstr>
      <vt:lpstr>Lato Extended</vt:lpstr>
      <vt:lpstr>Arial</vt:lpstr>
      <vt:lpstr>Calibri</vt:lpstr>
      <vt:lpstr>Calibri Light</vt:lpstr>
      <vt:lpstr>Office Theme</vt:lpstr>
      <vt:lpstr>Ethical Principles</vt:lpstr>
      <vt:lpstr>PowerPoint Presentation</vt:lpstr>
      <vt:lpstr>What is Bioethics? Definition: Bioethics is the study of ethical, legal, and social implications of advances in biology, health, and medicine. Purpose: Guides ethical decision-making in health care, research, and environmental studies. </vt:lpstr>
      <vt:lpstr>Core Principles of Bioethics Respect for Persons: Acknowledging autonomy and protecting vulnerable individuals Beneficence: Maximizing benefits while minimizing harm Justice: Fair distribution of resources, benefits, and risks Non-Maleficence: Avoiding harm in research and healthcare </vt:lpstr>
      <vt:lpstr>Principles of Ethical Conduct in Research based on Shamoo and Resnik</vt:lpstr>
      <vt:lpstr>Steps for ethical decision making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Hohmann</dc:creator>
  <cp:lastModifiedBy>Ms. Valerie Marah</cp:lastModifiedBy>
  <cp:revision>44</cp:revision>
  <dcterms:created xsi:type="dcterms:W3CDTF">2017-08-26T23:28:17Z</dcterms:created>
  <dcterms:modified xsi:type="dcterms:W3CDTF">2025-01-30T00:34:03Z</dcterms:modified>
</cp:coreProperties>
</file>