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61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7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0D93-81F8-441A-852E-7C0F2C4422B2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160C5-B404-49DE-8B6A-CC9B6546BA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5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remplir les </a:t>
            </a:r>
            <a:r>
              <a:rPr lang="fr-FR"/>
              <a:t>dossiers vert.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7.pn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2" Type="http://schemas.openxmlformats.org/officeDocument/2006/relationships/image" Target="../media/image2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8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hyperlink" Target="https://css-tricks.com/snippets/css/complete-guide-grid/" TargetMode="External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hyperlink" Target="https://developer.mozilla.org/en-US/docs/Web/CSS/gri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20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22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4.pn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2" Type="http://schemas.openxmlformats.org/officeDocument/2006/relationships/image" Target="../media/image2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5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703"/>
            <a:ext cx="12198786" cy="5725297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6" name="Rectangle 15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7" name="Image 26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8" name="Image 27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9" name="Image 28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30" name="Image 29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Image 30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32" name="Image 31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6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8CA1FCA9-6EDB-4339-BCDE-5998BD3648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20776" y="1690688"/>
          <a:ext cx="10233024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512">
                  <a:extLst>
                    <a:ext uri="{9D8B030D-6E8A-4147-A177-3AD203B41FA5}">
                      <a16:colId xmlns:a16="http://schemas.microsoft.com/office/drawing/2014/main" val="1400871864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858233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Propriété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37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justify</a:t>
                      </a:r>
                      <a:r>
                        <a:rPr lang="fr-FR" dirty="0"/>
                        <a:t>-items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Aligne les éléments de l’axe principal dans leurs cellules (</a:t>
                      </a:r>
                      <a:r>
                        <a:rPr lang="fr-FR" b="1" i="1" dirty="0"/>
                        <a:t>container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align</a:t>
                      </a:r>
                      <a:r>
                        <a:rPr lang="fr-FR" dirty="0"/>
                        <a:t>-items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Aligne les éléments de l’axe secondaire dans leurs cellules (</a:t>
                      </a:r>
                      <a:r>
                        <a:rPr lang="fr-FR" b="1" i="1" dirty="0"/>
                        <a:t>container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7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justify</a:t>
                      </a:r>
                      <a:r>
                        <a:rPr lang="fr-FR" dirty="0"/>
                        <a:t>-self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Aligne un </a:t>
                      </a:r>
                      <a:r>
                        <a:rPr lang="fr-FR" b="1" i="1" dirty="0" err="1"/>
                        <a:t>grid</a:t>
                      </a:r>
                      <a:r>
                        <a:rPr lang="fr-FR" b="1" i="1" dirty="0"/>
                        <a:t>-item</a:t>
                      </a:r>
                      <a:r>
                        <a:rPr lang="fr-FR" dirty="0"/>
                        <a:t> dans sa cellule (axe principal)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align</a:t>
                      </a:r>
                      <a:r>
                        <a:rPr lang="fr-FR" dirty="0"/>
                        <a:t>-self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Aligne un </a:t>
                      </a:r>
                      <a:r>
                        <a:rPr lang="fr-FR" b="1" i="1" dirty="0" err="1"/>
                        <a:t>grid</a:t>
                      </a:r>
                      <a:r>
                        <a:rPr lang="fr-FR" b="1" i="1" dirty="0"/>
                        <a:t>-item</a:t>
                      </a:r>
                      <a:r>
                        <a:rPr lang="fr-FR" dirty="0"/>
                        <a:t> dans sa cellule (axe secondaire)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97142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9EF6E80-3B9C-42F0-B4CC-8A985E7A647A}"/>
              </a:ext>
            </a:extLst>
          </p:cNvPr>
          <p:cNvGraphicFramePr>
            <a:graphicFrameLocks/>
          </p:cNvGraphicFramePr>
          <p:nvPr/>
        </p:nvGraphicFramePr>
        <p:xfrm>
          <a:off x="1120776" y="4321593"/>
          <a:ext cx="102330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512">
                  <a:extLst>
                    <a:ext uri="{9D8B030D-6E8A-4147-A177-3AD203B41FA5}">
                      <a16:colId xmlns:a16="http://schemas.microsoft.com/office/drawing/2014/main" val="1400871864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858233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37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Alignement au début de la cellule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Alignement à la fin de la cellule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7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Alignement au centre de la cellule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Etire l’élément pour remplir l’espace de la cellule. </a:t>
                      </a:r>
                      <a:r>
                        <a:rPr lang="fr-FR" b="1" dirty="0"/>
                        <a:t>Par défaut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97142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50CEAAD-FFC3-4257-B3D0-D3E106DD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926" y="230188"/>
            <a:ext cx="2743200" cy="365125"/>
          </a:xfrm>
        </p:spPr>
        <p:txBody>
          <a:bodyPr/>
          <a:lstStyle/>
          <a:p>
            <a:fld id="{92ED05FC-9ED4-43A0-8D4D-4E918A471595}" type="slidenum">
              <a:rPr lang="fr-FR" sz="2000" smtClean="0"/>
              <a:t>10</a:t>
            </a:fld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Centrage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10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FC30C9E-F652-407C-9B59-C43A7BD4F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281" y="159639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Nous pouvons aussi utiliser la valeur « </a:t>
            </a:r>
            <a:r>
              <a:rPr lang="fr-FR" dirty="0" err="1"/>
              <a:t>span</a:t>
            </a:r>
            <a:r>
              <a:rPr lang="fr-FR" dirty="0"/>
              <a:t> » pour occuper plusieurs emplacements (lignes ou colonnes) avec nos éléments: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4E1BBF0-07C8-4219-B459-BEE257463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7256"/>
            <a:ext cx="3091010" cy="292317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FE35D34-B465-4515-8A93-EE47619B0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070" y="3367256"/>
            <a:ext cx="5897730" cy="12733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6EC1EF2-814C-4822-80A7-F5A3698F4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070" y="5058328"/>
            <a:ext cx="5897730" cy="1232100"/>
          </a:xfrm>
          <a:prstGeom prst="rect">
            <a:avLst/>
          </a:prstGeom>
        </p:spPr>
      </p:pic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4C9FBB1F-E857-422A-B0ED-B75AE2C0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926" y="230188"/>
            <a:ext cx="2743200" cy="365125"/>
          </a:xfrm>
        </p:spPr>
        <p:txBody>
          <a:bodyPr/>
          <a:lstStyle/>
          <a:p>
            <a:fld id="{92ED05FC-9ED4-43A0-8D4D-4E918A471595}" type="slidenum">
              <a:rPr lang="fr-FR" sz="2000" smtClean="0"/>
              <a:t>11</a:t>
            </a:fld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Emplacements multiples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 descr="LOGO ADRAR 300dpi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6" name="Image 15" descr="personnes-adrar-coul_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7" name="Image 16" descr="bien plus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8" name="Image 17" descr="personnes-adrar-coul_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9" name="Image 18" descr="Photo 28-01-2016 21 53 0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3" name="Groupe 22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4" name="Rectangle 23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5" name="Image 24" descr="bien plus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6" name="Image 25" descr="personnes-adrar-coul_1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7" name="Image 26" descr="personnes-adrar-coul_2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8" name="Image 27" descr="LOGO ADRAR 300dpi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Image 28" descr="LOGO-ERN-GEN2017-1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30" name="Image 29" descr="redim-06.png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723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5A58D-5458-4E2A-994B-6AB150504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455821"/>
            <a:ext cx="10733642" cy="508334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La doc technique:</a:t>
            </a:r>
          </a:p>
          <a:p>
            <a:pPr marL="457200" lvl="1" indent="0">
              <a:buNone/>
            </a:pPr>
            <a:r>
              <a:rPr lang="fr-FR" sz="2000" dirty="0">
                <a:hlinkClick r:id="rId2"/>
              </a:rPr>
              <a:t>https://developer.mozilla.org/en-US/docs/Web/CSS/grid</a:t>
            </a:r>
            <a:endParaRPr lang="fr-FR" sz="2000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Un site explicatif sur les propriétés des </a:t>
            </a:r>
            <a:r>
              <a:rPr lang="fr-FR" dirty="0" err="1"/>
              <a:t>grid</a:t>
            </a:r>
            <a:r>
              <a:rPr lang="fr-FR" dirty="0"/>
              <a:t>:</a:t>
            </a:r>
          </a:p>
          <a:p>
            <a:pPr marL="457200" lvl="1" indent="0">
              <a:buNone/>
            </a:pPr>
            <a:r>
              <a:rPr lang="fr-FR" sz="2000" dirty="0">
                <a:hlinkClick r:id="rId3"/>
              </a:rPr>
              <a:t>https://</a:t>
            </a:r>
            <a:r>
              <a:rPr lang="fr-FR" sz="2000">
                <a:hlinkClick r:id="rId3"/>
              </a:rPr>
              <a:t>css-tricks.com/snippets/css/complete-guide-grid/</a:t>
            </a:r>
            <a:endParaRPr lang="fr-FR" sz="2000" dirty="0"/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8075238F-A60D-4199-A5BA-D466F8E0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926" y="230188"/>
            <a:ext cx="2743200" cy="365125"/>
          </a:xfrm>
        </p:spPr>
        <p:txBody>
          <a:bodyPr/>
          <a:lstStyle/>
          <a:p>
            <a:fld id="{92ED05FC-9ED4-43A0-8D4D-4E918A471595}" type="slidenum">
              <a:rPr lang="fr-FR" sz="2000" smtClean="0"/>
              <a:t>12</a:t>
            </a:fld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Aller plus loin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0" name="Image 9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1" name="Image 10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2" name="Image 11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3" name="Image 12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8" name="Rectangle 17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0" name="Image 19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1" name="Image 20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2" name="Image 21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2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4" name="Image 23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834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639404-9C71-471F-9646-F4785D6B0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034" y="1636295"/>
            <a:ext cx="10641931" cy="494080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un nouveau dossier, créez un fichier HTML « gridSite.html » et un fichier CSS « gridSite.css »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Remplissez le fichier « gridSite.html » avec le HTML minimum et liez la feuille de style « gridSite.css » avec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Créez dans le &lt;body&gt; :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titre &lt;h1&gt;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menu &lt;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qui contiendra :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romanLcPeriod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liste à puce non numérotée &lt;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romanLcPeriod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Cinq lignes &lt;li&gt; 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Trois articles, chacun dans une &lt;div&gt;, qui contiendrons : 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romanLcPeriod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titre &lt;h2&gt;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romanLcPeriod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paragraphe &lt;p&gt; avec du faux texte dedans 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ipsum) sur plusieurs lignes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balise &lt;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qui sera notre pied de page et qui contiendra un titre &lt;h3&gt;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Utilisez la grille pour mettre les éléments en place selon le visuel de la page suivante.</a:t>
            </a:r>
            <a:endParaRPr lang="fr-FR" sz="4400" dirty="0"/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AB95DCCB-2300-402F-ACF3-9F4D7616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926" y="230188"/>
            <a:ext cx="2743200" cy="365125"/>
          </a:xfrm>
        </p:spPr>
        <p:txBody>
          <a:bodyPr/>
          <a:lstStyle/>
          <a:p>
            <a:fld id="{92ED05FC-9ED4-43A0-8D4D-4E918A471595}" type="slidenum">
              <a:rPr lang="fr-FR" sz="2000" smtClean="0"/>
              <a:t>13</a:t>
            </a:fld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Mise en pratique (30 min)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0" name="Image 9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1" name="Image 10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2" name="Image 11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3" name="Image 12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8" name="Rectangle 17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0" name="Image 19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1" name="Image 20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2" name="Image 21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2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4" name="Image 23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63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99F0519-3F37-49B4-AF15-491B0CCC17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2952" y="1626101"/>
            <a:ext cx="10346095" cy="4866774"/>
          </a:xfrm>
          <a:prstGeom prst="rect">
            <a:avLst/>
          </a:prstGeom>
        </p:spPr>
      </p:pic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A64BC1A7-4D9B-42D1-9C7F-4E4E4E00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926" y="230188"/>
            <a:ext cx="2743200" cy="365125"/>
          </a:xfrm>
        </p:spPr>
        <p:txBody>
          <a:bodyPr/>
          <a:lstStyle/>
          <a:p>
            <a:fld id="{92ED05FC-9ED4-43A0-8D4D-4E918A471595}" type="slidenum">
              <a:rPr lang="fr-FR" sz="2000" smtClean="0"/>
              <a:t>14</a:t>
            </a:fld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Mise en pratique (30 min)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57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2E9D64-D96F-453A-8174-B984255FE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55" t="6583" r="13133" b="11067"/>
          <a:stretch/>
        </p:blipFill>
        <p:spPr>
          <a:xfrm>
            <a:off x="8938953" y="2409305"/>
            <a:ext cx="2599112" cy="2039389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38480F0-0288-4495-A18E-75964310942D}"/>
              </a:ext>
            </a:extLst>
          </p:cNvPr>
          <p:cNvSpPr txBox="1">
            <a:spLocks/>
          </p:cNvSpPr>
          <p:nvPr/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</a:t>
            </a:r>
            <a:r>
              <a:rPr lang="fr-FR" dirty="0" err="1">
                <a:solidFill>
                  <a:srgbClr val="AD8052"/>
                </a:solidFill>
              </a:rPr>
              <a:t>margin</a:t>
            </a:r>
            <a:r>
              <a:rPr lang="fr-FR" dirty="0"/>
              <a:t>: L’espace entre la balise </a:t>
            </a:r>
          </a:p>
          <a:p>
            <a:pPr marL="0" indent="0">
              <a:buNone/>
            </a:pPr>
            <a:r>
              <a:rPr lang="fr-FR" dirty="0"/>
              <a:t>	et ce qu’il y a autour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 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border</a:t>
            </a:r>
            <a:r>
              <a:rPr lang="fr-FR" dirty="0"/>
              <a:t>: La zone entre le </a:t>
            </a:r>
            <a:r>
              <a:rPr lang="fr-FR" dirty="0" err="1">
                <a:solidFill>
                  <a:srgbClr val="AD8052"/>
                </a:solidFill>
              </a:rPr>
              <a:t>margin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	et le </a:t>
            </a:r>
            <a:r>
              <a:rPr lang="fr-FR" dirty="0" err="1">
                <a:solidFill>
                  <a:schemeClr val="accent1"/>
                </a:solidFill>
              </a:rPr>
              <a:t>padding</a:t>
            </a:r>
            <a:endParaRPr lang="fr-FR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 </a:t>
            </a:r>
            <a:r>
              <a:rPr lang="fr-FR" dirty="0" err="1">
                <a:solidFill>
                  <a:schemeClr val="accent1"/>
                </a:solidFill>
              </a:rPr>
              <a:t>padding</a:t>
            </a:r>
            <a:r>
              <a:rPr lang="fr-FR" dirty="0"/>
              <a:t>: L’espace entre le </a:t>
            </a:r>
            <a:r>
              <a:rPr lang="fr-FR" dirty="0">
                <a:solidFill>
                  <a:schemeClr val="tx2"/>
                </a:solidFill>
              </a:rPr>
              <a:t>contenu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	et le 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border</a:t>
            </a:r>
          </a:p>
          <a:p>
            <a:pPr marL="0" indent="0">
              <a:buNone/>
            </a:pP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4FCED70-057E-4FAA-BBE8-21583601B9DE}"/>
              </a:ext>
            </a:extLst>
          </p:cNvPr>
          <p:cNvCxnSpPr/>
          <p:nvPr/>
        </p:nvCxnSpPr>
        <p:spPr>
          <a:xfrm>
            <a:off x="8938953" y="4734426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8490D02-2176-4700-9CCA-159DEE832EC3}"/>
              </a:ext>
            </a:extLst>
          </p:cNvPr>
          <p:cNvCxnSpPr/>
          <p:nvPr/>
        </p:nvCxnSpPr>
        <p:spPr>
          <a:xfrm>
            <a:off x="8680784" y="2409305"/>
            <a:ext cx="0" cy="203938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A24C6F9A-A641-4AF0-A64E-C09E412AAE20}"/>
              </a:ext>
            </a:extLst>
          </p:cNvPr>
          <p:cNvSpPr txBox="1"/>
          <p:nvPr/>
        </p:nvSpPr>
        <p:spPr>
          <a:xfrm>
            <a:off x="7855729" y="3158290"/>
            <a:ext cx="90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3"/>
                </a:solidFill>
              </a:rPr>
              <a:t>height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5B8597-2700-4276-A4E4-B413E6CF07C7}"/>
              </a:ext>
            </a:extLst>
          </p:cNvPr>
          <p:cNvSpPr txBox="1"/>
          <p:nvPr/>
        </p:nvSpPr>
        <p:spPr>
          <a:xfrm>
            <a:off x="9841832" y="4797979"/>
            <a:ext cx="96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width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83ADA47-8F5E-4BA9-8059-31B22D4A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926" y="230188"/>
            <a:ext cx="2743200" cy="365125"/>
          </a:xfrm>
        </p:spPr>
        <p:txBody>
          <a:bodyPr/>
          <a:lstStyle/>
          <a:p>
            <a:fld id="{92ED05FC-9ED4-43A0-8D4D-4E918A471595}" type="slidenum">
              <a:rPr lang="fr-FR" sz="2000" smtClean="0"/>
              <a:t>2</a:t>
            </a:fld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Rappels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Image 15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8" name="Image 17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9" name="Image 18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0" name="Image 19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1" name="Image 20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" name="Groupe 24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6" name="Rectangle 25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7" name="Image 26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8" name="Image 27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9" name="Image 28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30" name="Image 29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Image 30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32" name="Image 31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62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990B87-8F09-497F-8932-85E992045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3955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Quels sont les moyens de placer du contenu dans une page ?</a:t>
            </a:r>
          </a:p>
          <a:p>
            <a:endParaRPr lang="fr-FR" dirty="0"/>
          </a:p>
          <a:p>
            <a:pPr lvl="1"/>
            <a:r>
              <a:rPr lang="fr-FR" b="1" u="sng" dirty="0"/>
              <a:t>Les tableaux </a:t>
            </a:r>
            <a:r>
              <a:rPr lang="fr-FR" dirty="0"/>
              <a:t>-&gt; Méthode la plus ancienne, dépassée et difficile à mettre en place</a:t>
            </a:r>
          </a:p>
          <a:p>
            <a:pPr lvl="1"/>
            <a:r>
              <a:rPr lang="fr-FR" b="1" u="sng" dirty="0"/>
              <a:t>Les boîtes flottantes </a:t>
            </a:r>
            <a:r>
              <a:rPr lang="fr-FR" dirty="0"/>
              <a:t>-&gt; Méthode à l’aide de « </a:t>
            </a:r>
            <a:r>
              <a:rPr lang="fr-FR" dirty="0" err="1"/>
              <a:t>float</a:t>
            </a:r>
            <a:r>
              <a:rPr lang="fr-FR" dirty="0"/>
              <a:t> », très moyenne et dépassée</a:t>
            </a:r>
          </a:p>
          <a:p>
            <a:pPr lvl="1"/>
            <a:r>
              <a:rPr lang="fr-FR" b="1" u="sng" dirty="0"/>
              <a:t>Les </a:t>
            </a:r>
            <a:r>
              <a:rPr lang="fr-FR" b="1" u="sng" dirty="0" err="1"/>
              <a:t>flexbox</a:t>
            </a:r>
            <a:r>
              <a:rPr lang="fr-FR" b="1" u="sng" dirty="0"/>
              <a:t> </a:t>
            </a:r>
            <a:r>
              <a:rPr lang="fr-FR" dirty="0"/>
              <a:t>-&gt; Méthode récente, boîtes modulaires pratiques et plus simple</a:t>
            </a:r>
          </a:p>
          <a:p>
            <a:pPr lvl="1"/>
            <a:r>
              <a:rPr lang="fr-FR" b="1" u="sng" dirty="0"/>
              <a:t>Les </a:t>
            </a:r>
            <a:r>
              <a:rPr lang="fr-FR" b="1" u="sng" dirty="0" err="1"/>
              <a:t>grid</a:t>
            </a:r>
            <a:r>
              <a:rPr lang="fr-FR" b="1" u="sng" dirty="0"/>
              <a:t> </a:t>
            </a:r>
            <a:r>
              <a:rPr lang="fr-FR" dirty="0"/>
              <a:t>-&gt; Disposition en grille, inspirée des tableaux mais modernisée et simplifiée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7EC9CF-D899-4D14-87A9-84B2EA8A73DE}"/>
              </a:ext>
            </a:extLst>
          </p:cNvPr>
          <p:cNvSpPr txBox="1"/>
          <p:nvPr/>
        </p:nvSpPr>
        <p:spPr>
          <a:xfrm>
            <a:off x="1120000" y="5910095"/>
            <a:ext cx="920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Précision: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Ces méthodes bien que « concurrentes » ne sont pas incompatibles. Une page peut à la fois utiliser des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flexbox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et des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grid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</a:t>
            </a: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4DD80C70-2A06-4E6D-8DE1-2D72CAAA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926" y="230188"/>
            <a:ext cx="2743200" cy="365125"/>
          </a:xfrm>
        </p:spPr>
        <p:txBody>
          <a:bodyPr/>
          <a:lstStyle/>
          <a:p>
            <a:fld id="{92ED05FC-9ED4-43A0-8D4D-4E918A471595}" type="slidenum">
              <a:rPr lang="fr-FR" sz="2000" smtClean="0"/>
              <a:t>3</a:t>
            </a:fld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Introduction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822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4EE44F-506A-4D36-9B16-ABE90C5EB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 concept général de </a:t>
            </a:r>
            <a:r>
              <a:rPr lang="fr-FR" dirty="0" err="1"/>
              <a:t>Grid</a:t>
            </a:r>
            <a:r>
              <a:rPr lang="fr-FR" dirty="0"/>
              <a:t> est de diviser l’espace en zones. Concrètement, il s’agit de découper l’espace en lignes et en colonnes comme le ferait un tableau.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Mais à la différence des tableaux, la grille est une construction schématique abstraite, elle ne nécessite aucun éléments HTML ni de balises. 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8B696B71-D792-49BD-BB00-6983A3A6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926" y="230188"/>
            <a:ext cx="2743200" cy="365125"/>
          </a:xfrm>
        </p:spPr>
        <p:txBody>
          <a:bodyPr/>
          <a:lstStyle/>
          <a:p>
            <a:fld id="{92ED05FC-9ED4-43A0-8D4D-4E918A471595}" type="slidenum">
              <a:rPr lang="fr-FR" sz="2000" smtClean="0"/>
              <a:t>4</a:t>
            </a:fld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Fonctionnement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0" name="Image 9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1" name="Image 10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2" name="Image 11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3" name="Image 12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8" name="Rectangle 17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0" name="Image 19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1" name="Image 20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2" name="Image 21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2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4" name="Image 23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964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4EE44F-506A-4D36-9B16-ABE90C5EB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488280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Prenons un conteneur (div) et mettons y trois conteneurs (div) à l’intérieur pour l’exemple: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12709E-449B-49FC-9D44-A4E6981DA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49"/>
          <a:stretch/>
        </p:blipFill>
        <p:spPr>
          <a:xfrm>
            <a:off x="3837088" y="5036585"/>
            <a:ext cx="4531393" cy="16097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7383663-BF37-46FD-B57E-691EA5332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373" y="2636164"/>
            <a:ext cx="9648825" cy="2057400"/>
          </a:xfrm>
          <a:prstGeom prst="rect">
            <a:avLst/>
          </a:prstGeo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0E99024A-7037-4133-B69C-92E1FF1A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926" y="230188"/>
            <a:ext cx="2743200" cy="365125"/>
          </a:xfrm>
        </p:spPr>
        <p:txBody>
          <a:bodyPr/>
          <a:lstStyle/>
          <a:p>
            <a:fld id="{92ED05FC-9ED4-43A0-8D4D-4E918A471595}" type="slidenum">
              <a:rPr lang="fr-FR" sz="2000" smtClean="0"/>
              <a:t>5</a:t>
            </a:fld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La division de l’espace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3" name="Image 12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4" name="Image 13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5" name="Image 14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6" name="Image 15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1" name="Rectangle 20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3" name="Image 22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4" name="Image 23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5" name="Image 24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Image 25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7" name="Image 26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48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4EE44F-506A-4D36-9B16-ABE90C5EB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393" y="173814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Nous devons initialiser notre grille dans le conteneur parent (fond gris et bordure rouge) en y appliquant la propriété « display: </a:t>
            </a:r>
            <a:r>
              <a:rPr lang="fr-FR" dirty="0" err="1"/>
              <a:t>grid</a:t>
            </a:r>
            <a:r>
              <a:rPr lang="fr-FR" dirty="0"/>
              <a:t> »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3E8DB0A-A017-4A9F-95FF-977771531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917" y="3333017"/>
            <a:ext cx="2764757" cy="13365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833EDDB-0291-4A2A-848C-BDB582743BAB}"/>
              </a:ext>
            </a:extLst>
          </p:cNvPr>
          <p:cNvSpPr txBox="1"/>
          <p:nvPr/>
        </p:nvSpPr>
        <p:spPr>
          <a:xfrm>
            <a:off x="1120000" y="5253633"/>
            <a:ext cx="9148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Note:</a:t>
            </a:r>
          </a:p>
          <a:p>
            <a:r>
              <a:rPr lang="fr-FR" dirty="0"/>
              <a:t>Ce conteneur parent devient maintenant le </a:t>
            </a:r>
            <a:r>
              <a:rPr lang="fr-FR" b="1" u="sng" dirty="0"/>
              <a:t>conteneur de grille</a:t>
            </a:r>
            <a:r>
              <a:rPr lang="fr-FR" dirty="0"/>
              <a:t>. </a:t>
            </a:r>
          </a:p>
          <a:p>
            <a:r>
              <a:rPr lang="fr-FR" dirty="0"/>
              <a:t>Les « box » à l’intérieur elles, deviennent les </a:t>
            </a:r>
            <a:r>
              <a:rPr lang="fr-FR" b="1" u="sng" dirty="0"/>
              <a:t>éléments de grille</a:t>
            </a:r>
            <a:r>
              <a:rPr lang="fr-FR" dirty="0"/>
              <a:t>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27EE2EB-E93B-438E-AB08-3FD0445AE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253081"/>
            <a:ext cx="7270240" cy="1565568"/>
          </a:xfrm>
          <a:prstGeom prst="rect">
            <a:avLst/>
          </a:prstGeom>
        </p:spPr>
      </p:pic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5ED994B2-31D8-4DEB-8F4B-8A8B4A4F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926" y="230188"/>
            <a:ext cx="2743200" cy="365125"/>
          </a:xfrm>
        </p:spPr>
        <p:txBody>
          <a:bodyPr/>
          <a:lstStyle/>
          <a:p>
            <a:fld id="{92ED05FC-9ED4-43A0-8D4D-4E918A471595}" type="slidenum">
              <a:rPr lang="fr-FR" sz="2000" smtClean="0"/>
              <a:t>6</a:t>
            </a:fld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La division de l’espace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6" name="Image 15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7" name="Image 16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8" name="Image 17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9" name="Image 18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3" name="Groupe 22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4" name="Rectangle 23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5" name="Image 24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6" name="Image 25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7" name="Image 26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8" name="Image 27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Image 28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30" name="Image 29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868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4EE44F-506A-4D36-9B16-ABE90C5EB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281" y="148173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Grâce aux propriétés « </a:t>
            </a:r>
            <a:r>
              <a:rPr lang="fr-FR" dirty="0" err="1"/>
              <a:t>grid-template-columns</a:t>
            </a:r>
            <a:r>
              <a:rPr lang="fr-FR" dirty="0"/>
              <a:t> » et</a:t>
            </a:r>
          </a:p>
          <a:p>
            <a:pPr marL="0" indent="0">
              <a:buNone/>
            </a:pPr>
            <a:r>
              <a:rPr lang="fr-FR" dirty="0"/>
              <a:t> « </a:t>
            </a:r>
            <a:r>
              <a:rPr lang="fr-FR" dirty="0" err="1"/>
              <a:t>grid-template-rows</a:t>
            </a:r>
            <a:r>
              <a:rPr lang="fr-FR" dirty="0"/>
              <a:t> » nous allons pouvoir définir la segmentation de l’espace.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5A9C919-5233-4B6F-A3AE-D0B290F84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30" y="2824235"/>
            <a:ext cx="3040731" cy="164303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E760D4D-65D3-4DA5-BB70-BDD8E4254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064" y="4850706"/>
            <a:ext cx="7693865" cy="1642169"/>
          </a:xfrm>
          <a:prstGeom prst="rect">
            <a:avLst/>
          </a:prstGeo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31A1E155-524B-4261-B7EC-79DAF2D9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926" y="230188"/>
            <a:ext cx="2743200" cy="365125"/>
          </a:xfrm>
        </p:spPr>
        <p:txBody>
          <a:bodyPr/>
          <a:lstStyle/>
          <a:p>
            <a:fld id="{92ED05FC-9ED4-43A0-8D4D-4E918A471595}" type="slidenum">
              <a:rPr lang="fr-FR" sz="2000" smtClean="0"/>
              <a:t>7</a:t>
            </a:fld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Conteneur de grille (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-container)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4" name="Image 13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5" name="Image 14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6" name="Image 15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7" name="Image 16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Groupe 20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2" name="Rectangle 21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3" name="Image 22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4" name="Image 23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5" name="Image 24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6" name="Image 25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Image 26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8" name="Image 27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579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4EE44F-506A-4D36-9B16-ABE90C5EB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281" y="161791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Grâce aux propriétés « </a:t>
            </a:r>
            <a:r>
              <a:rPr lang="fr-FR" dirty="0" err="1"/>
              <a:t>grid-column</a:t>
            </a:r>
            <a:r>
              <a:rPr lang="fr-FR" dirty="0"/>
              <a:t> » et « </a:t>
            </a:r>
            <a:r>
              <a:rPr lang="fr-FR" dirty="0" err="1"/>
              <a:t>grid-row</a:t>
            </a:r>
            <a:r>
              <a:rPr lang="fr-FR" dirty="0"/>
              <a:t> » nous allons pouvoir placer chaque éléments où l’on souhaite.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290575-180A-408F-A9A9-51F507A96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01163"/>
            <a:ext cx="3058094" cy="297255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41D8197-D711-4EB6-9D5A-4CFA49679393}"/>
              </a:ext>
            </a:extLst>
          </p:cNvPr>
          <p:cNvSpPr txBox="1"/>
          <p:nvPr/>
        </p:nvSpPr>
        <p:spPr>
          <a:xfrm>
            <a:off x="7416254" y="2931831"/>
            <a:ext cx="195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Affichage normal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FE7F55-20CD-4313-A6A8-744CB2DF8421}"/>
              </a:ext>
            </a:extLst>
          </p:cNvPr>
          <p:cNvSpPr txBox="1"/>
          <p:nvPr/>
        </p:nvSpPr>
        <p:spPr>
          <a:xfrm>
            <a:off x="7416253" y="4646854"/>
            <a:ext cx="217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Affichage inspecteur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C265672-8DB1-4E52-8D9D-0DBC729B1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846" y="3273411"/>
            <a:ext cx="5917954" cy="123850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8BD2A0B-4F61-4E3F-A53F-4E18FC5DF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844" y="5031531"/>
            <a:ext cx="5917955" cy="1242185"/>
          </a:xfrm>
          <a:prstGeom prst="rect">
            <a:avLst/>
          </a:prstGeom>
        </p:spPr>
      </p:pic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9060A385-445E-4B78-B818-78666672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926" y="230188"/>
            <a:ext cx="2743200" cy="365125"/>
          </a:xfrm>
        </p:spPr>
        <p:txBody>
          <a:bodyPr/>
          <a:lstStyle/>
          <a:p>
            <a:fld id="{92ED05FC-9ED4-43A0-8D4D-4E918A471595}" type="slidenum">
              <a:rPr lang="fr-FR" sz="2000" smtClean="0"/>
              <a:t>8</a:t>
            </a:fld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Elements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grille (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Image 15" descr="LOGO ADRAR 300dpi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9" name="Image 18" descr="personnes-adrar-coul_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0" name="Image 19" descr="bien plus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1" name="Image 20" descr="personnes-adrar-coul_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2" name="Image 21" descr="Photo 28-01-2016 21 53 0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6" name="Groupe 2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7" name="Rectangle 2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8" name="Image 27" descr="bien plus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9" name="Image 28" descr="personnes-adrar-coul_1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30" name="Image 29" descr="personnes-adrar-coul_2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31" name="Image 30" descr="LOGO ADRAR 300dpi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Image 31" descr="LOGO-ERN-GEN2017-1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33" name="Image 32" descr="redim-06.png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608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8CA1FCA9-6EDB-4339-BCDE-5998BD364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167737"/>
              </p:ext>
            </p:extLst>
          </p:nvPr>
        </p:nvGraphicFramePr>
        <p:xfrm>
          <a:off x="1103493" y="2115547"/>
          <a:ext cx="102330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512">
                  <a:extLst>
                    <a:ext uri="{9D8B030D-6E8A-4147-A177-3AD203B41FA5}">
                      <a16:colId xmlns:a16="http://schemas.microsoft.com/office/drawing/2014/main" val="1400871864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858233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Unités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37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px, </a:t>
                      </a:r>
                      <a:r>
                        <a:rPr lang="fr-FR" dirty="0" err="1"/>
                        <a:t>em</a:t>
                      </a:r>
                      <a:r>
                        <a:rPr lang="fr-FR" dirty="0"/>
                        <a:t>, rem, %,</a:t>
                      </a:r>
                      <a:r>
                        <a:rPr lang="fr-FR" dirty="0" err="1"/>
                        <a:t>vh</a:t>
                      </a:r>
                      <a:r>
                        <a:rPr lang="fr-FR" dirty="0"/>
                        <a:t>, 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Les unités classiques absolues et relatives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Fraction de l’espace restant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7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max-content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Taille de l’élément le plus grand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min-content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Taille de l’élément le plus petit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9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minmax</a:t>
                      </a:r>
                      <a:r>
                        <a:rPr lang="fr-FR" dirty="0"/>
                        <a:t>(min, 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Taille avec un minimum et un 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52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S’adapte automatiquement au contenu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02007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3A2B3118-5FD0-4591-B208-8E03025AEE09}"/>
              </a:ext>
            </a:extLst>
          </p:cNvPr>
          <p:cNvSpPr txBox="1"/>
          <p:nvPr/>
        </p:nvSpPr>
        <p:spPr>
          <a:xfrm>
            <a:off x="1103493" y="5284700"/>
            <a:ext cx="9775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Note:</a:t>
            </a:r>
            <a:r>
              <a:rPr lang="fr-FR" dirty="0"/>
              <a:t> Il existe aussi la fonctionnalité «</a:t>
            </a:r>
            <a:r>
              <a:rPr lang="fr-FR" b="1" dirty="0"/>
              <a:t> </a:t>
            </a:r>
            <a:r>
              <a:rPr lang="fr-FR" b="1" dirty="0" err="1"/>
              <a:t>repeat</a:t>
            </a:r>
            <a:r>
              <a:rPr lang="fr-FR" b="1" dirty="0"/>
              <a:t>(</a:t>
            </a:r>
            <a:r>
              <a:rPr lang="fr-FR" dirty="0">
                <a:solidFill>
                  <a:srgbClr val="FF0000"/>
                </a:solidFill>
              </a:rPr>
              <a:t>nombre de fois</a:t>
            </a:r>
            <a:r>
              <a:rPr lang="fr-FR" b="1" dirty="0"/>
              <a:t>, </a:t>
            </a:r>
            <a:r>
              <a:rPr lang="fr-FR" dirty="0">
                <a:solidFill>
                  <a:schemeClr val="accent1"/>
                </a:solidFill>
              </a:rPr>
              <a:t>unités</a:t>
            </a:r>
            <a:r>
              <a:rPr lang="fr-FR" b="1" dirty="0"/>
              <a:t>) </a:t>
            </a:r>
            <a:r>
              <a:rPr lang="fr-FR" dirty="0"/>
              <a:t>» qui permet de créer un motif de répétition de colonnes ou de lignes. (appelés « patterns »)</a:t>
            </a:r>
          </a:p>
          <a:p>
            <a:r>
              <a:rPr lang="fr-FR" dirty="0"/>
              <a:t>Ex: « </a:t>
            </a:r>
            <a:r>
              <a:rPr lang="fr-FR" dirty="0" err="1"/>
              <a:t>repeat</a:t>
            </a:r>
            <a:r>
              <a:rPr lang="fr-FR" dirty="0"/>
              <a:t>(3, 1fr) » répète 1 fraction d’espace (1fr) 3 fois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A05E5AB8-DBFB-4224-B998-676D5921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926" y="230188"/>
            <a:ext cx="2743200" cy="365125"/>
          </a:xfrm>
        </p:spPr>
        <p:txBody>
          <a:bodyPr/>
          <a:lstStyle/>
          <a:p>
            <a:fld id="{92ED05FC-9ED4-43A0-8D4D-4E918A471595}" type="slidenum">
              <a:rPr lang="fr-FR" sz="2000" smtClean="0"/>
              <a:t>9</a:t>
            </a:fld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Unités de mesures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601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822</Words>
  <Application>Microsoft Office PowerPoint</Application>
  <PresentationFormat>Grand écran</PresentationFormat>
  <Paragraphs>115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Tw Cen MT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Florence Calmettes</dc:creator>
  <cp:lastModifiedBy>fatima musaeva</cp:lastModifiedBy>
  <cp:revision>48</cp:revision>
  <dcterms:created xsi:type="dcterms:W3CDTF">2017-03-22T10:02:42Z</dcterms:created>
  <dcterms:modified xsi:type="dcterms:W3CDTF">2022-09-29T08:29:16Z</dcterms:modified>
</cp:coreProperties>
</file>