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62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67" r:id="rId29"/>
    <p:sldId id="339" r:id="rId3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5" autoAdjust="0"/>
    <p:restoredTop sz="95033" autoAdjust="0"/>
  </p:normalViewPr>
  <p:slideViewPr>
    <p:cSldViewPr snapToGrid="0" showGuides="1">
      <p:cViewPr varScale="1">
        <p:scale>
          <a:sx n="75" d="100"/>
          <a:sy n="75" d="100"/>
        </p:scale>
        <p:origin x="686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00B4CB-FCA8-47D0-94E2-4BA3EE5FAF16}" type="datetime1">
              <a:rPr lang="tr-TR" smtClean="0"/>
              <a:t>10.05.2022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327F-B67F-4C21-8C73-6AA433DD66C2}" type="datetime1">
              <a:rPr lang="tr-TR" smtClean="0"/>
              <a:pPr/>
              <a:t>10.05.2022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ALT BAŞLIĞI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ASIL ALT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9" name="İçerik Yer Tutucusu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Metin Yer Tutucusu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İçerik Yer Tutucusu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Resim Yer Tutucusu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kenar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0" name="Paralelkenar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Çapraz Şerit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1" name="Paralelkenar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3" name="Başlık 1" title="Başlık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Dik Üçgen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Başlık 1" title="Başlık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ağ Üçgen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Başlık 1" title="Başlık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yazı ile 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İçerik Yer Tutucusu 3" title="Madde İşaretleri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19" name="Metin Yer Tutucusu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İçerik Yer Tutucusu 5" title="Madde İşaretleri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24" name="Metin Yer Tutucusu 4" title="Alt Başlık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Çapraz Şerit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Düz Bağlayıcı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kenar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3" name="Paralelkenar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4" name="Metin Yer Tutucusu 4" title="Alt Başlık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Metin buraya gelir</a:t>
            </a:r>
          </a:p>
        </p:txBody>
      </p:sp>
      <p:sp>
        <p:nvSpPr>
          <p:cNvPr id="20" name="Grafik Yer Tutucusu 2" title="Grafik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o Yer Tutucusu 11" title="Tablo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tr-TR" noProof="0"/>
              <a:t>Tablo eklemek için simgeye tıklayın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kenar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sp>
        <p:nvSpPr>
          <p:cNvPr id="37" name="Metin Yer Tutucusu 4" title="Alt Başlık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yük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 Üçgen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5" name="Resim Yer Tutucusu 31" title="Resi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Resmi Buraya Ekleyin veya Sürükleyip Bırakın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 title="Başlık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Buraya Başlık Ekleyin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9" name="Metin Yer Tutucusu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Ad</a:t>
            </a:r>
          </a:p>
        </p:txBody>
      </p:sp>
      <p:sp>
        <p:nvSpPr>
          <p:cNvPr id="10" name="Metin Yer Tutucusu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Telefon Numarası</a:t>
            </a:r>
          </a:p>
        </p:txBody>
      </p:sp>
      <p:sp>
        <p:nvSpPr>
          <p:cNvPr id="11" name="Metin Yer Tutucusu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E-posta </a:t>
            </a:r>
          </a:p>
        </p:txBody>
      </p:sp>
      <p:sp>
        <p:nvSpPr>
          <p:cNvPr id="13" name="Metin Yer Tutucusu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Şirket Web Sitesi</a:t>
            </a:r>
          </a:p>
        </p:txBody>
      </p:sp>
      <p:sp>
        <p:nvSpPr>
          <p:cNvPr id="14" name="Şekil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5" name="Şekil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9" name="Şekil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0" name="Şekil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1" name="Dik Üçgen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Başlık Yer Tutucusu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erencedesigner.com/tutorials/verilog/verilog_14.ph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635" y="744213"/>
            <a:ext cx="7340200" cy="2684787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6000" dirty="0"/>
              <a:t>GÖMÜLÜ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110" y="5330902"/>
            <a:ext cx="4854339" cy="1257574"/>
          </a:xfrm>
        </p:spPr>
        <p:txBody>
          <a:bodyPr rtlCol="0"/>
          <a:lstStyle/>
          <a:p>
            <a:r>
              <a:rPr lang="tr-TR" sz="2400" dirty="0"/>
              <a:t>Dr. </a:t>
            </a:r>
            <a:r>
              <a:rPr lang="tr-TR" sz="2400" dirty="0" err="1"/>
              <a:t>Ögr</a:t>
            </a:r>
            <a:r>
              <a:rPr lang="tr-TR" sz="2400" dirty="0"/>
              <a:t>. Üyesi Ümit Şentürk</a:t>
            </a:r>
            <a:endParaRPr lang="en-GB" sz="2400" dirty="0"/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9E06802C-A569-42AA-AAE0-EF02FA8563DA}"/>
              </a:ext>
            </a:extLst>
          </p:cNvPr>
          <p:cNvSpPr txBox="1">
            <a:spLocks/>
          </p:cNvSpPr>
          <p:nvPr/>
        </p:nvSpPr>
        <p:spPr>
          <a:xfrm>
            <a:off x="5525565" y="3561905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11. Hafta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 fontScale="90000"/>
          </a:bodyPr>
          <a:lstStyle/>
          <a:p>
            <a:r>
              <a:rPr lang="tr-TR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User </a:t>
            </a:r>
            <a:r>
              <a:rPr lang="tr-TR" i="0" dirty="0" err="1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Defined</a:t>
            </a:r>
            <a:r>
              <a:rPr lang="tr-TR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tr-TR" i="0" dirty="0" err="1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Primitives</a:t>
            </a:r>
            <a:r>
              <a:rPr lang="tr-TR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 ( </a:t>
            </a:r>
            <a:r>
              <a:rPr lang="tr-TR" i="0" dirty="0" err="1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UDPs</a:t>
            </a:r>
            <a:r>
              <a:rPr lang="tr-TR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) kullanıcı tanımlı programlama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1753467"/>
            <a:ext cx="5310430" cy="4737186"/>
          </a:xfrm>
        </p:spPr>
        <p:txBody>
          <a:bodyPr>
            <a:normAutofit fontScale="6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sz="2000" b="1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Kapıların sayısı fazla olduğunda ne yapılacak?</a:t>
            </a: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comparator</a:t>
            </a:r>
            <a:r>
              <a:rPr lang="en-US" sz="23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z</a:t>
            </a: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compare c0</a:t>
            </a:r>
            <a:r>
              <a:rPr lang="en-US" sz="23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23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endmodule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primitive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compare</a:t>
            </a:r>
            <a:r>
              <a:rPr lang="en-US" sz="23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in1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in2</a:t>
            </a:r>
            <a:r>
              <a:rPr lang="en-US" sz="23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out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in1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in2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table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0" i="1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 in1 in2 : out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3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3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3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endtable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endprimitive</a:t>
            </a:r>
            <a:endParaRPr lang="en-US" sz="23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0365DF8-446A-2ED8-DA97-A5C004DC3DC9}"/>
              </a:ext>
            </a:extLst>
          </p:cNvPr>
          <p:cNvSpPr txBox="1"/>
          <p:nvPr/>
        </p:nvSpPr>
        <p:spPr>
          <a:xfrm>
            <a:off x="7254240" y="4629329"/>
            <a:ext cx="3484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addr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tr-TR" b="0" i="0" dirty="0">
                <a:solidFill>
                  <a:srgbClr val="C00000"/>
                </a:solidFill>
                <a:effectLst/>
                <a:latin typeface="inter-regular"/>
              </a:rPr>
              <a:t>23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tr-TR" b="0" i="0" dirty="0">
                <a:solidFill>
                  <a:srgbClr val="C00000"/>
                </a:solidFill>
                <a:effectLst/>
                <a:latin typeface="inter-regular"/>
              </a:rPr>
              <a:t>16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] = </a:t>
            </a:r>
            <a:r>
              <a:rPr lang="tr-TR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tr-TR" b="0" i="0" dirty="0">
                <a:solidFill>
                  <a:srgbClr val="0000FF"/>
                </a:solidFill>
                <a:effectLst/>
                <a:latin typeface="inter-regular"/>
              </a:rPr>
              <a:t>'h23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AD367F7-97AE-4D5C-CF4A-D2352A1E928C}"/>
              </a:ext>
            </a:extLst>
          </p:cNvPr>
          <p:cNvSpPr txBox="1"/>
          <p:nvPr/>
        </p:nvSpPr>
        <p:spPr>
          <a:xfrm>
            <a:off x="7213601" y="30226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reg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addr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  </a:t>
            </a:r>
            <a:endParaRPr lang="tr-TR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addr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                </a:t>
            </a:r>
            <a:endParaRPr lang="tr-TR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addr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                  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addr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6824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 fontScale="90000"/>
          </a:bodyPr>
          <a:lstStyle/>
          <a:p>
            <a:r>
              <a:rPr lang="tr-TR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Aritmetik </a:t>
            </a:r>
            <a:r>
              <a:rPr lang="tr-TR" i="0" dirty="0" err="1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oparatörler</a:t>
            </a:r>
            <a:r>
              <a:rPr lang="tr-TR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, bit işlem </a:t>
            </a:r>
            <a:r>
              <a:rPr lang="tr-TR" i="0" dirty="0" err="1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oparatörler</a:t>
            </a: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E303A4A6-B37B-57C0-E214-F0907D196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71782"/>
              </p:ext>
            </p:extLst>
          </p:nvPr>
        </p:nvGraphicFramePr>
        <p:xfrm>
          <a:off x="596581" y="1744620"/>
          <a:ext cx="6467475" cy="2377440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4001375853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611347319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4003597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Character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Operation performed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65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 + c = 11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6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 - c = 9, -b=-10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62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/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Divide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 / a =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41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* b = 50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4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 % a =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4382"/>
                  </a:ext>
                </a:extLst>
              </a:tr>
            </a:tbl>
          </a:graphicData>
        </a:graphic>
      </p:graphicFrame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C1172B03-5ABF-9B57-8D0B-21F41FCF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09249"/>
              </p:ext>
            </p:extLst>
          </p:nvPr>
        </p:nvGraphicFramePr>
        <p:xfrm>
          <a:off x="5097462" y="4376060"/>
          <a:ext cx="6467475" cy="2377440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164118882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4098181124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805134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Character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Operation performed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30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~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Invert each bit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~a = 3'b010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8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 each bit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 &amp; c = 3'b010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32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Or each bit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| b = 3'b111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1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Xor each bit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^ b = 3'b011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8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^~ or ~^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Xnor each bit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tr-T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^~ b = 3'b100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0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90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 err="1"/>
              <a:t>Always</a:t>
            </a:r>
            <a:r>
              <a:rPr lang="tr-TR" dirty="0"/>
              <a:t> bloğu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1753467"/>
            <a:ext cx="4456989" cy="4737186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1800" b="1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sz="1800" b="1" i="0" dirty="0">
                <a:solidFill>
                  <a:srgbClr val="000000"/>
                </a:solidFill>
                <a:effectLst/>
                <a:latin typeface="inter-regular"/>
              </a:rPr>
              <a:t> bloğu </a:t>
            </a:r>
            <a:r>
              <a:rPr lang="tr-TR" sz="1800" b="1" i="0" dirty="0" err="1">
                <a:solidFill>
                  <a:srgbClr val="000000"/>
                </a:solidFill>
                <a:effectLst/>
                <a:latin typeface="inter-regular"/>
              </a:rPr>
              <a:t>prodesürel</a:t>
            </a:r>
            <a:r>
              <a:rPr lang="tr-TR" sz="1800" b="1" i="0" dirty="0">
                <a:solidFill>
                  <a:srgbClr val="000000"/>
                </a:solidFill>
                <a:effectLst/>
                <a:latin typeface="inter-regular"/>
              </a:rPr>
              <a:t> bir bloktur. Blok içindeki kodlar sırayla yürütülür.</a:t>
            </a:r>
          </a:p>
          <a:p>
            <a:pPr algn="just"/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initial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bloktan farklı olarak (bir kez yürütülür) 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hassiyet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(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event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) listesine göre ne zaman çalışacağı belirlenir.</a:t>
            </a:r>
            <a:endParaRPr lang="tr-TR" sz="18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@ (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event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[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statement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]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@ (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event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begin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[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multiple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statements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]  </a:t>
            </a:r>
          </a:p>
          <a:p>
            <a:pPr marL="0" indent="0" algn="just">
              <a:buNone/>
            </a:pP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end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sz="1600" dirty="0">
              <a:solidFill>
                <a:srgbClr val="3B3B3B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İki tür 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event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hassasiyet listesi verilebilir: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Seviye hassasiyeti(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kombinasyonel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lojik)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Kenar hassasiyeti(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Flip-Flop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tr-TR" sz="1600" b="1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tr-TR" sz="1600" b="1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068A81C-225F-F739-9B70-FA25B4CA69E0}"/>
              </a:ext>
            </a:extLst>
          </p:cNvPr>
          <p:cNvSpPr txBox="1"/>
          <p:nvPr/>
        </p:nvSpPr>
        <p:spPr>
          <a:xfrm>
            <a:off x="6707408" y="1560959"/>
            <a:ext cx="34340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2:1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mux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 kodu </a:t>
            </a:r>
            <a:r>
              <a:rPr lang="tr-TR" b="0" i="1" dirty="0">
                <a:solidFill>
                  <a:srgbClr val="FF0000"/>
                </a:solidFill>
                <a:effectLst/>
                <a:latin typeface="inter-regular"/>
              </a:rPr>
              <a:t>m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 çıkıştır</a:t>
            </a:r>
          </a:p>
          <a:p>
            <a:pPr algn="just"/>
            <a:r>
              <a:rPr lang="tr-TR" dirty="0">
                <a:solidFill>
                  <a:srgbClr val="000000"/>
                </a:solidFill>
                <a:latin typeface="inter-regular"/>
              </a:rPr>
              <a:t>-------------------------------</a:t>
            </a:r>
            <a:endParaRPr lang="tr-TR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@ 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posedge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or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negedge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reset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tr-TR" b="1" i="0" dirty="0" err="1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(!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reset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begin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   m &lt;= </a:t>
            </a:r>
            <a:r>
              <a:rPr lang="tr-TR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end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tr-TR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b="1" i="0" dirty="0" err="1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(sel == </a:t>
            </a:r>
            <a:r>
              <a:rPr lang="tr-TR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begin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   m &lt;= x;  </a:t>
            </a:r>
          </a:p>
          <a:p>
            <a:pPr algn="just"/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end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tr-TR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begin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   m &lt;= y;  </a:t>
            </a:r>
          </a:p>
          <a:p>
            <a:pPr algn="just"/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end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96422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 err="1"/>
              <a:t>Always</a:t>
            </a:r>
            <a:r>
              <a:rPr lang="tr-TR" dirty="0"/>
              <a:t> bloğu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4" y="1920241"/>
            <a:ext cx="4456989" cy="4737186"/>
          </a:xfrm>
        </p:spPr>
        <p:txBody>
          <a:bodyPr>
            <a:normAutofit/>
          </a:bodyPr>
          <a:lstStyle/>
          <a:p>
            <a:pPr algn="just"/>
            <a:r>
              <a:rPr lang="tr-TR" sz="1800" b="1" i="0" dirty="0" err="1">
                <a:solidFill>
                  <a:srgbClr val="000000"/>
                </a:solidFill>
                <a:effectLst/>
                <a:latin typeface="inter-regular"/>
              </a:rPr>
              <a:t>Kombinasyonel</a:t>
            </a:r>
            <a:r>
              <a:rPr lang="tr-TR" sz="1800" b="1" i="0" dirty="0">
                <a:solidFill>
                  <a:srgbClr val="000000"/>
                </a:solidFill>
                <a:effectLst/>
                <a:latin typeface="inter-regular"/>
              </a:rPr>
              <a:t> lojik </a:t>
            </a:r>
            <a:r>
              <a:rPr lang="tr-TR" sz="1800" b="1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sz="1800" b="1" i="0" dirty="0">
                <a:solidFill>
                  <a:srgbClr val="000000"/>
                </a:solidFill>
                <a:effectLst/>
                <a:latin typeface="inter-regular"/>
              </a:rPr>
              <a:t> bloğu uygulaması</a:t>
            </a:r>
          </a:p>
          <a:p>
            <a:pPr algn="just"/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a,b,c,d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girişlerinden 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herhangibirisi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aktif olduğunda 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always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bloğu çalışır.</a:t>
            </a:r>
          </a:p>
          <a:p>
            <a:pPr algn="just"/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Output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o’nun 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reg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tanımlanmadır. 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Prosedürel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blokların içinde çıkışlar </a:t>
            </a:r>
            <a:r>
              <a:rPr lang="tr-TR" sz="1800" b="1" dirty="0" err="1">
                <a:solidFill>
                  <a:srgbClr val="000000"/>
                </a:solidFill>
                <a:latin typeface="inter-regular"/>
              </a:rPr>
              <a:t>reg</a:t>
            </a:r>
            <a:r>
              <a:rPr lang="tr-TR" sz="1800" b="1" dirty="0">
                <a:solidFill>
                  <a:srgbClr val="000000"/>
                </a:solidFill>
                <a:latin typeface="inter-regular"/>
              </a:rPr>
              <a:t> ile tanımlanır.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tr-TR" sz="1600" b="1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tr-TR" sz="1600" b="1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068A81C-225F-F739-9B70-FA25B4CA69E0}"/>
              </a:ext>
            </a:extLst>
          </p:cNvPr>
          <p:cNvSpPr txBox="1"/>
          <p:nvPr/>
        </p:nvSpPr>
        <p:spPr>
          <a:xfrm>
            <a:off x="6707408" y="1560959"/>
            <a:ext cx="34340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module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combo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a,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b,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c,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d,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output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reg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o);  </a:t>
            </a:r>
          </a:p>
          <a:p>
            <a:pPr algn="just"/>
            <a:endParaRPr lang="tr-TR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@ (a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or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b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or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c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or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d)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begin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  o &lt;= ~((a &amp; b) | (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c^d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/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end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tr-TR" b="0" i="0" dirty="0" err="1">
                <a:solidFill>
                  <a:srgbClr val="000000"/>
                </a:solidFill>
                <a:effectLst/>
                <a:latin typeface="inter-regular"/>
              </a:rPr>
              <a:t>endmodule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pic>
        <p:nvPicPr>
          <p:cNvPr id="8194" name="Picture 2" descr="Verilog Always Block">
            <a:extLst>
              <a:ext uri="{FF2B5EF4-FFF2-40B4-BE49-F238E27FC236}">
                <a16:creationId xmlns:a16="http://schemas.microsoft.com/office/drawing/2014/main" id="{19E6B66F-334D-9221-B4FB-BCCA007E8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945" y="3961534"/>
            <a:ext cx="4286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7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22" y="78174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Sıralı bloklar ve paralel bloklar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4" y="1920241"/>
            <a:ext cx="4456989" cy="4737186"/>
          </a:xfrm>
        </p:spPr>
        <p:txBody>
          <a:bodyPr>
            <a:norm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tr-TR" sz="1600" b="1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tr-TR" sz="1600" b="1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B21FCE5-852A-99C8-C26F-D34B37A09D0E}"/>
              </a:ext>
            </a:extLst>
          </p:cNvPr>
          <p:cNvSpPr txBox="1"/>
          <p:nvPr/>
        </p:nvSpPr>
        <p:spPr>
          <a:xfrm>
            <a:off x="774513" y="2259875"/>
            <a:ext cx="37566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400" b="0" i="0" dirty="0">
                <a:solidFill>
                  <a:srgbClr val="000000"/>
                </a:solidFill>
                <a:effectLst/>
                <a:latin typeface="inter-regular"/>
              </a:rPr>
              <a:t>Sıralı bloklar</a:t>
            </a:r>
          </a:p>
          <a:p>
            <a:pPr algn="just"/>
            <a:r>
              <a:rPr lang="tr-TR" sz="2400" dirty="0">
                <a:solidFill>
                  <a:srgbClr val="000000"/>
                </a:solidFill>
                <a:latin typeface="inter-regular"/>
              </a:rPr>
              <a:t>Sıralı çalışır.</a:t>
            </a:r>
          </a:p>
          <a:p>
            <a:pPr algn="just"/>
            <a:r>
              <a:rPr lang="tr-TR" sz="2400" b="0" i="0" dirty="0">
                <a:solidFill>
                  <a:srgbClr val="000000"/>
                </a:solidFill>
                <a:effectLst/>
                <a:latin typeface="inter-regular"/>
              </a:rPr>
              <a:t>------------------------</a:t>
            </a:r>
          </a:p>
          <a:p>
            <a:pPr algn="just"/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begin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: name  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    statement1;  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    …………..  </a:t>
            </a:r>
          </a:p>
          <a:p>
            <a:pPr algn="just"/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end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9092334-9B8B-2461-E310-4B55BCA8C247}"/>
              </a:ext>
            </a:extLst>
          </p:cNvPr>
          <p:cNvSpPr txBox="1"/>
          <p:nvPr/>
        </p:nvSpPr>
        <p:spPr>
          <a:xfrm>
            <a:off x="8907780" y="2160391"/>
            <a:ext cx="2857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400" b="0" i="0" dirty="0">
                <a:solidFill>
                  <a:srgbClr val="000000"/>
                </a:solidFill>
                <a:effectLst/>
                <a:latin typeface="inter-regular"/>
              </a:rPr>
              <a:t>Paralel bloklar </a:t>
            </a:r>
          </a:p>
          <a:p>
            <a:pPr algn="just"/>
            <a:r>
              <a:rPr lang="tr-TR" sz="2400" dirty="0">
                <a:solidFill>
                  <a:srgbClr val="000000"/>
                </a:solidFill>
                <a:latin typeface="inter-regular"/>
              </a:rPr>
              <a:t>Paralel çalışır.</a:t>
            </a:r>
            <a:endParaRPr lang="tr-TR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fork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: name  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statement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      …………  </a:t>
            </a:r>
          </a:p>
          <a:p>
            <a:pPr algn="just"/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join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435D0B4-AB4B-D87B-8150-43B0C5C37BEC}"/>
              </a:ext>
            </a:extLst>
          </p:cNvPr>
          <p:cNvSpPr txBox="1"/>
          <p:nvPr/>
        </p:nvSpPr>
        <p:spPr>
          <a:xfrm>
            <a:off x="5050955" y="3506370"/>
            <a:ext cx="2933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initial begin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#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data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'hfe;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fork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#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data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'h11;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begin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#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data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'h00;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#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data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'haa;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end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join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end  </a:t>
            </a:r>
          </a:p>
        </p:txBody>
      </p:sp>
    </p:spTree>
    <p:extLst>
      <p:ext uri="{BB962C8B-B14F-4D97-AF65-F5344CB8AC3E}">
        <p14:creationId xmlns:p14="http://schemas.microsoft.com/office/powerpoint/2010/main" val="77558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22" y="78174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Sıralı bloklar ve paralel bloklar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4" y="1920241"/>
            <a:ext cx="4456989" cy="4737186"/>
          </a:xfrm>
        </p:spPr>
        <p:txBody>
          <a:bodyPr>
            <a:norm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tr-TR" sz="1600" b="1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tr-TR" sz="1600" b="1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B21FCE5-852A-99C8-C26F-D34B37A09D0E}"/>
              </a:ext>
            </a:extLst>
          </p:cNvPr>
          <p:cNvSpPr txBox="1"/>
          <p:nvPr/>
        </p:nvSpPr>
        <p:spPr>
          <a:xfrm>
            <a:off x="774513" y="2259875"/>
            <a:ext cx="37566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400" b="0" i="0" dirty="0">
                <a:solidFill>
                  <a:srgbClr val="000000"/>
                </a:solidFill>
                <a:effectLst/>
                <a:latin typeface="inter-regular"/>
              </a:rPr>
              <a:t>Sıralı bloklar</a:t>
            </a:r>
          </a:p>
          <a:p>
            <a:pPr algn="just"/>
            <a:r>
              <a:rPr lang="tr-TR" sz="2400" dirty="0">
                <a:solidFill>
                  <a:srgbClr val="000000"/>
                </a:solidFill>
                <a:latin typeface="inter-regular"/>
              </a:rPr>
              <a:t>Sıralı çalışır.</a:t>
            </a:r>
          </a:p>
          <a:p>
            <a:pPr algn="just"/>
            <a:r>
              <a:rPr lang="tr-TR" sz="2400" b="0" i="0" dirty="0">
                <a:solidFill>
                  <a:srgbClr val="000000"/>
                </a:solidFill>
                <a:effectLst/>
                <a:latin typeface="inter-regular"/>
              </a:rPr>
              <a:t>------------------------</a:t>
            </a:r>
          </a:p>
          <a:p>
            <a:pPr algn="just"/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begin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: name  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    statement1;  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    …………..  </a:t>
            </a:r>
          </a:p>
          <a:p>
            <a:pPr algn="just"/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end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9092334-9B8B-2461-E310-4B55BCA8C247}"/>
              </a:ext>
            </a:extLst>
          </p:cNvPr>
          <p:cNvSpPr txBox="1"/>
          <p:nvPr/>
        </p:nvSpPr>
        <p:spPr>
          <a:xfrm>
            <a:off x="8907780" y="2160391"/>
            <a:ext cx="2857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400" b="0" i="0" dirty="0">
                <a:solidFill>
                  <a:srgbClr val="000000"/>
                </a:solidFill>
                <a:effectLst/>
                <a:latin typeface="inter-regular"/>
              </a:rPr>
              <a:t>Paralel bloklar </a:t>
            </a:r>
          </a:p>
          <a:p>
            <a:pPr algn="just"/>
            <a:r>
              <a:rPr lang="tr-TR" sz="2400" dirty="0">
                <a:solidFill>
                  <a:srgbClr val="000000"/>
                </a:solidFill>
                <a:latin typeface="inter-regular"/>
              </a:rPr>
              <a:t>Paralel çalışır.</a:t>
            </a:r>
            <a:endParaRPr lang="tr-TR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fork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: name  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statement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      …………  </a:t>
            </a:r>
          </a:p>
          <a:p>
            <a:pPr algn="just"/>
            <a:r>
              <a:rPr lang="tr-TR" sz="2400" b="1" i="0" dirty="0" err="1">
                <a:solidFill>
                  <a:srgbClr val="000000"/>
                </a:solidFill>
                <a:effectLst/>
                <a:latin typeface="inter-regular"/>
              </a:rPr>
              <a:t>join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435D0B4-AB4B-D87B-8150-43B0C5C37BEC}"/>
              </a:ext>
            </a:extLst>
          </p:cNvPr>
          <p:cNvSpPr txBox="1"/>
          <p:nvPr/>
        </p:nvSpPr>
        <p:spPr>
          <a:xfrm>
            <a:off x="5050955" y="3506370"/>
            <a:ext cx="2933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initial begin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#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data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'hfe;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fork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#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data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'h11;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begin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#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data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'h00;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#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data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'haa;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end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join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end  </a:t>
            </a:r>
          </a:p>
        </p:txBody>
      </p:sp>
    </p:spTree>
    <p:extLst>
      <p:ext uri="{BB962C8B-B14F-4D97-AF65-F5344CB8AC3E}">
        <p14:creationId xmlns:p14="http://schemas.microsoft.com/office/powerpoint/2010/main" val="73690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JK </a:t>
            </a:r>
            <a:r>
              <a:rPr lang="tr-TR" dirty="0" err="1"/>
              <a:t>Flip</a:t>
            </a:r>
            <a:r>
              <a:rPr lang="tr-TR" dirty="0"/>
              <a:t> </a:t>
            </a:r>
            <a:r>
              <a:rPr lang="tr-TR" dirty="0" err="1"/>
              <a:t>Flop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1753467"/>
            <a:ext cx="5146063" cy="4737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module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jk_ff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(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j,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k,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output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q);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reg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q;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@ (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posedge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tr-TR" sz="1800" b="1" i="0" dirty="0" err="1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({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j,k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})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'b00 :  q &lt;= q;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'b01 :  q &lt;=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'b10 :  q &lt;=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'b11 :  q &lt;= ~q;  </a:t>
            </a:r>
          </a:p>
          <a:p>
            <a:pPr marL="0" indent="0" algn="just"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endcase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endmodule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tr-TR" altLang="tr-TR" sz="2800" dirty="0">
              <a:latin typeface="Courier New" panose="02070309020205020404" pitchFamily="49" charset="0"/>
            </a:endParaRPr>
          </a:p>
        </p:txBody>
      </p:sp>
      <p:pic>
        <p:nvPicPr>
          <p:cNvPr id="9218" name="Picture 2" descr="ELK2016 SAYISAL TASARIM DERSİ LABORATUVARI DENEY NO: 4 DENEYİN ADI: JK, RS,  T VE D TİPİ FLİP-FLOPLARIN İNCELENMESİ Açık">
            <a:extLst>
              <a:ext uri="{FF2B5EF4-FFF2-40B4-BE49-F238E27FC236}">
                <a16:creationId xmlns:a16="http://schemas.microsoft.com/office/drawing/2014/main" id="{0B668989-37DF-48D5-5970-3BB068E5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7" y="1937385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JK Flip Flop and the Master-Slave JK Flip Flop Tutorial">
            <a:extLst>
              <a:ext uri="{FF2B5EF4-FFF2-40B4-BE49-F238E27FC236}">
                <a16:creationId xmlns:a16="http://schemas.microsoft.com/office/drawing/2014/main" id="{B3784053-FEA5-296C-1AEB-CD3B30C71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38" y="3903980"/>
            <a:ext cx="50387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01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D </a:t>
            </a:r>
            <a:r>
              <a:rPr lang="tr-TR" dirty="0" err="1"/>
              <a:t>Flip</a:t>
            </a:r>
            <a:r>
              <a:rPr lang="tr-TR" dirty="0"/>
              <a:t> </a:t>
            </a:r>
            <a:r>
              <a:rPr lang="tr-TR" dirty="0" err="1"/>
              <a:t>Flop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1753467"/>
            <a:ext cx="5146063" cy="4737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module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dff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d,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rstn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output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reg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q);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@ (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posedge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or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negedge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rstn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tr-TR" sz="2000" b="1" i="0" dirty="0" err="1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(!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rstn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q &lt;= </a:t>
            </a:r>
            <a:r>
              <a:rPr lang="tr-TR" sz="20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tr-TR" sz="20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q &lt;= d;  </a:t>
            </a:r>
          </a:p>
          <a:p>
            <a:pPr marL="0" indent="0" algn="just">
              <a:buNone/>
            </a:pP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endmodule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pic>
        <p:nvPicPr>
          <p:cNvPr id="10242" name="Picture 2" descr="D Flip Flop in Digital Electronics - Javatpoint">
            <a:extLst>
              <a:ext uri="{FF2B5EF4-FFF2-40B4-BE49-F238E27FC236}">
                <a16:creationId xmlns:a16="http://schemas.microsoft.com/office/drawing/2014/main" id="{7F106980-9738-65CA-DACC-D1951E406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45" y="1588410"/>
            <a:ext cx="45529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2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4 bit sayıcı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9" y="1753467"/>
            <a:ext cx="6368879" cy="4737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module counter (input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clk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  input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rstn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 output reg[3:0] out);</a:t>
            </a:r>
            <a:endParaRPr lang="tr-TR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@ (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posedge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begin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tr-TR" sz="2000" b="1" i="0" dirty="0" err="1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(!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rstn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out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&lt;= </a:t>
            </a:r>
            <a:r>
              <a:rPr lang="tr-TR" sz="20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tr-TR" sz="20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out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&lt;=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out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+ </a:t>
            </a:r>
            <a:r>
              <a:rPr lang="tr-TR" sz="20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end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tr-TR" sz="2000" b="0" i="0" dirty="0" err="1">
                <a:solidFill>
                  <a:srgbClr val="000000"/>
                </a:solidFill>
                <a:effectLst/>
                <a:latin typeface="inter-regular"/>
              </a:rPr>
              <a:t>endmodule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pic>
        <p:nvPicPr>
          <p:cNvPr id="11266" name="Picture 2" descr="4-bit Counter">
            <a:extLst>
              <a:ext uri="{FF2B5EF4-FFF2-40B4-BE49-F238E27FC236}">
                <a16:creationId xmlns:a16="http://schemas.microsoft.com/office/drawing/2014/main" id="{1CD4A24A-2841-4854-FA42-1482BFBC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409" y="1912938"/>
            <a:ext cx="4286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0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 err="1"/>
              <a:t>Half</a:t>
            </a:r>
            <a:r>
              <a:rPr lang="tr-TR" dirty="0"/>
              <a:t> </a:t>
            </a:r>
            <a:r>
              <a:rPr lang="tr-TR" dirty="0" err="1"/>
              <a:t>Adder</a:t>
            </a:r>
            <a:r>
              <a:rPr lang="tr-TR" dirty="0"/>
              <a:t> (yarım toplayıcı)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9" y="1753467"/>
            <a:ext cx="6368879" cy="473718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half_adder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(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i_bit1,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i_bit2,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o_sum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o_carry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);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i_bit1;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i_bit2;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o_sum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o_carry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o_sum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 = i_bit1 ^ i_bit2;  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bitwise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xor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o_carry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= i_bit1 &amp; i_bit2;  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bitwise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and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endmodule</a:t>
            </a:r>
            <a:endParaRPr kumimoji="0" lang="tr-TR" altLang="tr-TR" sz="36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Projects | Computer coding for kids and teens | Raspberry Pi">
            <a:extLst>
              <a:ext uri="{FF2B5EF4-FFF2-40B4-BE49-F238E27FC236}">
                <a16:creationId xmlns:a16="http://schemas.microsoft.com/office/drawing/2014/main" id="{DEF1F521-45E9-173B-8A6B-961305EB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687" y="2647314"/>
            <a:ext cx="5306202" cy="17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4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02" y="1137341"/>
            <a:ext cx="8085918" cy="1215566"/>
          </a:xfrm>
        </p:spPr>
        <p:txBody>
          <a:bodyPr>
            <a:normAutofit fontScale="90000"/>
          </a:bodyPr>
          <a:lstStyle/>
          <a:p>
            <a:r>
              <a:rPr lang="tr-TR" dirty="0"/>
              <a:t>HDL (Hardware </a:t>
            </a:r>
            <a:r>
              <a:rPr lang="tr-TR" dirty="0" err="1"/>
              <a:t>Description</a:t>
            </a:r>
            <a:r>
              <a:rPr lang="tr-TR" dirty="0"/>
              <a:t> Language) Donanım Tanımlama Dili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89971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0141695-DFA4-E881-854C-29961DCA86AC}"/>
              </a:ext>
            </a:extLst>
          </p:cNvPr>
          <p:cNvSpPr txBox="1"/>
          <p:nvPr/>
        </p:nvSpPr>
        <p:spPr>
          <a:xfrm>
            <a:off x="792480" y="2782668"/>
            <a:ext cx="98247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Kodları kullanarak dijital devreleri modellemek için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Basit ve orta düzeyde karmaşık devreler için kod yazabilmelisiniz.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C gibi yazılım programlama diline benzer.</a:t>
            </a:r>
            <a:endParaRPr lang="tr-TR" sz="2800" dirty="0">
              <a:solidFill>
                <a:srgbClr val="3B3B3B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1685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Full </a:t>
            </a:r>
            <a:r>
              <a:rPr lang="tr-TR" dirty="0" err="1"/>
              <a:t>Adder</a:t>
            </a:r>
            <a:r>
              <a:rPr lang="tr-TR" dirty="0"/>
              <a:t> (tam toplayıcı)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82" y="1936347"/>
            <a:ext cx="6368879" cy="4737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module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fulladder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  input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a,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input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b,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input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c_in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output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c_out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output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sum);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assign 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c_out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sum} = a + b +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c_in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endmodule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pic>
        <p:nvPicPr>
          <p:cNvPr id="13314" name="Picture 2" descr="Verilog Full Adder">
            <a:extLst>
              <a:ext uri="{FF2B5EF4-FFF2-40B4-BE49-F238E27FC236}">
                <a16:creationId xmlns:a16="http://schemas.microsoft.com/office/drawing/2014/main" id="{0E93654C-EAB5-3F08-B6A4-908CB813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18" y="2037947"/>
            <a:ext cx="6077073" cy="25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 err="1"/>
              <a:t>Mux</a:t>
            </a:r>
            <a:r>
              <a:rPr lang="tr-TR" dirty="0"/>
              <a:t> 4:1 (4 giriş, 1 çıkış)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82" y="1936347"/>
            <a:ext cx="7842078" cy="473718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module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mux_4to1_case (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] a,                 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// 4-bit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called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a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] b,                 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// 4-bit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called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b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] c,                 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// 4-bit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called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c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] d,                 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// 4-bit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called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d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] sel,               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//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sel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used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to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select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between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a,b,c,d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output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reg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]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);         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// 4-bit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output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based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on </a:t>
            </a:r>
            <a:r>
              <a:rPr lang="tr-TR" sz="1800" b="0" i="0" dirty="0" err="1">
                <a:solidFill>
                  <a:srgbClr val="008200"/>
                </a:solidFill>
                <a:effectLst/>
                <a:latin typeface="inter-regular"/>
              </a:rPr>
              <a:t>input</a:t>
            </a:r>
            <a:r>
              <a:rPr lang="tr-TR" sz="1800" b="0" i="0" dirty="0">
                <a:solidFill>
                  <a:srgbClr val="008200"/>
                </a:solidFill>
                <a:effectLst/>
                <a:latin typeface="inter-regular"/>
              </a:rPr>
              <a:t> sel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always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@ (a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or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b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or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c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or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d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or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sel)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begin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tr-TR" sz="1800" b="1" i="0" dirty="0" err="1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(sel)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'b00 :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&lt;= a;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'b01 :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&lt;= b;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'b10 :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&lt;= c;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tr-TR" sz="1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'b11 :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out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&lt;= d;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endcase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end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0" i="0" dirty="0" err="1">
                <a:solidFill>
                  <a:srgbClr val="000000"/>
                </a:solidFill>
                <a:effectLst/>
                <a:latin typeface="inter-regular"/>
              </a:rPr>
              <a:t>endmodule</a:t>
            </a:r>
            <a:endParaRPr lang="tr-TR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14338" name="Picture 2" descr="Verilog Multiplexer">
            <a:extLst>
              <a:ext uri="{FF2B5EF4-FFF2-40B4-BE49-F238E27FC236}">
                <a16:creationId xmlns:a16="http://schemas.microsoft.com/office/drawing/2014/main" id="{B7982569-9DB1-0030-60F6-95F32949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401" y="2743200"/>
            <a:ext cx="4176079" cy="37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6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soru1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D1CCAF6-87D8-4608-E4B9-D9D4D645E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23" y="2210753"/>
            <a:ext cx="60864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66998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Johnson Sayıcı devresi</a:t>
            </a:r>
          </a:p>
        </p:txBody>
      </p:sp>
      <p:pic>
        <p:nvPicPr>
          <p:cNvPr id="16386" name="Picture 2" descr="Verilog Johnson Counter">
            <a:extLst>
              <a:ext uri="{FF2B5EF4-FFF2-40B4-BE49-F238E27FC236}">
                <a16:creationId xmlns:a16="http://schemas.microsoft.com/office/drawing/2014/main" id="{6FCC05E9-B28C-E00C-6F0C-0923B583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1" y="1885547"/>
            <a:ext cx="8085918" cy="425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65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BF8C8C3E-6CA3-8560-D007-E3C258DE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0471902" cy="2958275"/>
          </a:xfrm>
        </p:spPr>
        <p:txBody>
          <a:bodyPr/>
          <a:lstStyle/>
          <a:p>
            <a:r>
              <a:rPr lang="tr-TR" dirty="0"/>
              <a:t>JK FF simülasyon yapılacak (test)</a:t>
            </a:r>
          </a:p>
          <a:p>
            <a:r>
              <a:rPr lang="tr-TR" dirty="0"/>
              <a:t>32 bir toplayıcı (modül)</a:t>
            </a:r>
          </a:p>
          <a:p>
            <a:r>
              <a:rPr lang="tr-TR" dirty="0"/>
              <a:t>4 bit  çıkarıcı (</a:t>
            </a:r>
            <a:r>
              <a:rPr lang="tr-TR" dirty="0" err="1"/>
              <a:t>modül+test</a:t>
            </a:r>
            <a:r>
              <a:rPr lang="tr-TR" dirty="0"/>
              <a:t>)</a:t>
            </a:r>
          </a:p>
          <a:p>
            <a:r>
              <a:rPr lang="tr-TR" dirty="0"/>
              <a:t>Soru1 (</a:t>
            </a:r>
            <a:r>
              <a:rPr lang="tr-TR" dirty="0" err="1"/>
              <a:t>modül+test</a:t>
            </a:r>
            <a:r>
              <a:rPr lang="tr-TR" dirty="0"/>
              <a:t>)</a:t>
            </a:r>
          </a:p>
          <a:p>
            <a:r>
              <a:rPr lang="tr-TR" dirty="0"/>
              <a:t>Johnson sayıcı devresi </a:t>
            </a:r>
            <a:r>
              <a:rPr lang="tr-TR"/>
              <a:t>(modül)</a:t>
            </a:r>
            <a:endParaRPr lang="tr-TR" dirty="0"/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96D74A4E-4353-C3F3-EE83-A1BF4C89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Ödevler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927247C-DA08-1CD9-0C82-4437CB310C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AE1CC0-A848-15A5-A34F-D326CA3AF2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24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8933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Gelecek Hafta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SPI iletişim protokolü</a:t>
            </a:r>
          </a:p>
        </p:txBody>
      </p:sp>
    </p:spTree>
    <p:extLst>
      <p:ext uri="{BB962C8B-B14F-4D97-AF65-F5344CB8AC3E}">
        <p14:creationId xmlns:p14="http://schemas.microsoft.com/office/powerpoint/2010/main" val="124358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10188CF9-BF27-448F-A2F7-4EF7D55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1213582" cy="2958275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http://www.referencedesigner.com/tutorials/verilog/verilog_14.php</a:t>
            </a:r>
            <a:endParaRPr lang="tr-TR" dirty="0"/>
          </a:p>
          <a:p>
            <a:r>
              <a:rPr lang="tr-TR" dirty="0"/>
              <a:t>https://www.javatpoint.com/verilog-4-bit-counter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D91FE54-FA21-49C6-B4C2-50CA9B7E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FABFF6-8DEF-4C21-A21E-26F601DEF7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7F3718-A6A9-409E-A961-268218976D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26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110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02" y="113734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Karşılaştırıcı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89971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0141695-DFA4-E881-854C-29961DCA86AC}"/>
              </a:ext>
            </a:extLst>
          </p:cNvPr>
          <p:cNvSpPr txBox="1"/>
          <p:nvPr/>
        </p:nvSpPr>
        <p:spPr>
          <a:xfrm>
            <a:off x="843371" y="4651025"/>
            <a:ext cx="41452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Hem x </a:t>
            </a:r>
            <a:r>
              <a:rPr lang="tr-TR" sz="2800" b="0" i="0" dirty="0" err="1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hemde</a:t>
            </a:r>
            <a:r>
              <a:rPr lang="tr-TR" sz="2800" b="0" i="0" dirty="0">
                <a:solidFill>
                  <a:srgbClr val="3B3B3B"/>
                </a:solidFill>
                <a:effectLst/>
                <a:latin typeface="Trebuchet MS" panose="020B0603020202020204" pitchFamily="34" charset="0"/>
              </a:rPr>
              <a:t> y girişleri aynı olduğunda z çıkışı 1 olur.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AC3C0-21EE-6CBC-FF3C-B98F054B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41" y="2103120"/>
            <a:ext cx="6134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0E65EEC-5D6C-2D8D-2AE8-8B0734464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11264"/>
              </p:ext>
            </p:extLst>
          </p:nvPr>
        </p:nvGraphicFramePr>
        <p:xfrm>
          <a:off x="950682" y="2514600"/>
          <a:ext cx="3510279" cy="1828800"/>
        </p:xfrm>
        <a:graphic>
          <a:graphicData uri="http://schemas.openxmlformats.org/drawingml/2006/table">
            <a:tbl>
              <a:tblPr/>
              <a:tblGrid>
                <a:gridCol w="1170093">
                  <a:extLst>
                    <a:ext uri="{9D8B030D-6E8A-4147-A177-3AD203B41FA5}">
                      <a16:colId xmlns:a16="http://schemas.microsoft.com/office/drawing/2014/main" val="1094404608"/>
                    </a:ext>
                  </a:extLst>
                </a:gridCol>
                <a:gridCol w="1170093">
                  <a:extLst>
                    <a:ext uri="{9D8B030D-6E8A-4147-A177-3AD203B41FA5}">
                      <a16:colId xmlns:a16="http://schemas.microsoft.com/office/drawing/2014/main" val="2570624229"/>
                    </a:ext>
                  </a:extLst>
                </a:gridCol>
                <a:gridCol w="1170093">
                  <a:extLst>
                    <a:ext uri="{9D8B030D-6E8A-4147-A177-3AD203B41FA5}">
                      <a16:colId xmlns:a16="http://schemas.microsoft.com/office/drawing/2014/main" val="146159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x girişi  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  y girişi  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  çıktı z  </a:t>
                      </a:r>
                      <a:endParaRPr lang="tr-T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26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00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2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06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77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44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02" y="113734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Karşılaştırıcı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89971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F9D1A5-5404-A8E6-EF51-1DA88E2DA66B}"/>
              </a:ext>
            </a:extLst>
          </p:cNvPr>
          <p:cNvSpPr txBox="1">
            <a:spLocks/>
          </p:cNvSpPr>
          <p:nvPr/>
        </p:nvSpPr>
        <p:spPr>
          <a:xfrm>
            <a:off x="338531" y="2352907"/>
            <a:ext cx="6722670" cy="413774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t">
              <a:buNone/>
            </a:pP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comparator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endParaRPr lang="tr-TR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endParaRPr lang="tr-TR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endParaRPr lang="tr-TR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z</a:t>
            </a:r>
          </a:p>
          <a:p>
            <a:pPr marL="0" indent="0" algn="l" fontAlgn="t">
              <a:buNone/>
            </a:pP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	)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assign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z 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tr-TR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 algn="l" fontAlgn="t">
              <a:buNone/>
            </a:pPr>
            <a:r>
              <a:rPr lang="tr-TR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endmodule</a:t>
            </a:r>
            <a:endParaRPr lang="tr-TR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tr-TR" dirty="0" err="1"/>
              <a:t>Kombinasyonel</a:t>
            </a:r>
            <a:r>
              <a:rPr lang="tr-TR" dirty="0"/>
              <a:t> mantık uygulamasıdır. Her </a:t>
            </a:r>
            <a:r>
              <a:rPr lang="tr-TR" dirty="0" err="1"/>
              <a:t>clock</a:t>
            </a:r>
            <a:r>
              <a:rPr lang="tr-TR" dirty="0"/>
              <a:t> tetiklemede tekrarlanır.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8AED839D-16FD-5D1E-577F-63EE350E8695}"/>
              </a:ext>
            </a:extLst>
          </p:cNvPr>
          <p:cNvCxnSpPr/>
          <p:nvPr/>
        </p:nvCxnSpPr>
        <p:spPr>
          <a:xfrm flipV="1">
            <a:off x="2976880" y="2519680"/>
            <a:ext cx="4968240" cy="528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DD393CBF-141B-0C5F-1F95-51B46081E6EC}"/>
              </a:ext>
            </a:extLst>
          </p:cNvPr>
          <p:cNvSpPr txBox="1"/>
          <p:nvPr/>
        </p:nvSpPr>
        <p:spPr>
          <a:xfrm>
            <a:off x="8199120" y="184912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Giriş-Çıkış portları</a:t>
            </a:r>
          </a:p>
          <a:p>
            <a:r>
              <a:rPr lang="tr-TR" dirty="0" err="1"/>
              <a:t>input</a:t>
            </a:r>
            <a:endParaRPr lang="tr-TR" dirty="0"/>
          </a:p>
          <a:p>
            <a:r>
              <a:rPr lang="tr-TR" dirty="0" err="1"/>
              <a:t>output</a:t>
            </a:r>
            <a:endParaRPr lang="tr-TR" dirty="0"/>
          </a:p>
          <a:p>
            <a:r>
              <a:rPr lang="tr-TR" dirty="0" err="1"/>
              <a:t>inout</a:t>
            </a:r>
            <a:endParaRPr lang="tr-TR" dirty="0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42C871D4-D655-649C-460F-FBE168D76E34}"/>
              </a:ext>
            </a:extLst>
          </p:cNvPr>
          <p:cNvCxnSpPr/>
          <p:nvPr/>
        </p:nvCxnSpPr>
        <p:spPr>
          <a:xfrm flipV="1">
            <a:off x="7264400" y="4632960"/>
            <a:ext cx="1493520" cy="1930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EC16B69-7B9D-5553-7C90-830B12D2A0A5}"/>
              </a:ext>
            </a:extLst>
          </p:cNvPr>
          <p:cNvSpPr txBox="1"/>
          <p:nvPr/>
        </p:nvSpPr>
        <p:spPr>
          <a:xfrm>
            <a:off x="8757920" y="403279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Atama işlemleri</a:t>
            </a:r>
          </a:p>
          <a:p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 not</a:t>
            </a:r>
          </a:p>
          <a:p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 </a:t>
            </a:r>
            <a:r>
              <a:rPr lang="tr-TR" dirty="0" err="1">
                <a:solidFill>
                  <a:srgbClr val="5D478B"/>
                </a:solidFill>
                <a:latin typeface="Courier New" panose="02070309020205020404" pitchFamily="49" charset="0"/>
              </a:rPr>
              <a:t>and</a:t>
            </a:r>
            <a:endParaRPr lang="tr-TR" dirty="0">
              <a:solidFill>
                <a:srgbClr val="5D478B"/>
              </a:solidFill>
              <a:latin typeface="Courier New" panose="02070309020205020404" pitchFamily="49" charset="0"/>
            </a:endParaRPr>
          </a:p>
          <a:p>
            <a:r>
              <a:rPr lang="tr-TR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tr-TR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or</a:t>
            </a:r>
            <a:endParaRPr lang="tr-TR" b="0" i="0" dirty="0">
              <a:solidFill>
                <a:srgbClr val="5D478B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5D478B"/>
                </a:solidFill>
                <a:latin typeface="Courier New" panose="02070309020205020404" pitchFamily="49" charset="0"/>
              </a:rPr>
              <a:t>^ </a:t>
            </a:r>
            <a:r>
              <a:rPr lang="tr-TR" dirty="0" err="1">
                <a:solidFill>
                  <a:srgbClr val="5D478B"/>
                </a:solidFill>
                <a:latin typeface="Courier New" panose="02070309020205020404" pitchFamily="49" charset="0"/>
              </a:rPr>
              <a:t>xor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584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02" y="113734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Karşılaştırıcı Simülasyon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899710" cy="4137746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timescale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1ns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1ps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b="1" dirty="0">
                <a:latin typeface="Courier New" panose="02070309020205020404" pitchFamily="49" charset="0"/>
              </a:rPr>
              <a:t>Zaman ölçeğini tanımlar 1ns’lik aralıklarla simülasyon çalışır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reg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reg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Outputs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wire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z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b="1" dirty="0" err="1">
                <a:latin typeface="Courier New" panose="02070309020205020404" pitchFamily="49" charset="0"/>
              </a:rPr>
              <a:t>Wire</a:t>
            </a:r>
            <a:r>
              <a:rPr lang="tr-TR" altLang="tr-TR" sz="2000" b="1" dirty="0">
                <a:latin typeface="Courier New" panose="02070309020205020404" pitchFamily="49" charset="0"/>
              </a:rPr>
              <a:t> ve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reg</a:t>
            </a:r>
            <a:r>
              <a:rPr lang="tr-TR" altLang="tr-TR" sz="2000" b="1" dirty="0">
                <a:latin typeface="Courier New" panose="02070309020205020404" pitchFamily="49" charset="0"/>
              </a:rPr>
              <a:t> bağlantıdan daha sonra bahsedilecek. Sadece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wire</a:t>
            </a:r>
            <a:r>
              <a:rPr lang="tr-TR" altLang="tr-TR" sz="2000" b="1" dirty="0">
                <a:latin typeface="Courier New" panose="02070309020205020404" pitchFamily="49" charset="0"/>
              </a:rPr>
              <a:t> kablo hafızasız,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reg</a:t>
            </a:r>
            <a:r>
              <a:rPr lang="tr-TR" altLang="tr-TR" sz="2000" b="1" dirty="0">
                <a:latin typeface="Courier New" panose="02070309020205020404" pitchFamily="49" charset="0"/>
              </a:rPr>
              <a:t> hafızalı demektir.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comparator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uut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.x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.y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.z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b="1" dirty="0">
                <a:latin typeface="Courier New" panose="02070309020205020404" pitchFamily="49" charset="0"/>
              </a:rPr>
              <a:t>Karşılaştırıcının bir örneği oluşturulur.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b="1" dirty="0" err="1">
                <a:latin typeface="Courier New" panose="02070309020205020404" pitchFamily="49" charset="0"/>
              </a:rPr>
              <a:t>initial</a:t>
            </a:r>
            <a:r>
              <a:rPr lang="tr-TR" altLang="tr-TR" sz="2000" b="1" dirty="0">
                <a:latin typeface="Courier New" panose="02070309020205020404" pitchFamily="49" charset="0"/>
              </a:rPr>
              <a:t>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begin</a:t>
            </a:r>
            <a:r>
              <a:rPr lang="tr-TR" altLang="tr-TR" sz="2000" b="1" dirty="0">
                <a:latin typeface="Courier New" panose="02070309020205020404" pitchFamily="49" charset="0"/>
              </a:rPr>
              <a:t>– başlangıç değerlerini yükler ve #20 </a:t>
            </a:r>
            <a:r>
              <a:rPr lang="tr-TR" altLang="tr-TR" sz="2000" b="1" dirty="0" err="1">
                <a:latin typeface="Courier New" panose="02070309020205020404" pitchFamily="49" charset="0"/>
              </a:rPr>
              <a:t>ns</a:t>
            </a:r>
            <a:r>
              <a:rPr lang="tr-TR" altLang="tr-TR" sz="2000" b="1" dirty="0">
                <a:latin typeface="Courier New" panose="02070309020205020404" pitchFamily="49" charset="0"/>
              </a:rPr>
              <a:t> bekleme ekler.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8C13760-6632-9E1A-7953-58DCA34624DE}"/>
              </a:ext>
            </a:extLst>
          </p:cNvPr>
          <p:cNvSpPr txBox="1"/>
          <p:nvPr/>
        </p:nvSpPr>
        <p:spPr>
          <a:xfrm>
            <a:off x="7141038" y="751840"/>
            <a:ext cx="46329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tr-TR" sz="1200" b="0" i="0" dirty="0"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tr-TR" sz="1200" b="0" i="0" dirty="0" err="1"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timescale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1ns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1ps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stimulus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0" i="1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tr-TR" sz="1200" b="0" i="1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Inputs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reg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reg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0" i="1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tr-TR" sz="1200" b="0" i="1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Outputs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wire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z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0" i="1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tr-TR" sz="1200" b="0" i="1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Instantiate</a:t>
            </a:r>
            <a:r>
              <a:rPr lang="tr-TR" sz="1200" b="0" i="1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1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tr-TR" sz="1200" b="0" i="1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1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Unit</a:t>
            </a:r>
            <a:r>
              <a:rPr lang="tr-TR" sz="1200" b="0" i="1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Under Test (UUT)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sz="12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comparator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uut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		.x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		.y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		.z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	)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algn="l" fontAlgn="t"/>
            <a:r>
              <a:rPr lang="tr-TR" sz="12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initial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begin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lvl="2" fontAlgn="t"/>
            <a:r>
              <a:rPr lang="tr-TR" sz="1200" b="0" i="1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tr-TR" sz="1200" b="0" i="1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Initialize</a:t>
            </a:r>
            <a:r>
              <a:rPr lang="tr-TR" sz="1200" b="0" i="1" dirty="0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1" dirty="0" err="1">
                <a:solidFill>
                  <a:srgbClr val="00008B"/>
                </a:solidFill>
                <a:effectLst/>
                <a:latin typeface="Courier New" panose="02070309020205020404" pitchFamily="49" charset="0"/>
              </a:rPr>
              <a:t>Inputs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lvl="3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lvl="3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 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lvl="3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lvl="3" fontAlgn="t"/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lvl="3" fontAlgn="t"/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lvl="3" fontAlgn="t"/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3" fontAlgn="t"/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3" fontAlgn="t"/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tr-TR" sz="12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lvl="2" fontAlgn="t"/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algn="l" fontAlgn="t"/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initial</a:t>
            </a:r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begin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0" i="0" dirty="0">
                <a:solidFill>
                  <a:srgbClr val="9932CC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tr-TR" sz="1200" b="0" i="0" dirty="0" err="1">
                <a:solidFill>
                  <a:srgbClr val="9932CC"/>
                </a:solidFill>
                <a:effectLst/>
                <a:latin typeface="Courier New" panose="02070309020205020404" pitchFamily="49" charset="0"/>
              </a:rPr>
              <a:t>monitor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200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"x=%</a:t>
            </a:r>
            <a:r>
              <a:rPr lang="tr-TR" sz="1200" b="0" i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d,y</a:t>
            </a:r>
            <a:r>
              <a:rPr lang="tr-TR" sz="1200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=%</a:t>
            </a:r>
            <a:r>
              <a:rPr lang="tr-TR" sz="1200" b="0" i="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d,z</a:t>
            </a:r>
            <a:r>
              <a:rPr lang="tr-TR" sz="1200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=%d 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tr-TR" sz="1200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12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tr-TR" sz="12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12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tr-TR" sz="12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12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tr-TR" sz="12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r-TR" sz="12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algn="l" fontAlgn="t"/>
            <a:r>
              <a:rPr lang="tr-TR" sz="12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algn="l" fontAlgn="t"/>
            <a:r>
              <a:rPr lang="tr-TR" sz="12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endmodule</a:t>
            </a:r>
            <a:endParaRPr lang="tr-TR" sz="12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4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 err="1"/>
              <a:t>Verilog</a:t>
            </a:r>
            <a:r>
              <a:rPr lang="tr-TR" dirty="0"/>
              <a:t> Dili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1753467"/>
            <a:ext cx="5899710" cy="4737186"/>
          </a:xfrm>
        </p:spPr>
        <p:txBody>
          <a:bodyPr>
            <a:normAutofit fontScale="850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Identifiers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Tanımlayıcılar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comparator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modülü tanımlamak için kullanılmıştır.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x,y,z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girişçıkışları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tanımlamak için kullanılmıştır.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Tanımlayıcı alfabetik karakter veya _ alt çizgi ile başlamalıdır.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Tanımlayıcı rakam, $ veya karakterler içerebilir.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Karakter kullanılmak istendiğinde tanımlayıcının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başaına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\ eklenerek yazılabilir.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Örn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\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b="1" dirty="0" err="1"/>
              <a:t>Keywords</a:t>
            </a:r>
            <a:r>
              <a:rPr lang="tr-TR" altLang="tr-TR" sz="2000" b="1" dirty="0"/>
              <a:t>= Anahtar kelimeler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dirty="0" err="1"/>
              <a:t>Verilogun</a:t>
            </a:r>
            <a:r>
              <a:rPr lang="tr-TR" altLang="tr-TR" sz="2000" dirty="0"/>
              <a:t> yapısında bulunan kelimelerdir. </a:t>
            </a:r>
            <a:r>
              <a:rPr lang="tr-TR" altLang="tr-TR" sz="2000" dirty="0" err="1"/>
              <a:t>module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assign</a:t>
            </a:r>
            <a:r>
              <a:rPr lang="tr-TR" altLang="tr-TR" sz="2000" dirty="0"/>
              <a:t> gibi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// yorum satırı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/* yorum */ çoklu yorum satırı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b="1" dirty="0" err="1"/>
              <a:t>Whitespaces</a:t>
            </a:r>
            <a:r>
              <a:rPr lang="tr-TR" altLang="tr-TR" sz="2000" b="1" dirty="0"/>
              <a:t> (</a:t>
            </a:r>
            <a:r>
              <a:rPr lang="tr-TR" altLang="tr-TR" sz="2000" b="1" dirty="0" err="1"/>
              <a:t>boşlıklar</a:t>
            </a:r>
            <a:r>
              <a:rPr lang="tr-TR" altLang="tr-TR" sz="2000" b="1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Boşlukları </a:t>
            </a:r>
            <a:r>
              <a:rPr lang="tr-TR" altLang="tr-TR" sz="2000" dirty="0" err="1"/>
              <a:t>verilog</a:t>
            </a:r>
            <a:r>
              <a:rPr lang="tr-TR" altLang="tr-TR" sz="2000" dirty="0"/>
              <a:t> görmezden gelir.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b="1" dirty="0"/>
              <a:t>Büyük küçük harf duyarlılık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 err="1"/>
              <a:t>Verilog</a:t>
            </a:r>
            <a:r>
              <a:rPr lang="tr-TR" altLang="tr-TR" sz="2000" dirty="0"/>
              <a:t> büyük küçük harf duyarlıdır.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Tüm anahtar kelimeler küçük harf ile başlar.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Büyük harf ile bir anahtar kelime kullanırsanız farklı bir kullanım olur. </a:t>
            </a:r>
            <a:r>
              <a:rPr lang="tr-TR" altLang="tr-TR" sz="2000" dirty="0" err="1"/>
              <a:t>Örn</a:t>
            </a:r>
            <a:r>
              <a:rPr lang="tr-TR" altLang="tr-TR" sz="2000" dirty="0"/>
              <a:t>: </a:t>
            </a:r>
            <a:r>
              <a:rPr lang="tr-TR" altLang="tr-TR" sz="2000" dirty="0" err="1"/>
              <a:t>wire</a:t>
            </a:r>
            <a:r>
              <a:rPr lang="tr-TR" altLang="tr-TR" sz="2000" dirty="0"/>
              <a:t> anahtar kelimedir.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	  WIRE anahtar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keilme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değildir.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86E812-26EE-13B9-CAC4-6ED64134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69" y="1952394"/>
            <a:ext cx="5257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4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 err="1"/>
              <a:t>Verilog</a:t>
            </a:r>
            <a:r>
              <a:rPr lang="tr-TR" dirty="0"/>
              <a:t> Dili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1753467"/>
            <a:ext cx="5899710" cy="4737186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Verilog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modüler bir yapıda tasarlanmıştır. Buna daha sonra geleceğiz.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Portlar: in, </a:t>
            </a:r>
            <a:r>
              <a:rPr lang="tr-TR" altLang="tr-TR" sz="2000" dirty="0" err="1"/>
              <a:t>out</a:t>
            </a:r>
            <a:r>
              <a:rPr lang="tr-TR" altLang="tr-TR" sz="2000" dirty="0"/>
              <a:t>, </a:t>
            </a:r>
            <a:r>
              <a:rPr lang="tr-TR" altLang="tr-TR" sz="2000" dirty="0" err="1"/>
              <a:t>inout</a:t>
            </a:r>
            <a:r>
              <a:rPr lang="tr-TR" altLang="tr-TR" sz="2000" dirty="0"/>
              <a:t> olabilir.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Portlar modülün giriş çıkış bağlantılarını belirtir.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Modül tanımı anahtar kelime ile başlar, parantez aç ve kapat () ve noktalı virgülle ; biter.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port tanımlamaları anahtar kelimeleri ile parantezler içine yazılır.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Bazen parantez dışında da tanımlama yapıldı olmuştur ama tavsiye edilmeyen bir yazım şeklidir.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b="1" dirty="0"/>
              <a:t>Portlar;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 err="1"/>
              <a:t>input</a:t>
            </a:r>
            <a:r>
              <a:rPr lang="tr-TR" altLang="tr-TR" sz="2000" dirty="0"/>
              <a:t>: dahili olarak </a:t>
            </a:r>
            <a:r>
              <a:rPr lang="tr-TR" altLang="tr-TR" sz="2000" dirty="0" err="1"/>
              <a:t>wire</a:t>
            </a:r>
            <a:r>
              <a:rPr lang="tr-TR" altLang="tr-TR" sz="2000" dirty="0"/>
              <a:t> olmalı, harici olarak </a:t>
            </a:r>
            <a:r>
              <a:rPr lang="tr-TR" altLang="tr-TR" sz="2000" dirty="0" err="1"/>
              <a:t>wire</a:t>
            </a:r>
            <a:r>
              <a:rPr lang="tr-TR" altLang="tr-TR" sz="2000" dirty="0"/>
              <a:t> veya </a:t>
            </a:r>
            <a:r>
              <a:rPr lang="tr-TR" altLang="tr-TR" sz="2000" dirty="0" err="1"/>
              <a:t>reg’e</a:t>
            </a:r>
            <a:r>
              <a:rPr lang="tr-TR" altLang="tr-TR" sz="2000" dirty="0"/>
              <a:t> bağlanabilir.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 err="1"/>
              <a:t>Output</a:t>
            </a:r>
            <a:r>
              <a:rPr lang="tr-TR" altLang="tr-TR" sz="2000" dirty="0"/>
              <a:t>: dahili </a:t>
            </a:r>
            <a:r>
              <a:rPr lang="tr-TR" altLang="tr-TR" sz="2000" dirty="0" err="1"/>
              <a:t>wire</a:t>
            </a:r>
            <a:r>
              <a:rPr lang="tr-TR" altLang="tr-TR" sz="2000" dirty="0"/>
              <a:t> veya </a:t>
            </a:r>
            <a:r>
              <a:rPr lang="tr-TR" altLang="tr-TR" sz="2000" dirty="0" err="1"/>
              <a:t>reg</a:t>
            </a:r>
            <a:r>
              <a:rPr lang="tr-TR" altLang="tr-TR" sz="2000" dirty="0"/>
              <a:t> olabilir. Harici </a:t>
            </a:r>
            <a:r>
              <a:rPr lang="tr-TR" altLang="tr-TR" sz="2000" dirty="0" err="1"/>
              <a:t>wire</a:t>
            </a:r>
            <a:r>
              <a:rPr lang="tr-TR" altLang="tr-TR" sz="2000" dirty="0"/>
              <a:t> bağlanmalıdır.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 err="1"/>
              <a:t>İnout</a:t>
            </a:r>
            <a:r>
              <a:rPr lang="tr-TR" altLang="tr-TR" sz="2000" dirty="0"/>
              <a:t>: dahili ve harici </a:t>
            </a:r>
            <a:r>
              <a:rPr lang="tr-TR" altLang="tr-TR" sz="2000" dirty="0" err="1"/>
              <a:t>wire</a:t>
            </a:r>
            <a:r>
              <a:rPr lang="tr-TR" altLang="tr-TR" sz="2000" dirty="0"/>
              <a:t> türünde olmalıdır.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86E812-26EE-13B9-CAC4-6ED64134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69" y="1952394"/>
            <a:ext cx="5257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0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Vektörler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1753467"/>
            <a:ext cx="11284509" cy="4737186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tr-TR" altLang="tr-TR" sz="2000" b="1" dirty="0"/>
              <a:t>İki bitlik karşılaştırıcı tasarlamamız gerekirse ne yapacağız 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/>
              <a:t>Vektörler çok bitli veri yollarını temsil etmektedir.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altLang="tr-TR" sz="2000" dirty="0" err="1"/>
              <a:t>Reg</a:t>
            </a:r>
            <a:r>
              <a:rPr lang="tr-TR" altLang="tr-TR" sz="2000" dirty="0"/>
              <a:t>[7:0] sekiz bitlik veri yolu. MSB: 7, LSB: 0</a:t>
            </a:r>
          </a:p>
          <a:p>
            <a:pPr marL="0" indent="0" algn="l" fontAlgn="t">
              <a:buNone/>
            </a:pPr>
            <a:r>
              <a:rPr lang="tr-TR" sz="16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comparator2bit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sz="16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sz="16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sz="16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z</a:t>
            </a:r>
          </a:p>
          <a:p>
            <a:pPr marL="0" indent="0" algn="l" fontAlgn="t">
              <a:buNone/>
            </a:pP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 algn="l" fontAlgn="t">
              <a:buNone/>
            </a:pPr>
            <a:r>
              <a:rPr lang="tr-TR" sz="16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assign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z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 algn="l" fontAlgn="t">
              <a:buNone/>
            </a:pP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|</a:t>
            </a: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|</a:t>
            </a: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tr-TR" sz="16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1600" b="0" i="0" dirty="0">
                <a:solidFill>
                  <a:srgbClr val="FF0055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sz="16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r-TR" sz="16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tr-TR" sz="16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endmodule</a:t>
            </a: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pic>
        <p:nvPicPr>
          <p:cNvPr id="4098" name="Picture 2" descr="Verilog Scalar and Vector">
            <a:extLst>
              <a:ext uri="{FF2B5EF4-FFF2-40B4-BE49-F238E27FC236}">
                <a16:creationId xmlns:a16="http://schemas.microsoft.com/office/drawing/2014/main" id="{89E51574-C78D-2F8B-826E-3B89B17D9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20" y="2379980"/>
            <a:ext cx="6191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7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" y="537901"/>
            <a:ext cx="8085918" cy="1215566"/>
          </a:xfrm>
        </p:spPr>
        <p:txBody>
          <a:bodyPr>
            <a:normAutofit/>
          </a:bodyPr>
          <a:lstStyle/>
          <a:p>
            <a:r>
              <a:rPr lang="tr-TR" dirty="0"/>
              <a:t>Kapı seviyesinde programlama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1753467"/>
            <a:ext cx="4304590" cy="4737186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tr-TR" sz="2000" b="1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assign</a:t>
            </a:r>
            <a:r>
              <a:rPr lang="tr-TR" sz="2000" b="1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ile yaptığımız atamaları dijital kapılar ile tanımlayabiliriz.</a:t>
            </a: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gate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z</a:t>
            </a:r>
          </a:p>
          <a:p>
            <a:pPr marL="0" indent="0" algn="l" fontAlgn="t">
              <a:buNone/>
            </a:pP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wire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x_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y_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4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q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x_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y_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q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x_</a:t>
            </a:r>
            <a:r>
              <a:rPr lang="en-US" sz="14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1" i="0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en-US" sz="14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400" b="0" i="0" dirty="0" err="1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q</a:t>
            </a:r>
            <a:r>
              <a:rPr lang="en-US" sz="1400" b="0" i="0" dirty="0">
                <a:solidFill>
                  <a:srgbClr val="9F79EE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i="0" dirty="0">
                <a:solidFill>
                  <a:srgbClr val="5D478B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t">
              <a:buNone/>
            </a:pPr>
            <a:r>
              <a:rPr lang="en-US" sz="1400" b="0" i="0" dirty="0">
                <a:solidFill>
                  <a:srgbClr val="3B3B3B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 algn="l" fontAlgn="t">
              <a:buNone/>
            </a:pPr>
            <a:r>
              <a:rPr lang="en-US" sz="1400" b="1" i="0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endmodule</a:t>
            </a:r>
            <a:endParaRPr lang="en-US" sz="14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sz="1600" b="0" i="0" dirty="0">
              <a:solidFill>
                <a:srgbClr val="3B3B3B"/>
              </a:solidFill>
              <a:effectLst/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tr-TR" altLang="tr-TR" sz="2000" dirty="0">
              <a:latin typeface="Courier New" panose="020703090202050204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BD2564-3218-B065-7F08-804195916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1" y="2369460"/>
            <a:ext cx="6134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58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57_TF00951641_Win32.potx" id="{8AAF5C83-4E22-4C9F-81B4-896DD22FE9DF}" vid="{A5EDAF35-CCDC-45C9-8751-5914867AFAF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6407</TotalTime>
  <Words>1926</Words>
  <Application>Microsoft Office PowerPoint</Application>
  <PresentationFormat>Geniş ekran</PresentationFormat>
  <Paragraphs>409</Paragraphs>
  <Slides>26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Consolas</vt:lpstr>
      <vt:lpstr>Courier New</vt:lpstr>
      <vt:lpstr>Gill Sans SemiBold</vt:lpstr>
      <vt:lpstr>inter-regular</vt:lpstr>
      <vt:lpstr>Times New Roman</vt:lpstr>
      <vt:lpstr>Trebuchet MS</vt:lpstr>
      <vt:lpstr>Ofis Teması</vt:lpstr>
      <vt:lpstr>GÖMÜLÜ PROGRAMLAMA</vt:lpstr>
      <vt:lpstr>HDL (Hardware Description Language) Donanım Tanımlama Dili</vt:lpstr>
      <vt:lpstr>Karşılaştırıcı </vt:lpstr>
      <vt:lpstr>Karşılaştırıcı </vt:lpstr>
      <vt:lpstr>Karşılaştırıcı Simülasyon</vt:lpstr>
      <vt:lpstr>Verilog Dili </vt:lpstr>
      <vt:lpstr>Verilog Dili </vt:lpstr>
      <vt:lpstr>Vektörler </vt:lpstr>
      <vt:lpstr>Kapı seviyesinde programlama </vt:lpstr>
      <vt:lpstr>User Defined Primitives ( UDPs) kullanıcı tanımlı programlama</vt:lpstr>
      <vt:lpstr>Aritmetik oparatörler, bit işlem oparatörler</vt:lpstr>
      <vt:lpstr>Always bloğu</vt:lpstr>
      <vt:lpstr>Always bloğu</vt:lpstr>
      <vt:lpstr>Sıralı bloklar ve paralel bloklar </vt:lpstr>
      <vt:lpstr>Sıralı bloklar ve paralel bloklar </vt:lpstr>
      <vt:lpstr>JK Flip Flop</vt:lpstr>
      <vt:lpstr>D Flip Flop</vt:lpstr>
      <vt:lpstr>4 bit sayıcı</vt:lpstr>
      <vt:lpstr>Half Adder (yarım toplayıcı)</vt:lpstr>
      <vt:lpstr>Full Adder (tam toplayıcı)</vt:lpstr>
      <vt:lpstr>Mux 4:1 (4 giriş, 1 çıkış)</vt:lpstr>
      <vt:lpstr>soru1</vt:lpstr>
      <vt:lpstr>Johnson Sayıcı devresi</vt:lpstr>
      <vt:lpstr>Ödevler</vt:lpstr>
      <vt:lpstr>Gelecek Hafta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PROGRAMLAMA</dc:title>
  <dc:creator>Ümit Şentürk</dc:creator>
  <cp:lastModifiedBy>ÜMİT</cp:lastModifiedBy>
  <cp:revision>19</cp:revision>
  <dcterms:created xsi:type="dcterms:W3CDTF">2022-03-08T10:24:11Z</dcterms:created>
  <dcterms:modified xsi:type="dcterms:W3CDTF">2022-05-11T09:33:07Z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