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62" r:id="rId6"/>
    <p:sldId id="386" r:id="rId7"/>
    <p:sldId id="390" r:id="rId8"/>
    <p:sldId id="391" r:id="rId9"/>
    <p:sldId id="392" r:id="rId10"/>
    <p:sldId id="393" r:id="rId11"/>
    <p:sldId id="394" r:id="rId12"/>
    <p:sldId id="396" r:id="rId13"/>
    <p:sldId id="402" r:id="rId14"/>
    <p:sldId id="401" r:id="rId15"/>
    <p:sldId id="403" r:id="rId16"/>
    <p:sldId id="400" r:id="rId17"/>
    <p:sldId id="389" r:id="rId18"/>
    <p:sldId id="398" r:id="rId19"/>
    <p:sldId id="399" r:id="rId20"/>
    <p:sldId id="339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5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686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0B4CB-FCA8-47D0-94E2-4BA3EE5FAF16}" type="datetime1">
              <a:rPr lang="tr-TR" smtClean="0"/>
              <a:t>17.05.2022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327F-B67F-4C21-8C73-6AA433DD66C2}" type="datetime1">
              <a:rPr lang="tr-TR" smtClean="0"/>
              <a:pPr/>
              <a:t>17.05.2022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ALT BAŞLIĞI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ASIL ALT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9" name="İçerik Yer Tutucusu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İçerik Yer Tutucusu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Resim Yer Tutucusu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kenar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0" name="Paralelkenar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Çapraz Şerit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1" name="Paralelkenar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3" name="Başlık 1" title="Başlık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Dik Üçgen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Başlık 1" title="Başlık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ağ Üçgen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Başlık 1" title="Başlık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yazı ile 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İçerik Yer Tutucusu 3" title="Madde İşaretleri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19" name="Metin Yer Tutucusu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İçerik Yer Tutucusu 5" title="Madde İşaretleri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24" name="Metin Yer Tutucusu 4" title="Alt Başlık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Çapraz Şerit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Düz Bağlayıcı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kenar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3" name="Paralelkenar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4" name="Metin Yer Tutucusu 4" title="Alt Başlık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Metin buraya gelir</a:t>
            </a:r>
          </a:p>
        </p:txBody>
      </p:sp>
      <p:sp>
        <p:nvSpPr>
          <p:cNvPr id="20" name="Grafik Yer Tutucusu 2" title="Grafik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o Yer Tutucusu 11" title="Tablo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tr-TR" noProof="0"/>
              <a:t>Tablo eklemek için simgeye tıklayın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kenar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37" name="Metin Yer Tutucusu 4" title="Alt Başlık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k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 Üçgen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5" name="Resim Yer Tutucusu 31" title="Resi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Resmi Buraya Ekleyin veya Sürükleyip Bırakın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 title="Başlık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Buraya Başlık Ekleyin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9" name="Metin Yer Tutucusu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Ad</a:t>
            </a:r>
          </a:p>
        </p:txBody>
      </p:sp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Telefon Numarası</a:t>
            </a:r>
          </a:p>
        </p:txBody>
      </p:sp>
      <p:sp>
        <p:nvSpPr>
          <p:cNvPr id="11" name="Metin Yer Tutucusu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E-posta </a:t>
            </a:r>
          </a:p>
        </p:txBody>
      </p:sp>
      <p:sp>
        <p:nvSpPr>
          <p:cNvPr id="13" name="Metin Yer Tutucusu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Şirket Web Sitesi</a:t>
            </a:r>
          </a:p>
        </p:txBody>
      </p:sp>
      <p:sp>
        <p:nvSpPr>
          <p:cNvPr id="14" name="Şekil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5" name="Şekil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9" name="Şekil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0" name="Şekil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1" name="Dik Üçgen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Başlık Yer Tutucusu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370/10sp/pdfs/lectures/regfile.txt" TargetMode="External"/><Relationship Id="rId2" Type="http://schemas.openxmlformats.org/officeDocument/2006/relationships/hyperlink" Target="https://www.chipverify.com/verilog/verilog-gray-counterhttps:/www.javatpoint.com/verilo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5" y="744213"/>
            <a:ext cx="7340200" cy="2684787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6000" dirty="0"/>
              <a:t>GÖMÜLÜ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10" y="5330902"/>
            <a:ext cx="4854339" cy="1257574"/>
          </a:xfrm>
        </p:spPr>
        <p:txBody>
          <a:bodyPr rtlCol="0"/>
          <a:lstStyle/>
          <a:p>
            <a:r>
              <a:rPr lang="tr-TR" sz="2400" dirty="0"/>
              <a:t>Dr. </a:t>
            </a:r>
            <a:r>
              <a:rPr lang="tr-TR" sz="2400" dirty="0" err="1"/>
              <a:t>Ögr</a:t>
            </a:r>
            <a:r>
              <a:rPr lang="tr-TR" sz="2400" dirty="0"/>
              <a:t>. Üyesi Ümit Şentürk</a:t>
            </a:r>
            <a:endParaRPr lang="en-GB" sz="2400" dirty="0"/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9E06802C-A569-42AA-AAE0-EF02FA8563DA}"/>
              </a:ext>
            </a:extLst>
          </p:cNvPr>
          <p:cNvSpPr txBox="1">
            <a:spLocks/>
          </p:cNvSpPr>
          <p:nvPr/>
        </p:nvSpPr>
        <p:spPr>
          <a:xfrm>
            <a:off x="5525565" y="3561905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12. Hafta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22" y="0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Gray</a:t>
            </a:r>
            <a:r>
              <a:rPr lang="tr-TR" dirty="0"/>
              <a:t> kod çevirici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19" y="1253942"/>
            <a:ext cx="5158222" cy="37795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bin2gray</a:t>
            </a:r>
            <a:br>
              <a:rPr lang="tr-TR" dirty="0"/>
            </a:b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tr-TR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binary</a:t>
            </a:r>
            <a:r>
              <a:rPr lang="tr-TR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input</a:t>
            </a:r>
            <a:br>
              <a:rPr lang="tr-TR" dirty="0"/>
            </a:b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 </a:t>
            </a:r>
            <a:r>
              <a:rPr lang="tr-TR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tr-TR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gray</a:t>
            </a:r>
            <a:r>
              <a:rPr lang="tr-TR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tr-TR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output</a:t>
            </a:r>
            <a:br>
              <a:rPr lang="tr-TR" dirty="0"/>
            </a:b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 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tr-TR" dirty="0"/>
            </a:br>
            <a:br>
              <a:rPr lang="tr-TR" dirty="0"/>
            </a:br>
            <a:r>
              <a:rPr lang="tr-TR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tr-TR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xor</a:t>
            </a:r>
            <a:r>
              <a:rPr lang="tr-TR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gates</a:t>
            </a:r>
            <a:r>
              <a:rPr lang="tr-TR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tr-TR" dirty="0"/>
            </a:b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assign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tr-TR" dirty="0"/>
            </a:b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assign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^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tr-TR" dirty="0"/>
            </a:b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assign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^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tr-TR" dirty="0"/>
            </a:b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assign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^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tr-TR" dirty="0"/>
            </a:br>
            <a:br>
              <a:rPr lang="tr-TR" dirty="0"/>
            </a:b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endmodule</a:t>
            </a:r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marL="0" indent="0" algn="just">
              <a:buNone/>
            </a:pPr>
            <a:endParaRPr lang="tr-TR" b="0" i="0" dirty="0">
              <a:solidFill>
                <a:schemeClr val="tx1">
                  <a:lumMod val="50000"/>
                </a:schemeClr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2C3253-960D-90CA-A26F-E7A9AF85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84" y="4342580"/>
            <a:ext cx="4388761" cy="241381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1EF9AAB-0CD2-21C7-F46F-56C5C1C3E8F6}"/>
              </a:ext>
            </a:extLst>
          </p:cNvPr>
          <p:cNvSpPr txBox="1"/>
          <p:nvPr/>
        </p:nvSpPr>
        <p:spPr>
          <a:xfrm>
            <a:off x="7000241" y="126422"/>
            <a:ext cx="5158222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tb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de-DE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reg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bin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 </a:t>
            </a:r>
            <a:r>
              <a:rPr lang="de-DE" sz="14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wire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de-DE" sz="14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bin_out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 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 </a:t>
            </a:r>
            <a:r>
              <a:rPr lang="de-DE" sz="1400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de-DE" sz="1400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instantiate</a:t>
            </a:r>
            <a:r>
              <a:rPr lang="de-DE" sz="1400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de-DE" sz="1400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unit</a:t>
            </a:r>
            <a:r>
              <a:rPr lang="de-DE" sz="1400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under</a:t>
            </a:r>
            <a:r>
              <a:rPr lang="de-DE" sz="1400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test's</a:t>
            </a:r>
            <a:r>
              <a:rPr lang="de-DE" sz="1400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400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uut</a:t>
            </a:r>
            <a:r>
              <a:rPr lang="de-DE" sz="1400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bin2gray uut1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</a:t>
            </a:r>
            <a:r>
              <a:rPr lang="de-DE" sz="14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gray2bin uut2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de-DE" sz="14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bin_out</a:t>
            </a:r>
            <a:r>
              <a:rPr lang="de-DE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 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de-DE" sz="1400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de-DE" sz="1400" b="0" i="0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stimulus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tr-TR" sz="14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initial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de-DE" sz="14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 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bin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 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de-DE" sz="14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de-DE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br>
              <a:rPr lang="de-DE" sz="1400" dirty="0"/>
            </a:b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de-DE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</a:t>
            </a:r>
            <a:br>
              <a:rPr lang="de-DE" sz="1400" dirty="0"/>
            </a:br>
            <a:br>
              <a:rPr lang="de-DE" sz="1400" dirty="0"/>
            </a:br>
            <a:r>
              <a:rPr lang="de-DE" sz="14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endmodule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67385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Basit RAM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2133600"/>
            <a:ext cx="7027661" cy="3677919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32 bit bellek hücreli 16 hücre kapasiteli RAM </a:t>
            </a:r>
            <a:r>
              <a:rPr lang="tr-TR" dirty="0" err="1">
                <a:solidFill>
                  <a:schemeClr val="tx1">
                    <a:lumMod val="50000"/>
                  </a:schemeClr>
                </a:solidFill>
                <a:latin typeface="inter-regular"/>
              </a:rPr>
              <a:t>verilog</a:t>
            </a:r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 kodu</a:t>
            </a:r>
          </a:p>
          <a:p>
            <a:pPr algn="just"/>
            <a:r>
              <a:rPr lang="tr-TR" dirty="0" err="1">
                <a:solidFill>
                  <a:schemeClr val="tx1">
                    <a:lumMod val="50000"/>
                  </a:schemeClr>
                </a:solidFill>
                <a:latin typeface="inter-regular"/>
              </a:rPr>
              <a:t>cs</a:t>
            </a:r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 RAM aktif, </a:t>
            </a:r>
            <a:r>
              <a:rPr lang="tr-TR" dirty="0" err="1">
                <a:solidFill>
                  <a:schemeClr val="tx1">
                    <a:lumMod val="50000"/>
                  </a:schemeClr>
                </a:solidFill>
                <a:latin typeface="inter-regular"/>
              </a:rPr>
              <a:t>we</a:t>
            </a:r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 yazma aktif, </a:t>
            </a:r>
            <a:r>
              <a:rPr lang="tr-TR" dirty="0" err="1">
                <a:solidFill>
                  <a:schemeClr val="tx1">
                    <a:lumMod val="50000"/>
                  </a:schemeClr>
                </a:solidFill>
                <a:latin typeface="inter-regular"/>
              </a:rPr>
              <a:t>oe</a:t>
            </a:r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 okuma aktif</a:t>
            </a:r>
          </a:p>
          <a:p>
            <a:pPr marL="0" indent="0" algn="just">
              <a:buNone/>
            </a:pPr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algn="just"/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algn="just"/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algn="just"/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marL="0" indent="0" algn="just">
              <a:buNone/>
            </a:pPr>
            <a:endParaRPr lang="tr-TR" b="0" i="0" dirty="0">
              <a:solidFill>
                <a:schemeClr val="tx1">
                  <a:lumMod val="50000"/>
                </a:schemeClr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F645B8-2B08-56F7-E751-CD42B2E37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7" t="13778" r="49083" b="14222"/>
          <a:stretch/>
        </p:blipFill>
        <p:spPr>
          <a:xfrm>
            <a:off x="8097520" y="142240"/>
            <a:ext cx="4023360" cy="66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3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Kaydediciler 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2133600"/>
            <a:ext cx="7027661" cy="3677919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8 x 16  kaydedici dosyası</a:t>
            </a:r>
          </a:p>
          <a:p>
            <a:pPr algn="just"/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16 bitlik 8 adet kaydedici kodu</a:t>
            </a:r>
          </a:p>
          <a:p>
            <a:pPr marL="0" indent="0" algn="just">
              <a:buNone/>
            </a:pPr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marL="0" indent="0" algn="just">
              <a:buNone/>
            </a:pPr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algn="just"/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algn="just"/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algn="just"/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marL="0" indent="0" algn="just">
              <a:buNone/>
            </a:pPr>
            <a:endParaRPr lang="tr-TR" b="0" i="0" dirty="0">
              <a:solidFill>
                <a:schemeClr val="tx1">
                  <a:lumMod val="50000"/>
                </a:schemeClr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8952E44-0EE4-050F-8464-97F626383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93" r="77500" b="20296"/>
          <a:stretch/>
        </p:blipFill>
        <p:spPr>
          <a:xfrm>
            <a:off x="8063077" y="431800"/>
            <a:ext cx="4056361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ALU tasarımı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840" y="2133600"/>
            <a:ext cx="3342640" cy="34747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0" i="0" dirty="0">
                <a:solidFill>
                  <a:schemeClr val="tx1">
                    <a:lumMod val="50000"/>
                  </a:schemeClr>
                </a:solidFill>
                <a:effectLst/>
                <a:latin typeface="inter-regular"/>
              </a:rPr>
              <a:t>8 bit aritmetik lojik ünitesi (ALU) tasarımı </a:t>
            </a:r>
            <a:r>
              <a:rPr lang="tr-TR" b="0" i="0" dirty="0" err="1">
                <a:solidFill>
                  <a:schemeClr val="tx1">
                    <a:lumMod val="50000"/>
                  </a:schemeClr>
                </a:solidFill>
                <a:effectLst/>
                <a:latin typeface="inter-regular"/>
              </a:rPr>
              <a:t>verilog</a:t>
            </a:r>
            <a:r>
              <a:rPr lang="tr-TR" b="0" i="0" dirty="0">
                <a:solidFill>
                  <a:schemeClr val="tx1">
                    <a:lumMod val="50000"/>
                  </a:schemeClr>
                </a:solidFill>
                <a:effectLst/>
                <a:latin typeface="inter-regular"/>
              </a:rPr>
              <a:t> ile.</a:t>
            </a:r>
          </a:p>
          <a:p>
            <a:pPr marL="0" indent="0" algn="just">
              <a:buNone/>
            </a:pPr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marL="0" indent="0" algn="just">
              <a:buNone/>
            </a:pPr>
            <a:endParaRPr lang="tr-TR" b="0" i="0" dirty="0">
              <a:solidFill>
                <a:schemeClr val="tx1">
                  <a:lumMod val="50000"/>
                </a:schemeClr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F3D3F22-3C5B-D88B-D48E-8388E4B0A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24741" r="51750" b="5778"/>
          <a:stretch/>
        </p:blipFill>
        <p:spPr>
          <a:xfrm>
            <a:off x="172721" y="1885547"/>
            <a:ext cx="4460240" cy="476504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7E7863E-4DC7-0946-2AB9-F416841FB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7" t="24593" r="58333" b="8000"/>
          <a:stretch/>
        </p:blipFill>
        <p:spPr>
          <a:xfrm>
            <a:off x="4673600" y="2027787"/>
            <a:ext cx="3657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BF8C8C3E-6CA3-8560-D007-E3C258DE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0471902" cy="2958275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Otopark uygulaması</a:t>
            </a:r>
          </a:p>
          <a:p>
            <a:r>
              <a:rPr lang="tr-TR" dirty="0"/>
              <a:t>2. tane </a:t>
            </a:r>
            <a:r>
              <a:rPr lang="tr-TR" dirty="0" err="1"/>
              <a:t>sensör</a:t>
            </a:r>
            <a:r>
              <a:rPr lang="tr-TR" dirty="0"/>
              <a:t> bulunmakta. Girişte ve bariyerin üzerinde. Girişteki </a:t>
            </a:r>
            <a:r>
              <a:rPr lang="tr-TR" dirty="0" err="1"/>
              <a:t>sensör</a:t>
            </a:r>
            <a:r>
              <a:rPr lang="tr-TR" dirty="0"/>
              <a:t> algıladığında bariyeri açacak. 20 </a:t>
            </a:r>
            <a:r>
              <a:rPr lang="tr-TR" dirty="0" err="1"/>
              <a:t>sn</a:t>
            </a:r>
            <a:r>
              <a:rPr lang="tr-TR" dirty="0"/>
              <a:t> sonra bariyeri kapatacak.</a:t>
            </a:r>
          </a:p>
          <a:p>
            <a:r>
              <a:rPr lang="tr-TR" dirty="0"/>
              <a:t>2. </a:t>
            </a:r>
            <a:r>
              <a:rPr lang="tr-TR" dirty="0" err="1"/>
              <a:t>sensör</a:t>
            </a:r>
            <a:r>
              <a:rPr lang="tr-TR" dirty="0"/>
              <a:t> bariyer üzerinde bulunacak. 2. </a:t>
            </a:r>
            <a:r>
              <a:rPr lang="tr-TR" dirty="0" err="1"/>
              <a:t>sensör</a:t>
            </a:r>
            <a:r>
              <a:rPr lang="tr-TR" dirty="0"/>
              <a:t> aktif olduğunda 10 saniye daha bekledikten sonra bariyer kapanacak.</a:t>
            </a:r>
          </a:p>
          <a:p>
            <a:r>
              <a:rPr lang="tr-TR" dirty="0"/>
              <a:t>2. </a:t>
            </a:r>
            <a:r>
              <a:rPr lang="tr-TR" dirty="0" err="1"/>
              <a:t>sensör</a:t>
            </a:r>
            <a:r>
              <a:rPr lang="tr-TR" dirty="0"/>
              <a:t> önünden geçen araçları sayacaktır. 20 araç geçtiğinde Otopark tam dolu olacaktır.</a:t>
            </a:r>
          </a:p>
          <a:p>
            <a:r>
              <a:rPr lang="tr-TR" dirty="0"/>
              <a:t>Otopark tam dolu olduğunda kırmızı </a:t>
            </a:r>
            <a:r>
              <a:rPr lang="tr-TR" dirty="0" err="1"/>
              <a:t>led</a:t>
            </a:r>
            <a:r>
              <a:rPr lang="tr-TR" dirty="0"/>
              <a:t> yanacak, otopark boş iken yeşil </a:t>
            </a:r>
            <a:r>
              <a:rPr lang="tr-TR" dirty="0" err="1"/>
              <a:t>led</a:t>
            </a:r>
            <a:r>
              <a:rPr lang="tr-TR" dirty="0"/>
              <a:t> yanacaktır.</a:t>
            </a:r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96D74A4E-4353-C3F3-EE83-A1BF4C89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27247C-DA08-1CD9-0C82-4437CB310C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AE1CC0-A848-15A5-A34F-D326CA3AF2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14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8933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BF8C8C3E-6CA3-8560-D007-E3C258DE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0471902" cy="2958275"/>
          </a:xfrm>
        </p:spPr>
        <p:txBody>
          <a:bodyPr>
            <a:normAutofit/>
          </a:bodyPr>
          <a:lstStyle/>
          <a:p>
            <a:r>
              <a:rPr lang="tr-TR" dirty="0"/>
              <a:t>Trafik ışık uygulaması</a:t>
            </a:r>
          </a:p>
          <a:p>
            <a:r>
              <a:rPr lang="tr-TR" dirty="0"/>
              <a:t>Kavşakta doğrudan geçişler olacaktır. Araçlar sağa ve sola dönmeyeceklerdir.</a:t>
            </a:r>
          </a:p>
          <a:p>
            <a:r>
              <a:rPr lang="tr-TR" dirty="0"/>
              <a:t>Toplamda 4 adet trafik lambası bulunacaktır. Geliş gidiş olan yollardaki lambalar aynı yanacaktır. </a:t>
            </a:r>
          </a:p>
          <a:p>
            <a:r>
              <a:rPr lang="tr-TR" dirty="0"/>
              <a:t>Geçişlerde kırmızı ışık 20sn, sarı ışık 5sn, </a:t>
            </a:r>
            <a:r>
              <a:rPr lang="tr-TR" dirty="0" err="1"/>
              <a:t>yeşik</a:t>
            </a:r>
            <a:r>
              <a:rPr lang="tr-TR" dirty="0"/>
              <a:t> ışık 10sn olacak şekilde ayarlanmalıdır. </a:t>
            </a:r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96D74A4E-4353-C3F3-EE83-A1BF4C89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27247C-DA08-1CD9-0C82-4437CB310C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AE1CC0-A848-15A5-A34F-D326CA3AF2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15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5261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BF8C8C3E-6CA3-8560-D007-E3C258DE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0471902" cy="2958275"/>
          </a:xfrm>
        </p:spPr>
        <p:txBody>
          <a:bodyPr>
            <a:normAutofit/>
          </a:bodyPr>
          <a:lstStyle/>
          <a:p>
            <a:r>
              <a:rPr lang="tr-TR" dirty="0"/>
              <a:t>Taş kağıt makas oyunu </a:t>
            </a:r>
          </a:p>
          <a:p>
            <a:r>
              <a:rPr lang="tr-TR" dirty="0"/>
              <a:t>Bilgisayara karşı taş kağıt makas oyunu </a:t>
            </a:r>
            <a:r>
              <a:rPr lang="tr-TR" dirty="0" err="1"/>
              <a:t>taarlanacaktır</a:t>
            </a:r>
            <a:r>
              <a:rPr lang="tr-TR" dirty="0"/>
              <a:t>. </a:t>
            </a:r>
          </a:p>
          <a:p>
            <a:r>
              <a:rPr lang="tr-TR" dirty="0"/>
              <a:t>Toplamda 10 kez tekrar edecektir.</a:t>
            </a:r>
          </a:p>
          <a:p>
            <a:r>
              <a:rPr lang="tr-TR" dirty="0"/>
              <a:t>Kazanan ve skoru </a:t>
            </a:r>
            <a:r>
              <a:rPr lang="tr-TR" dirty="0" err="1"/>
              <a:t>binary</a:t>
            </a:r>
            <a:r>
              <a:rPr lang="tr-TR" dirty="0"/>
              <a:t> olarak çıkışa gönderilecektir.</a:t>
            </a:r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96D74A4E-4353-C3F3-EE83-A1BF4C89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27247C-DA08-1CD9-0C82-4437CB310C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AE1CC0-A848-15A5-A34F-D326CA3AF2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16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454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10188CF9-BF27-448F-A2F7-4EF7D55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1213582" cy="2958275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https://www.chipverify.com/verilog/verilog-gray-counterhttps://www.javatpoint.com/verilog</a:t>
            </a:r>
            <a:endParaRPr lang="tr-TR" dirty="0"/>
          </a:p>
          <a:p>
            <a:r>
              <a:rPr lang="tr-TR" dirty="0">
                <a:hlinkClick r:id="rId3"/>
              </a:rPr>
              <a:t>https://courses.cs.washington.edu/courses/cse370/10sp/pdfs/lectures/regfile.txt</a:t>
            </a:r>
            <a:endParaRPr lang="tr-TR" dirty="0"/>
          </a:p>
          <a:p>
            <a:r>
              <a:rPr lang="tr-TR" dirty="0"/>
              <a:t>https://www.fpga4student.com/2017/04/verilog-code-for-16-bit-risc-processor.html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D91FE54-FA21-49C6-B4C2-50CA9B7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FABFF6-8DEF-4C21-A21E-26F601DEF7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7F3718-A6A9-409E-A961-268218976D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17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11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2" y="113734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Verilog</a:t>
            </a:r>
            <a:r>
              <a:rPr lang="tr-TR" dirty="0"/>
              <a:t> veri tipleri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89971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B1D8130B-0CD7-7ECC-49E5-7D8CF2701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7198"/>
              </p:ext>
            </p:extLst>
          </p:nvPr>
        </p:nvGraphicFramePr>
        <p:xfrm>
          <a:off x="418002" y="2404015"/>
          <a:ext cx="4764089" cy="2058183"/>
        </p:xfrm>
        <a:graphic>
          <a:graphicData uri="http://schemas.openxmlformats.org/drawingml/2006/table">
            <a:tbl>
              <a:tblPr/>
              <a:tblGrid>
                <a:gridCol w="831678">
                  <a:extLst>
                    <a:ext uri="{9D8B030D-6E8A-4147-A177-3AD203B41FA5}">
                      <a16:colId xmlns:a16="http://schemas.microsoft.com/office/drawing/2014/main" val="714350865"/>
                    </a:ext>
                  </a:extLst>
                </a:gridCol>
                <a:gridCol w="3932411">
                  <a:extLst>
                    <a:ext uri="{9D8B030D-6E8A-4147-A177-3AD203B41FA5}">
                      <a16:colId xmlns:a16="http://schemas.microsoft.com/office/drawing/2014/main" val="2794764133"/>
                    </a:ext>
                  </a:extLst>
                </a:gridCol>
              </a:tblGrid>
              <a:tr h="460787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Değer 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100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0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0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Açıklama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100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0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0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31438"/>
                  </a:ext>
                </a:extLst>
              </a:tr>
              <a:tr h="399349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Lojik ‘’0’’ veya ‘’</a:t>
                      </a:r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’’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61171"/>
                  </a:ext>
                </a:extLst>
              </a:tr>
              <a:tr h="399349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Lojik ‘’1’’ veya ‘’</a:t>
                      </a:r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’’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57737"/>
                  </a:ext>
                </a:extLst>
              </a:tr>
              <a:tr h="399349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Belirsiz bit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10566"/>
                  </a:ext>
                </a:extLst>
              </a:tr>
              <a:tr h="399349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Z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Yüksek empedans veya bağlı değil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15537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98357E16-33E7-6F64-D37B-0CC8E194D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25072"/>
              </p:ext>
            </p:extLst>
          </p:nvPr>
        </p:nvGraphicFramePr>
        <p:xfrm>
          <a:off x="5724524" y="300671"/>
          <a:ext cx="6467476" cy="243840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904689937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3043979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Tip 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0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Açıklama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0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21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Kullanıcı tanımlı bit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4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  <a:endParaRPr lang="tr-TR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 bit, </a:t>
                      </a:r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</a:t>
                      </a:r>
                      <a:endParaRPr lang="tr-TR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80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shortint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16 bit, </a:t>
                      </a:r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</a:t>
                      </a:r>
                      <a:endParaRPr lang="tr-TR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32 bit, </a:t>
                      </a:r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</a:t>
                      </a:r>
                      <a:endParaRPr lang="tr-TR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53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longint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64 bit, </a:t>
                      </a:r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</a:t>
                      </a:r>
                      <a:endParaRPr lang="tr-TR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80355"/>
                  </a:ext>
                </a:extLst>
              </a:tr>
            </a:tbl>
          </a:graphicData>
        </a:graphic>
      </p:graphicFrame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17659299-9018-DBDB-6BCC-849D93A80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73190"/>
              </p:ext>
            </p:extLst>
          </p:nvPr>
        </p:nvGraphicFramePr>
        <p:xfrm>
          <a:off x="5683395" y="3954637"/>
          <a:ext cx="6467476" cy="164592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2572981932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2162813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Tip 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4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4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Açıklama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4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4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4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Kullanıcı tanımlı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</a:t>
                      </a:r>
                      <a:endParaRPr lang="tr-TR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32 bit, </a:t>
                      </a:r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</a:t>
                      </a:r>
                      <a:endParaRPr lang="tr-TR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4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real</a:t>
                      </a:r>
                      <a:endParaRPr lang="tr-TR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64 bit virgüllü sayılar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1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85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Modüler Yapı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82" y="1936347"/>
            <a:ext cx="3381838" cy="473718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module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mod3 ( [</a:t>
            </a: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port_list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] );  </a:t>
            </a:r>
          </a:p>
          <a:p>
            <a:pPr marL="0" indent="0" algn="just">
              <a:buNone/>
            </a:pP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reg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c;    </a:t>
            </a:r>
          </a:p>
          <a:p>
            <a:pPr marL="0" indent="0" algn="just">
              <a:buNone/>
            </a:pP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endmodule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module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mod4 ( [</a:t>
            </a: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port_list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] );  </a:t>
            </a:r>
          </a:p>
          <a:p>
            <a:pPr marL="0" indent="0" algn="just">
              <a:buNone/>
            </a:pP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wire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a;      </a:t>
            </a:r>
          </a:p>
          <a:p>
            <a:pPr marL="0" indent="0" algn="just">
              <a:buNone/>
            </a:pP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endmodule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module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 mod1 ( [</a:t>
            </a:r>
            <a:r>
              <a:rPr lang="tr-TR" sz="1700" b="0" i="0" dirty="0" err="1">
                <a:solidFill>
                  <a:srgbClr val="000000"/>
                </a:solidFill>
                <a:effectLst/>
                <a:latin typeface="inter-regular"/>
              </a:rPr>
              <a:t>port_list</a:t>
            </a:r>
            <a:r>
              <a:rPr lang="tr-TR" sz="1700" b="0" i="0" dirty="0">
                <a:solidFill>
                  <a:srgbClr val="000000"/>
                </a:solidFill>
                <a:effectLst/>
                <a:latin typeface="inter-regular"/>
              </a:rPr>
              <a:t>] );       </a:t>
            </a:r>
          </a:p>
          <a:p>
            <a:pPr marL="0" indent="0" algn="just">
              <a:buNone/>
            </a:pPr>
            <a:r>
              <a:rPr lang="tr-TR" sz="1700" dirty="0">
                <a:solidFill>
                  <a:srgbClr val="000000"/>
                </a:solidFill>
                <a:latin typeface="inter-regular"/>
              </a:rPr>
              <a:t>   </a:t>
            </a:r>
            <a:r>
              <a:rPr lang="tr-TR" sz="1700" dirty="0" err="1">
                <a:solidFill>
                  <a:srgbClr val="000000"/>
                </a:solidFill>
                <a:latin typeface="inter-regular"/>
              </a:rPr>
              <a:t>wire</a:t>
            </a:r>
            <a:r>
              <a:rPr lang="tr-TR" sz="1700" dirty="0">
                <a:solidFill>
                  <a:srgbClr val="000000"/>
                </a:solidFill>
                <a:latin typeface="inter-regular"/>
              </a:rPr>
              <a:t>    y;  </a:t>
            </a:r>
          </a:p>
          <a:p>
            <a:pPr marL="0" indent="0" algn="just">
              <a:buNone/>
            </a:pPr>
            <a:r>
              <a:rPr lang="tr-TR" sz="1700" dirty="0">
                <a:solidFill>
                  <a:srgbClr val="000000"/>
                </a:solidFill>
                <a:latin typeface="inter-regular"/>
              </a:rPr>
              <a:t>   </a:t>
            </a:r>
            <a:r>
              <a:rPr lang="da-DK" sz="1700" dirty="0">
                <a:solidFill>
                  <a:srgbClr val="000000"/>
                </a:solidFill>
                <a:latin typeface="inter-regular"/>
              </a:rPr>
              <a:t>mod3    mod_inst1 ( );        </a:t>
            </a:r>
          </a:p>
          <a:p>
            <a:pPr marL="0" indent="0" algn="just">
              <a:buNone/>
            </a:pPr>
            <a:r>
              <a:rPr lang="tr-TR" sz="1700" dirty="0">
                <a:solidFill>
                  <a:srgbClr val="000000"/>
                </a:solidFill>
                <a:latin typeface="inter-regular"/>
              </a:rPr>
              <a:t>   </a:t>
            </a:r>
            <a:r>
              <a:rPr lang="da-DK" sz="1700" dirty="0">
                <a:solidFill>
                  <a:srgbClr val="000000"/>
                </a:solidFill>
                <a:latin typeface="inter-regular"/>
              </a:rPr>
              <a:t>mod3    mod_inst2 ( );     </a:t>
            </a:r>
          </a:p>
          <a:p>
            <a:pPr marL="0" indent="0" algn="just">
              <a:buNone/>
            </a:pPr>
            <a:r>
              <a:rPr lang="da-DK" sz="1700" dirty="0">
                <a:solidFill>
                  <a:srgbClr val="000000"/>
                </a:solidFill>
                <a:latin typeface="inter-regular"/>
              </a:rPr>
              <a:t>endmodule  </a:t>
            </a:r>
          </a:p>
          <a:p>
            <a:pPr marL="0" indent="0" algn="just">
              <a:buNone/>
            </a:pPr>
            <a:r>
              <a:rPr lang="da-DK" sz="1700" b="0" i="0" dirty="0">
                <a:solidFill>
                  <a:srgbClr val="000000"/>
                </a:solidFill>
                <a:effectLst/>
                <a:latin typeface="inter-regular"/>
              </a:rPr>
              <a:t>module mod2 ( [port_list] );      </a:t>
            </a:r>
          </a:p>
          <a:p>
            <a:pPr marL="0" indent="0" algn="just">
              <a:buNone/>
            </a:pPr>
            <a:r>
              <a:rPr lang="da-DK" sz="1700" b="0" i="0" dirty="0">
                <a:solidFill>
                  <a:srgbClr val="000000"/>
                </a:solidFill>
                <a:effectLst/>
                <a:latin typeface="inter-regular"/>
              </a:rPr>
              <a:t>    mod4    mod_inst1 (  );       </a:t>
            </a:r>
          </a:p>
          <a:p>
            <a:pPr marL="0" indent="0" algn="just">
              <a:buNone/>
            </a:pPr>
            <a:r>
              <a:rPr lang="da-DK" sz="1700" b="0" i="0" dirty="0">
                <a:solidFill>
                  <a:srgbClr val="000000"/>
                </a:solidFill>
                <a:effectLst/>
                <a:latin typeface="inter-regular"/>
              </a:rPr>
              <a:t>    mod4    mod_inst2 (  );  </a:t>
            </a:r>
          </a:p>
          <a:p>
            <a:pPr marL="0" indent="0" algn="just">
              <a:buNone/>
            </a:pPr>
            <a:r>
              <a:rPr lang="da-DK" sz="1700" b="0" i="0" dirty="0">
                <a:solidFill>
                  <a:srgbClr val="000000"/>
                </a:solidFill>
                <a:effectLst/>
                <a:latin typeface="inter-regular"/>
              </a:rPr>
              <a:t>endmodule 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tr-TR" sz="1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1CA011-C98E-900F-AB2E-CC84C4B43849}"/>
              </a:ext>
            </a:extLst>
          </p:cNvPr>
          <p:cNvSpPr txBox="1">
            <a:spLocks/>
          </p:cNvSpPr>
          <p:nvPr/>
        </p:nvSpPr>
        <p:spPr>
          <a:xfrm>
            <a:off x="4156882" y="1936347"/>
            <a:ext cx="3381838" cy="473718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da-DK" sz="1600" b="0" i="0" dirty="0">
                <a:solidFill>
                  <a:srgbClr val="000000"/>
                </a:solidFill>
                <a:effectLst/>
                <a:latin typeface="inter-regular"/>
              </a:rPr>
              <a:t>module design ( [port_list]);     </a:t>
            </a:r>
          </a:p>
          <a:p>
            <a:pPr marL="0" indent="0" algn="just">
              <a:buNone/>
            </a:pPr>
            <a:r>
              <a:rPr lang="da-DK" sz="1600" b="0" i="0" dirty="0">
                <a:solidFill>
                  <a:srgbClr val="000000"/>
                </a:solidFill>
                <a:effectLst/>
                <a:latin typeface="inter-regular"/>
              </a:rPr>
              <a:t>    wire    _net;  </a:t>
            </a:r>
          </a:p>
          <a:p>
            <a:pPr marL="0" indent="0" algn="just">
              <a:buNone/>
            </a:pPr>
            <a:r>
              <a:rPr lang="da-DK" sz="1600" b="0" i="0" dirty="0">
                <a:solidFill>
                  <a:srgbClr val="000000"/>
                </a:solidFill>
                <a:effectLst/>
                <a:latin typeface="inter-regular"/>
              </a:rPr>
              <a:t>    mod1    mod_inst1   (  );     </a:t>
            </a:r>
          </a:p>
          <a:p>
            <a:pPr marL="0" indent="0" algn="just">
              <a:buNone/>
            </a:pPr>
            <a:r>
              <a:rPr lang="da-DK" sz="1600" b="0" i="0" dirty="0">
                <a:solidFill>
                  <a:srgbClr val="000000"/>
                </a:solidFill>
                <a:effectLst/>
                <a:latin typeface="inter-regular"/>
              </a:rPr>
              <a:t>    mod2    mod_inst2   (  );  </a:t>
            </a:r>
          </a:p>
          <a:p>
            <a:pPr marL="0" indent="0" algn="just">
              <a:buNone/>
            </a:pPr>
            <a:r>
              <a:rPr lang="da-DK" sz="1600" b="0" i="0" dirty="0">
                <a:solidFill>
                  <a:srgbClr val="000000"/>
                </a:solidFill>
                <a:effectLst/>
                <a:latin typeface="inter-regular"/>
              </a:rPr>
              <a:t>endmodule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da-DK" sz="18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tr-TR" sz="1600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036591DC-D16F-714B-E9CE-40EF53D92EB9}"/>
              </a:ext>
            </a:extLst>
          </p:cNvPr>
          <p:cNvSpPr/>
          <p:nvPr/>
        </p:nvSpPr>
        <p:spPr>
          <a:xfrm>
            <a:off x="8860962" y="1458827"/>
            <a:ext cx="2062480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design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EDFA7B1-7E70-2327-7043-7FFCB6892C5E}"/>
              </a:ext>
            </a:extLst>
          </p:cNvPr>
          <p:cNvSpPr/>
          <p:nvPr/>
        </p:nvSpPr>
        <p:spPr>
          <a:xfrm>
            <a:off x="7538720" y="3002280"/>
            <a:ext cx="2062480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mod1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25769BDD-CB6F-5846-6602-B7AC105730A0}"/>
              </a:ext>
            </a:extLst>
          </p:cNvPr>
          <p:cNvSpPr/>
          <p:nvPr/>
        </p:nvSpPr>
        <p:spPr>
          <a:xfrm>
            <a:off x="9884238" y="3002280"/>
            <a:ext cx="2062480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mod2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15AFE9D3-46A7-3CB1-4CA3-2A169261769A}"/>
              </a:ext>
            </a:extLst>
          </p:cNvPr>
          <p:cNvSpPr/>
          <p:nvPr/>
        </p:nvSpPr>
        <p:spPr>
          <a:xfrm>
            <a:off x="9884238" y="4801467"/>
            <a:ext cx="912958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mod4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7C1A8BC-B6AA-BB82-F867-B0B8C8B0D913}"/>
              </a:ext>
            </a:extLst>
          </p:cNvPr>
          <p:cNvSpPr/>
          <p:nvPr/>
        </p:nvSpPr>
        <p:spPr>
          <a:xfrm>
            <a:off x="11033760" y="4801467"/>
            <a:ext cx="912958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mod4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61990AA1-CE93-9204-BADB-270FECC7D9BC}"/>
              </a:ext>
            </a:extLst>
          </p:cNvPr>
          <p:cNvSpPr/>
          <p:nvPr/>
        </p:nvSpPr>
        <p:spPr>
          <a:xfrm>
            <a:off x="8688242" y="4801467"/>
            <a:ext cx="912958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mod3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206E6EF-53F5-1E12-7DE7-39639A12124C}"/>
              </a:ext>
            </a:extLst>
          </p:cNvPr>
          <p:cNvSpPr/>
          <p:nvPr/>
        </p:nvSpPr>
        <p:spPr>
          <a:xfrm>
            <a:off x="7538720" y="4801467"/>
            <a:ext cx="912958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mod3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4E38A845-109A-C3FB-3758-66F6A70C481F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8569960" y="2312267"/>
            <a:ext cx="1322242" cy="6900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1361A23B-34A7-7016-40D0-52A209E702AB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9892202" y="2312267"/>
            <a:ext cx="1023276" cy="6900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EBAEAB15-5FB1-FD5F-FA91-55B712E00A5C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V="1">
            <a:off x="7995199" y="3855720"/>
            <a:ext cx="574761" cy="945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41AB08AF-B405-0A22-E65D-0476346BE4DF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H="1" flipV="1">
            <a:off x="8569960" y="3855720"/>
            <a:ext cx="574761" cy="945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A9799F04-3688-1543-C010-FEAA42AFEE77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10340717" y="3855720"/>
            <a:ext cx="574761" cy="945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00CE3D55-1DF2-02C2-7FFC-3ADFC6E80F77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H="1" flipV="1">
            <a:off x="10915478" y="3855720"/>
            <a:ext cx="574761" cy="945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6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Kontrol Blokları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2606907"/>
            <a:ext cx="2580640" cy="2452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800" b="0" i="0" dirty="0" err="1">
                <a:solidFill>
                  <a:srgbClr val="610B4B"/>
                </a:solidFill>
                <a:effectLst/>
                <a:latin typeface="erdana"/>
              </a:rPr>
              <a:t>if</a:t>
            </a:r>
            <a:r>
              <a:rPr lang="tr-TR" sz="2800" b="0" i="0" dirty="0">
                <a:solidFill>
                  <a:srgbClr val="610B4B"/>
                </a:solidFill>
                <a:effectLst/>
                <a:latin typeface="erdana"/>
              </a:rPr>
              <a:t>-else-</a:t>
            </a:r>
            <a:r>
              <a:rPr lang="tr-TR" sz="2800" b="0" i="0" dirty="0" err="1">
                <a:solidFill>
                  <a:srgbClr val="610B4B"/>
                </a:solidFill>
                <a:effectLst/>
                <a:latin typeface="erdana"/>
              </a:rPr>
              <a:t>if</a:t>
            </a:r>
            <a:endParaRPr lang="tr-TR" sz="2800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tr-TR" sz="1800" b="0" i="0" dirty="0">
                <a:solidFill>
                  <a:srgbClr val="FF0000"/>
                </a:solidFill>
                <a:effectLst/>
                <a:latin typeface="inter-regular"/>
              </a:rPr>
              <a:t>koşul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 begin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  [</a:t>
            </a:r>
            <a:r>
              <a:rPr lang="tr-TR" sz="1800" b="0" i="0" dirty="0">
                <a:solidFill>
                  <a:srgbClr val="FF0000"/>
                </a:solidFill>
                <a:effectLst/>
                <a:latin typeface="inter-regular"/>
              </a:rPr>
              <a:t>çok satır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]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end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begin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  [</a:t>
            </a:r>
            <a:r>
              <a:rPr lang="tr-TR" sz="1800" b="0" i="0" dirty="0">
                <a:solidFill>
                  <a:srgbClr val="FF0000"/>
                </a:solidFill>
                <a:effectLst/>
                <a:latin typeface="inter-regular"/>
              </a:rPr>
              <a:t>çok satır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]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end</a:t>
            </a:r>
          </a:p>
          <a:p>
            <a:pPr marL="0" indent="0" algn="just">
              <a:buNone/>
            </a:pPr>
            <a:endParaRPr lang="tr-TR" sz="1200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tr-TR" sz="1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09B5406-8DAD-D874-2B0A-B6FCE23A7C08}"/>
              </a:ext>
            </a:extLst>
          </p:cNvPr>
          <p:cNvSpPr txBox="1">
            <a:spLocks/>
          </p:cNvSpPr>
          <p:nvPr/>
        </p:nvSpPr>
        <p:spPr>
          <a:xfrm>
            <a:off x="2834640" y="2602690"/>
            <a:ext cx="2580640" cy="245277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tr-TR" sz="2800" dirty="0" err="1">
                <a:solidFill>
                  <a:srgbClr val="610B4B"/>
                </a:solidFill>
                <a:latin typeface="erdana"/>
              </a:rPr>
              <a:t>Forever</a:t>
            </a:r>
            <a:endParaRPr lang="en-US" sz="28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tr-TR" sz="1800" b="1" dirty="0" err="1">
                <a:solidFill>
                  <a:srgbClr val="006699"/>
                </a:solidFill>
                <a:latin typeface="inter-regular"/>
              </a:rPr>
              <a:t>forever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    [</a:t>
            </a:r>
            <a:r>
              <a:rPr lang="tr-TR" sz="1800" dirty="0">
                <a:solidFill>
                  <a:srgbClr val="FF0000"/>
                </a:solidFill>
                <a:latin typeface="inter-regular"/>
              </a:rPr>
              <a:t>tek satır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]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tr-TR" sz="1800" b="1" dirty="0" err="1">
                <a:solidFill>
                  <a:srgbClr val="006699"/>
                </a:solidFill>
                <a:latin typeface="inter-regular"/>
              </a:rPr>
              <a:t>forever</a:t>
            </a:r>
            <a:r>
              <a:rPr lang="tr-TR" sz="18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begin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    [</a:t>
            </a:r>
            <a:r>
              <a:rPr lang="en-US" sz="1800" dirty="0" err="1">
                <a:solidFill>
                  <a:srgbClr val="FF0000"/>
                </a:solidFill>
                <a:latin typeface="inter-regular"/>
              </a:rPr>
              <a:t>çok</a:t>
            </a:r>
            <a:r>
              <a:rPr lang="en-US" sz="1800" dirty="0">
                <a:solidFill>
                  <a:srgbClr val="FF0000"/>
                </a:solidFill>
                <a:latin typeface="inter-regular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inter-regular"/>
              </a:rPr>
              <a:t>satır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]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end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2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D3220A-0F34-1D39-D447-D7A79A5B48FF}"/>
              </a:ext>
            </a:extLst>
          </p:cNvPr>
          <p:cNvSpPr txBox="1">
            <a:spLocks/>
          </p:cNvSpPr>
          <p:nvPr/>
        </p:nvSpPr>
        <p:spPr>
          <a:xfrm>
            <a:off x="5028479" y="2606905"/>
            <a:ext cx="2030558" cy="245277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tr-TR" sz="2800" dirty="0" err="1">
                <a:solidFill>
                  <a:srgbClr val="610B4B"/>
                </a:solidFill>
                <a:latin typeface="erdana"/>
              </a:rPr>
              <a:t>Repeat</a:t>
            </a:r>
            <a:endParaRPr lang="en-US" sz="28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tr-TR" sz="1800" b="1" dirty="0" err="1">
                <a:solidFill>
                  <a:srgbClr val="006699"/>
                </a:solidFill>
                <a:latin typeface="inter-regular"/>
              </a:rPr>
              <a:t>Repeat</a:t>
            </a:r>
            <a:r>
              <a:rPr lang="tr-TR" sz="1800" b="1" dirty="0">
                <a:solidFill>
                  <a:srgbClr val="006699"/>
                </a:solidFill>
                <a:latin typeface="inter-regular"/>
              </a:rPr>
              <a:t> (5) 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begin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    [</a:t>
            </a:r>
            <a:r>
              <a:rPr lang="en-US" sz="1800" dirty="0" err="1">
                <a:solidFill>
                  <a:srgbClr val="FF0000"/>
                </a:solidFill>
                <a:latin typeface="inter-regular"/>
              </a:rPr>
              <a:t>çok</a:t>
            </a:r>
            <a:r>
              <a:rPr lang="en-US" sz="1800" dirty="0">
                <a:solidFill>
                  <a:srgbClr val="FF0000"/>
                </a:solidFill>
                <a:latin typeface="inter-regular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inter-regular"/>
              </a:rPr>
              <a:t>satır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]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end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2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9321EB8-6CC4-29B3-7E0C-B9043BDEB96E}"/>
              </a:ext>
            </a:extLst>
          </p:cNvPr>
          <p:cNvSpPr txBox="1">
            <a:spLocks/>
          </p:cNvSpPr>
          <p:nvPr/>
        </p:nvSpPr>
        <p:spPr>
          <a:xfrm>
            <a:off x="7036160" y="2602690"/>
            <a:ext cx="2213438" cy="245277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tr-TR" sz="2800" dirty="0" err="1">
                <a:solidFill>
                  <a:srgbClr val="610B4B"/>
                </a:solidFill>
                <a:latin typeface="erdana"/>
              </a:rPr>
              <a:t>While</a:t>
            </a:r>
            <a:endParaRPr lang="en-US" sz="28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tr-TR" sz="1800" b="1" dirty="0" err="1">
                <a:solidFill>
                  <a:srgbClr val="006699"/>
                </a:solidFill>
                <a:latin typeface="inter-regular"/>
              </a:rPr>
              <a:t>while</a:t>
            </a:r>
            <a:r>
              <a:rPr lang="tr-TR" sz="1800" b="1" dirty="0">
                <a:solidFill>
                  <a:srgbClr val="006699"/>
                </a:solidFill>
                <a:latin typeface="inter-regular"/>
              </a:rPr>
              <a:t> (koşul) 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begin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    [</a:t>
            </a:r>
            <a:r>
              <a:rPr lang="en-US" sz="1800" dirty="0" err="1">
                <a:solidFill>
                  <a:srgbClr val="FF0000"/>
                </a:solidFill>
                <a:latin typeface="inter-regular"/>
              </a:rPr>
              <a:t>çok</a:t>
            </a:r>
            <a:r>
              <a:rPr lang="en-US" sz="1800" dirty="0">
                <a:solidFill>
                  <a:srgbClr val="FF0000"/>
                </a:solidFill>
                <a:latin typeface="inter-regular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inter-regular"/>
              </a:rPr>
              <a:t>satır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]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end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2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C9F106-F20A-B2C0-A09E-446494C9D0DF}"/>
              </a:ext>
            </a:extLst>
          </p:cNvPr>
          <p:cNvSpPr txBox="1">
            <a:spLocks/>
          </p:cNvSpPr>
          <p:nvPr/>
        </p:nvSpPr>
        <p:spPr>
          <a:xfrm>
            <a:off x="9120796" y="2606905"/>
            <a:ext cx="2685124" cy="245277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tr-TR" sz="2800" dirty="0" err="1">
                <a:solidFill>
                  <a:srgbClr val="610B4B"/>
                </a:solidFill>
                <a:latin typeface="erdana"/>
              </a:rPr>
              <a:t>For</a:t>
            </a:r>
            <a:endParaRPr lang="tr-TR" sz="28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integer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i = </a:t>
            </a:r>
            <a:r>
              <a:rPr lang="tr-TR" sz="2000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endParaRPr lang="en-US" sz="28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tr-TR" sz="1800" b="1" dirty="0" err="1">
                <a:solidFill>
                  <a:srgbClr val="006699"/>
                </a:solidFill>
                <a:latin typeface="inter-regular"/>
              </a:rPr>
              <a:t>for</a:t>
            </a:r>
            <a:r>
              <a:rPr lang="tr-TR" sz="1800" b="1" dirty="0">
                <a:solidFill>
                  <a:srgbClr val="006699"/>
                </a:solidFill>
                <a:latin typeface="inter-regular"/>
              </a:rPr>
              <a:t> (</a:t>
            </a:r>
            <a:r>
              <a:rPr lang="nn-NO" sz="1800" b="0" i="0" dirty="0">
                <a:solidFill>
                  <a:srgbClr val="000000"/>
                </a:solidFill>
                <a:effectLst/>
                <a:latin typeface="inter-regular"/>
              </a:rPr>
              <a:t>i = </a:t>
            </a:r>
            <a:r>
              <a:rPr lang="nn-NO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nn-NO" sz="1800" b="0" i="0" dirty="0">
                <a:solidFill>
                  <a:srgbClr val="000000"/>
                </a:solidFill>
                <a:effectLst/>
                <a:latin typeface="inter-regular"/>
              </a:rPr>
              <a:t>; i &lt; </a:t>
            </a:r>
            <a:r>
              <a:rPr lang="nn-NO" sz="1800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nn-NO" sz="1800" b="0" i="0" dirty="0">
                <a:solidFill>
                  <a:srgbClr val="000000"/>
                </a:solidFill>
                <a:effectLst/>
                <a:latin typeface="inter-regular"/>
              </a:rPr>
              <a:t>; i = i + </a:t>
            </a:r>
            <a:r>
              <a:rPr lang="nn-NO" sz="18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tr-TR" sz="1800" b="1" dirty="0">
                <a:solidFill>
                  <a:srgbClr val="006699"/>
                </a:solidFill>
                <a:latin typeface="inter-regular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begin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    [</a:t>
            </a:r>
            <a:r>
              <a:rPr lang="en-US" sz="1800" dirty="0" err="1">
                <a:solidFill>
                  <a:srgbClr val="FF0000"/>
                </a:solidFill>
                <a:latin typeface="inter-regular"/>
              </a:rPr>
              <a:t>çok</a:t>
            </a:r>
            <a:r>
              <a:rPr lang="en-US" sz="1800" dirty="0">
                <a:solidFill>
                  <a:srgbClr val="FF0000"/>
                </a:solidFill>
                <a:latin typeface="inter-regular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inter-regular"/>
              </a:rPr>
              <a:t>satır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]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end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200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96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Fonksiyonlar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133601"/>
            <a:ext cx="4942829" cy="4021590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Recursive</a:t>
            </a:r>
            <a:r>
              <a:rPr lang="tr-TR" dirty="0"/>
              <a:t> fonksiyon kodu. </a:t>
            </a:r>
          </a:p>
          <a:p>
            <a:r>
              <a:rPr lang="tr-TR" dirty="0" err="1"/>
              <a:t>Faktoriyel</a:t>
            </a:r>
            <a:r>
              <a:rPr lang="tr-TR" dirty="0"/>
              <a:t> hesaplama.</a:t>
            </a:r>
          </a:p>
          <a:p>
            <a:r>
              <a:rPr lang="tr-TR" b="1" i="1" dirty="0">
                <a:solidFill>
                  <a:srgbClr val="000000"/>
                </a:solidFill>
                <a:effectLst/>
                <a:latin typeface="inter-bold"/>
              </a:rPr>
              <a:t>#, @, </a:t>
            </a:r>
            <a:r>
              <a:rPr lang="tr-TR" b="1" i="1" dirty="0" err="1">
                <a:solidFill>
                  <a:srgbClr val="000000"/>
                </a:solidFill>
                <a:effectLst/>
                <a:latin typeface="inter-bold"/>
              </a:rPr>
              <a:t>wait</a:t>
            </a:r>
            <a:r>
              <a:rPr lang="tr-TR" b="1" i="1" dirty="0">
                <a:solidFill>
                  <a:srgbClr val="000000"/>
                </a:solidFill>
                <a:effectLst/>
                <a:latin typeface="inter-bold"/>
              </a:rPr>
              <a:t>, </a:t>
            </a:r>
            <a:r>
              <a:rPr lang="tr-TR" b="1" i="1" dirty="0" err="1">
                <a:solidFill>
                  <a:srgbClr val="000000"/>
                </a:solidFill>
                <a:effectLst/>
                <a:latin typeface="inter-bold"/>
              </a:rPr>
              <a:t>posedge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 ve </a:t>
            </a:r>
            <a:r>
              <a:rPr lang="tr-TR" b="1" i="1" dirty="0" err="1">
                <a:solidFill>
                  <a:srgbClr val="000000"/>
                </a:solidFill>
                <a:effectLst/>
                <a:latin typeface="inter-bold"/>
              </a:rPr>
              <a:t>negedge</a:t>
            </a:r>
            <a:r>
              <a:rPr lang="tr-TR" dirty="0">
                <a:solidFill>
                  <a:srgbClr val="000000"/>
                </a:solidFill>
                <a:latin typeface="inter-regular"/>
              </a:rPr>
              <a:t> gibi zaman ifadeleri içermezler.</a:t>
            </a:r>
          </a:p>
          <a:p>
            <a:r>
              <a:rPr lang="tr-TR" dirty="0">
                <a:solidFill>
                  <a:srgbClr val="000000"/>
                </a:solidFill>
                <a:latin typeface="inter-regular"/>
              </a:rPr>
              <a:t>Fonksiyonlar diğer fonksiyonları çağırabilir.</a:t>
            </a:r>
          </a:p>
          <a:p>
            <a:r>
              <a:rPr lang="tr-TR" dirty="0">
                <a:solidFill>
                  <a:srgbClr val="000000"/>
                </a:solidFill>
                <a:latin typeface="inter-regular"/>
              </a:rPr>
              <a:t>En az bir girdi argümanı olmalıdır.</a:t>
            </a:r>
          </a:p>
          <a:p>
            <a:r>
              <a:rPr lang="tr-TR" dirty="0"/>
              <a:t>&lt;= paralel </a:t>
            </a:r>
            <a:r>
              <a:rPr lang="tr-TR" dirty="0" err="1"/>
              <a:t>çalıştıma</a:t>
            </a:r>
            <a:r>
              <a:rPr lang="tr-TR" dirty="0"/>
              <a:t> ve atama işlemleri içinde yapılamaz.</a:t>
            </a:r>
          </a:p>
          <a:p>
            <a:r>
              <a:rPr lang="tr-TR" b="1" i="1" dirty="0" err="1">
                <a:solidFill>
                  <a:srgbClr val="000000"/>
                </a:solidFill>
                <a:effectLst/>
                <a:latin typeface="inter-bold"/>
              </a:rPr>
              <a:t>inout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ve </a:t>
            </a:r>
            <a:r>
              <a:rPr lang="tr-TR" b="1" i="1" dirty="0" err="1">
                <a:solidFill>
                  <a:srgbClr val="000000"/>
                </a:solidFill>
                <a:effectLst/>
                <a:latin typeface="inter-bold"/>
              </a:rPr>
              <a:t>output</a:t>
            </a:r>
            <a:r>
              <a:rPr lang="tr-TR" b="1" i="1" dirty="0">
                <a:solidFill>
                  <a:srgbClr val="000000"/>
                </a:solidFill>
                <a:effectLst/>
                <a:latin typeface="inter-bold"/>
              </a:rPr>
              <a:t> </a:t>
            </a:r>
            <a:r>
              <a:rPr lang="tr-TR" dirty="0">
                <a:solidFill>
                  <a:srgbClr val="000000"/>
                </a:solidFill>
                <a:effectLst/>
                <a:latin typeface="inter-bold"/>
              </a:rPr>
              <a:t>atamaları yapılamaz.</a:t>
            </a:r>
          </a:p>
          <a:p>
            <a:r>
              <a:rPr lang="tr-TR" b="1" i="1" dirty="0" err="1">
                <a:solidFill>
                  <a:srgbClr val="000000"/>
                </a:solidFill>
                <a:latin typeface="inter-bold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inter-bold"/>
              </a:rPr>
              <a:t> ifadesi içermeli ve bir değer geri döndürmelidir.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C7986DF-1D15-8C86-616B-A700EC889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6" t="16092" r="42414" b="33180"/>
          <a:stretch/>
        </p:blipFill>
        <p:spPr>
          <a:xfrm>
            <a:off x="6096001" y="1493530"/>
            <a:ext cx="5850718" cy="53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8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Task</a:t>
            </a:r>
            <a:r>
              <a:rPr lang="tr-TR" dirty="0"/>
              <a:t> (Görev)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133601"/>
            <a:ext cx="4942829" cy="402159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Fonksiyonlardan daha geniş kullanım.</a:t>
            </a:r>
          </a:p>
          <a:p>
            <a:r>
              <a:rPr lang="tr-TR" dirty="0"/>
              <a:t>Zaman kontrolü, gecikme ve istenilen zamanda sonlandırma yapılabilmektedir.</a:t>
            </a:r>
          </a:p>
          <a:p>
            <a:r>
              <a:rPr lang="tr-TR" dirty="0"/>
              <a:t>Diğer </a:t>
            </a:r>
            <a:r>
              <a:rPr lang="tr-TR" dirty="0" err="1"/>
              <a:t>task</a:t>
            </a:r>
            <a:r>
              <a:rPr lang="tr-TR" dirty="0"/>
              <a:t> ve fonksiyonlar çağırabilir veya çağrılabilir.</a:t>
            </a:r>
          </a:p>
          <a:p>
            <a:r>
              <a:rPr lang="tr-TR" dirty="0" err="1"/>
              <a:t>Argument</a:t>
            </a:r>
            <a:r>
              <a:rPr lang="tr-TR" dirty="0"/>
              <a:t> alabilir veya almayabilir.</a:t>
            </a:r>
          </a:p>
          <a:p>
            <a:r>
              <a:rPr lang="tr-TR" b="1" i="1" dirty="0" err="1"/>
              <a:t>return</a:t>
            </a:r>
            <a:r>
              <a:rPr lang="tr-TR" dirty="0"/>
              <a:t> ifadesi yok yani geriye bir değer döndürmez ama </a:t>
            </a:r>
            <a:r>
              <a:rPr lang="tr-TR" b="1" i="1" dirty="0" err="1"/>
              <a:t>output</a:t>
            </a:r>
            <a:r>
              <a:rPr lang="tr-TR" dirty="0"/>
              <a:t> ile çıkışa veri gönderilebilir.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89BFB74-4818-E8CD-1EB9-8C0F9BC2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4" t="24593" r="35916" b="16766"/>
          <a:stretch/>
        </p:blipFill>
        <p:spPr>
          <a:xfrm>
            <a:off x="5923280" y="1424385"/>
            <a:ext cx="6177280" cy="54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5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Case Blok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2133601"/>
            <a:ext cx="4274302" cy="4021590"/>
          </a:xfrm>
        </p:spPr>
        <p:txBody>
          <a:bodyPr>
            <a:normAutofit/>
          </a:bodyPr>
          <a:lstStyle/>
          <a:p>
            <a:r>
              <a:rPr lang="tr-TR" dirty="0" err="1"/>
              <a:t>case</a:t>
            </a:r>
            <a:r>
              <a:rPr lang="tr-TR" dirty="0"/>
              <a:t>(</a:t>
            </a:r>
            <a:r>
              <a:rPr lang="tr-TR" dirty="0" err="1"/>
              <a:t>selection</a:t>
            </a:r>
            <a:r>
              <a:rPr lang="tr-TR" dirty="0"/>
              <a:t>) yapısında seçim yapılacak koşul ifade bulunur.</a:t>
            </a:r>
          </a:p>
          <a:p>
            <a:r>
              <a:rPr lang="tr-TR" dirty="0"/>
              <a:t>İfadenin değişimi seçenekleri değiştirir.</a:t>
            </a:r>
          </a:p>
          <a:p>
            <a:r>
              <a:rPr lang="tr-TR" dirty="0" err="1"/>
              <a:t>İf</a:t>
            </a:r>
            <a:r>
              <a:rPr lang="tr-TR" dirty="0"/>
              <a:t>-else bloğundan farkı nedir?</a:t>
            </a:r>
          </a:p>
          <a:p>
            <a:r>
              <a:rPr lang="tr-TR" dirty="0"/>
              <a:t>x ve z bit değişkenlerine cevap verebilir.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E14873B-B016-8CB7-23C2-3CA32493E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0" t="27494" r="25584" b="35703"/>
          <a:stretch/>
        </p:blipFill>
        <p:spPr>
          <a:xfrm>
            <a:off x="5313201" y="1518902"/>
            <a:ext cx="6878799" cy="29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Parametreler 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133600"/>
            <a:ext cx="10817341" cy="42773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parameter  BUS_WIDTH   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DATA_WIDTH  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FIFO_DEPTH  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512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endParaRPr lang="tr-TR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wdata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wire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[DATA_WIDTH-</a:t>
            </a:r>
            <a:r>
              <a:rPr lang="tr-TR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tr-TR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]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wdata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Parametreler sabit tanımlamalardır. Kod içinde değiştirilmezler (</a:t>
            </a:r>
            <a:r>
              <a:rPr lang="tr-TR" dirty="0" err="1"/>
              <a:t>defparam</a:t>
            </a:r>
            <a:r>
              <a:rPr lang="tr-TR" dirty="0"/>
              <a:t>) ile üzerine yazılabilir.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373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Zamanlama </a:t>
            </a:r>
            <a:r>
              <a:rPr lang="tr-TR" dirty="0" err="1"/>
              <a:t>Timing</a:t>
            </a:r>
            <a:r>
              <a:rPr lang="tr-TR" dirty="0"/>
              <a:t> 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09EFE8B-2998-6480-D5B5-821715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133600"/>
            <a:ext cx="10817341" cy="37795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0" i="0" dirty="0">
                <a:solidFill>
                  <a:srgbClr val="FF0000"/>
                </a:solidFill>
                <a:effectLst/>
                <a:latin typeface="inter-regular"/>
              </a:rPr>
              <a:t>#20 </a:t>
            </a:r>
            <a:r>
              <a:rPr lang="tr-TR" b="0" i="0" dirty="0">
                <a:solidFill>
                  <a:schemeClr val="tx1">
                    <a:lumMod val="50000"/>
                  </a:schemeClr>
                </a:solidFill>
                <a:effectLst/>
                <a:latin typeface="inter-regular"/>
              </a:rPr>
              <a:t>20 </a:t>
            </a:r>
            <a:r>
              <a:rPr lang="tr-TR" b="0" i="0" dirty="0" err="1">
                <a:solidFill>
                  <a:schemeClr val="tx1">
                    <a:lumMod val="50000"/>
                  </a:schemeClr>
                </a:solidFill>
                <a:effectLst/>
                <a:latin typeface="inter-regular"/>
              </a:rPr>
              <a:t>ns</a:t>
            </a:r>
            <a:r>
              <a:rPr lang="tr-TR" b="0" i="0" dirty="0">
                <a:solidFill>
                  <a:schemeClr val="tx1">
                    <a:lumMod val="50000"/>
                  </a:schemeClr>
                </a:solidFill>
                <a:effectLst/>
                <a:latin typeface="inter-regular"/>
              </a:rPr>
              <a:t> gecikme ekler.</a:t>
            </a:r>
          </a:p>
          <a:p>
            <a:pPr algn="just"/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Zamanlama konusunda dikkat edilmelidir.</a:t>
            </a:r>
          </a:p>
          <a:p>
            <a:pPr algn="just"/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Gecikme çağrıldığında </a:t>
            </a:r>
            <a:r>
              <a:rPr lang="tr-TR" dirty="0" err="1">
                <a:solidFill>
                  <a:schemeClr val="tx1">
                    <a:lumMod val="50000"/>
                  </a:schemeClr>
                </a:solidFill>
                <a:latin typeface="inter-regular"/>
              </a:rPr>
              <a:t>verilog</a:t>
            </a:r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 hiçbir işlem yapmaz.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FF0000"/>
                </a:solidFill>
                <a:latin typeface="inter-regular"/>
              </a:rPr>
              <a:t>@(posedge a)</a:t>
            </a:r>
          </a:p>
          <a:p>
            <a:pPr algn="just"/>
            <a:r>
              <a:rPr lang="tr-TR" dirty="0">
                <a:solidFill>
                  <a:srgbClr val="FF0000"/>
                </a:solidFill>
                <a:latin typeface="inter-regular"/>
              </a:rPr>
              <a:t>a</a:t>
            </a:r>
            <a:r>
              <a:rPr lang="tr-TR" dirty="0">
                <a:solidFill>
                  <a:schemeClr val="tx1">
                    <a:lumMod val="50000"/>
                  </a:schemeClr>
                </a:solidFill>
                <a:latin typeface="inter-regular"/>
              </a:rPr>
              <a:t> değişkeninin yükselen kenarına kadar bekler.</a:t>
            </a:r>
          </a:p>
          <a:p>
            <a:pPr marL="0" indent="0" algn="just">
              <a:buNone/>
            </a:pPr>
            <a:endParaRPr lang="tr-TR" dirty="0">
              <a:solidFill>
                <a:schemeClr val="tx1">
                  <a:lumMod val="50000"/>
                </a:schemeClr>
              </a:solidFill>
              <a:latin typeface="inter-regular"/>
            </a:endParaRPr>
          </a:p>
          <a:p>
            <a:pPr marL="0" indent="0" algn="just">
              <a:buNone/>
            </a:pPr>
            <a:endParaRPr lang="tr-TR" b="0" i="0" dirty="0">
              <a:solidFill>
                <a:schemeClr val="tx1">
                  <a:lumMod val="50000"/>
                </a:schemeClr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934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7_TF00951641_Win32.potx" id="{8AAF5C83-4E22-4C9F-81B4-896DD22FE9DF}" vid="{A5EDAF35-CCDC-45C9-8751-5914867AFAF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9051</TotalTime>
  <Words>1101</Words>
  <Application>Microsoft Office PowerPoint</Application>
  <PresentationFormat>Geniş ekran</PresentationFormat>
  <Paragraphs>221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erdana</vt:lpstr>
      <vt:lpstr>Gill Sans SemiBold</vt:lpstr>
      <vt:lpstr>inter-bold</vt:lpstr>
      <vt:lpstr>inter-regular</vt:lpstr>
      <vt:lpstr>times new roman</vt:lpstr>
      <vt:lpstr>times new roman</vt:lpstr>
      <vt:lpstr>Ofis Teması</vt:lpstr>
      <vt:lpstr>GÖMÜLÜ PROGRAMLAMA</vt:lpstr>
      <vt:lpstr>Verilog veri tipleri</vt:lpstr>
      <vt:lpstr>Modüler Yapı</vt:lpstr>
      <vt:lpstr>Kontrol Blokları</vt:lpstr>
      <vt:lpstr>Fonksiyonlar</vt:lpstr>
      <vt:lpstr>Task (Görev)</vt:lpstr>
      <vt:lpstr>Case Blok</vt:lpstr>
      <vt:lpstr>Parametreler </vt:lpstr>
      <vt:lpstr>Zamanlama Timing </vt:lpstr>
      <vt:lpstr>Gray kod çevirici</vt:lpstr>
      <vt:lpstr>Basit RAM</vt:lpstr>
      <vt:lpstr>Kaydediciler </vt:lpstr>
      <vt:lpstr>ALU tasarımı</vt:lpstr>
      <vt:lpstr>Ödev</vt:lpstr>
      <vt:lpstr>Ödev</vt:lpstr>
      <vt:lpstr>Ödev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PROGRAMLAMA</dc:title>
  <dc:creator>Ümit Şentürk</dc:creator>
  <cp:lastModifiedBy>ÜMİT</cp:lastModifiedBy>
  <cp:revision>23</cp:revision>
  <dcterms:created xsi:type="dcterms:W3CDTF">2022-03-08T10:24:11Z</dcterms:created>
  <dcterms:modified xsi:type="dcterms:W3CDTF">2022-05-19T11:55:43Z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