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ppm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57" r:id="rId6"/>
    <p:sldId id="261" r:id="rId7"/>
    <p:sldId id="262" r:id="rId8"/>
    <p:sldId id="258" r:id="rId9"/>
    <p:sldId id="259" r:id="rId10"/>
    <p:sldId id="260" r:id="rId11"/>
    <p:sldId id="263" r:id="rId12"/>
    <p:sldId id="264" r:id="rId13"/>
    <p:sldId id="265" r:id="rId14"/>
    <p:sldId id="266" r:id="rId15"/>
    <p:sldId id="268" r:id="rId16"/>
    <p:sldId id="267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151396F-CCF4-4079-9533-86688D5F2F64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0F1D1B-DD7A-464C-8E7E-080633F1CE8A}" type="slidenum">
              <a:rPr lang="en-GB" smtClean="0"/>
              <a:t>‹#›</a:t>
            </a:fld>
            <a:endParaRPr lang="en-GB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926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396F-CCF4-4079-9533-86688D5F2F64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1D1B-DD7A-464C-8E7E-080633F1CE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74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396F-CCF4-4079-9533-86688D5F2F64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1D1B-DD7A-464C-8E7E-080633F1CE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367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396F-CCF4-4079-9533-86688D5F2F64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1D1B-DD7A-464C-8E7E-080633F1CE8A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4270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396F-CCF4-4079-9533-86688D5F2F64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1D1B-DD7A-464C-8E7E-080633F1CE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187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396F-CCF4-4079-9533-86688D5F2F64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1D1B-DD7A-464C-8E7E-080633F1CE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04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396F-CCF4-4079-9533-86688D5F2F64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1D1B-DD7A-464C-8E7E-080633F1CE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466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396F-CCF4-4079-9533-86688D5F2F64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1D1B-DD7A-464C-8E7E-080633F1CE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492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396F-CCF4-4079-9533-86688D5F2F64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1D1B-DD7A-464C-8E7E-080633F1CE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588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396F-CCF4-4079-9533-86688D5F2F64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1D1B-DD7A-464C-8E7E-080633F1CE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95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396F-CCF4-4079-9533-86688D5F2F64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1D1B-DD7A-464C-8E7E-080633F1CE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07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396F-CCF4-4079-9533-86688D5F2F64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1D1B-DD7A-464C-8E7E-080633F1CE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22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396F-CCF4-4079-9533-86688D5F2F64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1D1B-DD7A-464C-8E7E-080633F1CE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35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396F-CCF4-4079-9533-86688D5F2F64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1D1B-DD7A-464C-8E7E-080633F1CE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20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396F-CCF4-4079-9533-86688D5F2F64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1D1B-DD7A-464C-8E7E-080633F1CE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9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396F-CCF4-4079-9533-86688D5F2F64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1D1B-DD7A-464C-8E7E-080633F1CE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26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396F-CCF4-4079-9533-86688D5F2F64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1D1B-DD7A-464C-8E7E-080633F1CE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26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396F-CCF4-4079-9533-86688D5F2F64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1D1B-DD7A-464C-8E7E-080633F1CE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77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151396F-CCF4-4079-9533-86688D5F2F64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90F1D1B-DD7A-464C-8E7E-080633F1CE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42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pm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5E89-BEA5-4233-8B50-59D6B17A4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GÖMÜLÜ PROGRAMLAMA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1DB71-F4F1-4D1C-B221-92142658F0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sz="3600" dirty="0"/>
              <a:t>Dr. </a:t>
            </a:r>
            <a:r>
              <a:rPr lang="tr-TR" sz="3600" dirty="0" err="1"/>
              <a:t>Ögr</a:t>
            </a:r>
            <a:r>
              <a:rPr lang="tr-TR" sz="3600" dirty="0"/>
              <a:t>. Üyesi Ümit </a:t>
            </a:r>
            <a:r>
              <a:rPr lang="tr-TR" sz="3600" dirty="0" err="1"/>
              <a:t>şentürk</a:t>
            </a:r>
            <a:endParaRPr lang="en-GB" sz="3600" dirty="0"/>
          </a:p>
        </p:txBody>
      </p:sp>
      <p:pic>
        <p:nvPicPr>
          <p:cNvPr id="1026" name="Picture 2" descr="Türk Bayrakları - Hes Bayrak">
            <a:extLst>
              <a:ext uri="{FF2B5EF4-FFF2-40B4-BE49-F238E27FC236}">
                <a16:creationId xmlns:a16="http://schemas.microsoft.com/office/drawing/2014/main" id="{AD11FD71-2E5B-4017-8630-94A0D295B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9416">
            <a:off x="3294798" y="4166885"/>
            <a:ext cx="2254140" cy="225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767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89B2-F124-40F3-B62C-332DF4B9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M</a:t>
            </a:r>
            <a:r>
              <a:rPr lang="tr-TR" b="1" dirty="0"/>
              <a:t>i</a:t>
            </a:r>
            <a:r>
              <a:rPr lang="en-GB" b="1" dirty="0" err="1"/>
              <a:t>krodenetley</a:t>
            </a:r>
            <a:r>
              <a:rPr lang="tr-TR" b="1" dirty="0"/>
              <a:t>i</a:t>
            </a:r>
            <a:r>
              <a:rPr lang="en-GB" b="1" dirty="0"/>
              <a:t>c</a:t>
            </a:r>
            <a:r>
              <a:rPr lang="tr-TR" b="1" dirty="0"/>
              <a:t>i</a:t>
            </a:r>
            <a:r>
              <a:rPr lang="en-GB" b="1" dirty="0"/>
              <a:t> </a:t>
            </a:r>
            <a:r>
              <a:rPr lang="en-GB" b="1" dirty="0" err="1"/>
              <a:t>Türler</a:t>
            </a:r>
            <a:r>
              <a:rPr lang="tr-TR" b="1" dirty="0"/>
              <a:t>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C8D1F-FC87-41D4-BF19-BCD2E3258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Tür</a:t>
            </a:r>
            <a:r>
              <a:rPr lang="tr-TR" dirty="0" err="1"/>
              <a:t>leri</a:t>
            </a:r>
            <a:r>
              <a:rPr lang="en-US" dirty="0"/>
              <a:t> </a:t>
            </a:r>
            <a:r>
              <a:rPr lang="en-US" dirty="0" err="1"/>
              <a:t>Çek</a:t>
            </a:r>
            <a:r>
              <a:rPr lang="tr-TR" dirty="0"/>
              <a:t>i</a:t>
            </a:r>
            <a:r>
              <a:rPr lang="en-US" dirty="0" err="1"/>
              <a:t>rdek'e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b</a:t>
            </a:r>
            <a:r>
              <a:rPr lang="tr-TR" dirty="0"/>
              <a:t>i</a:t>
            </a:r>
            <a:r>
              <a:rPr lang="en-US" dirty="0"/>
              <a:t>t </a:t>
            </a:r>
            <a:r>
              <a:rPr lang="en-US" dirty="0" err="1"/>
              <a:t>sayısına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sınıflandırılab</a:t>
            </a:r>
            <a:r>
              <a:rPr lang="tr-TR" dirty="0"/>
              <a:t>i</a:t>
            </a:r>
            <a:r>
              <a:rPr lang="en-US" dirty="0"/>
              <a:t>l</a:t>
            </a:r>
            <a:r>
              <a:rPr lang="tr-TR" dirty="0"/>
              <a:t>i</a:t>
            </a:r>
            <a:r>
              <a:rPr lang="en-US" dirty="0"/>
              <a:t>r.
ARM – Cortex (M0, M3, M4, A7, etc..) *– </a:t>
            </a:r>
            <a:r>
              <a:rPr lang="tr-TR" dirty="0"/>
              <a:t>çekirdek</a:t>
            </a:r>
            <a:r>
              <a:rPr lang="en-US" dirty="0"/>
              <a:t>. </a:t>
            </a:r>
            <a:r>
              <a:rPr lang="en-US" dirty="0" err="1"/>
              <a:t>genellikle</a:t>
            </a:r>
            <a:r>
              <a:rPr lang="en-US" dirty="0"/>
              <a:t> 32 </a:t>
            </a:r>
            <a:r>
              <a:rPr lang="en-US" dirty="0" err="1"/>
              <a:t>ve</a:t>
            </a:r>
            <a:r>
              <a:rPr lang="en-US" dirty="0"/>
              <a:t> 64 (yeni </a:t>
            </a:r>
            <a:r>
              <a:rPr lang="en-US" dirty="0" err="1"/>
              <a:t>nesil</a:t>
            </a:r>
            <a:r>
              <a:rPr lang="en-US" dirty="0"/>
              <a:t>) bit </a:t>
            </a:r>
            <a:endParaRPr lang="tr-TR" dirty="0"/>
          </a:p>
          <a:p>
            <a:r>
              <a:rPr lang="en-US" dirty="0"/>
              <a:t>C28x – core. 32 bits. (Texas Instruments)</a:t>
            </a:r>
            <a:endParaRPr lang="tr-TR" dirty="0"/>
          </a:p>
          <a:p>
            <a:r>
              <a:rPr lang="en-US" dirty="0"/>
              <a:t>8051- core. 8 bits. *80251 – core. 16 bits. *</a:t>
            </a:r>
            <a:endParaRPr lang="tr-TR" dirty="0"/>
          </a:p>
          <a:p>
            <a:r>
              <a:rPr lang="tr-TR" dirty="0"/>
              <a:t>PIC 16f84 </a:t>
            </a:r>
            <a:r>
              <a:rPr lang="en-US" dirty="0"/>
              <a:t>core. 8 bits</a:t>
            </a:r>
            <a:r>
              <a:rPr lang="tr-TR" dirty="0"/>
              <a:t>.  (</a:t>
            </a:r>
            <a:r>
              <a:rPr lang="tr-TR" dirty="0" err="1"/>
              <a:t>mıcrochıp</a:t>
            </a:r>
            <a:r>
              <a:rPr lang="tr-TR" dirty="0"/>
              <a:t>)</a:t>
            </a:r>
          </a:p>
          <a:p>
            <a:r>
              <a:rPr lang="en-US" dirty="0"/>
              <a:t>MSP430 – core. 16 bits. (Texas Instruments)</a:t>
            </a:r>
            <a:endParaRPr lang="tr-TR" dirty="0"/>
          </a:p>
          <a:p>
            <a:r>
              <a:rPr lang="en-US" dirty="0"/>
              <a:t>AVR – core. 8 </a:t>
            </a:r>
            <a:r>
              <a:rPr lang="en-US" dirty="0" err="1"/>
              <a:t>ve</a:t>
            </a:r>
            <a:r>
              <a:rPr lang="en-US" dirty="0"/>
              <a:t> 32 bit. (Arduino platform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Atmel'den</a:t>
            </a:r>
            <a:r>
              <a:rPr lang="en-US" dirty="0"/>
              <a:t> AVR </a:t>
            </a:r>
            <a:r>
              <a:rPr lang="en-US" dirty="0" err="1"/>
              <a:t>çipleri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)</a:t>
            </a:r>
            <a:endParaRPr lang="tr-TR" dirty="0"/>
          </a:p>
          <a:p>
            <a:r>
              <a:rPr lang="en-US" dirty="0"/>
              <a:t>C55x – DSP core. 16 bits (Texas Instruments)</a:t>
            </a:r>
          </a:p>
          <a:p>
            <a:pPr marL="457200" lvl="1" indent="0">
              <a:buNone/>
            </a:pPr>
            <a:r>
              <a:rPr lang="en-US" dirty="0"/>
              <a:t>*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şirketler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çekirdeklerle</a:t>
            </a:r>
            <a:r>
              <a:rPr lang="en-US" dirty="0"/>
              <a:t> </a:t>
            </a:r>
            <a:r>
              <a:rPr lang="en-US" dirty="0" err="1"/>
              <a:t>mikrodenetleyici</a:t>
            </a:r>
            <a:r>
              <a:rPr lang="en-US" dirty="0"/>
              <a:t> </a:t>
            </a:r>
            <a:r>
              <a:rPr lang="en-US" dirty="0" err="1"/>
              <a:t>üretebilir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173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D351-4262-478A-8CCA-BC2E6381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373" y="441030"/>
            <a:ext cx="10396882" cy="1151965"/>
          </a:xfrm>
        </p:spPr>
        <p:txBody>
          <a:bodyPr>
            <a:normAutofit/>
          </a:bodyPr>
          <a:lstStyle/>
          <a:p>
            <a:r>
              <a:rPr lang="en-US" dirty="0" err="1"/>
              <a:t>Mikrodenetleyicinin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ne var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A71CB2-2DC0-43EC-A3F3-74D85AEEA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140" y="1592995"/>
            <a:ext cx="6863100" cy="4602853"/>
          </a:xfrm>
        </p:spPr>
      </p:pic>
    </p:spTree>
    <p:extLst>
      <p:ext uri="{BB962C8B-B14F-4D97-AF65-F5344CB8AC3E}">
        <p14:creationId xmlns:p14="http://schemas.microsoft.com/office/powerpoint/2010/main" val="2618021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CC26-3F8C-4F0E-9D3B-E0FCE340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Mikroişlemci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Mikrodenetleyici</a:t>
            </a:r>
            <a:r>
              <a:rPr lang="en-GB" dirty="0"/>
              <a:t> </a:t>
            </a:r>
            <a:r>
              <a:rPr lang="en-GB" dirty="0" err="1"/>
              <a:t>Arasındaki</a:t>
            </a:r>
            <a:r>
              <a:rPr lang="en-GB" dirty="0"/>
              <a:t> Fark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8B5D6F0-5573-4FC5-A21E-F4DEA5C835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776607"/>
              </p:ext>
            </p:extLst>
          </p:nvPr>
        </p:nvGraphicFramePr>
        <p:xfrm>
          <a:off x="685800" y="2063750"/>
          <a:ext cx="10396538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8269">
                  <a:extLst>
                    <a:ext uri="{9D8B030D-6E8A-4147-A177-3AD203B41FA5}">
                      <a16:colId xmlns:a16="http://schemas.microsoft.com/office/drawing/2014/main" val="3653560941"/>
                    </a:ext>
                  </a:extLst>
                </a:gridCol>
                <a:gridCol w="5198269">
                  <a:extLst>
                    <a:ext uri="{9D8B030D-6E8A-4147-A177-3AD203B41FA5}">
                      <a16:colId xmlns:a16="http://schemas.microsoft.com/office/drawing/2014/main" val="2970377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GB" dirty="0">
                          <a:effectLst/>
                        </a:rPr>
                        <a:t>Microcontroller</a:t>
                      </a:r>
                    </a:p>
                  </a:txBody>
                  <a:tcPr marL="79973" marR="79973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>
                          <a:effectLst/>
                        </a:rPr>
                        <a:t>Microprocessor</a:t>
                      </a:r>
                    </a:p>
                  </a:txBody>
                  <a:tcPr marL="79973" marR="79973" marT="76200" marB="76200"/>
                </a:tc>
                <a:extLst>
                  <a:ext uri="{0D108BD9-81ED-4DB2-BD59-A6C34878D82A}">
                    <a16:rowId xmlns:a16="http://schemas.microsoft.com/office/drawing/2014/main" val="8073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GB" dirty="0" err="1">
                          <a:effectLst/>
                        </a:rPr>
                        <a:t>Mikrodenetleyiciler</a:t>
                      </a:r>
                      <a:r>
                        <a:rPr lang="en-GB" dirty="0">
                          <a:effectLst/>
                        </a:rPr>
                        <a:t>, </a:t>
                      </a:r>
                      <a:r>
                        <a:rPr lang="en-GB" dirty="0" err="1">
                          <a:effectLst/>
                        </a:rPr>
                        <a:t>bir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uygulama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içinde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tek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bir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görevi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yürütmek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için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kullanılır</a:t>
                      </a:r>
                      <a:r>
                        <a:rPr lang="en-GB" dirty="0">
                          <a:effectLst/>
                        </a:rPr>
                        <a:t>.</a:t>
                      </a:r>
                    </a:p>
                  </a:txBody>
                  <a:tcPr marL="79973" marR="79973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 err="1">
                          <a:effectLst/>
                        </a:rPr>
                        <a:t>Mikroişlemciler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büyük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uygulamalar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için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kullanılır</a:t>
                      </a:r>
                      <a:r>
                        <a:rPr lang="en-GB" dirty="0">
                          <a:effectLst/>
                        </a:rPr>
                        <a:t>.</a:t>
                      </a:r>
                    </a:p>
                  </a:txBody>
                  <a:tcPr marL="79973" marR="79973" marT="76200" marB="76200"/>
                </a:tc>
                <a:extLst>
                  <a:ext uri="{0D108BD9-81ED-4DB2-BD59-A6C34878D82A}">
                    <a16:rowId xmlns:a16="http://schemas.microsoft.com/office/drawing/2014/main" val="2238694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GB" dirty="0" err="1">
                          <a:effectLst/>
                        </a:rPr>
                        <a:t>Tasarım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ve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donanım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maliyeti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düşüktür</a:t>
                      </a:r>
                      <a:r>
                        <a:rPr lang="en-GB" dirty="0">
                          <a:effectLst/>
                        </a:rPr>
                        <a:t>.</a:t>
                      </a:r>
                    </a:p>
                  </a:txBody>
                  <a:tcPr marL="79973" marR="79973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 err="1">
                          <a:effectLst/>
                        </a:rPr>
                        <a:t>Tasarım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ve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donanım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maliyeti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yüksektir</a:t>
                      </a:r>
                      <a:r>
                        <a:rPr lang="en-GB" dirty="0">
                          <a:effectLst/>
                        </a:rPr>
                        <a:t>.</a:t>
                      </a:r>
                    </a:p>
                  </a:txBody>
                  <a:tcPr marL="79973" marR="79973" marT="76200" marB="76200"/>
                </a:tc>
                <a:extLst>
                  <a:ext uri="{0D108BD9-81ED-4DB2-BD59-A6C34878D82A}">
                    <a16:rowId xmlns:a16="http://schemas.microsoft.com/office/drawing/2014/main" val="3509357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GB" dirty="0" err="1">
                          <a:effectLst/>
                        </a:rPr>
                        <a:t>Değiştirilmesi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kolay</a:t>
                      </a:r>
                      <a:r>
                        <a:rPr lang="en-GB" dirty="0">
                          <a:effectLst/>
                        </a:rPr>
                        <a:t>.</a:t>
                      </a:r>
                    </a:p>
                  </a:txBody>
                  <a:tcPr marL="79973" marR="79973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 err="1">
                          <a:effectLst/>
                        </a:rPr>
                        <a:t>Değiştirmek</a:t>
                      </a:r>
                      <a:r>
                        <a:rPr lang="en-GB" dirty="0">
                          <a:effectLst/>
                        </a:rPr>
                        <a:t> o </a:t>
                      </a:r>
                      <a:r>
                        <a:rPr lang="en-GB" dirty="0" err="1">
                          <a:effectLst/>
                        </a:rPr>
                        <a:t>kadar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kolay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değil</a:t>
                      </a:r>
                      <a:r>
                        <a:rPr lang="en-GB" dirty="0">
                          <a:effectLst/>
                        </a:rPr>
                        <a:t>.</a:t>
                      </a:r>
                    </a:p>
                  </a:txBody>
                  <a:tcPr marL="79973" marR="79973" marT="76200" marB="76200"/>
                </a:tc>
                <a:extLst>
                  <a:ext uri="{0D108BD9-81ED-4DB2-BD59-A6C34878D82A}">
                    <a16:rowId xmlns:a16="http://schemas.microsoft.com/office/drawing/2014/main" val="240036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GB" dirty="0" err="1">
                          <a:effectLst/>
                        </a:rPr>
                        <a:t>Çalışmak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için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daha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az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güç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gerektiren</a:t>
                      </a:r>
                      <a:r>
                        <a:rPr lang="en-GB" dirty="0">
                          <a:effectLst/>
                        </a:rPr>
                        <a:t> CMOS </a:t>
                      </a:r>
                      <a:r>
                        <a:rPr lang="en-GB" dirty="0" err="1">
                          <a:effectLst/>
                        </a:rPr>
                        <a:t>teknolojisi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ile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üretilmiştir</a:t>
                      </a:r>
                      <a:r>
                        <a:rPr lang="en-GB" dirty="0">
                          <a:effectLst/>
                        </a:rPr>
                        <a:t>.</a:t>
                      </a:r>
                    </a:p>
                  </a:txBody>
                  <a:tcPr marL="79973" marR="79973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 err="1">
                          <a:effectLst/>
                        </a:rPr>
                        <a:t>Güç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tüketimi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yüksektir</a:t>
                      </a:r>
                      <a:r>
                        <a:rPr lang="en-GB" dirty="0">
                          <a:effectLst/>
                        </a:rPr>
                        <a:t>, </a:t>
                      </a:r>
                      <a:r>
                        <a:rPr lang="en-GB" dirty="0" err="1">
                          <a:effectLst/>
                        </a:rPr>
                        <a:t>çünkü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tüm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sistemi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kontrol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etmek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zorundadır</a:t>
                      </a:r>
                      <a:r>
                        <a:rPr lang="en-GB" dirty="0">
                          <a:effectLst/>
                        </a:rPr>
                        <a:t>..</a:t>
                      </a:r>
                    </a:p>
                  </a:txBody>
                  <a:tcPr marL="79973" marR="79973" marT="76200" marB="76200"/>
                </a:tc>
                <a:extLst>
                  <a:ext uri="{0D108BD9-81ED-4DB2-BD59-A6C34878D82A}">
                    <a16:rowId xmlns:a16="http://schemas.microsoft.com/office/drawing/2014/main" val="3272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CPU, RAM, ROM, G/Ç </a:t>
                      </a:r>
                      <a:r>
                        <a:rPr lang="en-GB" dirty="0" err="1">
                          <a:effectLst/>
                        </a:rPr>
                        <a:t>bağlantı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noktalarından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oluşur</a:t>
                      </a:r>
                      <a:r>
                        <a:rPr lang="en-GB" dirty="0">
                          <a:effectLst/>
                        </a:rPr>
                        <a:t>.</a:t>
                      </a:r>
                    </a:p>
                  </a:txBody>
                  <a:tcPr marL="79973" marR="79973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effectLst/>
                        </a:rPr>
                        <a:t>RAM, ROM, G/Ç </a:t>
                      </a:r>
                      <a:r>
                        <a:rPr lang="en-GB" sz="1600" dirty="0" err="1">
                          <a:effectLst/>
                        </a:rPr>
                        <a:t>bağlantı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noktalarından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oluşmaz</a:t>
                      </a:r>
                      <a:r>
                        <a:rPr lang="en-GB" sz="1600" dirty="0">
                          <a:effectLst/>
                        </a:rPr>
                        <a:t>. </a:t>
                      </a:r>
                      <a:r>
                        <a:rPr lang="en-GB" sz="1600" dirty="0" err="1">
                          <a:effectLst/>
                        </a:rPr>
                        <a:t>Çevresel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cihazlara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arayüz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sağlamak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için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pimlerini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kullanır</a:t>
                      </a:r>
                      <a:r>
                        <a:rPr lang="en-GB" sz="1600" dirty="0">
                          <a:effectLst/>
                        </a:rPr>
                        <a:t>.</a:t>
                      </a:r>
                    </a:p>
                  </a:txBody>
                  <a:tcPr marL="79973" marR="79973" marT="76200" marB="76200"/>
                </a:tc>
                <a:extLst>
                  <a:ext uri="{0D108BD9-81ED-4DB2-BD59-A6C34878D82A}">
                    <a16:rowId xmlns:a16="http://schemas.microsoft.com/office/drawing/2014/main" val="54899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021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9BA1-597A-4F1F-8680-65F8BBDD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DSP ned</a:t>
            </a:r>
            <a:r>
              <a:rPr lang="tr-TR" dirty="0"/>
              <a:t>i</a:t>
            </a:r>
            <a:r>
              <a:rPr lang="en-GB" dirty="0"/>
              <a:t>r?
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E4E08-6EA2-4523-B98E-0B7697BAB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28" y="1709047"/>
            <a:ext cx="10396883" cy="3311189"/>
          </a:xfrm>
        </p:spPr>
        <p:txBody>
          <a:bodyPr/>
          <a:lstStyle/>
          <a:p>
            <a:r>
              <a:rPr lang="en-GB" dirty="0" err="1"/>
              <a:t>Dijital</a:t>
            </a:r>
            <a:r>
              <a:rPr lang="en-GB" dirty="0"/>
              <a:t> </a:t>
            </a:r>
            <a:r>
              <a:rPr lang="en-GB" dirty="0" err="1"/>
              <a:t>Sinyal</a:t>
            </a:r>
            <a:r>
              <a:rPr lang="en-GB" dirty="0"/>
              <a:t> </a:t>
            </a:r>
            <a:r>
              <a:rPr lang="en-GB" dirty="0" err="1"/>
              <a:t>İşlemcileri</a:t>
            </a:r>
            <a:r>
              <a:rPr lang="en-GB" dirty="0"/>
              <a:t> (DSP), </a:t>
            </a:r>
            <a:r>
              <a:rPr lang="en-GB" dirty="0" err="1"/>
              <a:t>dijitalleştirilmiş</a:t>
            </a:r>
            <a:r>
              <a:rPr lang="en-GB" dirty="0"/>
              <a:t> </a:t>
            </a:r>
            <a:r>
              <a:rPr lang="en-GB" dirty="0" err="1"/>
              <a:t>ses</a:t>
            </a:r>
            <a:r>
              <a:rPr lang="en-GB" dirty="0"/>
              <a:t>, </a:t>
            </a:r>
            <a:r>
              <a:rPr lang="en-GB" dirty="0" err="1"/>
              <a:t>ses</a:t>
            </a:r>
            <a:r>
              <a:rPr lang="en-GB" dirty="0"/>
              <a:t>, video, </a:t>
            </a:r>
            <a:r>
              <a:rPr lang="en-GB" dirty="0" err="1"/>
              <a:t>sıcaklık</a:t>
            </a:r>
            <a:r>
              <a:rPr lang="en-GB" dirty="0"/>
              <a:t>, </a:t>
            </a:r>
            <a:r>
              <a:rPr lang="en-GB" dirty="0" err="1"/>
              <a:t>basınç</a:t>
            </a:r>
            <a:r>
              <a:rPr lang="en-GB" dirty="0"/>
              <a:t> </a:t>
            </a:r>
            <a:r>
              <a:rPr lang="en-GB" dirty="0" err="1"/>
              <a:t>veya</a:t>
            </a:r>
            <a:r>
              <a:rPr lang="en-GB" dirty="0"/>
              <a:t> </a:t>
            </a:r>
            <a:r>
              <a:rPr lang="en-GB" dirty="0" err="1"/>
              <a:t>konum</a:t>
            </a:r>
            <a:r>
              <a:rPr lang="en-GB" dirty="0"/>
              <a:t> </a:t>
            </a:r>
            <a:r>
              <a:rPr lang="en-GB" dirty="0" err="1"/>
              <a:t>gibi</a:t>
            </a:r>
            <a:r>
              <a:rPr lang="en-GB" dirty="0"/>
              <a:t> </a:t>
            </a:r>
            <a:r>
              <a:rPr lang="en-GB" dirty="0" err="1"/>
              <a:t>gerçek</a:t>
            </a:r>
            <a:r>
              <a:rPr lang="en-GB" dirty="0"/>
              <a:t> </a:t>
            </a:r>
            <a:r>
              <a:rPr lang="en-GB" dirty="0" err="1"/>
              <a:t>dünya</a:t>
            </a:r>
            <a:r>
              <a:rPr lang="en-GB" dirty="0"/>
              <a:t> </a:t>
            </a:r>
            <a:r>
              <a:rPr lang="en-GB" dirty="0" err="1"/>
              <a:t>sinyallerini</a:t>
            </a:r>
            <a:r>
              <a:rPr lang="en-GB" dirty="0"/>
              <a:t> </a:t>
            </a:r>
            <a:r>
              <a:rPr lang="en-GB" dirty="0" err="1"/>
              <a:t>alır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ardından</a:t>
            </a:r>
            <a:r>
              <a:rPr lang="en-GB" dirty="0"/>
              <a:t> </a:t>
            </a:r>
            <a:r>
              <a:rPr lang="en-GB" dirty="0" err="1"/>
              <a:t>matematiksel</a:t>
            </a:r>
            <a:r>
              <a:rPr lang="en-GB" dirty="0"/>
              <a:t> </a:t>
            </a:r>
            <a:r>
              <a:rPr lang="en-GB" dirty="0" err="1"/>
              <a:t>olarak</a:t>
            </a:r>
            <a:r>
              <a:rPr lang="en-GB" dirty="0"/>
              <a:t> </a:t>
            </a:r>
            <a:r>
              <a:rPr lang="en-GB" dirty="0" err="1"/>
              <a:t>manipüle</a:t>
            </a:r>
            <a:r>
              <a:rPr lang="en-GB" dirty="0"/>
              <a:t> </a:t>
            </a:r>
            <a:r>
              <a:rPr lang="en-GB" dirty="0" err="1"/>
              <a:t>eder</a:t>
            </a:r>
            <a:r>
              <a:rPr lang="en-GB" dirty="0"/>
              <a:t>. DSP, "</a:t>
            </a:r>
            <a:r>
              <a:rPr lang="en-GB" dirty="0" err="1"/>
              <a:t>ekle</a:t>
            </a:r>
            <a:r>
              <a:rPr lang="en-GB" dirty="0"/>
              <a:t>", "</a:t>
            </a:r>
            <a:r>
              <a:rPr lang="en-GB" dirty="0" err="1"/>
              <a:t>çıkar</a:t>
            </a:r>
            <a:r>
              <a:rPr lang="en-GB" dirty="0"/>
              <a:t>", "</a:t>
            </a:r>
            <a:r>
              <a:rPr lang="en-GB" dirty="0" err="1"/>
              <a:t>çarp</a:t>
            </a:r>
            <a:r>
              <a:rPr lang="en-GB" dirty="0"/>
              <a:t>" </a:t>
            </a:r>
            <a:r>
              <a:rPr lang="en-GB" dirty="0" err="1"/>
              <a:t>ve</a:t>
            </a:r>
            <a:r>
              <a:rPr lang="en-GB" dirty="0"/>
              <a:t> "</a:t>
            </a:r>
            <a:r>
              <a:rPr lang="en-GB" dirty="0" err="1"/>
              <a:t>böl</a:t>
            </a:r>
            <a:r>
              <a:rPr lang="en-GB" dirty="0"/>
              <a:t>" </a:t>
            </a:r>
            <a:r>
              <a:rPr lang="en-GB" dirty="0" err="1"/>
              <a:t>gibi</a:t>
            </a:r>
            <a:r>
              <a:rPr lang="en-GB" dirty="0"/>
              <a:t> </a:t>
            </a:r>
            <a:r>
              <a:rPr lang="en-GB" dirty="0" err="1"/>
              <a:t>matematiksel</a:t>
            </a:r>
            <a:r>
              <a:rPr lang="en-GB" dirty="0"/>
              <a:t> </a:t>
            </a:r>
            <a:r>
              <a:rPr lang="en-GB" dirty="0" err="1"/>
              <a:t>işlevleri</a:t>
            </a:r>
            <a:r>
              <a:rPr lang="en-GB" dirty="0"/>
              <a:t> </a:t>
            </a:r>
            <a:r>
              <a:rPr lang="en-GB" dirty="0" err="1"/>
              <a:t>çok</a:t>
            </a:r>
            <a:r>
              <a:rPr lang="en-GB" dirty="0"/>
              <a:t> </a:t>
            </a:r>
            <a:r>
              <a:rPr lang="en-GB" dirty="0" err="1"/>
              <a:t>hızlı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şekilde</a:t>
            </a:r>
            <a:r>
              <a:rPr lang="en-GB" dirty="0"/>
              <a:t> </a:t>
            </a:r>
            <a:r>
              <a:rPr lang="en-GB" dirty="0" err="1"/>
              <a:t>gerçekleştirmek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 </a:t>
            </a:r>
            <a:r>
              <a:rPr lang="en-GB" dirty="0" err="1"/>
              <a:t>tasarlanmıştır</a:t>
            </a:r>
            <a:r>
              <a:rPr lang="en-GB" dirty="0"/>
              <a:t>.
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55B88-FF94-48B2-B922-73D79D97A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840" y="4056790"/>
            <a:ext cx="4747843" cy="142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45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9429-EE8D-4A3D-8EE0-0867657A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Dsp’n</a:t>
            </a:r>
            <a:r>
              <a:rPr lang="tr-TR" dirty="0"/>
              <a:t>i</a:t>
            </a:r>
            <a:r>
              <a:rPr lang="en-US" dirty="0"/>
              <a:t>n </a:t>
            </a:r>
            <a:r>
              <a:rPr lang="tr-TR" dirty="0"/>
              <a:t>i</a:t>
            </a:r>
            <a:r>
              <a:rPr lang="en-US" dirty="0"/>
              <a:t>ç</a:t>
            </a:r>
            <a:r>
              <a:rPr lang="tr-TR" dirty="0"/>
              <a:t>i</a:t>
            </a:r>
            <a:r>
              <a:rPr lang="en-US" dirty="0" err="1"/>
              <a:t>nde</a:t>
            </a:r>
            <a:r>
              <a:rPr lang="en-US" dirty="0"/>
              <a:t>
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C285590-D420-4AC2-97D2-55EC621A0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33" y="760466"/>
            <a:ext cx="6231174" cy="4673381"/>
          </a:xfrm>
        </p:spPr>
      </p:pic>
    </p:spTree>
    <p:extLst>
      <p:ext uri="{BB962C8B-B14F-4D97-AF65-F5344CB8AC3E}">
        <p14:creationId xmlns:p14="http://schemas.microsoft.com/office/powerpoint/2010/main" val="3143714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C019-8065-4013-9E27-0DD7225AB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DSP’n</a:t>
            </a:r>
            <a:r>
              <a:rPr lang="tr-TR" dirty="0"/>
              <a:t>i</a:t>
            </a:r>
            <a:r>
              <a:rPr lang="en-GB" dirty="0"/>
              <a:t>n </a:t>
            </a:r>
            <a:r>
              <a:rPr lang="en-GB" dirty="0" err="1"/>
              <a:t>İç</a:t>
            </a:r>
            <a:r>
              <a:rPr lang="tr-TR" dirty="0"/>
              <a:t>i</a:t>
            </a:r>
            <a:r>
              <a:rPr lang="en-GB" dirty="0" err="1"/>
              <a:t>nde</a:t>
            </a:r>
            <a:r>
              <a:rPr lang="en-GB" dirty="0"/>
              <a:t> Ne Var?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8546D-0922-44C2-8E25-5A79D1403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DSP </a:t>
            </a:r>
            <a:r>
              <a:rPr lang="en-GB" dirty="0" err="1"/>
              <a:t>bu</a:t>
            </a:r>
            <a:r>
              <a:rPr lang="en-GB" dirty="0"/>
              <a:t> </a:t>
            </a:r>
            <a:r>
              <a:rPr lang="en-GB" dirty="0" err="1"/>
              <a:t>öneml</a:t>
            </a:r>
            <a:r>
              <a:rPr lang="tr-TR" dirty="0"/>
              <a:t>i</a:t>
            </a:r>
            <a:r>
              <a:rPr lang="en-GB" dirty="0"/>
              <a:t> b</a:t>
            </a:r>
            <a:r>
              <a:rPr lang="tr-TR" dirty="0"/>
              <a:t>i</a:t>
            </a:r>
            <a:r>
              <a:rPr lang="en-GB" dirty="0" err="1"/>
              <a:t>leşenler</a:t>
            </a:r>
            <a:r>
              <a:rPr lang="tr-TR" dirty="0"/>
              <a:t>i</a:t>
            </a:r>
            <a:r>
              <a:rPr lang="en-GB" dirty="0"/>
              <a:t> </a:t>
            </a:r>
            <a:r>
              <a:rPr lang="tr-TR" dirty="0"/>
              <a:t>i</a:t>
            </a:r>
            <a:r>
              <a:rPr lang="en-GB" dirty="0" err="1"/>
              <a:t>çer</a:t>
            </a:r>
            <a:r>
              <a:rPr lang="tr-TR" dirty="0"/>
              <a:t>i</a:t>
            </a:r>
            <a:r>
              <a:rPr lang="en-GB" dirty="0"/>
              <a:t>r:</a:t>
            </a:r>
          </a:p>
          <a:p>
            <a:r>
              <a:rPr lang="en-GB" b="1" dirty="0"/>
              <a:t>Program </a:t>
            </a:r>
            <a:r>
              <a:rPr lang="en-GB" b="1" dirty="0" err="1"/>
              <a:t>Belleği</a:t>
            </a:r>
            <a:r>
              <a:rPr lang="en-GB" dirty="0"/>
              <a:t>: </a:t>
            </a:r>
            <a:r>
              <a:rPr lang="en-GB" dirty="0" err="1"/>
              <a:t>DSP'nin</a:t>
            </a:r>
            <a:r>
              <a:rPr lang="en-GB" dirty="0"/>
              <a:t> </a:t>
            </a:r>
            <a:r>
              <a:rPr lang="en-GB" dirty="0" err="1"/>
              <a:t>verileri</a:t>
            </a:r>
            <a:r>
              <a:rPr lang="en-GB" dirty="0"/>
              <a:t> </a:t>
            </a:r>
            <a:r>
              <a:rPr lang="en-GB" dirty="0" err="1"/>
              <a:t>işlemek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 </a:t>
            </a:r>
            <a:r>
              <a:rPr lang="en-GB" dirty="0" err="1"/>
              <a:t>kullanacağı</a:t>
            </a:r>
            <a:r>
              <a:rPr lang="en-GB" dirty="0"/>
              <a:t> </a:t>
            </a:r>
            <a:r>
              <a:rPr lang="en-GB" dirty="0" err="1"/>
              <a:t>programları</a:t>
            </a:r>
            <a:r>
              <a:rPr lang="en-GB" dirty="0"/>
              <a:t> </a:t>
            </a:r>
            <a:r>
              <a:rPr lang="en-GB" dirty="0" err="1"/>
              <a:t>depolar</a:t>
            </a:r>
            <a:endParaRPr lang="en-GB" dirty="0"/>
          </a:p>
          <a:p>
            <a:r>
              <a:rPr lang="en-GB" b="1" dirty="0"/>
              <a:t>Veri </a:t>
            </a:r>
            <a:r>
              <a:rPr lang="en-GB" b="1" dirty="0" err="1"/>
              <a:t>Belleği</a:t>
            </a:r>
            <a:r>
              <a:rPr lang="en-GB" b="1" dirty="0"/>
              <a:t>:</a:t>
            </a:r>
            <a:r>
              <a:rPr lang="en-GB" dirty="0"/>
              <a:t> </a:t>
            </a:r>
            <a:r>
              <a:rPr lang="en-GB" dirty="0" err="1"/>
              <a:t>İşlenecek</a:t>
            </a:r>
            <a:r>
              <a:rPr lang="en-GB" dirty="0"/>
              <a:t> </a:t>
            </a:r>
            <a:r>
              <a:rPr lang="en-GB" dirty="0" err="1"/>
              <a:t>bilgileri</a:t>
            </a:r>
            <a:r>
              <a:rPr lang="en-GB" dirty="0"/>
              <a:t> </a:t>
            </a:r>
            <a:r>
              <a:rPr lang="en-GB" dirty="0" err="1"/>
              <a:t>depolar</a:t>
            </a:r>
            <a:r>
              <a:rPr lang="en-GB" dirty="0"/>
              <a:t>
</a:t>
            </a:r>
            <a:r>
              <a:rPr lang="en-GB" b="1" dirty="0" err="1"/>
              <a:t>İşlem</a:t>
            </a:r>
            <a:r>
              <a:rPr lang="en-GB" b="1" dirty="0"/>
              <a:t> </a:t>
            </a:r>
            <a:r>
              <a:rPr lang="en-GB" b="1" dirty="0" err="1"/>
              <a:t>Altyapısı</a:t>
            </a:r>
            <a:r>
              <a:rPr lang="en-GB" b="1" dirty="0"/>
              <a:t>:</a:t>
            </a:r>
            <a:r>
              <a:rPr lang="en-GB" dirty="0"/>
              <a:t> Program </a:t>
            </a:r>
            <a:r>
              <a:rPr lang="en-GB" dirty="0" err="1"/>
              <a:t>Belleği'nden</a:t>
            </a:r>
            <a:r>
              <a:rPr lang="en-GB" dirty="0"/>
              <a:t> </a:t>
            </a:r>
            <a:r>
              <a:rPr lang="en-GB" dirty="0" err="1"/>
              <a:t>programa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Veri </a:t>
            </a:r>
            <a:r>
              <a:rPr lang="en-GB" dirty="0" err="1"/>
              <a:t>Belleği'nden</a:t>
            </a:r>
            <a:r>
              <a:rPr lang="en-GB" dirty="0"/>
              <a:t> </a:t>
            </a:r>
            <a:r>
              <a:rPr lang="en-GB" dirty="0" err="1"/>
              <a:t>verilere</a:t>
            </a:r>
            <a:r>
              <a:rPr lang="en-GB" dirty="0"/>
              <a:t> </a:t>
            </a:r>
            <a:r>
              <a:rPr lang="en-GB" dirty="0" err="1"/>
              <a:t>erişerek</a:t>
            </a:r>
            <a:r>
              <a:rPr lang="en-GB" dirty="0"/>
              <a:t> </a:t>
            </a:r>
            <a:r>
              <a:rPr lang="en-GB" dirty="0" err="1"/>
              <a:t>matematik</a:t>
            </a:r>
            <a:r>
              <a:rPr lang="en-GB" dirty="0"/>
              <a:t> </a:t>
            </a:r>
            <a:r>
              <a:rPr lang="en-GB" dirty="0" err="1"/>
              <a:t>işlemeyi</a:t>
            </a:r>
            <a:r>
              <a:rPr lang="en-GB" dirty="0"/>
              <a:t> </a:t>
            </a:r>
            <a:r>
              <a:rPr lang="en-GB" dirty="0" err="1"/>
              <a:t>gerçekleştirir</a:t>
            </a:r>
            <a:r>
              <a:rPr lang="en-GB" dirty="0"/>
              <a:t>
</a:t>
            </a:r>
            <a:r>
              <a:rPr lang="en-GB" b="1" dirty="0" err="1"/>
              <a:t>Giriş</a:t>
            </a:r>
            <a:r>
              <a:rPr lang="en-GB" b="1" dirty="0"/>
              <a:t>/</a:t>
            </a:r>
            <a:r>
              <a:rPr lang="en-GB" b="1" dirty="0" err="1"/>
              <a:t>Çıkış</a:t>
            </a:r>
            <a:r>
              <a:rPr lang="en-GB" b="1" dirty="0"/>
              <a:t>:</a:t>
            </a:r>
            <a:r>
              <a:rPr lang="en-GB" dirty="0"/>
              <a:t> </a:t>
            </a:r>
            <a:r>
              <a:rPr lang="en-GB" dirty="0" err="1"/>
              <a:t>Dış</a:t>
            </a:r>
            <a:r>
              <a:rPr lang="en-GB" dirty="0"/>
              <a:t> </a:t>
            </a:r>
            <a:r>
              <a:rPr lang="en-GB" dirty="0" err="1"/>
              <a:t>dünyaya</a:t>
            </a:r>
            <a:r>
              <a:rPr lang="en-GB" dirty="0"/>
              <a:t> </a:t>
            </a:r>
            <a:r>
              <a:rPr lang="en-GB" dirty="0" err="1"/>
              <a:t>bağlanmak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dizi </a:t>
            </a:r>
            <a:r>
              <a:rPr lang="en-GB" dirty="0" err="1"/>
              <a:t>işlev</a:t>
            </a:r>
            <a:r>
              <a:rPr lang="en-GB" dirty="0"/>
              <a:t> </a:t>
            </a:r>
            <a:r>
              <a:rPr lang="en-GB" dirty="0" err="1"/>
              <a:t>sunar</a:t>
            </a:r>
            <a:r>
              <a:rPr lang="en-GB" dirty="0"/>
              <a:t>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36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4E72-929A-43D1-9722-5BCF4A4B4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FPGA ned</a:t>
            </a:r>
            <a:r>
              <a:rPr lang="tr-TR" dirty="0"/>
              <a:t>i</a:t>
            </a:r>
            <a:r>
              <a:rPr lang="en-GB" dirty="0"/>
              <a:t>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E8EB0-AC6C-40C0-AA93-E11C10944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Field Programmable Gate Arrays (FPGAs) </a:t>
            </a:r>
            <a:r>
              <a:rPr lang="tr-TR" dirty="0"/>
              <a:t>(</a:t>
            </a:r>
            <a:r>
              <a:rPr lang="en-GB" dirty="0"/>
              <a:t>Alan </a:t>
            </a:r>
            <a:r>
              <a:rPr lang="en-GB" dirty="0" err="1"/>
              <a:t>Programlanab</a:t>
            </a:r>
            <a:r>
              <a:rPr lang="tr-TR" dirty="0"/>
              <a:t>i</a:t>
            </a:r>
            <a:r>
              <a:rPr lang="en-GB" dirty="0"/>
              <a:t>l</a:t>
            </a:r>
            <a:r>
              <a:rPr lang="tr-TR" dirty="0"/>
              <a:t>i</a:t>
            </a:r>
            <a:r>
              <a:rPr lang="en-GB" dirty="0"/>
              <a:t>r </a:t>
            </a:r>
            <a:r>
              <a:rPr lang="en-GB" dirty="0" err="1"/>
              <a:t>Kapı</a:t>
            </a:r>
            <a:r>
              <a:rPr lang="en-GB" dirty="0"/>
              <a:t> D</a:t>
            </a:r>
            <a:r>
              <a:rPr lang="tr-TR" dirty="0"/>
              <a:t>i</a:t>
            </a:r>
            <a:r>
              <a:rPr lang="en-GB" dirty="0"/>
              <a:t>z</a:t>
            </a:r>
            <a:r>
              <a:rPr lang="tr-TR" dirty="0"/>
              <a:t>i</a:t>
            </a:r>
            <a:r>
              <a:rPr lang="en-GB" dirty="0" err="1"/>
              <a:t>ler</a:t>
            </a:r>
            <a:r>
              <a:rPr lang="tr-TR" dirty="0"/>
              <a:t>i)</a:t>
            </a:r>
            <a:r>
              <a:rPr lang="en-GB" dirty="0"/>
              <a:t> </a:t>
            </a:r>
            <a:r>
              <a:rPr lang="en-GB" dirty="0" err="1"/>
              <a:t>programlanabilir</a:t>
            </a:r>
            <a:r>
              <a:rPr lang="en-GB" dirty="0"/>
              <a:t> </a:t>
            </a:r>
            <a:r>
              <a:rPr lang="en-GB" dirty="0" err="1"/>
              <a:t>ara</a:t>
            </a:r>
            <a:r>
              <a:rPr lang="en-GB" dirty="0"/>
              <a:t> </a:t>
            </a:r>
            <a:r>
              <a:rPr lang="en-GB" dirty="0" err="1"/>
              <a:t>bağlantılar</a:t>
            </a:r>
            <a:r>
              <a:rPr lang="en-GB" dirty="0"/>
              <a:t> </a:t>
            </a:r>
            <a:r>
              <a:rPr lang="en-GB" dirty="0" err="1"/>
              <a:t>aracılığıyla</a:t>
            </a:r>
            <a:r>
              <a:rPr lang="en-GB" dirty="0"/>
              <a:t> </a:t>
            </a:r>
            <a:r>
              <a:rPr lang="en-GB" dirty="0" err="1"/>
              <a:t>bağlanan</a:t>
            </a:r>
            <a:r>
              <a:rPr lang="en-GB" dirty="0"/>
              <a:t> </a:t>
            </a:r>
            <a:r>
              <a:rPr lang="en-GB" dirty="0" err="1"/>
              <a:t>yapılandırılabilir</a:t>
            </a:r>
            <a:r>
              <a:rPr lang="en-GB" dirty="0"/>
              <a:t> </a:t>
            </a:r>
            <a:r>
              <a:rPr lang="en-GB" dirty="0" err="1"/>
              <a:t>mantık</a:t>
            </a:r>
            <a:r>
              <a:rPr lang="en-GB" dirty="0"/>
              <a:t> </a:t>
            </a:r>
            <a:r>
              <a:rPr lang="en-GB" dirty="0" err="1"/>
              <a:t>blokları</a:t>
            </a:r>
            <a:r>
              <a:rPr lang="en-GB" dirty="0"/>
              <a:t> (</a:t>
            </a:r>
            <a:r>
              <a:rPr lang="en-GB" dirty="0" err="1"/>
              <a:t>CLB'ler</a:t>
            </a:r>
            <a:r>
              <a:rPr lang="en-GB" dirty="0"/>
              <a:t>) </a:t>
            </a:r>
            <a:r>
              <a:rPr lang="en-GB" dirty="0" err="1"/>
              <a:t>matrisini</a:t>
            </a:r>
            <a:r>
              <a:rPr lang="en-GB" dirty="0"/>
              <a:t> </a:t>
            </a:r>
            <a:r>
              <a:rPr lang="en-GB" dirty="0" err="1"/>
              <a:t>temel</a:t>
            </a:r>
            <a:r>
              <a:rPr lang="en-GB" dirty="0"/>
              <a:t> </a:t>
            </a:r>
            <a:r>
              <a:rPr lang="en-GB" dirty="0" err="1"/>
              <a:t>alan</a:t>
            </a:r>
            <a:r>
              <a:rPr lang="en-GB" dirty="0"/>
              <a:t> </a:t>
            </a:r>
            <a:r>
              <a:rPr lang="en-GB" dirty="0" err="1"/>
              <a:t>yarı</a:t>
            </a:r>
            <a:r>
              <a:rPr lang="en-GB" dirty="0"/>
              <a:t> </a:t>
            </a:r>
            <a:r>
              <a:rPr lang="en-GB" dirty="0" err="1"/>
              <a:t>iletken</a:t>
            </a:r>
            <a:r>
              <a:rPr lang="en-GB" dirty="0"/>
              <a:t> </a:t>
            </a:r>
            <a:r>
              <a:rPr lang="en-GB" dirty="0" err="1"/>
              <a:t>aygıtlardır</a:t>
            </a:r>
            <a:r>
              <a:rPr lang="en-GB" dirty="0"/>
              <a:t>. </a:t>
            </a:r>
            <a:r>
              <a:rPr lang="en-GB" dirty="0" err="1"/>
              <a:t>FPGA'lar</a:t>
            </a:r>
            <a:r>
              <a:rPr lang="en-GB" dirty="0"/>
              <a:t> </a:t>
            </a:r>
            <a:r>
              <a:rPr lang="en-GB" dirty="0" err="1"/>
              <a:t>üretimden</a:t>
            </a:r>
            <a:r>
              <a:rPr lang="en-GB" dirty="0"/>
              <a:t> </a:t>
            </a:r>
            <a:r>
              <a:rPr lang="en-GB" dirty="0" err="1"/>
              <a:t>sonra</a:t>
            </a:r>
            <a:r>
              <a:rPr lang="en-GB" dirty="0"/>
              <a:t> </a:t>
            </a:r>
            <a:r>
              <a:rPr lang="en-GB" dirty="0" err="1"/>
              <a:t>istenen</a:t>
            </a:r>
            <a:r>
              <a:rPr lang="en-GB" dirty="0"/>
              <a:t> </a:t>
            </a:r>
            <a:r>
              <a:rPr lang="en-GB" dirty="0" err="1"/>
              <a:t>uygulama</a:t>
            </a:r>
            <a:r>
              <a:rPr lang="en-GB" dirty="0"/>
              <a:t> </a:t>
            </a:r>
            <a:r>
              <a:rPr lang="en-GB" dirty="0" err="1"/>
              <a:t>veya</a:t>
            </a:r>
            <a:r>
              <a:rPr lang="en-GB" dirty="0"/>
              <a:t> </a:t>
            </a:r>
            <a:r>
              <a:rPr lang="en-GB" dirty="0" err="1"/>
              <a:t>işlevsellik</a:t>
            </a:r>
            <a:r>
              <a:rPr lang="en-GB" dirty="0"/>
              <a:t> </a:t>
            </a:r>
            <a:r>
              <a:rPr lang="en-GB" dirty="0" err="1"/>
              <a:t>gereksinimlerine</a:t>
            </a:r>
            <a:r>
              <a:rPr lang="en-GB" dirty="0"/>
              <a:t> </a:t>
            </a:r>
            <a:r>
              <a:rPr lang="en-GB" dirty="0" err="1"/>
              <a:t>göre</a:t>
            </a:r>
            <a:r>
              <a:rPr lang="en-GB" dirty="0"/>
              <a:t> </a:t>
            </a:r>
            <a:r>
              <a:rPr lang="en-GB" dirty="0" err="1"/>
              <a:t>yeniden</a:t>
            </a:r>
            <a:r>
              <a:rPr lang="en-GB" dirty="0"/>
              <a:t> </a:t>
            </a:r>
            <a:r>
              <a:rPr lang="en-GB" dirty="0" err="1"/>
              <a:t>programlanabilir</a:t>
            </a:r>
            <a:r>
              <a:rPr lang="en-GB" dirty="0"/>
              <a:t>. Bu </a:t>
            </a:r>
            <a:r>
              <a:rPr lang="en-GB" dirty="0" err="1"/>
              <a:t>özellik</a:t>
            </a:r>
            <a:r>
              <a:rPr lang="en-GB" dirty="0"/>
              <a:t>, FP</a:t>
            </a:r>
            <a:r>
              <a:rPr lang="tr-TR" dirty="0"/>
              <a:t>g</a:t>
            </a:r>
            <a:r>
              <a:rPr lang="en-GB" dirty="0" err="1"/>
              <a:t>A'ları</a:t>
            </a:r>
            <a:r>
              <a:rPr lang="en-GB" dirty="0"/>
              <a:t> </a:t>
            </a:r>
            <a:r>
              <a:rPr lang="en-GB" dirty="0" err="1"/>
              <a:t>belirli</a:t>
            </a:r>
            <a:r>
              <a:rPr lang="en-GB" dirty="0"/>
              <a:t> </a:t>
            </a:r>
            <a:r>
              <a:rPr lang="en-GB" dirty="0" err="1"/>
              <a:t>tasarım</a:t>
            </a:r>
            <a:r>
              <a:rPr lang="en-GB" dirty="0"/>
              <a:t> </a:t>
            </a:r>
            <a:r>
              <a:rPr lang="en-GB" dirty="0" err="1"/>
              <a:t>görevleri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 </a:t>
            </a:r>
            <a:r>
              <a:rPr lang="en-GB" dirty="0" err="1"/>
              <a:t>özel</a:t>
            </a:r>
            <a:r>
              <a:rPr lang="en-GB" dirty="0"/>
              <a:t> </a:t>
            </a:r>
            <a:r>
              <a:rPr lang="en-GB" dirty="0" err="1"/>
              <a:t>olarak</a:t>
            </a:r>
            <a:r>
              <a:rPr lang="en-GB" dirty="0"/>
              <a:t> </a:t>
            </a:r>
            <a:r>
              <a:rPr lang="en-GB" dirty="0" err="1"/>
              <a:t>üretilen</a:t>
            </a:r>
            <a:r>
              <a:rPr lang="en-GB" dirty="0"/>
              <a:t> </a:t>
            </a:r>
            <a:r>
              <a:rPr lang="en-GB" dirty="0" err="1"/>
              <a:t>Uygulamaya</a:t>
            </a:r>
            <a:r>
              <a:rPr lang="en-GB" dirty="0"/>
              <a:t> </a:t>
            </a:r>
            <a:r>
              <a:rPr lang="en-GB" dirty="0" err="1"/>
              <a:t>Özgü</a:t>
            </a:r>
            <a:r>
              <a:rPr lang="en-GB" dirty="0"/>
              <a:t> </a:t>
            </a:r>
            <a:r>
              <a:rPr lang="en-GB" dirty="0" err="1"/>
              <a:t>Tümleşik</a:t>
            </a:r>
            <a:r>
              <a:rPr lang="en-GB" dirty="0"/>
              <a:t> </a:t>
            </a:r>
            <a:r>
              <a:rPr lang="en-GB" dirty="0" err="1"/>
              <a:t>Devrelerden</a:t>
            </a:r>
            <a:r>
              <a:rPr lang="en-GB" dirty="0"/>
              <a:t> (ASIC) </a:t>
            </a:r>
            <a:r>
              <a:rPr lang="en-GB" dirty="0" err="1"/>
              <a:t>ayırır</a:t>
            </a:r>
            <a:r>
              <a:rPr lang="en-GB" dirty="0"/>
              <a:t>. Tek </a:t>
            </a:r>
            <a:r>
              <a:rPr lang="en-GB" dirty="0" err="1"/>
              <a:t>seferlik</a:t>
            </a:r>
            <a:r>
              <a:rPr lang="en-GB" dirty="0"/>
              <a:t> </a:t>
            </a:r>
            <a:r>
              <a:rPr lang="en-GB" dirty="0" err="1"/>
              <a:t>programlanabilir</a:t>
            </a:r>
            <a:r>
              <a:rPr lang="en-GB" dirty="0"/>
              <a:t> (OTP) </a:t>
            </a:r>
            <a:r>
              <a:rPr lang="en-GB" dirty="0" err="1"/>
              <a:t>FPGA'lar</a:t>
            </a:r>
            <a:r>
              <a:rPr lang="en-GB" dirty="0"/>
              <a:t> </a:t>
            </a:r>
            <a:r>
              <a:rPr lang="en-GB" dirty="0" err="1"/>
              <a:t>mevcut</a:t>
            </a:r>
            <a:r>
              <a:rPr lang="en-GB" dirty="0"/>
              <a:t> </a:t>
            </a:r>
            <a:r>
              <a:rPr lang="en-GB" dirty="0" err="1"/>
              <a:t>olsa</a:t>
            </a:r>
            <a:r>
              <a:rPr lang="en-GB" dirty="0"/>
              <a:t> da, </a:t>
            </a:r>
            <a:r>
              <a:rPr lang="en-GB" dirty="0" err="1"/>
              <a:t>baskın</a:t>
            </a:r>
            <a:r>
              <a:rPr lang="en-GB" dirty="0"/>
              <a:t> </a:t>
            </a:r>
            <a:r>
              <a:rPr lang="en-GB" dirty="0" err="1"/>
              <a:t>türler</a:t>
            </a:r>
            <a:r>
              <a:rPr lang="en-GB" dirty="0"/>
              <a:t> </a:t>
            </a:r>
            <a:r>
              <a:rPr lang="en-GB" dirty="0" err="1"/>
              <a:t>tasarım</a:t>
            </a:r>
            <a:r>
              <a:rPr lang="en-GB" dirty="0"/>
              <a:t> </a:t>
            </a:r>
            <a:r>
              <a:rPr lang="en-GB" dirty="0" err="1"/>
              <a:t>geliştikçe</a:t>
            </a:r>
            <a:r>
              <a:rPr lang="en-GB" dirty="0"/>
              <a:t> </a:t>
            </a:r>
            <a:r>
              <a:rPr lang="en-GB" dirty="0" err="1"/>
              <a:t>yeniden</a:t>
            </a:r>
            <a:r>
              <a:rPr lang="en-GB" dirty="0"/>
              <a:t> </a:t>
            </a:r>
            <a:r>
              <a:rPr lang="en-GB" dirty="0" err="1"/>
              <a:t>programlanabilen</a:t>
            </a:r>
            <a:r>
              <a:rPr lang="en-GB" dirty="0"/>
              <a:t> SRAM </a:t>
            </a:r>
            <a:r>
              <a:rPr lang="en-GB" dirty="0" err="1"/>
              <a:t>tabanlıdır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83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046C-5DF9-4E95-B9A3-539D4EAA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FPGA </a:t>
            </a:r>
            <a:r>
              <a:rPr lang="en-US" dirty="0" err="1"/>
              <a:t>İç</a:t>
            </a:r>
            <a:r>
              <a:rPr lang="tr-TR" dirty="0"/>
              <a:t>i</a:t>
            </a:r>
            <a:r>
              <a:rPr lang="en-US" dirty="0" err="1"/>
              <a:t>nde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C521D6-A448-4311-8AA2-76A9B2C90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615" y="685800"/>
            <a:ext cx="4943267" cy="4549809"/>
          </a:xfrm>
        </p:spPr>
      </p:pic>
    </p:spTree>
    <p:extLst>
      <p:ext uri="{BB962C8B-B14F-4D97-AF65-F5344CB8AC3E}">
        <p14:creationId xmlns:p14="http://schemas.microsoft.com/office/powerpoint/2010/main" val="2424200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051C7F-6EFD-4D42-97FB-5429AE7821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539144"/>
              </p:ext>
            </p:extLst>
          </p:nvPr>
        </p:nvGraphicFramePr>
        <p:xfrm>
          <a:off x="1403424" y="145279"/>
          <a:ext cx="99060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8052">
                  <a:extLst>
                    <a:ext uri="{9D8B030D-6E8A-4147-A177-3AD203B41FA5}">
                      <a16:colId xmlns:a16="http://schemas.microsoft.com/office/drawing/2014/main" val="18028047"/>
                    </a:ext>
                  </a:extLst>
                </a:gridCol>
                <a:gridCol w="2824948">
                  <a:extLst>
                    <a:ext uri="{9D8B030D-6E8A-4147-A177-3AD203B41FA5}">
                      <a16:colId xmlns:a16="http://schemas.microsoft.com/office/drawing/2014/main" val="277792192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55906558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898786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04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Güç</a:t>
                      </a:r>
                      <a:r>
                        <a:rPr lang="en-US" dirty="0"/>
                        <a:t>
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Düşük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Güç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Düşük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Güç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Diğerlerinden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daha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yüksek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6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İşleme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Hızı</a:t>
                      </a:r>
                      <a:r>
                        <a:rPr lang="en-US" dirty="0"/>
                        <a:t>
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sinyal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uygulamalarında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çok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verimli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olacaktır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Sinyal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için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ayrılmış</a:t>
                      </a:r>
                      <a:r>
                        <a:rPr lang="en-US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Daha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fazla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çekirdekle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hızlı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olabilir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ancak</a:t>
                      </a:r>
                      <a:r>
                        <a:rPr lang="en-US" dirty="0"/>
                        <a:t> FPGA </a:t>
                      </a:r>
                      <a:r>
                        <a:rPr lang="en-US" dirty="0" err="1"/>
                        <a:t>kadar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verimli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olamaz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hızlısı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Paralel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işleme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özelliği</a:t>
                      </a:r>
                      <a:r>
                        <a:rPr lang="en-US" dirty="0"/>
                        <a:t>)
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7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Zorluk</a:t>
                      </a:r>
                      <a:r>
                        <a:rPr lang="en-US" dirty="0"/>
                        <a:t>
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Mikrodenetleyiciden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daha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zor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FPGA'dan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daha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kolay</a:t>
                      </a:r>
                      <a:r>
                        <a:rPr lang="en-US" dirty="0"/>
                        <a:t> , </a:t>
                      </a:r>
                      <a:r>
                        <a:rPr lang="en-US" dirty="0" err="1"/>
                        <a:t>ancak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çok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iyi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matematik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gerektirir</a:t>
                      </a:r>
                      <a:r>
                        <a:rPr lang="en-US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Bazı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programlama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gömülü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bilgi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kolayca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programlanabilir</a:t>
                      </a:r>
                      <a:r>
                        <a:rPr lang="en-US" dirty="0"/>
                        <a:t>.
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Tüm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yapının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kullanıcı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tarafından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tasarlanması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gerektiğinden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kullanımı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zor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olanıdır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275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Nerede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kullanılır</a:t>
                      </a:r>
                      <a:r>
                        <a:rPr lang="en-US" dirty="0"/>
                        <a:t>.
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Sinyal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derin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matematiğin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kullanıldığı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uygulamalarda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Komminasyon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cihazlarında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olduğu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gibi</a:t>
                      </a:r>
                      <a:r>
                        <a:rPr lang="en-US" dirty="0"/>
                        <a:t>. MP3, Video </a:t>
                      </a:r>
                      <a:r>
                        <a:rPr lang="en-US" dirty="0" err="1"/>
                        <a:t>Kaydediciler</a:t>
                      </a:r>
                      <a:r>
                        <a:rPr lang="en-US" dirty="0"/>
                        <a:t> vb.
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Düşük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güç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uygulamalarında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tüm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farklı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çevre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birimlerine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hıza</a:t>
                      </a:r>
                      <a:r>
                        <a:rPr lang="en-US" dirty="0"/>
                        <a:t> da </a:t>
                      </a:r>
                      <a:r>
                        <a:rPr lang="en-US" dirty="0" err="1"/>
                        <a:t>ihtiyaç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duyulan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uygulamalarda</a:t>
                      </a:r>
                      <a:r>
                        <a:rPr lang="en-US" dirty="0"/>
                        <a:t>. 
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Yüksek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işlem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hızına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ihtiyaç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duyan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uygulamalarda</a:t>
                      </a:r>
                      <a:r>
                        <a:rPr lang="en-US" dirty="0"/>
                        <a:t>; </a:t>
                      </a:r>
                      <a:r>
                        <a:rPr lang="en-US" dirty="0" err="1"/>
                        <a:t>gerçek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zamanlı</a:t>
                      </a:r>
                      <a:r>
                        <a:rPr lang="en-US" dirty="0"/>
                        <a:t> video </a:t>
                      </a:r>
                      <a:r>
                        <a:rPr lang="en-US" dirty="0" err="1"/>
                        <a:t>işleme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Tıbbi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uygulamalarda</a:t>
                      </a:r>
                      <a:r>
                        <a:rPr lang="en-US" dirty="0"/>
                        <a:t>. 
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659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Fiyat</a:t>
                      </a:r>
                      <a:r>
                        <a:rPr lang="en-US" dirty="0"/>
                        <a:t>
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Bunlar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Arasında</a:t>
                      </a:r>
                      <a:r>
                        <a:rPr lang="en-US" dirty="0"/>
                        <a:t>
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Ucuz</a:t>
                      </a:r>
                      <a:r>
                        <a:rPr lang="en-US" dirty="0"/>
                        <a:t>
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Pahalı</a:t>
                      </a:r>
                      <a:r>
                        <a:rPr lang="en-US" dirty="0"/>
                        <a:t>
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670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52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BF7D-2217-487D-9F24-8AC807F5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Gömülü</a:t>
            </a:r>
            <a:r>
              <a:rPr lang="en-US" dirty="0"/>
              <a:t> S</a:t>
            </a:r>
            <a:r>
              <a:rPr lang="tr-TR" dirty="0"/>
              <a:t>i</a:t>
            </a:r>
            <a:r>
              <a:rPr lang="en-US" dirty="0" err="1"/>
              <a:t>stemler</a:t>
            </a:r>
            <a:r>
              <a:rPr lang="en-US" dirty="0"/>
              <a:t> </a:t>
            </a:r>
            <a:r>
              <a:rPr lang="en-US" dirty="0" err="1"/>
              <a:t>Nelerd</a:t>
            </a:r>
            <a:r>
              <a:rPr lang="tr-TR" dirty="0"/>
              <a:t>i</a:t>
            </a:r>
            <a:r>
              <a:rPr lang="en-US" dirty="0"/>
              <a:t>r?
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63298-E312-447B-8423-E48D3BD7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Normalde</a:t>
            </a:r>
            <a:r>
              <a:rPr lang="en-GB" dirty="0"/>
              <a:t> </a:t>
            </a:r>
            <a:r>
              <a:rPr lang="en-GB" dirty="0" err="1"/>
              <a:t>bilgisayar</a:t>
            </a:r>
            <a:r>
              <a:rPr lang="en-GB" dirty="0"/>
              <a:t> </a:t>
            </a:r>
            <a:r>
              <a:rPr lang="en-GB" dirty="0" err="1"/>
              <a:t>olarak</a:t>
            </a:r>
            <a:r>
              <a:rPr lang="en-GB" dirty="0"/>
              <a:t> </a:t>
            </a:r>
            <a:r>
              <a:rPr lang="en-GB" dirty="0" err="1"/>
              <a:t>kabul</a:t>
            </a:r>
            <a:r>
              <a:rPr lang="en-GB" dirty="0"/>
              <a:t> </a:t>
            </a:r>
            <a:r>
              <a:rPr lang="en-GB" dirty="0" err="1"/>
              <a:t>olmayan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aygıtta</a:t>
            </a:r>
            <a:r>
              <a:rPr lang="en-GB" dirty="0"/>
              <a:t> </a:t>
            </a:r>
            <a:r>
              <a:rPr lang="en-GB" dirty="0" err="1"/>
              <a:t>çalışan</a:t>
            </a:r>
            <a:r>
              <a:rPr lang="en-GB" dirty="0"/>
              <a:t> </a:t>
            </a:r>
            <a:r>
              <a:rPr lang="en-GB" dirty="0" err="1"/>
              <a:t>yazılım</a:t>
            </a:r>
            <a:r>
              <a:rPr lang="en-GB" dirty="0"/>
              <a:t>
Az </a:t>
            </a:r>
            <a:r>
              <a:rPr lang="en-GB" dirty="0" err="1"/>
              <a:t>sayıda</a:t>
            </a:r>
            <a:r>
              <a:rPr lang="en-GB" dirty="0"/>
              <a:t> </a:t>
            </a:r>
            <a:r>
              <a:rPr lang="en-GB" dirty="0" err="1"/>
              <a:t>adanmış</a:t>
            </a:r>
            <a:r>
              <a:rPr lang="en-GB" dirty="0"/>
              <a:t> </a:t>
            </a:r>
            <a:r>
              <a:rPr lang="en-GB" dirty="0" err="1"/>
              <a:t>görev</a:t>
            </a:r>
            <a:r>
              <a:rPr lang="en-GB" dirty="0"/>
              <a:t>
</a:t>
            </a:r>
            <a:r>
              <a:rPr lang="en-GB" dirty="0" err="1"/>
              <a:t>Alanlar</a:t>
            </a:r>
            <a:r>
              <a:rPr lang="en-GB" dirty="0"/>
              <a:t>: </a:t>
            </a:r>
            <a:r>
              <a:rPr lang="en-GB" dirty="0" err="1"/>
              <a:t>mobil</a:t>
            </a:r>
            <a:r>
              <a:rPr lang="en-GB" dirty="0"/>
              <a:t> </a:t>
            </a:r>
            <a:r>
              <a:rPr lang="en-GB" dirty="0" err="1"/>
              <a:t>bilgi</a:t>
            </a:r>
            <a:r>
              <a:rPr lang="en-GB" dirty="0"/>
              <a:t> </a:t>
            </a:r>
            <a:r>
              <a:rPr lang="en-GB" dirty="0" err="1"/>
              <a:t>işlem</a:t>
            </a:r>
            <a:r>
              <a:rPr lang="en-GB" dirty="0"/>
              <a:t>, </a:t>
            </a:r>
            <a:r>
              <a:rPr lang="en-GB" dirty="0" err="1"/>
              <a:t>tıbbi</a:t>
            </a:r>
            <a:r>
              <a:rPr lang="en-GB" dirty="0"/>
              <a:t>, </a:t>
            </a:r>
            <a:r>
              <a:rPr lang="en-GB" dirty="0" err="1"/>
              <a:t>otomotiv</a:t>
            </a:r>
            <a:r>
              <a:rPr lang="en-GB" dirty="0"/>
              <a:t> / </a:t>
            </a:r>
            <a:r>
              <a:rPr lang="en-GB" dirty="0" err="1"/>
              <a:t>havacılık</a:t>
            </a:r>
            <a:r>
              <a:rPr lang="en-GB" dirty="0"/>
              <a:t>, </a:t>
            </a:r>
            <a:r>
              <a:rPr lang="en-GB" dirty="0" err="1"/>
              <a:t>endüstriyel</a:t>
            </a:r>
            <a:r>
              <a:rPr lang="en-GB" dirty="0"/>
              <a:t> </a:t>
            </a:r>
            <a:r>
              <a:rPr lang="en-GB" dirty="0" err="1"/>
              <a:t>kontrol</a:t>
            </a:r>
            <a:r>
              <a:rPr lang="en-GB" dirty="0"/>
              <a:t>, </a:t>
            </a:r>
            <a:r>
              <a:rPr lang="en-GB" dirty="0" err="1"/>
              <a:t>ev</a:t>
            </a:r>
            <a:r>
              <a:rPr lang="en-GB" dirty="0"/>
              <a:t> </a:t>
            </a:r>
            <a:r>
              <a:rPr lang="en-GB" dirty="0" err="1"/>
              <a:t>aletleri</a:t>
            </a:r>
            <a:r>
              <a:rPr lang="en-GB" dirty="0"/>
              <a:t>, </a:t>
            </a:r>
            <a:r>
              <a:rPr lang="en-GB" dirty="0" err="1"/>
              <a:t>askeri</a:t>
            </a:r>
            <a:r>
              <a:rPr lang="en-GB" dirty="0"/>
              <a:t>, </a:t>
            </a:r>
            <a:r>
              <a:rPr lang="en-GB" dirty="0" err="1"/>
              <a:t>sensör</a:t>
            </a:r>
            <a:r>
              <a:rPr lang="en-GB" dirty="0"/>
              <a:t> </a:t>
            </a:r>
            <a:r>
              <a:rPr lang="en-GB" dirty="0" err="1"/>
              <a:t>ağları</a:t>
            </a:r>
            <a:r>
              <a:rPr lang="en-GB" dirty="0"/>
              <a:t>, </a:t>
            </a:r>
            <a:r>
              <a:rPr lang="en-GB" dirty="0" err="1"/>
              <a:t>Siber-Fiziksel</a:t>
            </a:r>
            <a:r>
              <a:rPr lang="en-GB" dirty="0"/>
              <a:t> </a:t>
            </a:r>
            <a:r>
              <a:rPr lang="en-GB" dirty="0" err="1"/>
              <a:t>Sistemler</a:t>
            </a:r>
            <a:r>
              <a:rPr lang="en-GB" dirty="0"/>
              <a:t>, </a:t>
            </a:r>
            <a:r>
              <a:rPr lang="en-GB" dirty="0" err="1"/>
              <a:t>akıllı</a:t>
            </a:r>
            <a:r>
              <a:rPr lang="en-GB" dirty="0"/>
              <a:t> </a:t>
            </a:r>
            <a:r>
              <a:rPr lang="en-GB" dirty="0" err="1"/>
              <a:t>binalar</a:t>
            </a:r>
            <a:r>
              <a:rPr lang="en-GB" dirty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50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DF2F-CE48-4B3F-86CB-E8FC9AA3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Gömülü</a:t>
            </a:r>
            <a:r>
              <a:rPr lang="en-GB" dirty="0"/>
              <a:t> S</a:t>
            </a:r>
            <a:r>
              <a:rPr lang="tr-TR" dirty="0"/>
              <a:t>i</a:t>
            </a:r>
            <a:r>
              <a:rPr lang="en-GB" dirty="0" err="1"/>
              <a:t>stemler</a:t>
            </a:r>
            <a:r>
              <a:rPr lang="tr-TR" dirty="0"/>
              <a:t>i</a:t>
            </a:r>
            <a:r>
              <a:rPr lang="en-GB" dirty="0"/>
              <a:t>n "</a:t>
            </a:r>
            <a:r>
              <a:rPr lang="en-GB" dirty="0" err="1"/>
              <a:t>Kısa</a:t>
            </a:r>
            <a:r>
              <a:rPr lang="en-GB" dirty="0"/>
              <a:t> L</a:t>
            </a:r>
            <a:r>
              <a:rPr lang="tr-TR" dirty="0"/>
              <a:t>i</a:t>
            </a:r>
            <a:r>
              <a:rPr lang="en-GB" dirty="0" err="1"/>
              <a:t>stes</a:t>
            </a:r>
            <a:r>
              <a:rPr lang="tr-TR" dirty="0"/>
              <a:t>i</a:t>
            </a:r>
            <a:r>
              <a:rPr lang="en-GB" dirty="0"/>
              <a:t>"
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25E9A-D096-4F6F-B042-3EDD317D8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5">
            <a:normAutofit fontScale="55000" lnSpcReduction="20000"/>
          </a:bodyPr>
          <a:lstStyle/>
          <a:p>
            <a:r>
              <a:rPr lang="en-US" dirty="0"/>
              <a:t>Anti-lock brakes</a:t>
            </a:r>
          </a:p>
          <a:p>
            <a:r>
              <a:rPr lang="en-US" dirty="0"/>
              <a:t>Auto-focus cameras</a:t>
            </a:r>
          </a:p>
          <a:p>
            <a:r>
              <a:rPr lang="en-US" dirty="0"/>
              <a:t>Automatic teller machines</a:t>
            </a:r>
          </a:p>
          <a:p>
            <a:r>
              <a:rPr lang="en-US" dirty="0"/>
              <a:t>MPEG decoders</a:t>
            </a:r>
          </a:p>
          <a:p>
            <a:r>
              <a:rPr lang="en-US" dirty="0"/>
              <a:t>Network cards</a:t>
            </a:r>
          </a:p>
          <a:p>
            <a:r>
              <a:rPr lang="en-US" dirty="0"/>
              <a:t>Network switches/routers</a:t>
            </a:r>
          </a:p>
          <a:p>
            <a:r>
              <a:rPr lang="en-US" dirty="0"/>
              <a:t>Automatic toll systems</a:t>
            </a:r>
          </a:p>
          <a:p>
            <a:r>
              <a:rPr lang="en-US" dirty="0"/>
              <a:t>Automatic transmission</a:t>
            </a:r>
          </a:p>
          <a:p>
            <a:r>
              <a:rPr lang="en-US" dirty="0"/>
              <a:t>Avionic systems</a:t>
            </a:r>
          </a:p>
          <a:p>
            <a:r>
              <a:rPr lang="en-US" dirty="0"/>
              <a:t>Battery chargers</a:t>
            </a:r>
          </a:p>
          <a:p>
            <a:r>
              <a:rPr lang="en-US" dirty="0"/>
              <a:t>Camcorders</a:t>
            </a:r>
          </a:p>
          <a:p>
            <a:r>
              <a:rPr lang="en-US" dirty="0"/>
              <a:t>Cell phones</a:t>
            </a:r>
            <a:endParaRPr lang="pt-BR" dirty="0"/>
          </a:p>
          <a:p>
            <a:r>
              <a:rPr lang="en-US" dirty="0"/>
              <a:t>On-board navigation</a:t>
            </a:r>
          </a:p>
          <a:p>
            <a:r>
              <a:rPr lang="en-US" dirty="0"/>
              <a:t>Pagers</a:t>
            </a:r>
          </a:p>
          <a:p>
            <a:r>
              <a:rPr lang="en-US" dirty="0"/>
              <a:t>Photocopiers</a:t>
            </a:r>
          </a:p>
          <a:p>
            <a:r>
              <a:rPr lang="en-US" dirty="0"/>
              <a:t>Plant control</a:t>
            </a:r>
          </a:p>
          <a:p>
            <a:r>
              <a:rPr lang="en-US" dirty="0"/>
              <a:t>Point-of-sale systems</a:t>
            </a:r>
          </a:p>
          <a:p>
            <a:r>
              <a:rPr lang="en-US" dirty="0"/>
              <a:t>Portable video games</a:t>
            </a:r>
          </a:p>
          <a:p>
            <a:r>
              <a:rPr lang="en-GB" dirty="0"/>
              <a:t>Cell-phone base stations </a:t>
            </a:r>
          </a:p>
          <a:p>
            <a:r>
              <a:rPr lang="en-US" dirty="0"/>
              <a:t>Cordless phones</a:t>
            </a:r>
          </a:p>
          <a:p>
            <a:r>
              <a:rPr lang="en-US" dirty="0"/>
              <a:t>Cruise control</a:t>
            </a:r>
          </a:p>
          <a:p>
            <a:r>
              <a:rPr lang="en-US" dirty="0"/>
              <a:t>Digital cameras</a:t>
            </a:r>
          </a:p>
          <a:p>
            <a:r>
              <a:rPr lang="en-US" dirty="0"/>
              <a:t>Disk drives</a:t>
            </a:r>
          </a:p>
          <a:p>
            <a:r>
              <a:rPr lang="en-US" dirty="0"/>
              <a:t>Electronic card readers</a:t>
            </a:r>
          </a:p>
          <a:p>
            <a:r>
              <a:rPr lang="en-US" dirty="0"/>
              <a:t>Electronic instruments</a:t>
            </a:r>
          </a:p>
          <a:p>
            <a:r>
              <a:rPr lang="en-US" dirty="0"/>
              <a:t>Printers</a:t>
            </a:r>
          </a:p>
          <a:p>
            <a:r>
              <a:rPr lang="en-US" dirty="0"/>
              <a:t>Satellite phones</a:t>
            </a:r>
          </a:p>
          <a:p>
            <a:r>
              <a:rPr lang="en-US" dirty="0"/>
              <a:t>Scanners</a:t>
            </a:r>
          </a:p>
          <a:p>
            <a:r>
              <a:rPr lang="en-US" dirty="0"/>
              <a:t>Smart ovens/dishwashers</a:t>
            </a:r>
          </a:p>
          <a:p>
            <a:r>
              <a:rPr lang="en-US" dirty="0"/>
              <a:t>Speech recognizers</a:t>
            </a:r>
          </a:p>
          <a:p>
            <a:r>
              <a:rPr lang="en-US" dirty="0"/>
              <a:t>Stereo systems</a:t>
            </a:r>
          </a:p>
          <a:p>
            <a:r>
              <a:rPr lang="en-US" dirty="0"/>
              <a:t>Electronic toys/games</a:t>
            </a:r>
          </a:p>
          <a:p>
            <a:r>
              <a:rPr lang="en-US" dirty="0"/>
              <a:t>Factory control</a:t>
            </a:r>
          </a:p>
          <a:p>
            <a:r>
              <a:rPr lang="en-US" dirty="0"/>
              <a:t>Fax machines</a:t>
            </a:r>
          </a:p>
          <a:p>
            <a:r>
              <a:rPr lang="en-US" dirty="0"/>
              <a:t>Fingerprint identifiers</a:t>
            </a:r>
          </a:p>
          <a:p>
            <a:r>
              <a:rPr lang="en-US" dirty="0"/>
              <a:t>Home security systems</a:t>
            </a:r>
          </a:p>
          <a:p>
            <a:r>
              <a:rPr lang="en-US" dirty="0"/>
              <a:t>Life-support systems</a:t>
            </a:r>
          </a:p>
          <a:p>
            <a:r>
              <a:rPr lang="en-US" dirty="0"/>
              <a:t>Teleconferencing </a:t>
            </a:r>
          </a:p>
          <a:p>
            <a:r>
              <a:rPr lang="en-US" dirty="0"/>
              <a:t>Televisions</a:t>
            </a:r>
          </a:p>
          <a:p>
            <a:r>
              <a:rPr lang="en-US" dirty="0"/>
              <a:t>Temperature controllers</a:t>
            </a:r>
          </a:p>
          <a:p>
            <a:r>
              <a:rPr lang="en-US" dirty="0"/>
              <a:t>Theft tracking systems</a:t>
            </a:r>
          </a:p>
          <a:p>
            <a:r>
              <a:rPr lang="en-US" dirty="0"/>
              <a:t>TV set-top boxes</a:t>
            </a:r>
          </a:p>
          <a:p>
            <a:r>
              <a:rPr lang="en-US" dirty="0"/>
              <a:t>VCR’s, DVD players</a:t>
            </a:r>
          </a:p>
          <a:p>
            <a:r>
              <a:rPr lang="en-US" dirty="0"/>
              <a:t>Video game consoles</a:t>
            </a:r>
          </a:p>
          <a:p>
            <a:r>
              <a:rPr lang="en-GB" dirty="0"/>
              <a:t>Medical testing systems</a:t>
            </a:r>
          </a:p>
          <a:p>
            <a:r>
              <a:rPr lang="en-US" dirty="0"/>
              <a:t>Modems</a:t>
            </a:r>
          </a:p>
          <a:p>
            <a:r>
              <a:rPr lang="en-US" dirty="0"/>
              <a:t>Video phones</a:t>
            </a:r>
          </a:p>
          <a:p>
            <a:r>
              <a:rPr lang="en-US" dirty="0"/>
              <a:t>Washers and dryers</a:t>
            </a:r>
          </a:p>
        </p:txBody>
      </p:sp>
    </p:spTree>
    <p:extLst>
      <p:ext uri="{BB962C8B-B14F-4D97-AF65-F5344CB8AC3E}">
        <p14:creationId xmlns:p14="http://schemas.microsoft.com/office/powerpoint/2010/main" val="338287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9368-5D40-44FF-884F-AF13AC71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Gömülü</a:t>
            </a:r>
            <a:r>
              <a:rPr lang="en-GB" dirty="0"/>
              <a:t> S</a:t>
            </a:r>
            <a:r>
              <a:rPr lang="tr-TR" dirty="0"/>
              <a:t>i</a:t>
            </a:r>
            <a:r>
              <a:rPr lang="en-GB" dirty="0" err="1"/>
              <a:t>stemler</a:t>
            </a:r>
            <a:r>
              <a:rPr lang="tr-TR" dirty="0"/>
              <a:t>i</a:t>
            </a:r>
            <a:r>
              <a:rPr lang="en-GB" dirty="0"/>
              <a:t>n "</a:t>
            </a:r>
            <a:r>
              <a:rPr lang="en-GB" dirty="0" err="1"/>
              <a:t>Kısa</a:t>
            </a:r>
            <a:r>
              <a:rPr lang="en-GB" dirty="0"/>
              <a:t> L</a:t>
            </a:r>
            <a:r>
              <a:rPr lang="tr-TR" dirty="0"/>
              <a:t>i</a:t>
            </a:r>
            <a:r>
              <a:rPr lang="en-GB" dirty="0" err="1"/>
              <a:t>stes</a:t>
            </a:r>
            <a:r>
              <a:rPr lang="tr-TR" dirty="0"/>
              <a:t>i</a:t>
            </a:r>
            <a:r>
              <a:rPr lang="en-GB" dirty="0"/>
              <a:t>"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543B4D-9916-42DF-BF56-019155643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461" y="1961844"/>
            <a:ext cx="2661618" cy="34278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520CF0-5995-4147-AE15-AA01B430E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765" y="1961844"/>
            <a:ext cx="4381500" cy="289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C96C7F-DC0A-4F5E-86B8-D24E5B390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59" y="1961844"/>
            <a:ext cx="3725008" cy="19789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7BFD3D-EBD4-4D5D-99CB-30CF5097DD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861" y="4081154"/>
            <a:ext cx="3066288" cy="205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78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DB04-58E9-41AD-AD8B-F36B7D53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Gömülü</a:t>
            </a:r>
            <a:r>
              <a:rPr lang="en-GB" b="1" dirty="0"/>
              <a:t> s</a:t>
            </a:r>
            <a:r>
              <a:rPr lang="tr-TR" b="1" dirty="0"/>
              <a:t>i</a:t>
            </a:r>
            <a:r>
              <a:rPr lang="en-GB" b="1" dirty="0" err="1"/>
              <a:t>stemler</a:t>
            </a:r>
            <a:r>
              <a:rPr lang="en-GB" b="1" dirty="0"/>
              <a:t> gel</a:t>
            </a:r>
            <a:r>
              <a:rPr lang="tr-TR" b="1" dirty="0"/>
              <a:t>i</a:t>
            </a:r>
            <a:r>
              <a:rPr lang="en-GB" b="1" dirty="0" err="1"/>
              <a:t>şt</a:t>
            </a:r>
            <a:r>
              <a:rPr lang="tr-TR" b="1" dirty="0"/>
              <a:t>i</a:t>
            </a:r>
            <a:r>
              <a:rPr lang="en-GB" b="1" dirty="0" err="1"/>
              <a:t>rmen</a:t>
            </a:r>
            <a:r>
              <a:rPr lang="tr-TR" b="1" dirty="0"/>
              <a:t>i</a:t>
            </a:r>
            <a:r>
              <a:rPr lang="en-GB" b="1" dirty="0"/>
              <a:t>n </a:t>
            </a:r>
            <a:r>
              <a:rPr lang="en-GB" b="1" dirty="0" err="1"/>
              <a:t>zorlukları</a:t>
            </a:r>
            <a:r>
              <a:rPr lang="en-GB" b="1" dirty="0"/>
              <a:t> </a:t>
            </a:r>
            <a:r>
              <a:rPr lang="en-GB" b="1" dirty="0" err="1"/>
              <a:t>nelerd</a:t>
            </a:r>
            <a:r>
              <a:rPr lang="tr-TR" b="1" dirty="0"/>
              <a:t>i</a:t>
            </a:r>
            <a:r>
              <a:rPr lang="en-GB" b="1" dirty="0"/>
              <a:t>r?
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8E44B-83A1-48E6-AB98-FD83E265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/>
              <a:t>sınırlı</a:t>
            </a:r>
            <a:r>
              <a:rPr lang="en-GB" dirty="0"/>
              <a:t> </a:t>
            </a:r>
            <a:r>
              <a:rPr lang="en-GB" dirty="0" err="1"/>
              <a:t>kaynaklar</a:t>
            </a:r>
            <a:r>
              <a:rPr lang="en-GB" dirty="0"/>
              <a:t>: </a:t>
            </a:r>
            <a:r>
              <a:rPr lang="en-GB" dirty="0" err="1"/>
              <a:t>bellek</a:t>
            </a:r>
            <a:r>
              <a:rPr lang="en-GB" dirty="0"/>
              <a:t>, </a:t>
            </a:r>
            <a:r>
              <a:rPr lang="en-GB" dirty="0" err="1"/>
              <a:t>güç</a:t>
            </a:r>
            <a:r>
              <a:rPr lang="en-GB" dirty="0"/>
              <a:t>, CPU </a:t>
            </a:r>
            <a:r>
              <a:rPr lang="en-GB" dirty="0" err="1"/>
              <a:t>hızı</a:t>
            </a:r>
            <a:r>
              <a:rPr lang="en-GB" dirty="0"/>
              <a:t>, bant </a:t>
            </a:r>
            <a:r>
              <a:rPr lang="en-GB" dirty="0" err="1"/>
              <a:t>genişliği</a:t>
            </a:r>
            <a:r>
              <a:rPr lang="en-GB" dirty="0"/>
              <a:t>
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/</a:t>
            </a:r>
            <a:r>
              <a:rPr lang="en-US" dirty="0" err="1"/>
              <a:t>yanıt</a:t>
            </a:r>
            <a:r>
              <a:rPr lang="en-US" dirty="0"/>
              <a:t> </a:t>
            </a:r>
            <a:r>
              <a:rPr lang="en-US" dirty="0" err="1"/>
              <a:t>verme</a:t>
            </a:r>
            <a:r>
              <a:rPr lang="en-US" dirty="0"/>
              <a:t> </a:t>
            </a:r>
            <a:r>
              <a:rPr lang="en-US" dirty="0" err="1"/>
              <a:t>gereksinimleri</a:t>
            </a:r>
            <a:r>
              <a:rPr lang="en-US" dirty="0"/>
              <a:t>
 </a:t>
            </a:r>
            <a:r>
              <a:rPr lang="en-US" dirty="0" err="1"/>
              <a:t>gerçek</a:t>
            </a:r>
            <a:r>
              <a:rPr lang="en-US" dirty="0"/>
              <a:t> </a:t>
            </a:r>
            <a:r>
              <a:rPr lang="en-US" dirty="0" err="1"/>
              <a:t>zamanlı</a:t>
            </a:r>
            <a:r>
              <a:rPr lang="en-US" dirty="0"/>
              <a:t> </a:t>
            </a:r>
            <a:r>
              <a:rPr lang="en-US" dirty="0" err="1"/>
              <a:t>kısıtlamalar</a:t>
            </a:r>
            <a:r>
              <a:rPr lang="en-US" dirty="0"/>
              <a:t>
 </a:t>
            </a:r>
            <a:r>
              <a:rPr lang="en-US" dirty="0" err="1"/>
              <a:t>Kullanılabilirlik</a:t>
            </a:r>
            <a:r>
              <a:rPr lang="en-US" dirty="0"/>
              <a:t>
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yükseltmeleri</a:t>
            </a:r>
            <a:r>
              <a:rPr lang="en-US" dirty="0"/>
              <a:t>
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ayıklama</a:t>
            </a:r>
            <a:r>
              <a:rPr lang="en-US" dirty="0"/>
              <a:t>
 </a:t>
            </a:r>
            <a:r>
              <a:rPr lang="en-US" dirty="0" err="1"/>
              <a:t>beklenmedik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ortamları</a:t>
            </a:r>
            <a:r>
              <a:rPr lang="en-US" dirty="0"/>
              <a:t>
 </a:t>
            </a:r>
            <a:r>
              <a:rPr lang="en-US" dirty="0" err="1"/>
              <a:t>güvenilirlik</a:t>
            </a:r>
            <a:r>
              <a:rPr lang="en-US" dirty="0"/>
              <a:t>, </a:t>
            </a:r>
            <a:r>
              <a:rPr lang="en-US" dirty="0" err="1"/>
              <a:t>kullanılabilirlik</a:t>
            </a:r>
            <a:r>
              <a:rPr lang="en-US" dirty="0"/>
              <a:t>, </a:t>
            </a:r>
            <a:r>
              <a:rPr lang="en-US" dirty="0" err="1"/>
              <a:t>güvenlik</a:t>
            </a:r>
            <a:r>
              <a:rPr lang="en-US" dirty="0"/>
              <a:t>
 </a:t>
            </a:r>
            <a:r>
              <a:rPr lang="en-US" dirty="0" err="1"/>
              <a:t>heterojenlik</a:t>
            </a:r>
            <a:r>
              <a:rPr lang="en-US" dirty="0"/>
              <a:t>: </a:t>
            </a:r>
            <a:r>
              <a:rPr lang="en-US" dirty="0" err="1"/>
              <a:t>donanım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yazılım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6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C8F6-3E77-462C-9192-DC4FB7AA2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74682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"</a:t>
            </a:r>
            <a:r>
              <a:rPr lang="en-GB" b="1" dirty="0" err="1"/>
              <a:t>Gömülü</a:t>
            </a:r>
            <a:r>
              <a:rPr lang="en-GB" b="1" dirty="0"/>
              <a:t> s</a:t>
            </a:r>
            <a:r>
              <a:rPr lang="tr-TR" b="1" dirty="0"/>
              <a:t>i</a:t>
            </a:r>
            <a:r>
              <a:rPr lang="en-GB" b="1" dirty="0"/>
              <a:t>stem </a:t>
            </a:r>
            <a:r>
              <a:rPr lang="en-GB" b="1" dirty="0" err="1"/>
              <a:t>programlama"nın</a:t>
            </a:r>
            <a:r>
              <a:rPr lang="en-GB" b="1" dirty="0"/>
              <a:t> "normal" </a:t>
            </a:r>
            <a:r>
              <a:rPr lang="en-GB" b="1" dirty="0" err="1"/>
              <a:t>programlamadan</a:t>
            </a:r>
            <a:r>
              <a:rPr lang="en-GB" b="1" dirty="0"/>
              <a:t> </a:t>
            </a:r>
            <a:r>
              <a:rPr lang="en-GB" b="1" dirty="0" err="1"/>
              <a:t>farkı</a:t>
            </a:r>
            <a:r>
              <a:rPr lang="en-GB" b="1" dirty="0"/>
              <a:t> ned</a:t>
            </a:r>
            <a:r>
              <a:rPr lang="tr-TR" b="1" dirty="0"/>
              <a:t>i</a:t>
            </a:r>
            <a:r>
              <a:rPr lang="en-GB" b="1" dirty="0"/>
              <a:t>r?
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50F20-727E-41B3-AFBA-B31AE942E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kısıtlamaları</a:t>
            </a:r>
            <a:r>
              <a:rPr lang="en-US" dirty="0"/>
              <a:t> </a:t>
            </a:r>
            <a:r>
              <a:rPr lang="en-US" dirty="0" err="1"/>
              <a:t>göz</a:t>
            </a:r>
            <a:r>
              <a:rPr lang="en-US" dirty="0"/>
              <a:t> </a:t>
            </a:r>
            <a:r>
              <a:rPr lang="en-US" dirty="0" err="1"/>
              <a:t>önünde</a:t>
            </a:r>
            <a:r>
              <a:rPr lang="en-US" dirty="0"/>
              <a:t> </a:t>
            </a:r>
            <a:r>
              <a:rPr lang="en-US" dirty="0" err="1"/>
              <a:t>bulundurmak</a:t>
            </a:r>
            <a:r>
              <a:rPr lang="en-US" dirty="0"/>
              <a:t>
</a:t>
            </a:r>
            <a:r>
              <a:rPr lang="en-GB" dirty="0" err="1"/>
              <a:t>güvenlik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performans</a:t>
            </a:r>
            <a:r>
              <a:rPr lang="en-GB" dirty="0"/>
              <a:t>, </a:t>
            </a:r>
            <a:r>
              <a:rPr lang="en-GB" dirty="0" err="1"/>
              <a:t>daha</a:t>
            </a:r>
            <a:r>
              <a:rPr lang="en-GB" dirty="0"/>
              <a:t> </a:t>
            </a:r>
            <a:r>
              <a:rPr lang="en-GB" dirty="0" err="1"/>
              <a:t>düşük</a:t>
            </a:r>
            <a:r>
              <a:rPr lang="en-GB" dirty="0"/>
              <a:t> "</a:t>
            </a:r>
            <a:r>
              <a:rPr lang="en-GB" dirty="0" err="1"/>
              <a:t>iç</a:t>
            </a:r>
            <a:r>
              <a:rPr lang="en-GB" dirty="0"/>
              <a:t> </a:t>
            </a:r>
            <a:r>
              <a:rPr lang="en-GB" dirty="0" err="1"/>
              <a:t>kalite</a:t>
            </a:r>
            <a:r>
              <a:rPr lang="en-GB" dirty="0"/>
              <a:t>" </a:t>
            </a:r>
            <a:r>
              <a:rPr lang="en-GB" dirty="0" err="1"/>
              <a:t>pahasına</a:t>
            </a:r>
            <a:r>
              <a:rPr lang="en-GB" dirty="0"/>
              <a:t> bile </a:t>
            </a:r>
            <a:r>
              <a:rPr lang="en-GB" dirty="0" err="1"/>
              <a:t>çok</a:t>
            </a:r>
            <a:r>
              <a:rPr lang="en-GB" dirty="0"/>
              <a:t> </a:t>
            </a:r>
            <a:r>
              <a:rPr lang="en-GB" dirty="0" err="1"/>
              <a:t>daha</a:t>
            </a:r>
            <a:r>
              <a:rPr lang="en-GB" dirty="0"/>
              <a:t> </a:t>
            </a:r>
            <a:r>
              <a:rPr lang="en-GB" dirty="0" err="1"/>
              <a:t>kritiktir</a:t>
            </a:r>
            <a:r>
              <a:rPr lang="en-GB" dirty="0"/>
              <a:t>
</a:t>
            </a:r>
            <a:r>
              <a:rPr lang="en-US" dirty="0" err="1"/>
              <a:t>Gerçek</a:t>
            </a:r>
            <a:r>
              <a:rPr lang="en-US" dirty="0"/>
              <a:t> </a:t>
            </a:r>
            <a:r>
              <a:rPr lang="en-US" dirty="0" err="1"/>
              <a:t>zamanlı</a:t>
            </a:r>
            <a:r>
              <a:rPr lang="en-US" dirty="0"/>
              <a:t> </a:t>
            </a:r>
            <a:r>
              <a:rPr lang="en-US" dirty="0" err="1"/>
              <a:t>olmalı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4877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78D1-3734-4D88-B00D-4CCF6E9E3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69276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GB" b="1" dirty="0" err="1"/>
              <a:t>Gömülü</a:t>
            </a:r>
            <a:r>
              <a:rPr lang="en-GB" b="1" dirty="0"/>
              <a:t> s</a:t>
            </a:r>
            <a:r>
              <a:rPr lang="tr-TR" b="1" dirty="0"/>
              <a:t>i</a:t>
            </a:r>
            <a:r>
              <a:rPr lang="en-GB" b="1" dirty="0"/>
              <a:t>stem </a:t>
            </a:r>
            <a:r>
              <a:rPr lang="en-GB" b="1" dirty="0" err="1"/>
              <a:t>tasarımı</a:t>
            </a:r>
            <a:r>
              <a:rPr lang="en-GB" b="1" dirty="0"/>
              <a:t> "normal" </a:t>
            </a:r>
            <a:r>
              <a:rPr lang="en-GB" b="1" dirty="0" err="1"/>
              <a:t>yazılım</a:t>
            </a:r>
            <a:r>
              <a:rPr lang="en-GB" b="1" dirty="0"/>
              <a:t> s</a:t>
            </a:r>
            <a:r>
              <a:rPr lang="tr-TR" b="1" dirty="0"/>
              <a:t>i</a:t>
            </a:r>
            <a:r>
              <a:rPr lang="en-GB" b="1" dirty="0"/>
              <a:t>stem</a:t>
            </a:r>
            <a:r>
              <a:rPr lang="tr-TR" b="1" dirty="0"/>
              <a:t>i</a:t>
            </a:r>
            <a:r>
              <a:rPr lang="en-GB" b="1" dirty="0"/>
              <a:t> </a:t>
            </a:r>
            <a:r>
              <a:rPr lang="en-GB" b="1" dirty="0" err="1"/>
              <a:t>tasarımından</a:t>
            </a:r>
            <a:r>
              <a:rPr lang="en-GB" b="1" dirty="0"/>
              <a:t> </a:t>
            </a:r>
            <a:r>
              <a:rPr lang="en-GB" b="1" dirty="0" err="1"/>
              <a:t>nasıl</a:t>
            </a:r>
            <a:r>
              <a:rPr lang="en-GB" b="1" dirty="0"/>
              <a:t> </a:t>
            </a:r>
            <a:r>
              <a:rPr lang="en-GB" b="1" dirty="0" err="1"/>
              <a:t>farklıdır</a:t>
            </a:r>
            <a:r>
              <a:rPr lang="en-GB" b="1" dirty="0"/>
              <a:t>?
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72B8B-0336-4C74-8247-4FA13D394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Yazılımın</a:t>
            </a:r>
            <a:r>
              <a:rPr lang="en-GB" dirty="0"/>
              <a:t> </a:t>
            </a:r>
            <a:r>
              <a:rPr lang="en-GB" dirty="0" err="1"/>
              <a:t>yanı</a:t>
            </a:r>
            <a:r>
              <a:rPr lang="en-GB" dirty="0"/>
              <a:t> </a:t>
            </a:r>
            <a:r>
              <a:rPr lang="en-GB" dirty="0" err="1"/>
              <a:t>sıra</a:t>
            </a:r>
            <a:r>
              <a:rPr lang="en-GB" dirty="0"/>
              <a:t> </a:t>
            </a:r>
            <a:r>
              <a:rPr lang="en-GB" dirty="0" err="1"/>
              <a:t>donanımı</a:t>
            </a:r>
            <a:r>
              <a:rPr lang="en-GB" dirty="0"/>
              <a:t> da </a:t>
            </a:r>
            <a:r>
              <a:rPr lang="en-GB" dirty="0" err="1"/>
              <a:t>göz</a:t>
            </a:r>
            <a:r>
              <a:rPr lang="en-GB" dirty="0"/>
              <a:t> </a:t>
            </a:r>
            <a:r>
              <a:rPr lang="en-GB" dirty="0" err="1"/>
              <a:t>önünde</a:t>
            </a:r>
            <a:r>
              <a:rPr lang="en-GB" dirty="0"/>
              <a:t> </a:t>
            </a:r>
            <a:r>
              <a:rPr lang="en-GB" dirty="0" err="1"/>
              <a:t>bulundurmanız</a:t>
            </a:r>
            <a:r>
              <a:rPr lang="en-GB" dirty="0"/>
              <a:t> </a:t>
            </a:r>
            <a:r>
              <a:rPr lang="en-GB" dirty="0" err="1"/>
              <a:t>gerekir</a:t>
            </a:r>
            <a:r>
              <a:rPr lang="en-GB" dirty="0"/>
              <a:t>; </a:t>
            </a:r>
            <a:r>
              <a:rPr lang="en-GB" dirty="0" err="1"/>
              <a:t>kod</a:t>
            </a:r>
            <a:r>
              <a:rPr lang="en-GB" dirty="0"/>
              <a:t> </a:t>
            </a:r>
            <a:r>
              <a:rPr lang="en-GB" dirty="0" err="1"/>
              <a:t>doğrudan</a:t>
            </a:r>
            <a:r>
              <a:rPr lang="en-GB" dirty="0"/>
              <a:t> </a:t>
            </a:r>
            <a:r>
              <a:rPr lang="en-GB" dirty="0" err="1"/>
              <a:t>donanım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 </a:t>
            </a:r>
            <a:r>
              <a:rPr lang="en-GB" dirty="0" err="1"/>
              <a:t>çalıştığından</a:t>
            </a:r>
            <a:r>
              <a:rPr lang="en-GB" dirty="0"/>
              <a:t>, </a:t>
            </a:r>
            <a:r>
              <a:rPr lang="en-GB" dirty="0" err="1"/>
              <a:t>yazılım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donanım</a:t>
            </a:r>
            <a:r>
              <a:rPr lang="en-GB" dirty="0"/>
              <a:t> </a:t>
            </a:r>
            <a:r>
              <a:rPr lang="en-GB" dirty="0" err="1"/>
              <a:t>birlikte</a:t>
            </a:r>
            <a:r>
              <a:rPr lang="en-GB" dirty="0"/>
              <a:t> </a:t>
            </a:r>
            <a:r>
              <a:rPr lang="en-GB" dirty="0" err="1"/>
              <a:t>düşünülmelidir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09139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0393-D432-4607-80BD-A2EEFA6D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gömülü</a:t>
            </a:r>
            <a:r>
              <a:rPr lang="en-US" dirty="0"/>
              <a:t> </a:t>
            </a:r>
            <a:r>
              <a:rPr lang="en-US" dirty="0" err="1"/>
              <a:t>Denetley</a:t>
            </a:r>
            <a:r>
              <a:rPr lang="tr-TR" dirty="0"/>
              <a:t>i</a:t>
            </a:r>
            <a:r>
              <a:rPr lang="en-US" dirty="0"/>
              <a:t>c</a:t>
            </a:r>
            <a:r>
              <a:rPr lang="tr-TR" dirty="0"/>
              <a:t>iler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89528-64B9-4C60-BA4D-D7116FA8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amaçlı</a:t>
            </a:r>
            <a:r>
              <a:rPr lang="en-US" dirty="0"/>
              <a:t> </a:t>
            </a:r>
            <a:r>
              <a:rPr lang="en-US" dirty="0" err="1"/>
              <a:t>işlemciler</a:t>
            </a:r>
            <a:r>
              <a:rPr lang="en-US" dirty="0"/>
              <a:t> –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esneklik</a:t>
            </a:r>
            <a:r>
              <a:rPr lang="en-US" dirty="0"/>
              <a:t>
Application-specific instruction set processors (ASIP); </a:t>
            </a:r>
            <a:r>
              <a:rPr lang="en-US" dirty="0" err="1"/>
              <a:t>mikrodenetleyici</a:t>
            </a:r>
            <a:r>
              <a:rPr lang="en-US" dirty="0"/>
              <a:t>  – </a:t>
            </a:r>
            <a:r>
              <a:rPr lang="nn-NO" b="1" dirty="0"/>
              <a:t>düşük güç ve yüksek performans</a:t>
            </a:r>
            <a:endParaRPr lang="en-US" b="1" dirty="0"/>
          </a:p>
          <a:p>
            <a:r>
              <a:rPr lang="en-GB" dirty="0"/>
              <a:t>Field programmable gate array (FPGA) – </a:t>
            </a:r>
            <a:r>
              <a:rPr lang="en-GB" dirty="0" err="1"/>
              <a:t>çok</a:t>
            </a:r>
            <a:r>
              <a:rPr lang="en-GB" dirty="0"/>
              <a:t> </a:t>
            </a:r>
            <a:r>
              <a:rPr lang="en-GB" dirty="0" err="1"/>
              <a:t>yüksek</a:t>
            </a:r>
            <a:r>
              <a:rPr lang="en-GB" dirty="0"/>
              <a:t> </a:t>
            </a:r>
            <a:r>
              <a:rPr lang="en-GB" dirty="0" err="1"/>
              <a:t>işlem</a:t>
            </a:r>
            <a:r>
              <a:rPr lang="en-GB" dirty="0"/>
              <a:t> </a:t>
            </a:r>
            <a:r>
              <a:rPr lang="en-GB" dirty="0" err="1"/>
              <a:t>hızları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performansı</a:t>
            </a:r>
            <a:endParaRPr lang="en-GB" b="1" dirty="0"/>
          </a:p>
          <a:p>
            <a:r>
              <a:rPr lang="en-GB" dirty="0"/>
              <a:t>Application-specific integrated circuit (ASIC) – </a:t>
            </a:r>
            <a:r>
              <a:rPr lang="en-GB" b="1" dirty="0" err="1"/>
              <a:t>daha</a:t>
            </a:r>
            <a:r>
              <a:rPr lang="en-GB" b="1" dirty="0"/>
              <a:t> </a:t>
            </a:r>
            <a:r>
              <a:rPr lang="en-GB" b="1" dirty="0" err="1"/>
              <a:t>fazla</a:t>
            </a:r>
            <a:r>
              <a:rPr lang="en-GB" b="1" dirty="0"/>
              <a:t> </a:t>
            </a:r>
            <a:r>
              <a:rPr lang="en-GB" b="1" dirty="0" err="1"/>
              <a:t>performans</a:t>
            </a:r>
            <a:r>
              <a:rPr lang="en-GB" b="1" dirty="0"/>
              <a:t>, </a:t>
            </a:r>
            <a:r>
              <a:rPr lang="en-GB" b="1" dirty="0" err="1"/>
              <a:t>güç</a:t>
            </a:r>
            <a:r>
              <a:rPr lang="en-GB" b="1" dirty="0"/>
              <a:t> </a:t>
            </a:r>
            <a:r>
              <a:rPr lang="en-GB" b="1" dirty="0" err="1"/>
              <a:t>verimliliği</a:t>
            </a:r>
            <a:r>
              <a:rPr lang="en-GB" b="1" dirty="0"/>
              <a:t>
</a:t>
            </a:r>
            <a:r>
              <a:rPr lang="en-GB" dirty="0"/>
              <a:t>Digital signal processor (DSP) – </a:t>
            </a:r>
            <a:r>
              <a:rPr lang="en-GB" b="1" dirty="0" err="1"/>
              <a:t>sinyal</a:t>
            </a:r>
            <a:r>
              <a:rPr lang="en-GB" b="1" dirty="0"/>
              <a:t> </a:t>
            </a:r>
            <a:r>
              <a:rPr lang="en-GB" b="1" dirty="0" err="1"/>
              <a:t>işleme</a:t>
            </a:r>
            <a:r>
              <a:rPr lang="en-GB" b="1" dirty="0"/>
              <a:t> </a:t>
            </a:r>
            <a:r>
              <a:rPr lang="en-GB" b="1" dirty="0" err="1"/>
              <a:t>için</a:t>
            </a:r>
            <a:r>
              <a:rPr lang="en-GB" b="1" dirty="0"/>
              <a:t> </a:t>
            </a:r>
            <a:r>
              <a:rPr lang="en-GB" b="1" dirty="0" err="1"/>
              <a:t>ayrılmış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561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5A32-6FDA-4426-A0F2-AA49B601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Mikrodenetleyici</a:t>
            </a:r>
            <a:r>
              <a:rPr lang="en-GB" b="1" dirty="0"/>
              <a:t> </a:t>
            </a:r>
            <a:r>
              <a:rPr lang="en-GB" b="1" dirty="0" err="1"/>
              <a:t>nedir</a:t>
            </a:r>
            <a:r>
              <a:rPr lang="en-GB" b="1" dirty="0"/>
              <a:t>?
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7CB65-357A-4ACB-8E35-FF4867E56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Bir </a:t>
            </a:r>
            <a:r>
              <a:rPr lang="en-GB" dirty="0" err="1"/>
              <a:t>mikrodenetleyici</a:t>
            </a:r>
            <a:r>
              <a:rPr lang="en-GB" dirty="0"/>
              <a:t> </a:t>
            </a:r>
            <a:r>
              <a:rPr lang="en-GB" dirty="0" err="1"/>
              <a:t>küçük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düşük</a:t>
            </a:r>
            <a:r>
              <a:rPr lang="en-GB" dirty="0"/>
              <a:t> </a:t>
            </a:r>
            <a:r>
              <a:rPr lang="en-GB" dirty="0" err="1"/>
              <a:t>maliyetli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mikrobilgisayardır</a:t>
            </a:r>
            <a:r>
              <a:rPr lang="en-GB" dirty="0"/>
              <a:t>, </a:t>
            </a:r>
            <a:r>
              <a:rPr lang="en-GB" dirty="0" err="1"/>
              <a:t>gömülü</a:t>
            </a:r>
            <a:r>
              <a:rPr lang="en-GB" dirty="0"/>
              <a:t> </a:t>
            </a:r>
            <a:r>
              <a:rPr lang="en-GB" dirty="0" err="1"/>
              <a:t>sistemlerin</a:t>
            </a:r>
            <a:r>
              <a:rPr lang="en-GB" dirty="0"/>
              <a:t> </a:t>
            </a:r>
            <a:r>
              <a:rPr lang="en-GB" dirty="0" err="1"/>
              <a:t>belirli</a:t>
            </a:r>
            <a:r>
              <a:rPr lang="en-GB" dirty="0"/>
              <a:t> </a:t>
            </a:r>
            <a:r>
              <a:rPr lang="en-GB" dirty="0" err="1"/>
              <a:t>görevlerini</a:t>
            </a:r>
            <a:r>
              <a:rPr lang="en-GB" dirty="0"/>
              <a:t> </a:t>
            </a:r>
            <a:r>
              <a:rPr lang="en-GB" dirty="0" err="1"/>
              <a:t>yerine</a:t>
            </a:r>
            <a:r>
              <a:rPr lang="en-GB" dirty="0"/>
              <a:t> </a:t>
            </a:r>
            <a:r>
              <a:rPr lang="en-GB" dirty="0" err="1"/>
              <a:t>getirmek</a:t>
            </a:r>
            <a:r>
              <a:rPr lang="en-GB" dirty="0"/>
              <a:t> </a:t>
            </a:r>
            <a:r>
              <a:rPr lang="en-GB" dirty="0" err="1"/>
              <a:t>üzere</a:t>
            </a:r>
            <a:r>
              <a:rPr lang="en-GB" dirty="0"/>
              <a:t> </a:t>
            </a:r>
            <a:r>
              <a:rPr lang="en-GB" dirty="0" err="1"/>
              <a:t>tasarlanmıştır</a:t>
            </a:r>
            <a:r>
              <a:rPr lang="tr-TR" dirty="0"/>
              <a:t> </a:t>
            </a:r>
            <a:r>
              <a:rPr lang="en-GB" dirty="0" err="1"/>
              <a:t>mikrodalga</a:t>
            </a:r>
            <a:r>
              <a:rPr lang="en-GB" dirty="0"/>
              <a:t> </a:t>
            </a:r>
            <a:r>
              <a:rPr lang="en-GB" dirty="0" err="1"/>
              <a:t>bilgilerini</a:t>
            </a:r>
            <a:r>
              <a:rPr lang="en-GB" dirty="0"/>
              <a:t> </a:t>
            </a:r>
            <a:r>
              <a:rPr lang="en-GB" dirty="0" err="1"/>
              <a:t>görüntülemek</a:t>
            </a:r>
            <a:r>
              <a:rPr lang="en-GB" dirty="0"/>
              <a:t>, </a:t>
            </a:r>
            <a:r>
              <a:rPr lang="en-GB" dirty="0" err="1"/>
              <a:t>uzaktan</a:t>
            </a:r>
            <a:r>
              <a:rPr lang="en-GB" dirty="0"/>
              <a:t> </a:t>
            </a:r>
            <a:r>
              <a:rPr lang="en-GB" dirty="0" err="1"/>
              <a:t>sinyal</a:t>
            </a:r>
            <a:r>
              <a:rPr lang="en-GB" dirty="0"/>
              <a:t> </a:t>
            </a:r>
            <a:r>
              <a:rPr lang="en-GB" dirty="0" err="1"/>
              <a:t>almak</a:t>
            </a:r>
            <a:r>
              <a:rPr lang="en-GB" dirty="0"/>
              <a:t> vb.</a:t>
            </a:r>
          </a:p>
          <a:p>
            <a:r>
              <a:rPr lang="en-GB" dirty="0" err="1"/>
              <a:t>Genel</a:t>
            </a:r>
            <a:r>
              <a:rPr lang="en-GB" dirty="0"/>
              <a:t> </a:t>
            </a:r>
            <a:r>
              <a:rPr lang="en-GB" dirty="0" err="1"/>
              <a:t>mikrodenetleyici</a:t>
            </a:r>
            <a:r>
              <a:rPr lang="en-GB" dirty="0"/>
              <a:t> </a:t>
            </a:r>
            <a:r>
              <a:rPr lang="en-GB" dirty="0" err="1"/>
              <a:t>işlemci</a:t>
            </a:r>
            <a:r>
              <a:rPr lang="en-GB" dirty="0"/>
              <a:t>, </a:t>
            </a:r>
            <a:r>
              <a:rPr lang="en-GB" dirty="0" err="1"/>
              <a:t>bellek</a:t>
            </a:r>
            <a:r>
              <a:rPr lang="en-GB" dirty="0"/>
              <a:t> (RAM, ROM, EPROM), Seri </a:t>
            </a:r>
            <a:r>
              <a:rPr lang="en-GB" dirty="0" err="1"/>
              <a:t>bağlantı</a:t>
            </a:r>
            <a:r>
              <a:rPr lang="en-GB" dirty="0"/>
              <a:t> </a:t>
            </a:r>
            <a:r>
              <a:rPr lang="en-GB" dirty="0" err="1"/>
              <a:t>noktaları</a:t>
            </a:r>
            <a:r>
              <a:rPr lang="en-GB" dirty="0"/>
              <a:t>, </a:t>
            </a:r>
            <a:r>
              <a:rPr lang="en-GB" dirty="0" err="1"/>
              <a:t>çevre</a:t>
            </a:r>
            <a:r>
              <a:rPr lang="en-GB" dirty="0"/>
              <a:t> </a:t>
            </a:r>
            <a:r>
              <a:rPr lang="en-GB" dirty="0" err="1"/>
              <a:t>birimleri</a:t>
            </a:r>
            <a:r>
              <a:rPr lang="en-GB" dirty="0"/>
              <a:t> (</a:t>
            </a:r>
            <a:r>
              <a:rPr lang="en-GB" dirty="0" err="1"/>
              <a:t>zamanlayıcılar</a:t>
            </a:r>
            <a:r>
              <a:rPr lang="en-GB" dirty="0"/>
              <a:t>, </a:t>
            </a:r>
            <a:r>
              <a:rPr lang="en-GB" dirty="0" err="1"/>
              <a:t>sayaçlar</a:t>
            </a:r>
            <a:r>
              <a:rPr lang="en-GB" dirty="0"/>
              <a:t>) vb.</a:t>
            </a:r>
          </a:p>
        </p:txBody>
      </p:sp>
    </p:spTree>
    <p:extLst>
      <p:ext uri="{BB962C8B-B14F-4D97-AF65-F5344CB8AC3E}">
        <p14:creationId xmlns:p14="http://schemas.microsoft.com/office/powerpoint/2010/main" val="2715369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 Olay">
  <a:themeElements>
    <a:clrScheme name="Ana Olay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Ana Olay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a Olay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5AA53407001B42B0D7EED0F936C65C" ma:contentTypeVersion="" ma:contentTypeDescription="Create a new document." ma:contentTypeScope="" ma:versionID="bd318917969be483e4a779483eea34f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53aad9280c7bc17f35f657eabd183f16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50B3DE-8AEC-4E81-947F-EFEA668E8F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514490FE-8333-4AB5-B175-DF98542091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671A92-CD19-42F2-A27C-B70FEE5AF1B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TM04033927[[fn=Ana Olay]]</Template>
  <TotalTime>346</TotalTime>
  <Words>1099</Words>
  <Application>Microsoft Office PowerPoint</Application>
  <PresentationFormat>Geniş ekran</PresentationFormat>
  <Paragraphs>123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1" baseType="lpstr">
      <vt:lpstr>Arial</vt:lpstr>
      <vt:lpstr>Impact</vt:lpstr>
      <vt:lpstr>Ana Olay</vt:lpstr>
      <vt:lpstr>GÖMÜLÜ PROGRAMLAMA</vt:lpstr>
      <vt:lpstr>Gömülü Sistemler Nelerdir?
</vt:lpstr>
      <vt:lpstr>Gömülü Sistemlerin "Kısa Listesi"
</vt:lpstr>
      <vt:lpstr>Gömülü Sistemlerin "Kısa Listesi"</vt:lpstr>
      <vt:lpstr>Gömülü sistemler geliştirmenin zorlukları nelerdir?
</vt:lpstr>
      <vt:lpstr>"Gömülü sistem programlama"nın "normal" programlamadan farkı nedir?
</vt:lpstr>
      <vt:lpstr>Gömülü sistem tasarımı "normal" yazılım sistemi tasarımından nasıl farklıdır?
</vt:lpstr>
      <vt:lpstr>gömülü Denetleyiciler </vt:lpstr>
      <vt:lpstr>Mikrodenetleyici nedir?
</vt:lpstr>
      <vt:lpstr>Mikrodenetleyici Türleri</vt:lpstr>
      <vt:lpstr>Mikrodenetleyicinin içinde ne var</vt:lpstr>
      <vt:lpstr>Mikroişlemci ve Mikrodenetleyici Arasındaki Fark</vt:lpstr>
      <vt:lpstr>DSP nedir?
</vt:lpstr>
      <vt:lpstr>Dsp’nin içinde
</vt:lpstr>
      <vt:lpstr>DSP’nin İçinde Ne Var?</vt:lpstr>
      <vt:lpstr>FPGA nedir?</vt:lpstr>
      <vt:lpstr>FPGA İçinde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Systems – MECT190</dc:title>
  <dc:creator>Caner Alp</dc:creator>
  <cp:lastModifiedBy>Ümit Şentürk</cp:lastModifiedBy>
  <cp:revision>15</cp:revision>
  <dcterms:created xsi:type="dcterms:W3CDTF">2017-12-11T17:39:25Z</dcterms:created>
  <dcterms:modified xsi:type="dcterms:W3CDTF">2022-03-02T06:13:26Z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0x0101005D5AA53407001B42B0D7EED0F936C65C</vt:lpwstr>
  </property>
</Properties>
</file>