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19" r:id="rId6"/>
    <p:sldId id="320" r:id="rId7"/>
    <p:sldId id="321" r:id="rId8"/>
    <p:sldId id="322" r:id="rId9"/>
    <p:sldId id="323" r:id="rId10"/>
    <p:sldId id="324" r:id="rId11"/>
    <p:sldId id="327" r:id="rId12"/>
    <p:sldId id="328" r:id="rId13"/>
    <p:sldId id="329" r:id="rId14"/>
    <p:sldId id="330" r:id="rId15"/>
    <p:sldId id="325" r:id="rId16"/>
    <p:sldId id="331" r:id="rId17"/>
    <p:sldId id="332" r:id="rId18"/>
    <p:sldId id="335" r:id="rId19"/>
    <p:sldId id="336" r:id="rId20"/>
    <p:sldId id="318" r:id="rId21"/>
    <p:sldId id="339" r:id="rId22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5" autoAdjust="0"/>
    <p:restoredTop sz="95033" autoAdjust="0"/>
  </p:normalViewPr>
  <p:slideViewPr>
    <p:cSldViewPr snapToGrid="0" showGuides="1">
      <p:cViewPr varScale="1">
        <p:scale>
          <a:sx n="75" d="100"/>
          <a:sy n="75" d="100"/>
        </p:scale>
        <p:origin x="686" y="53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00B4CB-FCA8-47D0-94E2-4BA3EE5FAF16}" type="datetime1">
              <a:rPr lang="tr-TR" smtClean="0"/>
              <a:t>15.03.2022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5327F-B67F-4C21-8C73-6AA433DD66C2}" type="datetime1">
              <a:rPr lang="tr-TR" smtClean="0"/>
              <a:pPr/>
              <a:t>15.03.2022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60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sim Yer Tutucusu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3" name="Alt Başlık 2" title="Alt Başlık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ALT BAŞLIĞI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3" name="Alt Başlık 2" title="Alt Başlık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ASIL ALT BAŞLIK STİLİNİ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 Üçgen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7" name="Paralelkenar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Başlık 1" title="Başlık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101" name="Metin Yer Tutucusu 2" title="Alt Başlık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ASIL METİN STİLLERİNİ DÜZENLE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kenar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29" name="İçerik Yer Tutucusu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5" name="İçerik Yer Tutucusu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18" name="Metin Yer Tutucusu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0" name="Metin Yer Tutucusu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1" name="İçerik Yer Tutucusu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4" name="İçerik Yer Tutucusu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2" name="Resim Yer Tutucusu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etin Kutusu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Çapraz Şerit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kenar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0" name="Paralelkenar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tin Kutusu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Çapraz Şerit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Düz Bağlayıcı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1" name="Paralelkenar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33" name="Başlık 1" title="Başlık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 Üçgen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7" name="Paralelkenar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Başlık 1" title="Başlık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101" name="Metin Yer Tutucusu 2" title="Alt Başlık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ASIL METİN STİLLERİNİ DÜZENLE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sim Yer Tutucusu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kenar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in Düzen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 title="Madde İşaretleri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4" name="Dik Üçgen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Yer Tutucusu 4" title="Alt Başlık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Başlık 1" title="Başlık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Düzenlemek için tıklayın </a:t>
            </a:r>
            <a:br>
              <a:rPr lang="tr-TR" noProof="0"/>
            </a:br>
            <a:r>
              <a:rPr lang="tr-TR" noProof="0"/>
              <a:t>Ana Başlık Stili </a:t>
            </a:r>
          </a:p>
        </p:txBody>
      </p:sp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in Düzeni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ağ Üçgen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8" name="Resim Yer Tutucusu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İçerik Yer Tutucusu 2" title="Madde İşaretleri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Yer Tutucusu 4" title="Alt Başlık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Başlık 1" title="Başlık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Düzenlemek için tıklayın </a:t>
            </a:r>
            <a:br>
              <a:rPr lang="tr-TR" noProof="0"/>
            </a:br>
            <a:r>
              <a:rPr lang="tr-TR" noProof="0"/>
              <a:t>Ana Başlık Stili 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yazı ile 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17" name="Metin Yer Tutucusu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8" name="İçerik Yer Tutucusu 3" title="Madde İşaretleri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tr-TR" noProof="0"/>
              <a:t>Asıl metin stillerini düzenlemek için tıklayın</a:t>
            </a:r>
          </a:p>
          <a:p>
            <a:pPr lvl="1" rtl="0">
              <a:buClr>
                <a:schemeClr val="accent2"/>
              </a:buClr>
            </a:pPr>
            <a:r>
              <a:rPr lang="tr-TR" noProof="0"/>
              <a:t>İkinci düzey</a:t>
            </a:r>
          </a:p>
          <a:p>
            <a:pPr lvl="2" rtl="0">
              <a:buClr>
                <a:schemeClr val="accent2"/>
              </a:buClr>
            </a:pPr>
            <a:r>
              <a:rPr lang="tr-TR" noProof="0"/>
              <a:t>Üçüncü düzey</a:t>
            </a:r>
          </a:p>
          <a:p>
            <a:pPr lvl="3" rtl="0">
              <a:buClr>
                <a:schemeClr val="accent2"/>
              </a:buClr>
            </a:pPr>
            <a:r>
              <a:rPr lang="tr-TR" noProof="0"/>
              <a:t>Dördüncü düzey</a:t>
            </a:r>
          </a:p>
          <a:p>
            <a:pPr lvl="4" rtl="0">
              <a:buClr>
                <a:schemeClr val="accent2"/>
              </a:buClr>
            </a:pPr>
            <a:r>
              <a:rPr lang="tr-TR" noProof="0"/>
              <a:t>Beşinci düzey</a:t>
            </a:r>
          </a:p>
        </p:txBody>
      </p:sp>
      <p:sp>
        <p:nvSpPr>
          <p:cNvPr id="19" name="Metin Yer Tutucusu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0" name="İçerik Yer Tutucusu 5" title="Madde İşaretleri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tr-TR" noProof="0"/>
              <a:t>Asıl metin stillerini düzenlemek için tıklayın</a:t>
            </a:r>
          </a:p>
          <a:p>
            <a:pPr lvl="1" rtl="0">
              <a:buClr>
                <a:schemeClr val="accent2"/>
              </a:buClr>
            </a:pPr>
            <a:r>
              <a:rPr lang="tr-TR" noProof="0"/>
              <a:t>İkinci düzey</a:t>
            </a:r>
          </a:p>
          <a:p>
            <a:pPr lvl="2" rtl="0">
              <a:buClr>
                <a:schemeClr val="accent2"/>
              </a:buClr>
            </a:pPr>
            <a:r>
              <a:rPr lang="tr-TR" noProof="0"/>
              <a:t>Üçüncü düzey</a:t>
            </a:r>
          </a:p>
          <a:p>
            <a:pPr lvl="3" rtl="0">
              <a:buClr>
                <a:schemeClr val="accent2"/>
              </a:buClr>
            </a:pPr>
            <a:r>
              <a:rPr lang="tr-TR" noProof="0"/>
              <a:t>Dördüncü düzey</a:t>
            </a:r>
          </a:p>
          <a:p>
            <a:pPr lvl="4" rtl="0">
              <a:buClr>
                <a:schemeClr val="accent2"/>
              </a:buClr>
            </a:pPr>
            <a:r>
              <a:rPr lang="tr-TR" noProof="0"/>
              <a:t>Beşinci düzey</a:t>
            </a:r>
          </a:p>
        </p:txBody>
      </p:sp>
      <p:sp>
        <p:nvSpPr>
          <p:cNvPr id="24" name="Metin Yer Tutucusu 4" title="Alt Başlık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etin Kutusu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Çapraz Şerit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Düz Bağlayıcı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kenar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3" name="Paralelkenar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34" name="Metin Yer Tutucusu 4" title="Alt Başlık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7" name="Başlık 1" title="Başlık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Metin buraya gelir</a:t>
            </a:r>
          </a:p>
        </p:txBody>
      </p:sp>
      <p:sp>
        <p:nvSpPr>
          <p:cNvPr id="20" name="Grafik Yer Tutucusu 2" title="Grafik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tr-TR" noProof="0"/>
              <a:t>Grafik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o Yer Tutucusu 11" title="Tablo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tr-TR" noProof="0"/>
              <a:t>Tablo eklemek için simgeye tıklayın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Çapraz Şerit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kenar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sp>
        <p:nvSpPr>
          <p:cNvPr id="37" name="Metin Yer Tutucusu 4" title="Alt Başlık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7" name="Başlık 1" title="Başlık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üyük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 Üçgen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5" name="Resim Yer Tutucusu 31" title="Resi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Resmi Buraya Ekleyin veya Sürükleyip Bırakın</a:t>
            </a:r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aşlık 1" title="Başlık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Buraya Başlık Ekleyin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şekkür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9" name="Metin Yer Tutucusu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Ad</a:t>
            </a:r>
          </a:p>
        </p:txBody>
      </p:sp>
      <p:sp>
        <p:nvSpPr>
          <p:cNvPr id="10" name="Metin Yer Tutucusu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Telefon Numarası</a:t>
            </a:r>
          </a:p>
        </p:txBody>
      </p:sp>
      <p:sp>
        <p:nvSpPr>
          <p:cNvPr id="11" name="Metin Yer Tutucusu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E-posta </a:t>
            </a:r>
          </a:p>
        </p:txBody>
      </p:sp>
      <p:sp>
        <p:nvSpPr>
          <p:cNvPr id="13" name="Metin Yer Tutucusu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Şirket Web Sitesi</a:t>
            </a:r>
          </a:p>
        </p:txBody>
      </p:sp>
      <p:sp>
        <p:nvSpPr>
          <p:cNvPr id="14" name="Şekil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15" name="Şekil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19" name="Şekil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20" name="Şekil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21" name="Dik Üçgen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sim Yer Tutucusu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Başlık Yer Tutucusu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120.mme.pdx.edu/doku.php?id=topics:arduino_programming" TargetMode="External"/><Relationship Id="rId2" Type="http://schemas.openxmlformats.org/officeDocument/2006/relationships/hyperlink" Target="https://devreyakan.com/uart-nedir/amp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lecegiyazanlar.turkcell.com.tr/konu/egiti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635" y="744213"/>
            <a:ext cx="7340200" cy="2684787"/>
          </a:xfrm>
        </p:spPr>
        <p:txBody>
          <a:bodyPr rtlCol="0">
            <a:normAutofit/>
          </a:bodyPr>
          <a:lstStyle/>
          <a:p>
            <a:pPr algn="ctr" rtl="0"/>
            <a:r>
              <a:rPr lang="tr-TR" sz="6000" dirty="0"/>
              <a:t>GÖMÜLÜ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110" y="5330902"/>
            <a:ext cx="4854339" cy="1257574"/>
          </a:xfrm>
        </p:spPr>
        <p:txBody>
          <a:bodyPr rtlCol="0"/>
          <a:lstStyle/>
          <a:p>
            <a:r>
              <a:rPr lang="tr-TR" sz="2400" dirty="0"/>
              <a:t>Dr. </a:t>
            </a:r>
            <a:r>
              <a:rPr lang="tr-TR" sz="2400" dirty="0" err="1"/>
              <a:t>Ögr</a:t>
            </a:r>
            <a:r>
              <a:rPr lang="tr-TR" sz="2400" dirty="0"/>
              <a:t>. Üyesi Ümit Şentürk</a:t>
            </a:r>
            <a:endParaRPr lang="en-GB" sz="2400" dirty="0"/>
          </a:p>
        </p:txBody>
      </p:sp>
      <p:sp>
        <p:nvSpPr>
          <p:cNvPr id="11" name="Alt Başlık 2">
            <a:extLst>
              <a:ext uri="{FF2B5EF4-FFF2-40B4-BE49-F238E27FC236}">
                <a16:creationId xmlns:a16="http://schemas.microsoft.com/office/drawing/2014/main" id="{9E06802C-A569-42AA-AAE0-EF02FA8563DA}"/>
              </a:ext>
            </a:extLst>
          </p:cNvPr>
          <p:cNvSpPr txBox="1">
            <a:spLocks/>
          </p:cNvSpPr>
          <p:nvPr/>
        </p:nvSpPr>
        <p:spPr>
          <a:xfrm>
            <a:off x="5525565" y="3561905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3. Hafta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Bluetooth İletişim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63E8461-F075-421D-BBB5-3F1DE255BB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/>
              <a:t>HC-05 Bluetooth modül</a:t>
            </a:r>
          </a:p>
          <a:p>
            <a:r>
              <a:rPr lang="tr-TR" dirty="0"/>
              <a:t>3,3 Voltta çalışır.</a:t>
            </a:r>
          </a:p>
          <a:p>
            <a:r>
              <a:rPr lang="tr-TR" dirty="0"/>
              <a:t>0 -&gt;</a:t>
            </a:r>
            <a:r>
              <a:rPr lang="tr-TR" dirty="0" err="1"/>
              <a:t>Rx</a:t>
            </a:r>
            <a:r>
              <a:rPr lang="tr-TR" dirty="0"/>
              <a:t>     1-&gt;</a:t>
            </a:r>
            <a:r>
              <a:rPr lang="tr-TR" dirty="0" err="1"/>
              <a:t>Tx</a:t>
            </a:r>
            <a:r>
              <a:rPr lang="tr-TR" dirty="0"/>
              <a:t> </a:t>
            </a:r>
            <a:r>
              <a:rPr lang="tr-TR" dirty="0" err="1"/>
              <a:t>pinidir</a:t>
            </a:r>
            <a:r>
              <a:rPr lang="tr-TR" dirty="0"/>
              <a:t> </a:t>
            </a:r>
            <a:r>
              <a:rPr lang="tr-TR" dirty="0" err="1"/>
              <a:t>Arduino’da</a:t>
            </a:r>
            <a:endParaRPr lang="tr-TR" dirty="0"/>
          </a:p>
          <a:p>
            <a:r>
              <a:rPr lang="tr-TR" dirty="0"/>
              <a:t>0 ve 1 </a:t>
            </a:r>
            <a:r>
              <a:rPr lang="tr-TR" dirty="0" err="1"/>
              <a:t>pinleri</a:t>
            </a:r>
            <a:r>
              <a:rPr lang="tr-TR" dirty="0"/>
              <a:t> </a:t>
            </a:r>
            <a:r>
              <a:rPr lang="tr-TR" dirty="0" err="1"/>
              <a:t>Arduino</a:t>
            </a:r>
            <a:r>
              <a:rPr lang="tr-TR" dirty="0"/>
              <a:t>-Bilgisayar program yüklemede kullanıldığından dolayı program yüklenirken boş olmalıdırlar. </a:t>
            </a:r>
          </a:p>
        </p:txBody>
      </p:sp>
      <p:pic>
        <p:nvPicPr>
          <p:cNvPr id="7" name="Picture 2" descr="Robokolik Arduino Hc 05 Bluetooth Kablosuz Haberleşme Modülü Fiyatı">
            <a:extLst>
              <a:ext uri="{FF2B5EF4-FFF2-40B4-BE49-F238E27FC236}">
                <a16:creationId xmlns:a16="http://schemas.microsoft.com/office/drawing/2014/main" id="{B5B66483-F476-4912-9787-3879E826E9F6}"/>
              </a:ext>
            </a:extLst>
          </p:cNvPr>
          <p:cNvPicPr>
            <a:picLocks noGrp="1" noChangeAspect="1" noChangeArrowheads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734" y="2261768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37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2" y="679422"/>
            <a:ext cx="7342622" cy="749193"/>
          </a:xfrm>
        </p:spPr>
        <p:txBody>
          <a:bodyPr/>
          <a:lstStyle/>
          <a:p>
            <a:r>
              <a:rPr lang="tr-TR" dirty="0"/>
              <a:t>Bluetooth İletişim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14888A6-F94E-44C5-AFB5-B20615F23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3" t="13481" r="3761" b="12741"/>
          <a:stretch/>
        </p:blipFill>
        <p:spPr>
          <a:xfrm>
            <a:off x="1103081" y="1584960"/>
            <a:ext cx="9985838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9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22" y="1217902"/>
            <a:ext cx="7342622" cy="749193"/>
          </a:xfrm>
        </p:spPr>
        <p:txBody>
          <a:bodyPr/>
          <a:lstStyle/>
          <a:p>
            <a:r>
              <a:rPr lang="tr-TR" dirty="0"/>
              <a:t>Bluetooth Seri İletişim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0778A00-1E0E-41F2-9131-1719349AA467}"/>
              </a:ext>
            </a:extLst>
          </p:cNvPr>
          <p:cNvSpPr txBox="1"/>
          <p:nvPr/>
        </p:nvSpPr>
        <p:spPr>
          <a:xfrm>
            <a:off x="375920" y="1967095"/>
            <a:ext cx="55575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Virtual Seri Port Driver programını indirin ve kurun. Programdan </a:t>
            </a:r>
            <a:r>
              <a:rPr lang="tr-TR" dirty="0" err="1"/>
              <a:t>Pair</a:t>
            </a:r>
            <a:r>
              <a:rPr lang="tr-TR" dirty="0"/>
              <a:t> yaparak COM1 ve COM2 seçiniz ve </a:t>
            </a:r>
            <a:r>
              <a:rPr lang="tr-TR" dirty="0" err="1"/>
              <a:t>save</a:t>
            </a:r>
            <a:r>
              <a:rPr lang="tr-TR" dirty="0"/>
              <a:t> butonuna tıklayınız.</a:t>
            </a:r>
          </a:p>
          <a:p>
            <a:endParaRPr lang="tr-TR" dirty="0"/>
          </a:p>
          <a:p>
            <a:r>
              <a:rPr lang="tr-TR" dirty="0" err="1"/>
              <a:t>Proteus</a:t>
            </a:r>
            <a:r>
              <a:rPr lang="tr-TR" dirty="0"/>
              <a:t> programına HC-05 Bluetooth kütüphanesini yükleyiniz. </a:t>
            </a:r>
            <a:r>
              <a:rPr lang="tr-TR" dirty="0" err="1"/>
              <a:t>İBUZEM’de</a:t>
            </a:r>
            <a:r>
              <a:rPr lang="tr-TR" dirty="0"/>
              <a:t> 3 hafta ders materyalinden kütüphaneye ulaşabilirsiniz.</a:t>
            </a:r>
          </a:p>
          <a:p>
            <a:endParaRPr lang="tr-TR" dirty="0"/>
          </a:p>
          <a:p>
            <a:r>
              <a:rPr lang="tr-TR" dirty="0" err="1"/>
              <a:t>Arduino</a:t>
            </a:r>
            <a:r>
              <a:rPr lang="tr-TR" dirty="0"/>
              <a:t> IDE ile .</a:t>
            </a:r>
            <a:r>
              <a:rPr lang="tr-TR" dirty="0" err="1"/>
              <a:t>hex</a:t>
            </a:r>
            <a:r>
              <a:rPr lang="tr-TR" dirty="0"/>
              <a:t> dosyasını oluşturunuz.</a:t>
            </a:r>
          </a:p>
          <a:p>
            <a:endParaRPr lang="tr-TR" dirty="0"/>
          </a:p>
          <a:p>
            <a:r>
              <a:rPr lang="tr-TR" dirty="0" err="1"/>
              <a:t>Proteusta</a:t>
            </a:r>
            <a:r>
              <a:rPr lang="tr-TR" dirty="0"/>
              <a:t> devreyi çiziniz ve .</a:t>
            </a:r>
            <a:r>
              <a:rPr lang="tr-TR" dirty="0" err="1"/>
              <a:t>hex</a:t>
            </a:r>
            <a:r>
              <a:rPr lang="tr-TR" dirty="0"/>
              <a:t> dosyasını </a:t>
            </a:r>
            <a:r>
              <a:rPr lang="tr-TR" dirty="0" err="1"/>
              <a:t>Unonun</a:t>
            </a:r>
            <a:r>
              <a:rPr lang="tr-TR" dirty="0"/>
              <a:t> içine gömünüz.</a:t>
            </a:r>
          </a:p>
          <a:p>
            <a:endParaRPr lang="tr-TR" dirty="0"/>
          </a:p>
          <a:p>
            <a:r>
              <a:rPr lang="tr-TR" b="1" dirty="0" err="1"/>
              <a:t>Serial.available</a:t>
            </a:r>
            <a:r>
              <a:rPr lang="tr-TR" b="1" dirty="0"/>
              <a:t>( ) </a:t>
            </a:r>
            <a:r>
              <a:rPr lang="tr-TR" dirty="0"/>
              <a:t>COM portunda veri olup olmadığını kontrol eder.</a:t>
            </a:r>
          </a:p>
          <a:p>
            <a:r>
              <a:rPr lang="tr-TR" dirty="0" err="1"/>
              <a:t>Serial.read</a:t>
            </a:r>
            <a:r>
              <a:rPr lang="tr-TR" dirty="0"/>
              <a:t>( ) COM portunu okur.</a:t>
            </a:r>
          </a:p>
          <a:p>
            <a:r>
              <a:rPr lang="tr-TR" dirty="0" err="1"/>
              <a:t>Serial.print</a:t>
            </a:r>
            <a:r>
              <a:rPr lang="tr-TR" dirty="0"/>
              <a:t> ( ) COM portuna veri gönderir.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83871C9-F00B-4B7A-B723-0336729B6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86" r="56500" b="27259"/>
          <a:stretch/>
        </p:blipFill>
        <p:spPr>
          <a:xfrm>
            <a:off x="6512560" y="2377440"/>
            <a:ext cx="53035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8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1187422"/>
            <a:ext cx="7342622" cy="749193"/>
          </a:xfrm>
        </p:spPr>
        <p:txBody>
          <a:bodyPr/>
          <a:lstStyle/>
          <a:p>
            <a:r>
              <a:rPr lang="tr-TR" dirty="0"/>
              <a:t>Analog Sinyal</a:t>
            </a:r>
          </a:p>
        </p:txBody>
      </p:sp>
      <p:pic>
        <p:nvPicPr>
          <p:cNvPr id="4098" name="Picture 2" descr="4 Arduino Dijital ve Analog Kavramı - Ahmet Kemal YILDIZ">
            <a:extLst>
              <a:ext uri="{FF2B5EF4-FFF2-40B4-BE49-F238E27FC236}">
                <a16:creationId xmlns:a16="http://schemas.microsoft.com/office/drawing/2014/main" id="{D4DE1DCD-B52F-4807-A303-26E368366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66" y="2639196"/>
            <a:ext cx="60483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8815F99F-6EF2-466F-8271-75848431C43A}"/>
              </a:ext>
            </a:extLst>
          </p:cNvPr>
          <p:cNvSpPr txBox="1"/>
          <p:nvPr/>
        </p:nvSpPr>
        <p:spPr>
          <a:xfrm>
            <a:off x="609600" y="2639196"/>
            <a:ext cx="492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Analog sinyallere zaman bölgesinde kesintisiz devam eder. Maksimum ve minimum arasındaki her değeri alabilir.</a:t>
            </a:r>
          </a:p>
          <a:p>
            <a:r>
              <a:rPr lang="tr-TR" dirty="0"/>
              <a:t>Dijital sinyaller ikilik mantığıdır. Var- yok 0,1 gibi</a:t>
            </a:r>
          </a:p>
          <a:p>
            <a:endParaRPr lang="tr-TR" dirty="0"/>
          </a:p>
          <a:p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Unoda</a:t>
            </a:r>
            <a:r>
              <a:rPr lang="tr-TR" dirty="0"/>
              <a:t> 10 bitlik ADC bulunmaktadır.  Eğer </a:t>
            </a:r>
            <a:r>
              <a:rPr lang="tr-TR" dirty="0" err="1"/>
              <a:t>referasn</a:t>
            </a:r>
            <a:r>
              <a:rPr lang="tr-TR" dirty="0"/>
              <a:t> </a:t>
            </a:r>
            <a:r>
              <a:rPr lang="tr-TR" dirty="0" err="1"/>
              <a:t>Verf</a:t>
            </a:r>
            <a:r>
              <a:rPr lang="tr-TR" dirty="0"/>
              <a:t>. Kullanılmamış ise 0-5 volt arasını 1023 parçaya böler. Örneğin 2,5 volt 512 gibi  </a:t>
            </a:r>
          </a:p>
        </p:txBody>
      </p:sp>
    </p:spTree>
    <p:extLst>
      <p:ext uri="{BB962C8B-B14F-4D97-AF65-F5344CB8AC3E}">
        <p14:creationId xmlns:p14="http://schemas.microsoft.com/office/powerpoint/2010/main" val="351163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02" y="1075662"/>
            <a:ext cx="7342622" cy="749193"/>
          </a:xfrm>
        </p:spPr>
        <p:txBody>
          <a:bodyPr/>
          <a:lstStyle/>
          <a:p>
            <a:r>
              <a:rPr lang="tr-TR" dirty="0"/>
              <a:t>Analog Sinyal Okuma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23686C0-A3C1-4108-A2E9-098D671E0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" t="15685" r="21751" b="13926"/>
          <a:stretch/>
        </p:blipFill>
        <p:spPr>
          <a:xfrm>
            <a:off x="651682" y="1793784"/>
            <a:ext cx="9741998" cy="50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7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42" y="852142"/>
            <a:ext cx="7342622" cy="749193"/>
          </a:xfrm>
        </p:spPr>
        <p:txBody>
          <a:bodyPr/>
          <a:lstStyle/>
          <a:p>
            <a:r>
              <a:rPr lang="tr-TR" dirty="0"/>
              <a:t>Analog Sinyal Okuma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014B23D-B15B-4466-A5A3-DEF481428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25" r="62500" b="38963"/>
          <a:stretch/>
        </p:blipFill>
        <p:spPr>
          <a:xfrm>
            <a:off x="762000" y="1969742"/>
            <a:ext cx="4572000" cy="333377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4BB6284-3DE4-497D-887F-D0B0A2113A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23" r="64083" b="27703"/>
          <a:stretch/>
        </p:blipFill>
        <p:spPr>
          <a:xfrm>
            <a:off x="6329679" y="1419967"/>
            <a:ext cx="5959631" cy="542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0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1400782"/>
            <a:ext cx="7342622" cy="1748818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millis</a:t>
            </a:r>
            <a:r>
              <a:rPr lang="tr-TR" dirty="0"/>
              <a:t>() metodu </a:t>
            </a:r>
            <a:br>
              <a:rPr lang="tr-TR" dirty="0"/>
            </a:b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unsigned</a:t>
            </a:r>
            <a:r>
              <a:rPr lang="tr-TR" dirty="0"/>
              <a:t> </a:t>
            </a:r>
            <a:r>
              <a:rPr lang="tr-TR" dirty="0" err="1"/>
              <a:t>long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266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Gelecek Hafta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0808441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7 </a:t>
            </a:r>
            <a:r>
              <a:rPr lang="tr-TR" dirty="0" err="1"/>
              <a:t>segment</a:t>
            </a:r>
            <a:r>
              <a:rPr lang="tr-TR" dirty="0"/>
              <a:t> </a:t>
            </a:r>
            <a:r>
              <a:rPr lang="tr-TR" dirty="0" err="1"/>
              <a:t>display</a:t>
            </a:r>
            <a:r>
              <a:rPr lang="tr-TR" dirty="0"/>
              <a:t> kullanımı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LCD 16x2 kullanımı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analogWrite</a:t>
            </a:r>
            <a:r>
              <a:rPr lang="tr-TR" dirty="0"/>
              <a:t>( ) analog sinyal üretme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Dc</a:t>
            </a:r>
            <a:r>
              <a:rPr lang="tr-TR" dirty="0"/>
              <a:t> </a:t>
            </a:r>
            <a:r>
              <a:rPr lang="tr-TR"/>
              <a:t>motor sürme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2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10188CF9-BF27-448F-A2F7-4EF7D559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11213582" cy="2958275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https://devreyakan.com/uart-nedir/amp/</a:t>
            </a:r>
            <a:endParaRPr lang="tr-TR" dirty="0"/>
          </a:p>
          <a:p>
            <a:r>
              <a:rPr lang="tr-TR" dirty="0">
                <a:hlinkClick r:id="rId3"/>
              </a:rPr>
              <a:t>https://me120.mme.pdx.edu/doku.php?id=topics:arduino_programming</a:t>
            </a:r>
            <a:endParaRPr lang="tr-TR" dirty="0"/>
          </a:p>
          <a:p>
            <a:r>
              <a:rPr lang="tr-TR" dirty="0">
                <a:hlinkClick r:id="rId4"/>
              </a:rPr>
              <a:t>https://gelecegiyazanlar.turkcell.com.tr/konu/egitim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2E6C821-595F-4E1D-B3F9-608BA0D3C8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BD91FE54-FA21-49C6-B4C2-50CA9B7E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FABFF6-8DEF-4C21-A21E-26F601DEF7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7F3718-A6A9-409E-A961-268218976D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tr-TR" noProof="0" smtClean="0"/>
              <a:t>18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6110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1" y="797668"/>
            <a:ext cx="9337111" cy="1352307"/>
          </a:xfrm>
        </p:spPr>
        <p:txBody>
          <a:bodyPr>
            <a:normAutofit fontScale="90000"/>
          </a:bodyPr>
          <a:lstStyle/>
          <a:p>
            <a:r>
              <a:rPr lang="tr-TR" dirty="0"/>
              <a:t>Seri Haberleşme </a:t>
            </a:r>
            <a:br>
              <a:rPr lang="tr-TR" dirty="0"/>
            </a:br>
            <a:r>
              <a:rPr lang="tr-TR" sz="3100" b="0" i="0" dirty="0">
                <a:effectLst/>
                <a:latin typeface="PT Sans" panose="020B0604020202020204" pitchFamily="34" charset="-94"/>
              </a:rPr>
              <a:t>Universal </a:t>
            </a:r>
            <a:r>
              <a:rPr lang="tr-TR" sz="3100" b="0" i="0" dirty="0" err="1">
                <a:effectLst/>
                <a:latin typeface="PT Sans" panose="020B0604020202020204" pitchFamily="34" charset="-94"/>
              </a:rPr>
              <a:t>Asynchronous</a:t>
            </a:r>
            <a:r>
              <a:rPr lang="tr-TR" sz="3100" b="0" i="0" dirty="0">
                <a:effectLst/>
                <a:latin typeface="PT Sans" panose="020B0604020202020204" pitchFamily="34" charset="-94"/>
              </a:rPr>
              <a:t> </a:t>
            </a:r>
            <a:r>
              <a:rPr lang="tr-TR" sz="3100" b="0" i="0" dirty="0" err="1">
                <a:effectLst/>
                <a:latin typeface="PT Sans" panose="020B0604020202020204" pitchFamily="34" charset="-94"/>
              </a:rPr>
              <a:t>Receiver</a:t>
            </a:r>
            <a:r>
              <a:rPr lang="tr-TR" sz="3100" b="0" i="0" dirty="0">
                <a:effectLst/>
                <a:latin typeface="PT Sans" panose="020B0604020202020204" pitchFamily="34" charset="-94"/>
              </a:rPr>
              <a:t> </a:t>
            </a:r>
            <a:r>
              <a:rPr lang="tr-TR" sz="3100" b="0" i="0" dirty="0" err="1">
                <a:effectLst/>
                <a:latin typeface="PT Sans" panose="020B0604020202020204" pitchFamily="34" charset="-94"/>
              </a:rPr>
              <a:t>Transmitter</a:t>
            </a:r>
            <a:r>
              <a:rPr lang="tr-TR" sz="3100" b="0" i="0" dirty="0">
                <a:effectLst/>
                <a:latin typeface="PT Sans" panose="020B0604020202020204" pitchFamily="34" charset="-94"/>
              </a:rPr>
              <a:t> </a:t>
            </a:r>
            <a:r>
              <a:rPr lang="tr-TR" dirty="0"/>
              <a:t>(UART)</a:t>
            </a:r>
          </a:p>
        </p:txBody>
      </p:sp>
      <p:pic>
        <p:nvPicPr>
          <p:cNvPr id="1026" name="Picture 2" descr="UART Nedir? uart nedir,iki arduino seri haberleşme,iki arduino arası seri haberleşme,arduino uart kullanımı,uart kullanımı">
            <a:extLst>
              <a:ext uri="{FF2B5EF4-FFF2-40B4-BE49-F238E27FC236}">
                <a16:creationId xmlns:a16="http://schemas.microsoft.com/office/drawing/2014/main" id="{8D01FEB7-84A7-41A9-AA4F-33E4F78A1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01" y="2909483"/>
            <a:ext cx="63341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ART Nedir? uart nedir,iki arduino seri haberleşme,iki arduino arası seri haberleşme,arduino uart kullanımı,uart kullanımı">
            <a:extLst>
              <a:ext uri="{FF2B5EF4-FFF2-40B4-BE49-F238E27FC236}">
                <a16:creationId xmlns:a16="http://schemas.microsoft.com/office/drawing/2014/main" id="{30AFB6BF-326A-45DB-9044-4E2E6786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56" y="3310862"/>
            <a:ext cx="3574992" cy="175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76ADCCB-E43F-4A6F-B936-18004A3BE509}"/>
              </a:ext>
            </a:extLst>
          </p:cNvPr>
          <p:cNvSpPr txBox="1"/>
          <p:nvPr/>
        </p:nvSpPr>
        <p:spPr>
          <a:xfrm>
            <a:off x="863600" y="5675456"/>
            <a:ext cx="1099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Rx</a:t>
            </a:r>
            <a:r>
              <a:rPr lang="tr-TR" dirty="0"/>
              <a:t> = Alıcı, </a:t>
            </a:r>
            <a:r>
              <a:rPr lang="tr-TR" dirty="0" err="1"/>
              <a:t>Tx</a:t>
            </a:r>
            <a:r>
              <a:rPr lang="tr-TR" dirty="0"/>
              <a:t>= Verici  </a:t>
            </a:r>
          </a:p>
          <a:p>
            <a:endParaRPr lang="tr-TR" dirty="0"/>
          </a:p>
          <a:p>
            <a:r>
              <a:rPr lang="tr-TR" dirty="0"/>
              <a:t>Paketler halinde veriler gönderilir. </a:t>
            </a:r>
            <a:r>
              <a:rPr lang="tr-TR" dirty="0" err="1"/>
              <a:t>Tx</a:t>
            </a:r>
            <a:r>
              <a:rPr lang="tr-TR" dirty="0"/>
              <a:t> ucundan paketler transfer edilir. </a:t>
            </a:r>
            <a:r>
              <a:rPr lang="tr-TR" dirty="0" err="1"/>
              <a:t>Rx</a:t>
            </a:r>
            <a:r>
              <a:rPr lang="tr-TR" dirty="0"/>
              <a:t> ucundan da gelen paket alınarak açılır</a:t>
            </a:r>
          </a:p>
        </p:txBody>
      </p:sp>
    </p:spTree>
    <p:extLst>
      <p:ext uri="{BB962C8B-B14F-4D97-AF65-F5344CB8AC3E}">
        <p14:creationId xmlns:p14="http://schemas.microsoft.com/office/powerpoint/2010/main" val="230591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1400782"/>
            <a:ext cx="7342622" cy="749193"/>
          </a:xfrm>
        </p:spPr>
        <p:txBody>
          <a:bodyPr/>
          <a:lstStyle/>
          <a:p>
            <a:r>
              <a:rPr lang="tr-TR" dirty="0"/>
              <a:t>UART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1741989-7973-47E8-8BEF-BC3D073B363C}"/>
              </a:ext>
            </a:extLst>
          </p:cNvPr>
          <p:cNvSpPr txBox="1"/>
          <p:nvPr/>
        </p:nvSpPr>
        <p:spPr>
          <a:xfrm>
            <a:off x="458642" y="2420035"/>
            <a:ext cx="11408238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Boud</a:t>
            </a:r>
            <a:r>
              <a:rPr lang="tr-T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rate</a:t>
            </a:r>
            <a:endParaRPr lang="tr-TR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9600, 1200, 2400, 4800 , 19200, 38400, 57600 ve 115200 bps</a:t>
            </a:r>
            <a:endParaRPr lang="tr-TR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bps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= bit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per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second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(sayede gönderilen bit sayısı)</a:t>
            </a:r>
          </a:p>
          <a:p>
            <a:endParaRPr lang="tr-T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tr-T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Start biti:  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Paketin başladığını belirtir. </a:t>
            </a:r>
          </a:p>
          <a:p>
            <a:endParaRPr lang="tr-T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tr-T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Parity</a:t>
            </a:r>
            <a:r>
              <a:rPr lang="tr-T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biti: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Tek(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odd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): veri çerçevesinde tek sayıda 1 varsa eşlik biti ‘1’dir.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Çift(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): veri çerçevesinde çift sayıda 1 varsa eşlik biti ‘0’dır.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fontAlgn="base"/>
            <a:r>
              <a:rPr lang="tr-TR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Stop biti: 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paketin bittiğini belirtir.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tr-T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fontAlgn="base"/>
            <a:endParaRPr lang="tr-T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366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1400782"/>
            <a:ext cx="7342622" cy="749193"/>
          </a:xfrm>
        </p:spPr>
        <p:txBody>
          <a:bodyPr/>
          <a:lstStyle/>
          <a:p>
            <a:r>
              <a:rPr lang="tr-TR" dirty="0" err="1"/>
              <a:t>Arduino</a:t>
            </a:r>
            <a:r>
              <a:rPr lang="tr-TR" dirty="0"/>
              <a:t> UART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2FECF2-7F7A-45D1-B340-CE931CE4B8BB}"/>
              </a:ext>
            </a:extLst>
          </p:cNvPr>
          <p:cNvSpPr txBox="1"/>
          <p:nvPr/>
        </p:nvSpPr>
        <p:spPr>
          <a:xfrm>
            <a:off x="339321" y="2661312"/>
            <a:ext cx="600456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pin 0 (RX0) ve pin 1 (TX0)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UART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arayüzleridir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tr-T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Uno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bord’ta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pin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0 ve 1 UART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pinleridir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Bord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üzerindeki USB bağlantısı aynı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pinlere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bağlı olduğundan program yükleme aşamasında bu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pinlerin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boş olması gerekmektedir.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Bilgisayardaki USB portları +5V ile çalışmaktadır, datalar 0-5Volt ile iletilmektedir. RS232 portu +12 ile çalıştığından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Unoyu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RS232 portuna bağlamak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Unonun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bozulmasına neden olur.</a:t>
            </a:r>
          </a:p>
          <a:p>
            <a:endParaRPr lang="tr-T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2DC521-D39B-438A-9A81-15310B699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90880"/>
            <a:ext cx="3819649" cy="353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B - Vikipedi">
            <a:extLst>
              <a:ext uri="{FF2B5EF4-FFF2-40B4-BE49-F238E27FC236}">
                <a16:creationId xmlns:a16="http://schemas.microsoft.com/office/drawing/2014/main" id="{6FEA2FB4-35A0-401B-A381-9AC6385D7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058" y="5283200"/>
            <a:ext cx="2372412" cy="135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aman lafı olmaz saymak rs232 com port - kirstyrusselldesign.com">
            <a:extLst>
              <a:ext uri="{FF2B5EF4-FFF2-40B4-BE49-F238E27FC236}">
                <a16:creationId xmlns:a16="http://schemas.microsoft.com/office/drawing/2014/main" id="{EFD58525-0424-423D-B3B3-6FA92CE0E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824" y="4247515"/>
            <a:ext cx="2610485" cy="261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0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1400782"/>
            <a:ext cx="7342622" cy="749193"/>
          </a:xfrm>
        </p:spPr>
        <p:txBody>
          <a:bodyPr/>
          <a:lstStyle/>
          <a:p>
            <a:r>
              <a:rPr lang="tr-TR" dirty="0"/>
              <a:t>Seri Haberleşme Uygulaması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1E98261-1B70-4611-998B-B12488515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00" t="43408" r="7668" b="27111"/>
          <a:stretch/>
        </p:blipFill>
        <p:spPr>
          <a:xfrm>
            <a:off x="729069" y="2621280"/>
            <a:ext cx="10733861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1400782"/>
            <a:ext cx="7342622" cy="749193"/>
          </a:xfrm>
        </p:spPr>
        <p:txBody>
          <a:bodyPr/>
          <a:lstStyle/>
          <a:p>
            <a:r>
              <a:rPr lang="tr-TR" dirty="0"/>
              <a:t>Seri Haberleşme Uygulaması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8CAED9A-B4F6-412B-9BE9-A727B0392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07" t="28812" r="18621" b="16322"/>
          <a:stretch/>
        </p:blipFill>
        <p:spPr>
          <a:xfrm>
            <a:off x="1528642" y="2543502"/>
            <a:ext cx="5202621" cy="376270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0C933199-BF3C-4AB8-BBFB-F7ACA128F53A}"/>
              </a:ext>
            </a:extLst>
          </p:cNvPr>
          <p:cNvSpPr txBox="1"/>
          <p:nvPr/>
        </p:nvSpPr>
        <p:spPr>
          <a:xfrm>
            <a:off x="8036560" y="2743200"/>
            <a:ext cx="397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Uno</a:t>
            </a:r>
            <a:r>
              <a:rPr lang="tr-TR" dirty="0"/>
              <a:t> 1 adet</a:t>
            </a:r>
          </a:p>
          <a:p>
            <a:r>
              <a:rPr lang="tr-TR" dirty="0" err="1"/>
              <a:t>Vitual</a:t>
            </a:r>
            <a:r>
              <a:rPr lang="tr-TR" dirty="0"/>
              <a:t> Terminal</a:t>
            </a:r>
          </a:p>
        </p:txBody>
      </p:sp>
    </p:spTree>
    <p:extLst>
      <p:ext uri="{BB962C8B-B14F-4D97-AF65-F5344CB8AC3E}">
        <p14:creationId xmlns:p14="http://schemas.microsoft.com/office/powerpoint/2010/main" val="196885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1400782"/>
            <a:ext cx="7342622" cy="749193"/>
          </a:xfrm>
        </p:spPr>
        <p:txBody>
          <a:bodyPr/>
          <a:lstStyle/>
          <a:p>
            <a:r>
              <a:rPr lang="tr-TR" dirty="0"/>
              <a:t>Tıklama Sayacı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5DCEE56-9BC8-4FA9-812B-CF6F89265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3" t="33778" r="14417" b="10518"/>
          <a:stretch/>
        </p:blipFill>
        <p:spPr>
          <a:xfrm>
            <a:off x="1391920" y="2149975"/>
            <a:ext cx="8402320" cy="46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1400782"/>
            <a:ext cx="7342622" cy="749193"/>
          </a:xfrm>
        </p:spPr>
        <p:txBody>
          <a:bodyPr/>
          <a:lstStyle/>
          <a:p>
            <a:r>
              <a:rPr lang="tr-TR" dirty="0"/>
              <a:t>Tıklama Sayacı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D6567F8-FAD5-4E43-9F87-B7F3CB38B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26518" r="18500" b="18519"/>
          <a:stretch/>
        </p:blipFill>
        <p:spPr>
          <a:xfrm>
            <a:off x="5127165" y="1717039"/>
            <a:ext cx="6606193" cy="480568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DADB306-AAA4-46BE-A38E-680087D2B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" t="11556" r="91917" b="68650"/>
          <a:stretch/>
        </p:blipFill>
        <p:spPr>
          <a:xfrm>
            <a:off x="1341120" y="3010103"/>
            <a:ext cx="1566811" cy="27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5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1400782"/>
            <a:ext cx="7342622" cy="749193"/>
          </a:xfrm>
        </p:spPr>
        <p:txBody>
          <a:bodyPr/>
          <a:lstStyle/>
          <a:p>
            <a:r>
              <a:rPr lang="tr-TR" dirty="0"/>
              <a:t>Seri İletişim Veri Al-Gönder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90790A-A882-4C06-8CF0-2D108DA7E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17" t="45185" r="5833" b="26222"/>
          <a:stretch/>
        </p:blipFill>
        <p:spPr>
          <a:xfrm>
            <a:off x="978940" y="3037840"/>
            <a:ext cx="10593300" cy="26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8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457_TF00951641_Win32.potx" id="{8AAF5C83-4E22-4C9F-81B4-896DD22FE9DF}" vid="{A5EDAF35-CCDC-45C9-8751-5914867AFAF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Yalın altıgen sunu</Template>
  <TotalTime>373</TotalTime>
  <Words>475</Words>
  <Application>Microsoft Office PowerPoint</Application>
  <PresentationFormat>Geniş ekran</PresentationFormat>
  <Paragraphs>78</Paragraphs>
  <Slides>18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Gill Sans SemiBold</vt:lpstr>
      <vt:lpstr>PT Sans</vt:lpstr>
      <vt:lpstr>Times New Roman</vt:lpstr>
      <vt:lpstr>Ofis Teması</vt:lpstr>
      <vt:lpstr>GÖMÜLÜ PROGRAMLAMA</vt:lpstr>
      <vt:lpstr>Seri Haberleşme  Universal Asynchronous Receiver Transmitter (UART)</vt:lpstr>
      <vt:lpstr>UART</vt:lpstr>
      <vt:lpstr>Arduino UART</vt:lpstr>
      <vt:lpstr>Seri Haberleşme Uygulaması</vt:lpstr>
      <vt:lpstr>Seri Haberleşme Uygulaması</vt:lpstr>
      <vt:lpstr>Tıklama Sayacı</vt:lpstr>
      <vt:lpstr>Tıklama Sayacı</vt:lpstr>
      <vt:lpstr>Seri İletişim Veri Al-Gönder</vt:lpstr>
      <vt:lpstr>Bluetooth İletişim</vt:lpstr>
      <vt:lpstr>Bluetooth İletişim</vt:lpstr>
      <vt:lpstr>Bluetooth Seri İletişim</vt:lpstr>
      <vt:lpstr>Analog Sinyal</vt:lpstr>
      <vt:lpstr>Analog Sinyal Okuma</vt:lpstr>
      <vt:lpstr>Analog Sinyal Okuma</vt:lpstr>
      <vt:lpstr>millis() metodu   (unsigned long)</vt:lpstr>
      <vt:lpstr>Gelecek Hafta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GÖMÜLÜ PROGRAMLAMA</dc:title>
  <dc:creator>Ümit Şentürk</dc:creator>
  <cp:lastModifiedBy>Ümit Şentürk</cp:lastModifiedBy>
  <cp:revision>7</cp:revision>
  <dcterms:created xsi:type="dcterms:W3CDTF">2022-03-08T10:24:11Z</dcterms:created>
  <dcterms:modified xsi:type="dcterms:W3CDTF">2022-03-15T20:58:02Z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