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0" r:id="rId6"/>
    <p:sldId id="342" r:id="rId7"/>
    <p:sldId id="341" r:id="rId8"/>
    <p:sldId id="320" r:id="rId9"/>
    <p:sldId id="321" r:id="rId10"/>
    <p:sldId id="343" r:id="rId11"/>
    <p:sldId id="344" r:id="rId12"/>
    <p:sldId id="345" r:id="rId13"/>
    <p:sldId id="347" r:id="rId14"/>
    <p:sldId id="348" r:id="rId15"/>
    <p:sldId id="349" r:id="rId16"/>
    <p:sldId id="350" r:id="rId17"/>
    <p:sldId id="318" r:id="rId18"/>
    <p:sldId id="346" r:id="rId19"/>
    <p:sldId id="351" r:id="rId20"/>
    <p:sldId id="339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21.03.2022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21.03.2022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lecegiyazanlar.turkcell.com.tr/konu/egiti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4.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Analog Sinyal Üretme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458642" y="2266370"/>
            <a:ext cx="51959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PWM (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Pulse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Width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Modulation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Duty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(Görev) süresi sinyalin periyotta etkin olduğu süreyi gösterir.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Uno’da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çoğu PWM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490 Hz</a:t>
            </a:r>
            <a:endParaRPr lang="tr-TR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5 ve 6 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pinleri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980 Hz periyota sahiptir.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Periyotu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uno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256 birime bölebilir.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Örneğin 5Volt %100 PWM için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pine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255 gönderilir.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2,5 Volt %50 PWM için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pine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127 değeri gönderilir. </a:t>
            </a:r>
          </a:p>
          <a:p>
            <a:endParaRPr lang="tr-T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400" dirty="0"/>
          </a:p>
        </p:txBody>
      </p:sp>
      <p:pic>
        <p:nvPicPr>
          <p:cNvPr id="5122" name="Picture 2" descr="Arduino PWM Tutorial - Arduino Project Hub">
            <a:extLst>
              <a:ext uri="{FF2B5EF4-FFF2-40B4-BE49-F238E27FC236}">
                <a16:creationId xmlns:a16="http://schemas.microsoft.com/office/drawing/2014/main" id="{4046E8B1-C172-4556-B1B8-E74F18AF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68" y="1595437"/>
            <a:ext cx="48863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Analog Sinyal Üretme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458642" y="2266370"/>
            <a:ext cx="519592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</a:rPr>
              <a:t>˜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sembolü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Arduino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uno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bord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üzerinde PWM çıkış sembollerini gösterir.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analogWrite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pin,PWM</a:t>
            </a:r>
            <a:r>
              <a:rPr lang="tr-T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(0-255)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B8D332-8D62-4C6B-A4FB-8B7FEA164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5" t="19310" r="28793" b="14177"/>
          <a:stretch/>
        </p:blipFill>
        <p:spPr>
          <a:xfrm>
            <a:off x="6873767" y="1692164"/>
            <a:ext cx="4859592" cy="48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662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PWM ile </a:t>
            </a:r>
            <a:r>
              <a:rPr lang="tr-TR" sz="3600" dirty="0" err="1"/>
              <a:t>Led</a:t>
            </a:r>
            <a:r>
              <a:rPr lang="tr-TR" sz="3600" dirty="0"/>
              <a:t> parlaklık kontrolü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458642" y="2266370"/>
            <a:ext cx="51959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D1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ledini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0 sıfır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PWM’den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başlatarak 255 değerine 255-0 arttırıp azaltın.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D2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ledini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D1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pininden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sonra 0-255 ve 255-0  PWM değerine kadar.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D3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ledini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D2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ledinden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sonra 0-255 ve 255-0 PWM değerine ayarlayınız.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PWM değerleri arasında gecikme 4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ms’dir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D8A83A-A238-46B7-B118-B4389C5F5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0" t="24148" r="18000" b="27408"/>
          <a:stretch/>
        </p:blipFill>
        <p:spPr>
          <a:xfrm>
            <a:off x="5882640" y="1775378"/>
            <a:ext cx="6309360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662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PWM ile </a:t>
            </a:r>
            <a:r>
              <a:rPr lang="tr-TR" sz="3600" dirty="0" err="1"/>
              <a:t>Led</a:t>
            </a:r>
            <a:r>
              <a:rPr lang="tr-TR" sz="3600" dirty="0"/>
              <a:t> parlaklık kontrolü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458642" y="2266370"/>
            <a:ext cx="51959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9,10 ve 11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nolu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PWM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pinleri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çıkış olarak ayarlanmıştır.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analogWrite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(LED1,i); komutu ile 9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nolu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pine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0-255 arasında bir değerle PWM uygulanmıştır.</a:t>
            </a: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9F9121-1CA2-4B2C-8239-F06665D31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1" r="59583" b="29333"/>
          <a:stretch/>
        </p:blipFill>
        <p:spPr>
          <a:xfrm>
            <a:off x="6805758" y="1774218"/>
            <a:ext cx="4927600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7 </a:t>
            </a:r>
            <a:r>
              <a:rPr lang="tr-TR" dirty="0" err="1"/>
              <a:t>segment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kullanımı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LCD 16x2 kullanımı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analogWrite</a:t>
            </a:r>
            <a:r>
              <a:rPr lang="tr-TR" dirty="0"/>
              <a:t>( ) analog sinyal üretme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/>
              <a:t>motor sürme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2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Ödev-1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LCD 16x2 kullanarak LM35 sıcaklık </a:t>
            </a:r>
            <a:r>
              <a:rPr lang="tr-TR" dirty="0" err="1"/>
              <a:t>sensörü</a:t>
            </a:r>
            <a:r>
              <a:rPr lang="tr-TR" dirty="0"/>
              <a:t> kullanılacaktır.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Sıcaklık değerini </a:t>
            </a:r>
            <a:r>
              <a:rPr lang="tr-TR" dirty="0" err="1"/>
              <a:t>Fahrenayt</a:t>
            </a:r>
            <a:r>
              <a:rPr lang="tr-TR" dirty="0"/>
              <a:t> cinsinden LCD ekrana yazdırınız.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LCD ekranda özel karakter derece şeklinde yazdırınız.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Arduino</a:t>
            </a:r>
            <a:r>
              <a:rPr lang="tr-TR" dirty="0"/>
              <a:t> kodlarını ve </a:t>
            </a:r>
            <a:r>
              <a:rPr lang="tr-TR" dirty="0" err="1"/>
              <a:t>Proteus</a:t>
            </a:r>
            <a:r>
              <a:rPr lang="tr-TR" dirty="0"/>
              <a:t> ISIS çizimini </a:t>
            </a:r>
            <a:r>
              <a:rPr lang="tr-TR" dirty="0" err="1"/>
              <a:t>IBUZEM’deki</a:t>
            </a:r>
            <a:r>
              <a:rPr lang="tr-TR" dirty="0"/>
              <a:t> ödev bölümüne yükleyiniz.</a:t>
            </a:r>
          </a:p>
          <a:p>
            <a:pPr marL="0" indent="0" eaLnBrk="1" hangingPunct="1">
              <a:buNone/>
              <a:defRPr/>
            </a:pPr>
            <a:endParaRPr lang="tr-TR" dirty="0"/>
          </a:p>
        </p:txBody>
      </p:sp>
      <p:pic>
        <p:nvPicPr>
          <p:cNvPr id="4098" name="Picture 2" descr="Derece Fahrenheit Sıcaklık Sembolü Termometre, sembol, çeşitli, açı, metin  png | PNGWing">
            <a:extLst>
              <a:ext uri="{FF2B5EF4-FFF2-40B4-BE49-F238E27FC236}">
                <a16:creationId xmlns:a16="http://schemas.microsoft.com/office/drawing/2014/main" id="{489D88BC-AD06-44A2-BFDB-64F3BF2C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844" y="2617075"/>
            <a:ext cx="1591127" cy="8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Ödev-2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PWM kontrollü su ısıtma uygulaması yapılacaktır.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Proteus</a:t>
            </a:r>
            <a:r>
              <a:rPr lang="tr-TR" dirty="0"/>
              <a:t> </a:t>
            </a:r>
            <a:r>
              <a:rPr lang="tr-TR" dirty="0" err="1"/>
              <a:t>OVEN’dan</a:t>
            </a:r>
            <a:r>
              <a:rPr lang="tr-TR" dirty="0"/>
              <a:t> alınan analog sıcaklık değeri ile ısıtıcının voltajı kontrol edilerek suyun sıcaklığı kontrol edilecektir.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Su </a:t>
            </a:r>
            <a:r>
              <a:rPr lang="tr-TR" dirty="0" err="1"/>
              <a:t>csıcaklığını</a:t>
            </a:r>
            <a:r>
              <a:rPr lang="tr-TR" dirty="0"/>
              <a:t> kontrol ederken PID (</a:t>
            </a:r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Integral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) oransal-integral-türevsel denetleyici kontrol döngüsü yöntemi kullanılarak ısıtıcının voltajı kontrol edilecektir.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Suyun sıcaklığını LCD’de gösteriniz.</a:t>
            </a:r>
          </a:p>
          <a:p>
            <a:pPr marL="0" indent="0" eaLnBrk="1" hangingPunct="1">
              <a:buNone/>
              <a:defRPr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C625700-8DA6-443E-BD26-87D8D2B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91" y="209596"/>
            <a:ext cx="1716067" cy="22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https://gelecegiyazanlar.turkcell.com.tr/konu/egitim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17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84A72E7-4B07-42C1-A64D-7F061B8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66" y="1841081"/>
            <a:ext cx="5701534" cy="4515269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Çıktıların gösterilmesi için kullanılır. </a:t>
            </a:r>
          </a:p>
          <a:p>
            <a:r>
              <a:rPr lang="tr-TR" dirty="0"/>
              <a:t>Bilgisayar ve bağlantı elemanları kullanmaya gerek yoktur.</a:t>
            </a:r>
          </a:p>
          <a:p>
            <a:r>
              <a:rPr lang="tr-TR" dirty="0"/>
              <a:t>7 adet LED kullanılarak bazı karakterlerin yazılmasında kullanılır.</a:t>
            </a:r>
          </a:p>
          <a:p>
            <a:r>
              <a:rPr lang="tr-TR" dirty="0"/>
              <a:t>Ortak </a:t>
            </a:r>
            <a:r>
              <a:rPr lang="tr-TR" dirty="0" err="1"/>
              <a:t>anod</a:t>
            </a:r>
            <a:r>
              <a:rPr lang="tr-TR" dirty="0"/>
              <a:t> ve Ortak katot olmak üzere iki türü vardır.</a:t>
            </a:r>
          </a:p>
          <a:p>
            <a:r>
              <a:rPr lang="tr-TR" dirty="0"/>
              <a:t>Ortak </a:t>
            </a:r>
            <a:r>
              <a:rPr lang="tr-TR" dirty="0" err="1"/>
              <a:t>katotlu</a:t>
            </a:r>
            <a:r>
              <a:rPr lang="tr-TR" dirty="0"/>
              <a:t> bağlantıda tüm LED </a:t>
            </a:r>
            <a:r>
              <a:rPr lang="tr-TR" dirty="0" err="1"/>
              <a:t>lerin</a:t>
            </a:r>
            <a:r>
              <a:rPr lang="tr-TR" dirty="0"/>
              <a:t> katotları şekilde gösterildiği gibi birleştirilmiştir.</a:t>
            </a:r>
          </a:p>
          <a:p>
            <a:r>
              <a:rPr lang="tr-TR" dirty="0"/>
              <a:t>A,B,…..G isimli </a:t>
            </a:r>
            <a:r>
              <a:rPr lang="tr-TR" dirty="0" err="1"/>
              <a:t>pinleri</a:t>
            </a:r>
            <a:r>
              <a:rPr lang="tr-TR" dirty="0"/>
              <a:t> vardır. Ortak </a:t>
            </a:r>
            <a:r>
              <a:rPr lang="tr-TR" dirty="0" err="1"/>
              <a:t>katodlu</a:t>
            </a:r>
            <a:r>
              <a:rPr lang="tr-TR" dirty="0"/>
              <a:t> bağlantıda bu </a:t>
            </a:r>
            <a:r>
              <a:rPr lang="tr-TR" dirty="0" err="1"/>
              <a:t>pinlere</a:t>
            </a:r>
            <a:r>
              <a:rPr lang="tr-TR" dirty="0"/>
              <a:t> +5V ve 220 </a:t>
            </a:r>
            <a:r>
              <a:rPr lang="tr-TR" dirty="0" err="1"/>
              <a:t>ohm</a:t>
            </a:r>
            <a:r>
              <a:rPr lang="tr-TR" dirty="0"/>
              <a:t> dirençle enerji uygulanır.</a:t>
            </a: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250649B3-DF55-4FB9-A13D-7F50246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5" y="702810"/>
            <a:ext cx="7342622" cy="600657"/>
          </a:xfrm>
        </p:spPr>
        <p:txBody>
          <a:bodyPr>
            <a:normAutofit fontScale="90000"/>
          </a:bodyPr>
          <a:lstStyle/>
          <a:p>
            <a:r>
              <a:rPr lang="tr-TR" dirty="0"/>
              <a:t>Gösterge Kullanımı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9B7708-A7BB-42B7-A63E-DC1958CEC5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EC76DB-CFA7-4BDD-ABD0-E192AD23F9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2</a:t>
            </a:fld>
            <a:endParaRPr lang="tr-TR" noProof="0"/>
          </a:p>
        </p:txBody>
      </p:sp>
      <p:pic>
        <p:nvPicPr>
          <p:cNvPr id="1028" name="Picture 4" descr="38mm Ortak Katot Display - Kırmızı Uygun Fiyatıyla Satın Al - Direnc.net®">
            <a:extLst>
              <a:ext uri="{FF2B5EF4-FFF2-40B4-BE49-F238E27FC236}">
                <a16:creationId xmlns:a16="http://schemas.microsoft.com/office/drawing/2014/main" id="{5E43C734-B7E7-4578-BDEA-ABF73478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84" y="2467132"/>
            <a:ext cx="53911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84A72E7-4B07-42C1-A64D-7F061B8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2025764"/>
            <a:ext cx="5701534" cy="4515269"/>
          </a:xfrm>
        </p:spPr>
        <p:txBody>
          <a:bodyPr>
            <a:normAutofit/>
          </a:bodyPr>
          <a:lstStyle/>
          <a:p>
            <a:r>
              <a:rPr lang="tr-TR" dirty="0"/>
              <a:t>Örneğin 1 rakamını yazdırmak için b ve c </a:t>
            </a:r>
            <a:r>
              <a:rPr lang="tr-TR" dirty="0" err="1"/>
              <a:t>pinlerine</a:t>
            </a:r>
            <a:r>
              <a:rPr lang="tr-TR" dirty="0"/>
              <a:t> +5V gönderilmesi gerekir. Diğerleri </a:t>
            </a:r>
            <a:r>
              <a:rPr lang="tr-TR" dirty="0" err="1"/>
              <a:t>pinler</a:t>
            </a:r>
            <a:r>
              <a:rPr lang="tr-TR" dirty="0"/>
              <a:t> 0V olur.</a:t>
            </a: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250649B3-DF55-4FB9-A13D-7F50246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5" y="1240424"/>
            <a:ext cx="7342622" cy="600657"/>
          </a:xfrm>
        </p:spPr>
        <p:txBody>
          <a:bodyPr>
            <a:normAutofit/>
          </a:bodyPr>
          <a:lstStyle/>
          <a:p>
            <a:r>
              <a:rPr lang="tr-TR" sz="3600" dirty="0"/>
              <a:t>Gösterge Kullanımı 7 </a:t>
            </a:r>
            <a:r>
              <a:rPr lang="tr-TR" sz="3600" dirty="0" err="1"/>
              <a:t>segment</a:t>
            </a:r>
            <a:endParaRPr lang="tr-TR" sz="3600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9B7708-A7BB-42B7-A63E-DC1958CEC5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EC76DB-CFA7-4BDD-ABD0-E192AD23F9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3</a:t>
            </a:fld>
            <a:endParaRPr lang="tr-TR" noProof="0"/>
          </a:p>
        </p:txBody>
      </p:sp>
      <p:pic>
        <p:nvPicPr>
          <p:cNvPr id="2050" name="Picture 2" descr="Pic Programlamada Yedi Segment Display Kullanımı - Türkmühendis.net">
            <a:extLst>
              <a:ext uri="{FF2B5EF4-FFF2-40B4-BE49-F238E27FC236}">
                <a16:creationId xmlns:a16="http://schemas.microsoft.com/office/drawing/2014/main" id="{FEC04D09-9B4D-4D68-8D22-70C2FDD86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1"/>
          <a:stretch/>
        </p:blipFill>
        <p:spPr bwMode="auto">
          <a:xfrm>
            <a:off x="6272049" y="1452198"/>
            <a:ext cx="552548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ven Segment Displays - GeeksforGeeks">
            <a:extLst>
              <a:ext uri="{FF2B5EF4-FFF2-40B4-BE49-F238E27FC236}">
                <a16:creationId xmlns:a16="http://schemas.microsoft.com/office/drawing/2014/main" id="{B4E639CE-881D-42B2-A19B-39EB7E16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49" y="3490320"/>
            <a:ext cx="5701534" cy="30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4EBEA98-F03D-44C9-9967-61ACECCD3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56" t="50000" r="30960" b="24123"/>
          <a:stretch/>
        </p:blipFill>
        <p:spPr>
          <a:xfrm>
            <a:off x="304802" y="3669486"/>
            <a:ext cx="5735895" cy="23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50649B3-DF55-4FB9-A13D-7F50246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4" y="1240424"/>
            <a:ext cx="7342622" cy="600657"/>
          </a:xfrm>
        </p:spPr>
        <p:txBody>
          <a:bodyPr>
            <a:normAutofit fontScale="90000"/>
          </a:bodyPr>
          <a:lstStyle/>
          <a:p>
            <a:r>
              <a:rPr lang="tr-TR" dirty="0"/>
              <a:t>Gösterge Kullanımı 7 </a:t>
            </a:r>
            <a:r>
              <a:rPr lang="tr-TR" dirty="0" err="1"/>
              <a:t>segment</a:t>
            </a:r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9B7708-A7BB-42B7-A63E-DC1958CEC5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EC76DB-CFA7-4BDD-ABD0-E192AD23F9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4</a:t>
            </a:fld>
            <a:endParaRPr lang="tr-TR" noProof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4930120-E61A-4DBE-A907-97CD460FC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4" t="20425" r="32327" b="15402"/>
          <a:stretch/>
        </p:blipFill>
        <p:spPr>
          <a:xfrm>
            <a:off x="6339332" y="2171271"/>
            <a:ext cx="5781548" cy="38548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7513EA8-4C43-4E04-A669-FF0AA2AE1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67" t="28444" r="38417" b="18088"/>
          <a:stretch/>
        </p:blipFill>
        <p:spPr>
          <a:xfrm>
            <a:off x="518160" y="1913224"/>
            <a:ext cx="4419600" cy="44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2x 16 LCD Ekran</a:t>
            </a:r>
          </a:p>
        </p:txBody>
      </p:sp>
      <p:pic>
        <p:nvPicPr>
          <p:cNvPr id="3074" name="Picture 2" descr="Arduino 16x2 LCD Ekran (Kurulum ve Programlama Rehberi)">
            <a:extLst>
              <a:ext uri="{FF2B5EF4-FFF2-40B4-BE49-F238E27FC236}">
                <a16:creationId xmlns:a16="http://schemas.microsoft.com/office/drawing/2014/main" id="{B5D0AA96-2C1A-4C0C-962F-3D0DEE0D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58" y="1775378"/>
            <a:ext cx="5143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A78FCE6-798E-4128-B3F4-D371F16AFCDB}"/>
              </a:ext>
            </a:extLst>
          </p:cNvPr>
          <p:cNvSpPr txBox="1"/>
          <p:nvPr/>
        </p:nvSpPr>
        <p:spPr>
          <a:xfrm>
            <a:off x="458642" y="2490914"/>
            <a:ext cx="60045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+5 Volt ile çalışmaktadır.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64382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lang="tr-TR" sz="2000" b="0" i="0" dirty="0" err="1">
                <a:solidFill>
                  <a:srgbClr val="643820"/>
                </a:solidFill>
                <a:effectLst/>
                <a:latin typeface="Courier New" panose="02070309020205020404" pitchFamily="49" charset="0"/>
              </a:rPr>
              <a:t>LiquidCrystal.h</a:t>
            </a:r>
            <a:r>
              <a:rPr lang="tr-TR" sz="2000" b="0" i="0" dirty="0">
                <a:solidFill>
                  <a:srgbClr val="64382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kütüphanesi bulunmaktadır.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D4,D5,D6,D7 data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pinleri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bulunur. 5,4,3,2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pinlerine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sırası ile bağlanır.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GND ve R/W toprağa bağlanır.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RS 12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, E(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Enable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) 11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nolu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pine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bağlanır.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V0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pini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ekranın karakter kontrast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pinidir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Uygulanan gerilime göre karakterler görünür.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LED+ ve LED- LCD ekran ışığıdır. </a:t>
            </a:r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236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/>
          <a:lstStyle/>
          <a:p>
            <a:r>
              <a:rPr lang="tr-TR" dirty="0"/>
              <a:t>2x 16 LCD Ekran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339321" y="2661312"/>
            <a:ext cx="60045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LiquidCrystal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(12,11,5,4,3,2);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pinler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tanıtılır.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cd.begin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(16,2); LCD ‘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16 sütun ve 2 satır olduğu belirtilir ve başlatılır.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lcd.print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tr-TR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tr-TR" sz="20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hello,world</a:t>
            </a:r>
            <a:r>
              <a:rPr lang="tr-TR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!”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); ile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kursorün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(0,0) 0 sütun ve 0 satırından başlayarak metni yazar.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lcd.print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tr-TR" sz="2000" dirty="0">
                <a:solidFill>
                  <a:srgbClr val="222222"/>
                </a:solidFill>
                <a:latin typeface="Open Sans" panose="020B0606030504020204" pitchFamily="34" charset="0"/>
              </a:rPr>
              <a:t>1234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); ile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integer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sayısal değişkenleri yazar.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lcd.clear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(); ekranı temizler.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lcd.setCursor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(10,0)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kursörü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10.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sutun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ve 0. satıra yerleştirir.</a:t>
            </a:r>
          </a:p>
          <a:p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71A902-14B2-48BC-A16E-14B215BE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3" t="31350" r="56667" b="18815"/>
          <a:stretch/>
        </p:blipFill>
        <p:spPr>
          <a:xfrm>
            <a:off x="6875721" y="1521585"/>
            <a:ext cx="4976958" cy="48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0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2x 16 LCD Ekran diren ölçümü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339321" y="2661312"/>
            <a:ext cx="41615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LCD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pinlerini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bağlayınız.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ohm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potansiyometre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gerilim bölücü olarak bağlanır.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62CECC3-F917-4549-A515-EC8E1ADC8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31350" r="12500" b="17926"/>
          <a:stretch/>
        </p:blipFill>
        <p:spPr>
          <a:xfrm>
            <a:off x="4683760" y="2661312"/>
            <a:ext cx="7508240" cy="34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2x 16 LCD Ekran diren ölçümü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339321" y="2661312"/>
            <a:ext cx="41615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LiquidCrystal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(12,11,5,4,3,2); </a:t>
            </a: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pinler</a:t>
            </a: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</a:rPr>
              <a:t> tanıtılır.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cd.begin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(16,2); LCD ‘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16 sütun ve 2 satır olduğu belirtilir ve başlatılır.</a:t>
            </a:r>
          </a:p>
          <a:p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tr-T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75759B-F9EB-4C1D-B64C-CC0E9C79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9" r="56000" b="35260"/>
          <a:stretch/>
        </p:blipFill>
        <p:spPr>
          <a:xfrm>
            <a:off x="5191760" y="2149975"/>
            <a:ext cx="6789900" cy="45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1400782"/>
            <a:ext cx="7342622" cy="749193"/>
          </a:xfrm>
        </p:spPr>
        <p:txBody>
          <a:bodyPr>
            <a:normAutofit/>
          </a:bodyPr>
          <a:lstStyle/>
          <a:p>
            <a:r>
              <a:rPr lang="tr-TR" sz="3600" dirty="0"/>
              <a:t>2x 16 LCD Ekran diren ölçümü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2FECF2-7F7A-45D1-B340-CE931CE4B8BB}"/>
              </a:ext>
            </a:extLst>
          </p:cNvPr>
          <p:cNvSpPr txBox="1"/>
          <p:nvPr/>
        </p:nvSpPr>
        <p:spPr>
          <a:xfrm>
            <a:off x="458642" y="2266370"/>
            <a:ext cx="41615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Vg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=(R1/(R1+R2)) *V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R1+R2 potun toplam direnci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V besleme gerilimi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R1 ölçülecek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direç</a:t>
            </a:r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Vg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arduinonun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</a:rPr>
              <a:t> Analog portuna giriş gerilimi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cd.clear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(); LCD ekran temizlenir.</a:t>
            </a:r>
          </a:p>
          <a:p>
            <a:endParaRPr lang="tr-T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692FAA-1C4E-490F-9185-DC92FA0B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06" r="65167" b="25630"/>
          <a:stretch/>
        </p:blipFill>
        <p:spPr>
          <a:xfrm>
            <a:off x="6096000" y="2266370"/>
            <a:ext cx="5556008" cy="31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Yalın altıgen sunu</Template>
  <TotalTime>692</TotalTime>
  <Words>668</Words>
  <Application>Microsoft Office PowerPoint</Application>
  <PresentationFormat>Geniş ekran</PresentationFormat>
  <Paragraphs>99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Arial</vt:lpstr>
      <vt:lpstr>Arial Black</vt:lpstr>
      <vt:lpstr>Calibri</vt:lpstr>
      <vt:lpstr>Courier New</vt:lpstr>
      <vt:lpstr>Gill Sans SemiBold</vt:lpstr>
      <vt:lpstr>Open Sans</vt:lpstr>
      <vt:lpstr>Times New Roman</vt:lpstr>
      <vt:lpstr>Ofis Teması</vt:lpstr>
      <vt:lpstr>GÖMÜLÜ PROGRAMLAMA</vt:lpstr>
      <vt:lpstr>Gösterge Kullanımı</vt:lpstr>
      <vt:lpstr>Gösterge Kullanımı 7 segment</vt:lpstr>
      <vt:lpstr>Gösterge Kullanımı 7 segment</vt:lpstr>
      <vt:lpstr>2x 16 LCD Ekran</vt:lpstr>
      <vt:lpstr>2x 16 LCD Ekran</vt:lpstr>
      <vt:lpstr>2x 16 LCD Ekran diren ölçümü</vt:lpstr>
      <vt:lpstr>2x 16 LCD Ekran diren ölçümü</vt:lpstr>
      <vt:lpstr>2x 16 LCD Ekran diren ölçümü</vt:lpstr>
      <vt:lpstr>Analog Sinyal Üretme</vt:lpstr>
      <vt:lpstr>Analog Sinyal Üretme</vt:lpstr>
      <vt:lpstr>PWM ile Led parlaklık kontrolü</vt:lpstr>
      <vt:lpstr>PWM ile Led parlaklık kontrolü</vt:lpstr>
      <vt:lpstr>Gelecek Hafta</vt:lpstr>
      <vt:lpstr>Ödev-1</vt:lpstr>
      <vt:lpstr>Ödev-2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Ümit Şentürk</cp:lastModifiedBy>
  <cp:revision>9</cp:revision>
  <dcterms:created xsi:type="dcterms:W3CDTF">2022-03-08T10:24:11Z</dcterms:created>
  <dcterms:modified xsi:type="dcterms:W3CDTF">2022-03-22T00:09:23Z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