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352" r:id="rId6"/>
    <p:sldId id="318" r:id="rId7"/>
    <p:sldId id="353" r:id="rId8"/>
    <p:sldId id="355" r:id="rId9"/>
    <p:sldId id="357" r:id="rId10"/>
    <p:sldId id="356" r:id="rId11"/>
    <p:sldId id="358" r:id="rId12"/>
    <p:sldId id="360" r:id="rId13"/>
    <p:sldId id="359" r:id="rId14"/>
    <p:sldId id="361" r:id="rId15"/>
    <p:sldId id="354" r:id="rId16"/>
    <p:sldId id="363" r:id="rId17"/>
    <p:sldId id="364" r:id="rId18"/>
    <p:sldId id="362" r:id="rId19"/>
    <p:sldId id="346" r:id="rId20"/>
    <p:sldId id="339" r:id="rId21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5" autoAdjust="0"/>
    <p:restoredTop sz="95033" autoAdjust="0"/>
  </p:normalViewPr>
  <p:slideViewPr>
    <p:cSldViewPr snapToGrid="0" showGuides="1">
      <p:cViewPr varScale="1">
        <p:scale>
          <a:sx n="75" d="100"/>
          <a:sy n="75" d="100"/>
        </p:scale>
        <p:origin x="686" y="53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000B4CB-FCA8-47D0-94E2-4BA3EE5FAF16}" type="datetime1">
              <a:rPr lang="tr-TR" smtClean="0"/>
              <a:t>28.03.2022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5327F-B67F-4C21-8C73-6AA433DD66C2}" type="datetime1">
              <a:rPr lang="tr-TR" smtClean="0"/>
              <a:pPr/>
              <a:t>28.03.2022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960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li 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sim Yer Tutucusu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3" name="Alt Başlık 2" title="Alt Başlık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ALT BAŞLIĞI DÜZENLEMEK İÇİN TIKLAYIN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3" name="Alt Başlık 2" title="Alt Başlık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ASIL ALT BAŞLIK STİLİNİ DÜZENLEMEK İÇİN TIKLAYIN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 Üçgen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7" name="Paralelkenar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Başlık 1" title="Başlık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101" name="Metin Yer Tutucusu 2" title="Alt Başlık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ASIL METİN STİLLERİNİ DÜZENLE</a:t>
            </a:r>
          </a:p>
        </p:txBody>
      </p: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kenar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kenar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Çapraz Şerit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27" name="Başlık 1" title="Başlık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29" name="İçerik Yer Tutucusu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Çapraz Şerit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27" name="Başlık 1" title="Başlık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14" name="İçerik Yer Tutucusu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15" name="İçerik Yer Tutucusu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Çapraz Şerit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27" name="Başlık 1" title="Başlık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18" name="Metin Yer Tutucusu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0" name="Metin Yer Tutucusu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1" name="İçerik Yer Tutucusu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24" name="İçerik Yer Tutucusu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Yer Tutucusu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4" name="İçerik Yer Tutucusu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k Üçgen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Yer Tutucusu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2" name="Resim Yer Tutucusu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etin Kutusu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Çapraz Şerit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kenar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30" name="Paralelkenar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etin Kutusu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Çapraz Şerit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9" name="Düz Bağlayıcı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31" name="Paralelkenar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33" name="Başlık 1" title="Başlık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Özel Dü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imli 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ik Üçgen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7" name="Paralelkenar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Başlık 1" title="Başlık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101" name="Metin Yer Tutucusu 2" title="Alt Başlık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ASIL METİN STİLLERİNİ DÜZENLE</a:t>
            </a:r>
          </a:p>
        </p:txBody>
      </p: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kenar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cxnSp>
        <p:nvCxnSpPr>
          <p:cNvPr id="26" name="Düz Bağlayıcı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sim Yer Tutucusu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kenar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in Düzeni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 title="Madde İşaretleri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24" name="Dik Üçgen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25" name="Paralelkenar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cxnSp>
        <p:nvCxnSpPr>
          <p:cNvPr id="34" name="Düz Bağlayıcı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tin Yer Tutucusu 4" title="Alt Başlık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2" name="Başlık 1" title="Başlık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Düzenlemek için tıklayın </a:t>
            </a:r>
            <a:br>
              <a:rPr lang="tr-TR" noProof="0"/>
            </a:br>
            <a:r>
              <a:rPr lang="tr-TR" noProof="0"/>
              <a:t>Ana Başlık Stili </a:t>
            </a:r>
          </a:p>
        </p:txBody>
      </p:sp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in Düzeni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ağ Üçgen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8" name="Resim Yer Tutucusu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" name="İçerik Yer Tutucusu 2" title="Madde İşaretleri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25" name="Paralelkenar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cxnSp>
        <p:nvCxnSpPr>
          <p:cNvPr id="34" name="Düz Bağlayıcı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etin Yer Tutucusu 4" title="Alt Başlık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Başlık 1" title="Başlık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Düzenlemek için tıklayın </a:t>
            </a:r>
            <a:br>
              <a:rPr lang="tr-TR" noProof="0"/>
            </a:br>
            <a:r>
              <a:rPr lang="tr-TR" noProof="0"/>
              <a:t>Ana Başlık Stili </a:t>
            </a: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yazı ile 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Çapraz Şerit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kenar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17" name="Metin Yer Tutucusu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8" name="İçerik Yer Tutucusu 3" title="Madde İşaretleri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tr-TR" noProof="0"/>
              <a:t>Asıl metin stillerini düzenlemek için tıklayın</a:t>
            </a:r>
          </a:p>
          <a:p>
            <a:pPr lvl="1" rtl="0">
              <a:buClr>
                <a:schemeClr val="accent2"/>
              </a:buClr>
            </a:pPr>
            <a:r>
              <a:rPr lang="tr-TR" noProof="0"/>
              <a:t>İkinci düzey</a:t>
            </a:r>
          </a:p>
          <a:p>
            <a:pPr lvl="2" rtl="0">
              <a:buClr>
                <a:schemeClr val="accent2"/>
              </a:buClr>
            </a:pPr>
            <a:r>
              <a:rPr lang="tr-TR" noProof="0"/>
              <a:t>Üçüncü düzey</a:t>
            </a:r>
          </a:p>
          <a:p>
            <a:pPr lvl="3" rtl="0">
              <a:buClr>
                <a:schemeClr val="accent2"/>
              </a:buClr>
            </a:pPr>
            <a:r>
              <a:rPr lang="tr-TR" noProof="0"/>
              <a:t>Dördüncü düzey</a:t>
            </a:r>
          </a:p>
          <a:p>
            <a:pPr lvl="4" rtl="0">
              <a:buClr>
                <a:schemeClr val="accent2"/>
              </a:buClr>
            </a:pPr>
            <a:r>
              <a:rPr lang="tr-TR" noProof="0"/>
              <a:t>Beşinci düzey</a:t>
            </a:r>
          </a:p>
        </p:txBody>
      </p:sp>
      <p:sp>
        <p:nvSpPr>
          <p:cNvPr id="19" name="Metin Yer Tutucusu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0" name="İçerik Yer Tutucusu 5" title="Madde İşaretleri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tr-TR" noProof="0"/>
              <a:t>Asıl metin stillerini düzenlemek için tıklayın</a:t>
            </a:r>
          </a:p>
          <a:p>
            <a:pPr lvl="1" rtl="0">
              <a:buClr>
                <a:schemeClr val="accent2"/>
              </a:buClr>
            </a:pPr>
            <a:r>
              <a:rPr lang="tr-TR" noProof="0"/>
              <a:t>İkinci düzey</a:t>
            </a:r>
          </a:p>
          <a:p>
            <a:pPr lvl="2" rtl="0">
              <a:buClr>
                <a:schemeClr val="accent2"/>
              </a:buClr>
            </a:pPr>
            <a:r>
              <a:rPr lang="tr-TR" noProof="0"/>
              <a:t>Üçüncü düzey</a:t>
            </a:r>
          </a:p>
          <a:p>
            <a:pPr lvl="3" rtl="0">
              <a:buClr>
                <a:schemeClr val="accent2"/>
              </a:buClr>
            </a:pPr>
            <a:r>
              <a:rPr lang="tr-TR" noProof="0"/>
              <a:t>Dördüncü düzey</a:t>
            </a:r>
          </a:p>
          <a:p>
            <a:pPr lvl="4" rtl="0">
              <a:buClr>
                <a:schemeClr val="accent2"/>
              </a:buClr>
            </a:pPr>
            <a:r>
              <a:rPr lang="tr-TR" noProof="0"/>
              <a:t>Beşinci düzey</a:t>
            </a:r>
          </a:p>
        </p:txBody>
      </p:sp>
      <p:sp>
        <p:nvSpPr>
          <p:cNvPr id="24" name="Metin Yer Tutucusu 4" title="Alt Başlık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27" name="Başlık 1" title="Başlık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etin Kutusu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Çapraz Şerit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30" name="Düz Bağlayıcı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kenar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33" name="Paralelkenar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tr-TR" noProof="0"/>
          </a:p>
        </p:txBody>
      </p:sp>
      <p:sp>
        <p:nvSpPr>
          <p:cNvPr id="34" name="Metin Yer Tutucusu 4" title="Alt Başlık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17" name="Başlık 1" title="Başlık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Metin buraya gelir</a:t>
            </a:r>
          </a:p>
        </p:txBody>
      </p:sp>
      <p:sp>
        <p:nvSpPr>
          <p:cNvPr id="20" name="Grafik Yer Tutucusu 2" title="Grafik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tr-TR" noProof="0"/>
              <a:t>Grafik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o Yer Tutucusu 11" title="Tablo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tr-TR" noProof="0"/>
              <a:t>Tablo eklemek için simgeye tıklayın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tr-TR" sz="3400" b="1" noProof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Çapraz Şerit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>
                <a:solidFill>
                  <a:schemeClr val="tx1"/>
                </a:solidFill>
              </a:endParaRPr>
            </a:p>
          </p:txBody>
        </p:sp>
        <p:cxnSp>
          <p:nvCxnSpPr>
            <p:cNvPr id="28" name="Düz Bağlayıcı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kenar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tr-TR" noProof="0"/>
            </a:p>
          </p:txBody>
        </p:sp>
      </p:grpSp>
      <p:sp>
        <p:nvSpPr>
          <p:cNvPr id="36" name="Paralelkenar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tr-TR" noProof="0"/>
          </a:p>
        </p:txBody>
      </p:sp>
      <p:sp>
        <p:nvSpPr>
          <p:cNvPr id="37" name="Metin Yer Tutucusu 4" title="Alt Başlık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tr-TR" noProof="0"/>
              <a:t>ALT BAŞLIK STİLİ İÇİN TIKLAYIN</a:t>
            </a: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tr-TR" noProof="0" smtClean="0"/>
              <a:t>‹#›</a:t>
            </a:fld>
            <a:endParaRPr lang="tr-TR" noProof="0"/>
          </a:p>
        </p:txBody>
      </p:sp>
      <p:sp>
        <p:nvSpPr>
          <p:cNvPr id="17" name="Başlık 1" title="Başlık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Ana Başlık Stilini Düzenlemek İçin Tıklayın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üyük Fotoğ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 Üçgen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5" name="Resim Yer Tutucusu 31" title="Resim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tr-TR" noProof="0"/>
              <a:t>Resmi Buraya Ekleyin veya Sürükleyip Bırakın</a:t>
            </a:r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Başlık 1" title="Başlık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Buraya Başlık Ekleyin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şekkür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 title="Başlık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tr-TR" noProof="0"/>
              <a:t>Asıl Başlık Stilini Düzenlemek İçin Tıklayın</a:t>
            </a:r>
          </a:p>
        </p:txBody>
      </p:sp>
      <p:sp>
        <p:nvSpPr>
          <p:cNvPr id="9" name="Metin Yer Tutucusu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Ad</a:t>
            </a:r>
          </a:p>
        </p:txBody>
      </p:sp>
      <p:sp>
        <p:nvSpPr>
          <p:cNvPr id="10" name="Metin Yer Tutucusu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Telefon Numarası</a:t>
            </a:r>
          </a:p>
        </p:txBody>
      </p:sp>
      <p:sp>
        <p:nvSpPr>
          <p:cNvPr id="11" name="Metin Yer Tutucusu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E-posta </a:t>
            </a:r>
          </a:p>
        </p:txBody>
      </p:sp>
      <p:sp>
        <p:nvSpPr>
          <p:cNvPr id="13" name="Metin Yer Tutucusu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tr-TR" noProof="0"/>
              <a:t>Şirket Web Sitesi</a:t>
            </a:r>
          </a:p>
        </p:txBody>
      </p:sp>
      <p:sp>
        <p:nvSpPr>
          <p:cNvPr id="14" name="Şekil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tr-TR" noProof="0"/>
          </a:p>
        </p:txBody>
      </p:sp>
      <p:sp>
        <p:nvSpPr>
          <p:cNvPr id="15" name="Şekil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tr-TR" noProof="0"/>
          </a:p>
        </p:txBody>
      </p:sp>
      <p:sp>
        <p:nvSpPr>
          <p:cNvPr id="19" name="Şekil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tr-TR" noProof="0"/>
          </a:p>
        </p:txBody>
      </p:sp>
      <p:sp>
        <p:nvSpPr>
          <p:cNvPr id="20" name="Şekil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tr-TR" noProof="0"/>
          </a:p>
        </p:txBody>
      </p:sp>
      <p:sp>
        <p:nvSpPr>
          <p:cNvPr id="21" name="Dik Üçgen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sim Yer Tutucusu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tr-TR" noProof="0"/>
              <a:t>Alt bilgi ekleme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Başlık Yer Tutucusu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ktrikport.com/universite/elektrik-motorlari-ikinci-bolum/8337#ad-image-0" TargetMode="External"/><Relationship Id="rId2" Type="http://schemas.openxmlformats.org/officeDocument/2006/relationships/hyperlink" Target="https://gelecegiyazanlar.turkcell.com.tr/konu/egitim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lectronics.stackexchange.com/questions/27931/torque-kgcm-what-is-kgcm" TargetMode="External"/><Relationship Id="rId4" Type="http://schemas.openxmlformats.org/officeDocument/2006/relationships/hyperlink" Target="https://www.semanticscholar.org/paper/Estimation-and-Compensation-of-Load-Dependent-Error-Ronquist-Winroth/0a36976e2b96f255f6e7f37b83021a9db619157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2635" y="744213"/>
            <a:ext cx="7340200" cy="2684787"/>
          </a:xfrm>
        </p:spPr>
        <p:txBody>
          <a:bodyPr rtlCol="0">
            <a:normAutofit/>
          </a:bodyPr>
          <a:lstStyle/>
          <a:p>
            <a:pPr algn="ctr" rtl="0"/>
            <a:r>
              <a:rPr lang="tr-TR" sz="6000" dirty="0"/>
              <a:t>GÖMÜLÜ PROGRAMLAMA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4110" y="5330902"/>
            <a:ext cx="4854339" cy="1257574"/>
          </a:xfrm>
        </p:spPr>
        <p:txBody>
          <a:bodyPr rtlCol="0"/>
          <a:lstStyle/>
          <a:p>
            <a:r>
              <a:rPr lang="tr-TR" sz="2400" dirty="0"/>
              <a:t>Dr. </a:t>
            </a:r>
            <a:r>
              <a:rPr lang="tr-TR" sz="2400" dirty="0" err="1"/>
              <a:t>Ögr</a:t>
            </a:r>
            <a:r>
              <a:rPr lang="tr-TR" sz="2400" dirty="0"/>
              <a:t>. Üyesi Ümit Şentürk</a:t>
            </a:r>
            <a:endParaRPr lang="en-GB" sz="2400" dirty="0"/>
          </a:p>
        </p:txBody>
      </p:sp>
      <p:sp>
        <p:nvSpPr>
          <p:cNvPr id="11" name="Alt Başlık 2">
            <a:extLst>
              <a:ext uri="{FF2B5EF4-FFF2-40B4-BE49-F238E27FC236}">
                <a16:creationId xmlns:a16="http://schemas.microsoft.com/office/drawing/2014/main" id="{9E06802C-A569-42AA-AAE0-EF02FA8563DA}"/>
              </a:ext>
            </a:extLst>
          </p:cNvPr>
          <p:cNvSpPr txBox="1">
            <a:spLocks/>
          </p:cNvSpPr>
          <p:nvPr/>
        </p:nvSpPr>
        <p:spPr>
          <a:xfrm>
            <a:off x="5525565" y="3561905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400" b="0" i="0" kern="1200" spc="300">
                <a:solidFill>
                  <a:schemeClr val="accent6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IN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dirty="0"/>
              <a:t>5. Hafta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7342622" cy="1215566"/>
          </a:xfrm>
        </p:spPr>
        <p:txBody>
          <a:bodyPr/>
          <a:lstStyle/>
          <a:p>
            <a:r>
              <a:rPr lang="tr-TR" dirty="0"/>
              <a:t>Step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1" y="2352907"/>
            <a:ext cx="5625390" cy="4137746"/>
          </a:xfrm>
        </p:spPr>
        <p:txBody>
          <a:bodyPr/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Tur başına adım sayısı bulunmaktadır.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Tur başına adım sayısı 100 ise step motor 360/100 her bir adım 3,6 derece olur.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Tutunma </a:t>
            </a:r>
            <a:r>
              <a:rPr lang="tr-TR" dirty="0" err="1"/>
              <a:t>torku</a:t>
            </a:r>
            <a:r>
              <a:rPr lang="tr-TR" dirty="0"/>
              <a:t> 1cm çapında bir mil ile taşıyabildiği yüktür. Sargılara enerji uygulandığında oluşan güç.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4100" name="Picture 4" descr="PDF] Estimation and Compensation of Load-Dependent Position Error in a  Hybrid Stepper Motor | Semantic Scholar">
            <a:extLst>
              <a:ext uri="{FF2B5EF4-FFF2-40B4-BE49-F238E27FC236}">
                <a16:creationId xmlns:a16="http://schemas.microsoft.com/office/drawing/2014/main" id="{84F60891-A009-46E6-A334-15E6EE20F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416" y="155738"/>
            <a:ext cx="5580053" cy="277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motor - Torque kgcm (what is kgcm)? - Electrical Engineering Stack Exchange">
            <a:extLst>
              <a:ext uri="{FF2B5EF4-FFF2-40B4-BE49-F238E27FC236}">
                <a16:creationId xmlns:a16="http://schemas.microsoft.com/office/drawing/2014/main" id="{CCACE420-71BE-4CB5-BE33-F2B4D797A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361" y="3120806"/>
            <a:ext cx="2783839" cy="358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3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D98715BA-DACD-4D68-B6A9-1BFC3566B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Step Motor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FABE571-96E5-466B-94F2-23011CE5402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EBE3C66-FDE9-4459-9B07-C25A4A5F568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8699F50C-BE38-4BD0-BA84-9B090E1F2B9B}" type="slidenum">
              <a:rPr lang="tr-TR" noProof="0" smtClean="0"/>
              <a:t>11</a:t>
            </a:fld>
            <a:endParaRPr lang="tr-TR" noProof="0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1E8293FA-B3E6-4446-A065-E07E051B3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93" r="86000" b="26814"/>
          <a:stretch/>
        </p:blipFill>
        <p:spPr>
          <a:xfrm>
            <a:off x="9384357" y="0"/>
            <a:ext cx="2822831" cy="6872249"/>
          </a:xfrm>
          <a:prstGeom prst="rect">
            <a:avLst/>
          </a:prstGeom>
        </p:spPr>
      </p:pic>
      <p:pic>
        <p:nvPicPr>
          <p:cNvPr id="5122" name="Picture 2" descr="LMD18200 driver for bipolar motor - Motors, Mechanics, Power and CNC -  Arduino Forum">
            <a:extLst>
              <a:ext uri="{FF2B5EF4-FFF2-40B4-BE49-F238E27FC236}">
                <a16:creationId xmlns:a16="http://schemas.microsoft.com/office/drawing/2014/main" id="{B9890AC3-44F6-460F-ACD9-3C122F388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207" y="2867924"/>
            <a:ext cx="377190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rduino Half-Step Stepper Motor Driver L298N - Hackster.io">
            <a:extLst>
              <a:ext uri="{FF2B5EF4-FFF2-40B4-BE49-F238E27FC236}">
                <a16:creationId xmlns:a16="http://schemas.microsoft.com/office/drawing/2014/main" id="{2D1CA033-3C1F-4D8D-A534-647A672016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30" y="2753805"/>
            <a:ext cx="4713851" cy="3400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914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7342622" cy="1215566"/>
          </a:xfrm>
        </p:spPr>
        <p:txBody>
          <a:bodyPr/>
          <a:lstStyle/>
          <a:p>
            <a:r>
              <a:rPr lang="tr-TR" dirty="0"/>
              <a:t>Step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352907"/>
            <a:ext cx="10808441" cy="4137746"/>
          </a:xfrm>
        </p:spPr>
        <p:txBody>
          <a:bodyPr/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Yarım adım ve tam adım olarak iki şekilde motora enerji verilebilir.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 err="1"/>
              <a:t>Unipolar</a:t>
            </a:r>
            <a:r>
              <a:rPr lang="tr-TR" dirty="0"/>
              <a:t> ve </a:t>
            </a:r>
            <a:r>
              <a:rPr lang="tr-TR" dirty="0" err="1"/>
              <a:t>Bipolar</a:t>
            </a:r>
            <a:r>
              <a:rPr lang="tr-TR" dirty="0"/>
              <a:t> iki farklı çeşidi vardır.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 err="1"/>
              <a:t>Bipolarda</a:t>
            </a:r>
            <a:r>
              <a:rPr lang="tr-TR" dirty="0"/>
              <a:t> sargıların ortasından ortak uç yoktur. </a:t>
            </a:r>
            <a:r>
              <a:rPr lang="tr-TR" dirty="0" err="1"/>
              <a:t>Unipolarda</a:t>
            </a:r>
            <a:r>
              <a:rPr lang="tr-TR" dirty="0"/>
              <a:t> ortak uç vardır.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Ortak uç sargının tam güç çalışmasına engeldir.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Step motorlarda yüksek akım çeken cihazlar olduğundan </a:t>
            </a:r>
            <a:r>
              <a:rPr lang="tr-TR" dirty="0" err="1"/>
              <a:t>mikrodenetleyici</a:t>
            </a:r>
            <a:r>
              <a:rPr lang="tr-TR" dirty="0"/>
              <a:t> ile kullanıldıklarında bir sürücüye ihtiyaçları vardır. 2 adet H köprü sürücü ile sürülebilmektedir. 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Step motorlarda tur başına adım sayısı yapılan uygulamadaki hassasiyeti etkiler.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70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7342622" cy="1215566"/>
          </a:xfrm>
        </p:spPr>
        <p:txBody>
          <a:bodyPr/>
          <a:lstStyle/>
          <a:p>
            <a:r>
              <a:rPr lang="tr-TR" dirty="0"/>
              <a:t>EEPROM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352907"/>
            <a:ext cx="10808441" cy="4137746"/>
          </a:xfrm>
        </p:spPr>
        <p:txBody>
          <a:bodyPr/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Elektrik kesildiğinde kaybolmaması gereken bilgilerin saklandığı bellektir. 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 err="1"/>
              <a:t>Uno</a:t>
            </a:r>
            <a:r>
              <a:rPr lang="tr-TR" dirty="0"/>
              <a:t> da 1024 </a:t>
            </a:r>
            <a:r>
              <a:rPr lang="tr-TR" dirty="0" err="1"/>
              <a:t>byte</a:t>
            </a:r>
            <a:r>
              <a:rPr lang="tr-TR" dirty="0"/>
              <a:t> EEPROM bellek bulunmaktadır. 0-1023 </a:t>
            </a:r>
            <a:r>
              <a:rPr lang="tr-TR" dirty="0" err="1"/>
              <a:t>byte</a:t>
            </a:r>
            <a:r>
              <a:rPr lang="tr-TR" dirty="0"/>
              <a:t> adresleri bulunmaktadır.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EEPROM </a:t>
            </a:r>
            <a:r>
              <a:rPr lang="tr-TR" dirty="0" err="1"/>
              <a:t>falash</a:t>
            </a:r>
            <a:r>
              <a:rPr lang="tr-TR" dirty="0"/>
              <a:t> bellek yapısıdır. Elektrik ile silinebilir sadece okunabilir bellek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EEPROM yetersiz olduğu durumlarda harici EEPROM kullanılabilir.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Süreklilik gerektiren uygulamalarda anlık değerlerin kaydı için </a:t>
            </a:r>
            <a:r>
              <a:rPr lang="tr-TR" dirty="0" err="1"/>
              <a:t>EEPROM’lar</a:t>
            </a:r>
            <a:r>
              <a:rPr lang="tr-TR" dirty="0"/>
              <a:t> kullanılabilir.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tr-TR" dirty="0"/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8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7342622" cy="1215566"/>
          </a:xfrm>
        </p:spPr>
        <p:txBody>
          <a:bodyPr/>
          <a:lstStyle/>
          <a:p>
            <a:r>
              <a:rPr lang="tr-TR" dirty="0"/>
              <a:t>EEPROM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1" y="2352907"/>
            <a:ext cx="5066590" cy="4137746"/>
          </a:xfrm>
        </p:spPr>
        <p:txBody>
          <a:bodyPr>
            <a:normAutofit/>
          </a:bodyPr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b="0" i="0" dirty="0" err="1">
                <a:solidFill>
                  <a:srgbClr val="5F6B76"/>
                </a:solidFill>
                <a:effectLst/>
                <a:latin typeface="GreycliffCF"/>
              </a:rPr>
              <a:t>EEPROM.read</a:t>
            </a:r>
            <a:r>
              <a:rPr lang="tr-TR" b="0" i="0" dirty="0">
                <a:solidFill>
                  <a:srgbClr val="5F6B76"/>
                </a:solidFill>
                <a:effectLst/>
                <a:latin typeface="GreycliffCF"/>
              </a:rPr>
              <a:t> ve </a:t>
            </a:r>
            <a:r>
              <a:rPr lang="tr-TR" b="0" i="0" dirty="0" err="1">
                <a:solidFill>
                  <a:srgbClr val="5F6B76"/>
                </a:solidFill>
                <a:effectLst/>
                <a:latin typeface="GreycliffCF"/>
              </a:rPr>
              <a:t>EEPROM.Write</a:t>
            </a:r>
            <a:r>
              <a:rPr lang="tr-TR" b="0" i="0" dirty="0">
                <a:solidFill>
                  <a:srgbClr val="5F6B76"/>
                </a:solidFill>
                <a:effectLst/>
                <a:latin typeface="GreycliffCF"/>
              </a:rPr>
              <a:t> komutları ile okuma ve yazma işlemleri gerçekleştirilir.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>
                <a:solidFill>
                  <a:srgbClr val="5F6B76"/>
                </a:solidFill>
                <a:latin typeface="GreycliffCF"/>
              </a:rPr>
              <a:t>Yazma işleminde yazılacak adres ve veri eklenir.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>
                <a:solidFill>
                  <a:srgbClr val="5F6B76"/>
                </a:solidFill>
                <a:latin typeface="GreycliffCF"/>
              </a:rPr>
              <a:t>Okuma işleminde </a:t>
            </a:r>
            <a:r>
              <a:rPr lang="tr-TR" dirty="0" err="1">
                <a:solidFill>
                  <a:srgbClr val="5F6B76"/>
                </a:solidFill>
                <a:latin typeface="GreycliffCF"/>
              </a:rPr>
              <a:t>asdece</a:t>
            </a:r>
            <a:r>
              <a:rPr lang="tr-TR" dirty="0">
                <a:solidFill>
                  <a:srgbClr val="5F6B76"/>
                </a:solidFill>
                <a:latin typeface="GreycliffCF"/>
              </a:rPr>
              <a:t> okunacak adres girilir ve adresteki veri bir değişkene atılır.</a:t>
            </a:r>
            <a:endParaRPr lang="tr-TR" dirty="0"/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48E92E8-907E-4C8A-811F-FFCA660F5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25" r="66083" b="23556"/>
          <a:stretch/>
        </p:blipFill>
        <p:spPr>
          <a:xfrm>
            <a:off x="6531438" y="1249369"/>
            <a:ext cx="5201920" cy="541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16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7342622" cy="1215566"/>
          </a:xfrm>
        </p:spPr>
        <p:txBody>
          <a:bodyPr/>
          <a:lstStyle/>
          <a:p>
            <a:r>
              <a:rPr lang="tr-TR" dirty="0"/>
              <a:t>Gelecek Hafta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352907"/>
            <a:ext cx="10808441" cy="4137746"/>
          </a:xfrm>
        </p:spPr>
        <p:txBody>
          <a:bodyPr/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Kesme Kullanımı(</a:t>
            </a:r>
            <a:r>
              <a:rPr lang="tr-TR" dirty="0" err="1"/>
              <a:t>Interrupt</a:t>
            </a:r>
            <a:r>
              <a:rPr lang="tr-TR" dirty="0"/>
              <a:t>)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I2C protokolü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57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7342622" cy="1215566"/>
          </a:xfrm>
        </p:spPr>
        <p:txBody>
          <a:bodyPr/>
          <a:lstStyle/>
          <a:p>
            <a:r>
              <a:rPr lang="tr-TR" dirty="0"/>
              <a:t>Ödev-1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352907"/>
            <a:ext cx="10808441" cy="4137746"/>
          </a:xfrm>
        </p:spPr>
        <p:txBody>
          <a:bodyPr>
            <a:normAutofit fontScale="92500"/>
          </a:bodyPr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İki adet LM35 sıcaklık </a:t>
            </a:r>
            <a:r>
              <a:rPr lang="tr-TR" dirty="0" err="1"/>
              <a:t>sensörü</a:t>
            </a:r>
            <a:r>
              <a:rPr lang="tr-TR" dirty="0"/>
              <a:t> kullanılacaktır. </a:t>
            </a:r>
            <a:r>
              <a:rPr lang="tr-TR" dirty="0" err="1"/>
              <a:t>Sensörlerden</a:t>
            </a:r>
            <a:r>
              <a:rPr lang="tr-TR" dirty="0"/>
              <a:t> biri odanın içinde diğeri odanın dışında bulunacaktır.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Odanın sıcaklık değişimlerini </a:t>
            </a:r>
            <a:r>
              <a:rPr lang="tr-TR" dirty="0" err="1"/>
              <a:t>EEPROM’a</a:t>
            </a:r>
            <a:r>
              <a:rPr lang="tr-TR" dirty="0"/>
              <a:t> kaydedecektir. (</a:t>
            </a:r>
            <a:r>
              <a:rPr lang="tr-TR" dirty="0" err="1"/>
              <a:t>datalogger</a:t>
            </a:r>
            <a:r>
              <a:rPr lang="tr-TR" dirty="0"/>
              <a:t>)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1 dakikada aralıklarla iki </a:t>
            </a:r>
            <a:r>
              <a:rPr lang="tr-TR" dirty="0" err="1"/>
              <a:t>sensörlerden</a:t>
            </a:r>
            <a:r>
              <a:rPr lang="tr-TR" dirty="0"/>
              <a:t> 1’er ölçüm alınacaktır (</a:t>
            </a:r>
            <a:r>
              <a:rPr lang="tr-TR" dirty="0" err="1"/>
              <a:t>millis</a:t>
            </a:r>
            <a:r>
              <a:rPr lang="tr-TR" dirty="0"/>
              <a:t>()). EEPROM dolduğunda ilk yazılan sıcaklık değeri silinerek yeni sıcaklık değeri yazılacak. Bu şekilde sıcaklık değerleri EEPROM kapasitesi kadar sürekli güncel olacak.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Odada bir adet fan (DC motor) bulunacaktır. Fanın dönüş hızı PWM ile kontrol edilecektir.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Fan 3 kademede </a:t>
            </a:r>
            <a:r>
              <a:rPr lang="tr-TR" dirty="0" err="1"/>
              <a:t>çalışcaktır</a:t>
            </a:r>
            <a:r>
              <a:rPr lang="tr-TR" dirty="0"/>
              <a:t>. 15 </a:t>
            </a:r>
            <a:r>
              <a:rPr lang="tr-TR" dirty="0" err="1"/>
              <a:t>dk</a:t>
            </a:r>
            <a:r>
              <a:rPr lang="tr-TR" dirty="0"/>
              <a:t> sıcaklık ortalaması referans alınacaktır.</a:t>
            </a:r>
          </a:p>
          <a:p>
            <a:pPr marL="914400" lvl="1" indent="-457200">
              <a:defRPr/>
            </a:pPr>
            <a:r>
              <a:rPr lang="tr-TR" dirty="0"/>
              <a:t>(Oda sıcaklık-oda dışı sıcaklık) &gt; 3 ‘ten fan en hızlı 3 kademede dönecektir. </a:t>
            </a:r>
          </a:p>
          <a:p>
            <a:pPr marL="914400" lvl="1" indent="-457200">
              <a:defRPr/>
            </a:pPr>
            <a:r>
              <a:rPr lang="tr-TR" dirty="0"/>
              <a:t>(Oda sıcaklık-oda dışı sıcaklık) &gt; 2 ‘ten fan en hızlı 3 kademede dönecektir.</a:t>
            </a:r>
          </a:p>
          <a:p>
            <a:pPr marL="914400" lvl="1" indent="-457200">
              <a:defRPr/>
            </a:pPr>
            <a:r>
              <a:rPr lang="tr-TR" dirty="0"/>
              <a:t>(Oda sıcaklık-oda dışı sıcaklık) &gt; 1 ‘ten fan en hızlı 3 kademede dönecektir.</a:t>
            </a:r>
          </a:p>
          <a:p>
            <a:pPr marL="457200" lvl="1" indent="0">
              <a:buNone/>
              <a:defRPr/>
            </a:pPr>
            <a:endParaRPr lang="tr-TR" dirty="0"/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tr-TR" dirty="0"/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tr-TR" dirty="0"/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endParaRPr lang="tr-TR" dirty="0"/>
          </a:p>
          <a:p>
            <a:pPr marL="0" indent="0" eaLnBrk="1" hangingPunct="1">
              <a:buNone/>
              <a:defRPr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602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10188CF9-BF27-448F-A2F7-4EF7D5596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11213582" cy="2958275"/>
          </a:xfrm>
        </p:spPr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https://gelecegiyazanlar.turkcell.com.tr/konu/egitim</a:t>
            </a:r>
            <a:endParaRPr lang="tr-TR" dirty="0"/>
          </a:p>
          <a:p>
            <a:r>
              <a:rPr lang="tr-TR" dirty="0">
                <a:hlinkClick r:id="rId3"/>
              </a:rPr>
              <a:t>https://www.elektrikport.com/universite/elektrik-motorlari-ikinci-bolum/8337#ad-image-0</a:t>
            </a:r>
            <a:endParaRPr lang="tr-TR" dirty="0"/>
          </a:p>
          <a:p>
            <a:r>
              <a:rPr lang="tr-TR" dirty="0">
                <a:hlinkClick r:id="rId4"/>
              </a:rPr>
              <a:t>https://www.semanticscholar.org/paper/Estimation-and-Compensation-of-Load-Dependent-Error-Ronquist-Winroth/0a36976e2b96f255f6e7f37b83021a9db6191574</a:t>
            </a:r>
            <a:endParaRPr lang="tr-TR" dirty="0"/>
          </a:p>
          <a:p>
            <a:r>
              <a:rPr lang="tr-TR" dirty="0">
                <a:hlinkClick r:id="rId5"/>
              </a:rPr>
              <a:t>https://electronics.stackexchange.com/questions/27931/torque-kgcm-what-is-kgcm</a:t>
            </a:r>
            <a:endParaRPr lang="tr-TR" dirty="0"/>
          </a:p>
          <a:p>
            <a:r>
              <a:rPr lang="tr-TR" dirty="0"/>
              <a:t>https://forum.arduino.cc/t/lmd18200-driver-for-bipolar-motor/233817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Başlık 3">
            <a:extLst>
              <a:ext uri="{FF2B5EF4-FFF2-40B4-BE49-F238E27FC236}">
                <a16:creationId xmlns:a16="http://schemas.microsoft.com/office/drawing/2014/main" id="{BD91FE54-FA21-49C6-B4C2-50CA9B7E2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FFABFF6-8DEF-4C21-A21E-26F601DEF72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rtl="0"/>
            <a:r>
              <a:rPr lang="tr-TR" noProof="0"/>
              <a:t>Alt bilgi ekleyin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67F3718-A6A9-409E-A961-268218976D2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8699F50C-BE38-4BD0-BA84-9B090E1F2B9B}" type="slidenum">
              <a:rPr lang="tr-TR" noProof="0" smtClean="0"/>
              <a:t>17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6110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7342622" cy="1215566"/>
          </a:xfrm>
        </p:spPr>
        <p:txBody>
          <a:bodyPr/>
          <a:lstStyle/>
          <a:p>
            <a:r>
              <a:rPr lang="tr-TR" dirty="0"/>
              <a:t>DC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1" y="2352907"/>
            <a:ext cx="5899710" cy="4137746"/>
          </a:xfrm>
        </p:spPr>
        <p:txBody>
          <a:bodyPr/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DC motorlar yüksek akım çeken , güç harcaması yüksek olan araçlardır.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 err="1"/>
              <a:t>Arduino</a:t>
            </a:r>
            <a:r>
              <a:rPr lang="tr-TR" dirty="0"/>
              <a:t> </a:t>
            </a:r>
            <a:r>
              <a:rPr lang="tr-TR" dirty="0" err="1"/>
              <a:t>Uno</a:t>
            </a:r>
            <a:r>
              <a:rPr lang="tr-TR" dirty="0"/>
              <a:t> portundan 40 </a:t>
            </a:r>
            <a:r>
              <a:rPr lang="tr-TR" dirty="0" err="1"/>
              <a:t>mA</a:t>
            </a:r>
            <a:r>
              <a:rPr lang="tr-TR" dirty="0"/>
              <a:t> 5 Volt sürebilmektedir. 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 err="1"/>
              <a:t>Mikrodenetleyicilerin</a:t>
            </a:r>
            <a:r>
              <a:rPr lang="tr-TR" dirty="0"/>
              <a:t> sınırlarından dolayı DC motor sürücü devrelerine ihtiyaç vardır.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Hazır devre </a:t>
            </a:r>
            <a:r>
              <a:rPr lang="tr-TR" dirty="0" err="1"/>
              <a:t>alınabilineceği</a:t>
            </a:r>
            <a:r>
              <a:rPr lang="tr-TR" dirty="0"/>
              <a:t> gibi DC sürücü devre oluşturulup DC motorlarda çalıştırılabilir.</a:t>
            </a:r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7286743-2935-4773-AE99-419175B8414A}"/>
              </a:ext>
            </a:extLst>
          </p:cNvPr>
          <p:cNvSpPr txBox="1"/>
          <p:nvPr/>
        </p:nvSpPr>
        <p:spPr>
          <a:xfrm>
            <a:off x="8839200" y="1734477"/>
            <a:ext cx="17668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800" b="1" dirty="0"/>
              <a:t>P=</a:t>
            </a:r>
            <a:r>
              <a:rPr lang="tr-TR" sz="4800" b="1" dirty="0" err="1"/>
              <a:t>IxV</a:t>
            </a:r>
            <a:r>
              <a:rPr lang="tr-TR" sz="4800" b="1" dirty="0"/>
              <a:t> </a:t>
            </a:r>
          </a:p>
        </p:txBody>
      </p:sp>
      <p:pic>
        <p:nvPicPr>
          <p:cNvPr id="1026" name="Picture 2" descr="Elektrik Motorları | DC Motor Yapısı ve Kullanım Alanları">
            <a:extLst>
              <a:ext uri="{FF2B5EF4-FFF2-40B4-BE49-F238E27FC236}">
                <a16:creationId xmlns:a16="http://schemas.microsoft.com/office/drawing/2014/main" id="{787DDD70-BD94-4DC8-82DB-85BB30524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341" y="2585253"/>
            <a:ext cx="3414548" cy="34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97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7342622" cy="1215566"/>
          </a:xfrm>
        </p:spPr>
        <p:txBody>
          <a:bodyPr/>
          <a:lstStyle/>
          <a:p>
            <a:r>
              <a:rPr lang="tr-TR" dirty="0"/>
              <a:t>H Köprü DC Motor Sürücü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352907"/>
            <a:ext cx="7057949" cy="2564533"/>
          </a:xfrm>
        </p:spPr>
        <p:txBody>
          <a:bodyPr/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S1 - S4 anahtarları kapatıldığında + ve – </a:t>
            </a:r>
            <a:r>
              <a:rPr lang="tr-TR" dirty="0" err="1"/>
              <a:t>kutuplanır</a:t>
            </a:r>
            <a:r>
              <a:rPr lang="tr-TR" dirty="0"/>
              <a:t> bir yöne doğru döner.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S2 - S3 anahtarları kapatıldığında – ve + </a:t>
            </a:r>
            <a:r>
              <a:rPr lang="tr-TR" dirty="0" err="1"/>
              <a:t>kutuplanır</a:t>
            </a:r>
            <a:r>
              <a:rPr lang="tr-TR" dirty="0"/>
              <a:t> diğer yöne doğru döner.</a:t>
            </a:r>
          </a:p>
          <a:p>
            <a:pPr marL="0" indent="0" eaLnBrk="1" hangingPunct="1">
              <a:buNone/>
              <a:defRPr/>
            </a:pPr>
            <a:r>
              <a:rPr lang="tr-TR" dirty="0"/>
              <a:t> </a:t>
            </a:r>
            <a:endParaRPr lang="en-US" dirty="0"/>
          </a:p>
        </p:txBody>
      </p:sp>
      <p:pic>
        <p:nvPicPr>
          <p:cNvPr id="2050" name="Picture 2" descr="H-Bridge Circuit and Control a DC-Motor - Thecodeprogram">
            <a:extLst>
              <a:ext uri="{FF2B5EF4-FFF2-40B4-BE49-F238E27FC236}">
                <a16:creationId xmlns:a16="http://schemas.microsoft.com/office/drawing/2014/main" id="{85764B38-6FDD-45A1-AD5A-39A70CC9F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121" y="1542193"/>
            <a:ext cx="3749040" cy="522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227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7342622" cy="1215566"/>
          </a:xfrm>
        </p:spPr>
        <p:txBody>
          <a:bodyPr/>
          <a:lstStyle/>
          <a:p>
            <a:r>
              <a:rPr lang="tr-TR" dirty="0"/>
              <a:t>DC motor sürücü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352907"/>
            <a:ext cx="4948173" cy="4137746"/>
          </a:xfrm>
        </p:spPr>
        <p:txBody>
          <a:bodyPr/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NPN </a:t>
            </a:r>
            <a:r>
              <a:rPr lang="tr-TR" dirty="0" err="1"/>
              <a:t>transistör</a:t>
            </a:r>
            <a:r>
              <a:rPr lang="tr-TR" dirty="0"/>
              <a:t> ile H köprü sürücü devresi oluşturulmuştur.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Q1 ve Q4 </a:t>
            </a:r>
            <a:r>
              <a:rPr lang="tr-TR" dirty="0" err="1"/>
              <a:t>transistörleri</a:t>
            </a:r>
            <a:r>
              <a:rPr lang="tr-TR" dirty="0"/>
              <a:t> beraber çalışır.</a:t>
            </a:r>
          </a:p>
          <a:p>
            <a:pPr marL="457200" indent="-457200">
              <a:defRPr/>
            </a:pPr>
            <a:r>
              <a:rPr lang="tr-TR" dirty="0"/>
              <a:t>Q2 ve Q3 </a:t>
            </a:r>
            <a:r>
              <a:rPr lang="tr-TR" dirty="0" err="1"/>
              <a:t>transistörleri</a:t>
            </a:r>
            <a:r>
              <a:rPr lang="tr-TR" dirty="0"/>
              <a:t> beraber çalışır.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0-255 PWM ile DC motorun hız kontrolü yapılabilmektedir.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4E79B9B-58E3-41B4-86B8-8936F6A388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35" t="20230" r="10259" b="11264"/>
          <a:stretch/>
        </p:blipFill>
        <p:spPr>
          <a:xfrm>
            <a:off x="5452684" y="1860330"/>
            <a:ext cx="6634213" cy="34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1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7342622" cy="1215566"/>
          </a:xfrm>
        </p:spPr>
        <p:txBody>
          <a:bodyPr/>
          <a:lstStyle/>
          <a:p>
            <a:r>
              <a:rPr lang="tr-TR" dirty="0"/>
              <a:t>DC motor sürücü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657C17F-76CB-4861-A886-ADADCEB2B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26" r="53083" b="36592"/>
          <a:stretch/>
        </p:blipFill>
        <p:spPr>
          <a:xfrm>
            <a:off x="2204720" y="2391233"/>
            <a:ext cx="7020560" cy="419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2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7342622" cy="1215566"/>
          </a:xfrm>
        </p:spPr>
        <p:txBody>
          <a:bodyPr/>
          <a:lstStyle/>
          <a:p>
            <a:r>
              <a:rPr lang="tr-TR" dirty="0"/>
              <a:t>DC motor sürücü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9EDC88B-7F88-47C6-BA3E-0CFAE9B334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48" r="70417" b="39555"/>
          <a:stretch/>
        </p:blipFill>
        <p:spPr>
          <a:xfrm>
            <a:off x="6217920" y="1696286"/>
            <a:ext cx="5019040" cy="422730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22BC1B-FAB0-4E35-9A0D-B99E0F8AA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0" y="2352907"/>
            <a:ext cx="4948173" cy="4137746"/>
          </a:xfrm>
        </p:spPr>
        <p:txBody>
          <a:bodyPr/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Hiz1 adında parametre alan </a:t>
            </a:r>
            <a:r>
              <a:rPr lang="tr-TR" dirty="0" err="1"/>
              <a:t>void</a:t>
            </a:r>
            <a:r>
              <a:rPr lang="tr-TR" dirty="0"/>
              <a:t> </a:t>
            </a:r>
            <a:r>
              <a:rPr lang="tr-TR" dirty="0" err="1"/>
              <a:t>metod</a:t>
            </a:r>
            <a:r>
              <a:rPr lang="tr-TR" dirty="0"/>
              <a:t> oluşturulmuştur.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Hiz1 parametreleri PWM değeri ve yön bilgisidir.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PWM değeri 0-255 arasında belirlenmiştir.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Yön değeri 1 olduğunda ileri 0 olduğunda geri döner.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9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7342622" cy="1215566"/>
          </a:xfrm>
        </p:spPr>
        <p:txBody>
          <a:bodyPr/>
          <a:lstStyle/>
          <a:p>
            <a:r>
              <a:rPr lang="tr-TR" dirty="0" err="1"/>
              <a:t>Servo</a:t>
            </a:r>
            <a:r>
              <a:rPr lang="tr-TR" dirty="0"/>
              <a:t>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1" y="2352907"/>
            <a:ext cx="5625390" cy="4137746"/>
          </a:xfrm>
        </p:spPr>
        <p:txBody>
          <a:bodyPr/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Periyodu 20 </a:t>
            </a:r>
            <a:r>
              <a:rPr lang="tr-TR" dirty="0" err="1"/>
              <a:t>ms</a:t>
            </a:r>
            <a:r>
              <a:rPr lang="tr-TR" dirty="0"/>
              <a:t> olan 1ms ile 2 </a:t>
            </a:r>
            <a:r>
              <a:rPr lang="tr-TR" dirty="0" err="1"/>
              <a:t>ms</a:t>
            </a:r>
            <a:r>
              <a:rPr lang="tr-TR" dirty="0"/>
              <a:t> arasında değişen </a:t>
            </a:r>
            <a:r>
              <a:rPr lang="tr-TR" dirty="0" err="1"/>
              <a:t>puls</a:t>
            </a:r>
            <a:r>
              <a:rPr lang="tr-TR" dirty="0"/>
              <a:t> </a:t>
            </a:r>
            <a:r>
              <a:rPr lang="tr-TR" dirty="0" err="1"/>
              <a:t>ler</a:t>
            </a:r>
            <a:r>
              <a:rPr lang="tr-TR" dirty="0"/>
              <a:t> ile </a:t>
            </a:r>
            <a:r>
              <a:rPr lang="tr-TR" dirty="0" err="1"/>
              <a:t>servo</a:t>
            </a:r>
            <a:r>
              <a:rPr lang="tr-TR" dirty="0"/>
              <a:t> motorun dönüşü değiştirilebilir.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1ms </a:t>
            </a:r>
            <a:r>
              <a:rPr lang="tr-TR" dirty="0" err="1"/>
              <a:t>pals</a:t>
            </a:r>
            <a:r>
              <a:rPr lang="tr-TR" dirty="0"/>
              <a:t> 0 derece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1.5 </a:t>
            </a:r>
            <a:r>
              <a:rPr lang="tr-TR" dirty="0" err="1"/>
              <a:t>ms</a:t>
            </a:r>
            <a:r>
              <a:rPr lang="tr-TR" dirty="0"/>
              <a:t> </a:t>
            </a:r>
            <a:r>
              <a:rPr lang="tr-TR" dirty="0" err="1"/>
              <a:t>pals</a:t>
            </a:r>
            <a:r>
              <a:rPr lang="tr-TR" dirty="0"/>
              <a:t> 90 derece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2ms </a:t>
            </a:r>
            <a:r>
              <a:rPr lang="tr-TR" dirty="0" err="1"/>
              <a:t>pals</a:t>
            </a:r>
            <a:r>
              <a:rPr lang="tr-TR" dirty="0"/>
              <a:t> 180 derece</a:t>
            </a:r>
            <a:endParaRPr lang="en-US" dirty="0"/>
          </a:p>
        </p:txBody>
      </p:sp>
      <p:pic>
        <p:nvPicPr>
          <p:cNvPr id="3074" name="Picture 2" descr="How to Control Servo Motors with Arduino - Complete Guide">
            <a:extLst>
              <a:ext uri="{FF2B5EF4-FFF2-40B4-BE49-F238E27FC236}">
                <a16:creationId xmlns:a16="http://schemas.microsoft.com/office/drawing/2014/main" id="{EB675B10-4231-4F1D-946E-AE8602238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920" y="2149976"/>
            <a:ext cx="6005774" cy="379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85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7342622" cy="1215566"/>
          </a:xfrm>
        </p:spPr>
        <p:txBody>
          <a:bodyPr/>
          <a:lstStyle/>
          <a:p>
            <a:r>
              <a:rPr lang="tr-TR" dirty="0" err="1"/>
              <a:t>Servo</a:t>
            </a:r>
            <a:r>
              <a:rPr lang="tr-TR" dirty="0"/>
              <a:t>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47B6-43D4-45CB-9C7A-B42B18C1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1" y="2352907"/>
            <a:ext cx="5625390" cy="4137746"/>
          </a:xfrm>
        </p:spPr>
        <p:txBody>
          <a:bodyPr/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 err="1"/>
              <a:t>Servo</a:t>
            </a:r>
            <a:r>
              <a:rPr lang="tr-TR" dirty="0"/>
              <a:t> motorlarda DC motor kullanılır. 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PWM değerini açıya çeviren bir devre ile kontrol edilmektedir.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 err="1"/>
              <a:t>Servo</a:t>
            </a:r>
            <a:r>
              <a:rPr lang="tr-TR" dirty="0"/>
              <a:t> kontrol devresinin </a:t>
            </a:r>
            <a:r>
              <a:rPr lang="tr-TR" dirty="0" err="1"/>
              <a:t>arduinodan</a:t>
            </a:r>
            <a:r>
              <a:rPr lang="tr-TR" dirty="0"/>
              <a:t> çektiği akım </a:t>
            </a:r>
            <a:r>
              <a:rPr lang="tr-TR" dirty="0" err="1"/>
              <a:t>pinin</a:t>
            </a:r>
            <a:r>
              <a:rPr lang="tr-TR" dirty="0"/>
              <a:t> akım değerini(40mA) aşmamalıdır. 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Bütün elektronik devrelerin senkronize çalışabilmesi için topraklama bağlantılarının birbirine bağlı olması gerekmektedir.</a:t>
            </a: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C560748-9967-4940-81B9-2D9459402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62" t="21303" r="39775" b="27816"/>
          <a:stretch/>
        </p:blipFill>
        <p:spPr>
          <a:xfrm>
            <a:off x="5917355" y="1923392"/>
            <a:ext cx="5816003" cy="375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78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3">
            <a:extLst>
              <a:ext uri="{FF2B5EF4-FFF2-40B4-BE49-F238E27FC236}">
                <a16:creationId xmlns:a16="http://schemas.microsoft.com/office/drawing/2014/main" id="{0A00EEC2-57EF-492F-830A-5153CE274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2" y="934410"/>
            <a:ext cx="7342622" cy="1215566"/>
          </a:xfrm>
        </p:spPr>
        <p:txBody>
          <a:bodyPr/>
          <a:lstStyle/>
          <a:p>
            <a:r>
              <a:rPr lang="tr-TR" dirty="0" err="1"/>
              <a:t>Servo</a:t>
            </a:r>
            <a:r>
              <a:rPr lang="tr-TR" dirty="0"/>
              <a:t> Motor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BA3CC74A-2B27-4759-95DA-F8744C824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26" r="69750" b="34815"/>
          <a:stretch/>
        </p:blipFill>
        <p:spPr>
          <a:xfrm>
            <a:off x="6683838" y="1686249"/>
            <a:ext cx="5049520" cy="484128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58643E-36BE-4465-8083-8BEF44FAE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31" y="2352907"/>
            <a:ext cx="5625390" cy="4137746"/>
          </a:xfrm>
        </p:spPr>
        <p:txBody>
          <a:bodyPr/>
          <a:lstStyle/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 err="1"/>
              <a:t>Servo</a:t>
            </a:r>
            <a:r>
              <a:rPr lang="tr-TR" dirty="0"/>
              <a:t> kütüphanesi </a:t>
            </a:r>
            <a:r>
              <a:rPr lang="tr-TR" dirty="0" err="1"/>
              <a:t>include</a:t>
            </a:r>
            <a:r>
              <a:rPr lang="tr-TR" dirty="0"/>
              <a:t> edilir.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 err="1"/>
              <a:t>Servo</a:t>
            </a:r>
            <a:r>
              <a:rPr lang="tr-TR" dirty="0"/>
              <a:t> nesnesi oluşturulur.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 err="1"/>
              <a:t>Attach</a:t>
            </a:r>
            <a:r>
              <a:rPr lang="tr-TR" dirty="0"/>
              <a:t> ile </a:t>
            </a:r>
            <a:r>
              <a:rPr lang="tr-TR" dirty="0" err="1"/>
              <a:t>servo</a:t>
            </a:r>
            <a:r>
              <a:rPr lang="tr-TR" dirty="0"/>
              <a:t> </a:t>
            </a:r>
            <a:r>
              <a:rPr lang="tr-TR" dirty="0" err="1"/>
              <a:t>pine</a:t>
            </a:r>
            <a:r>
              <a:rPr lang="tr-TR" dirty="0"/>
              <a:t> atanır.</a:t>
            </a:r>
          </a:p>
          <a:p>
            <a:pPr marL="457200" indent="-457200" eaLnBrk="1" hangingPunct="1">
              <a:buFont typeface="Arial" pitchFamily="34" charset="0"/>
              <a:buChar char="•"/>
              <a:defRPr/>
            </a:pPr>
            <a:r>
              <a:rPr lang="tr-TR" dirty="0"/>
              <a:t>Write ile </a:t>
            </a:r>
            <a:r>
              <a:rPr lang="tr-TR" dirty="0" err="1"/>
              <a:t>servo</a:t>
            </a:r>
            <a:r>
              <a:rPr lang="tr-TR" dirty="0"/>
              <a:t> motora dönmesi gereken acı verilerek dönmesi sağlanır.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34627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457_TF00951641_Win32.potx" id="{8AAF5C83-4E22-4C9F-81B4-896DD22FE9DF}" vid="{A5EDAF35-CCDC-45C9-8751-5914867AFAF9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Yalın altıgen sunu</Template>
  <TotalTime>1799</TotalTime>
  <Words>706</Words>
  <Application>Microsoft Office PowerPoint</Application>
  <PresentationFormat>Geniş ekran</PresentationFormat>
  <Paragraphs>91</Paragraphs>
  <Slides>17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Gill Sans SemiBold</vt:lpstr>
      <vt:lpstr>GreycliffCF</vt:lpstr>
      <vt:lpstr>Times New Roman</vt:lpstr>
      <vt:lpstr>Ofis Teması</vt:lpstr>
      <vt:lpstr>GÖMÜLÜ PROGRAMLAMA</vt:lpstr>
      <vt:lpstr>DC Motor</vt:lpstr>
      <vt:lpstr>H Köprü DC Motor Sürücü</vt:lpstr>
      <vt:lpstr>DC motor sürücü</vt:lpstr>
      <vt:lpstr>DC motor sürücü</vt:lpstr>
      <vt:lpstr>DC motor sürücü</vt:lpstr>
      <vt:lpstr>Servo Motor</vt:lpstr>
      <vt:lpstr>Servo Motor</vt:lpstr>
      <vt:lpstr>Servo Motor</vt:lpstr>
      <vt:lpstr>Step Motor</vt:lpstr>
      <vt:lpstr>Step Motor</vt:lpstr>
      <vt:lpstr>Step Motor</vt:lpstr>
      <vt:lpstr>EEPROM</vt:lpstr>
      <vt:lpstr>EEPROM</vt:lpstr>
      <vt:lpstr>Gelecek Hafta</vt:lpstr>
      <vt:lpstr>Ödev-1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GÖMÜLÜ PROGRAMLAMA</dc:title>
  <dc:creator>Ümit Şentürk</dc:creator>
  <cp:lastModifiedBy>Ümit Şentürk</cp:lastModifiedBy>
  <cp:revision>10</cp:revision>
  <dcterms:created xsi:type="dcterms:W3CDTF">2022-03-08T10:24:11Z</dcterms:created>
  <dcterms:modified xsi:type="dcterms:W3CDTF">2022-03-29T12:25:39Z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