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380" r:id="rId21"/>
    <p:sldId id="382" r:id="rId22"/>
    <p:sldId id="383" r:id="rId23"/>
    <p:sldId id="384" r:id="rId24"/>
    <p:sldId id="385" r:id="rId25"/>
    <p:sldId id="386" r:id="rId26"/>
    <p:sldId id="387" r:id="rId27"/>
    <p:sldId id="362" r:id="rId28"/>
    <p:sldId id="339" r:id="rId2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5" autoAdjust="0"/>
    <p:restoredTop sz="95033" autoAdjust="0"/>
  </p:normalViewPr>
  <p:slideViewPr>
    <p:cSldViewPr snapToGrid="0" showGuides="1">
      <p:cViewPr varScale="1">
        <p:scale>
          <a:sx n="75" d="100"/>
          <a:sy n="75" d="100"/>
        </p:scale>
        <p:origin x="686" y="5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00B4CB-FCA8-47D0-94E2-4BA3EE5FAF16}" type="datetime1">
              <a:rPr lang="tr-TR" smtClean="0"/>
              <a:t>5.04.2022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327F-B67F-4C21-8C73-6AA433DD66C2}" type="datetime1">
              <a:rPr lang="tr-TR" smtClean="0"/>
              <a:pPr/>
              <a:t>5.04.2022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0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sim Yer Tutucusu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ALT BAŞLIĞI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ASIL ALT BAŞLIK STİLİNİ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9" name="İçerik Yer Tutucusu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Metin Yer Tutucusu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1" name="İçerik Yer Tutucusu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İçerik Yer Tutucusu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2" name="Resim Yer Tutucusu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etin Kutusu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kenar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0" name="Paralelkenar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Kutusu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Çapraz Şerit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Düz Bağlayıcı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1" name="Paralelkenar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3" name="Başlık 1" title="Başlık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Dik Üçgen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Başlık 1" title="Başlık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ağ Üçgen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Başlık 1" title="Başlık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yazı ile 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17" name="Metin Yer Tutucusu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İçerik Yer Tutucusu 3" title="Madde İşaretleri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19" name="Metin Yer Tutucusu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İçerik Yer Tutucusu 5" title="Madde İşaretleri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24" name="Metin Yer Tutucusu 4" title="Alt Başlık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etin Kutusu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Çapraz Şerit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Düz Bağlayıcı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kenar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3" name="Paralelkenar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4" name="Metin Yer Tutucusu 4" title="Alt Başlık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Metin buraya gelir</a:t>
            </a:r>
          </a:p>
        </p:txBody>
      </p:sp>
      <p:sp>
        <p:nvSpPr>
          <p:cNvPr id="20" name="Grafik Yer Tutucusu 2" title="Grafik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tr-TR" noProof="0"/>
              <a:t>Grafik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o Yer Tutucusu 11" title="Tablo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tr-TR" noProof="0"/>
              <a:t>Tablo eklemek için simgeye tıklayın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kenar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sp>
        <p:nvSpPr>
          <p:cNvPr id="37" name="Metin Yer Tutucusu 4" title="Alt Başlık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üyük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 Üçgen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5" name="Resim Yer Tutucusu 31" title="Resi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Resmi Buraya Ekleyin veya Sürükleyip Bırakın</a:t>
            </a:r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aşlık 1" title="Başlık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Buraya Başlık Ekleyin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şekkür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9" name="Metin Yer Tutucusu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Ad</a:t>
            </a:r>
          </a:p>
        </p:txBody>
      </p:sp>
      <p:sp>
        <p:nvSpPr>
          <p:cNvPr id="10" name="Metin Yer Tutucusu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Telefon Numarası</a:t>
            </a:r>
          </a:p>
        </p:txBody>
      </p:sp>
      <p:sp>
        <p:nvSpPr>
          <p:cNvPr id="11" name="Metin Yer Tutucusu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E-posta </a:t>
            </a:r>
          </a:p>
        </p:txBody>
      </p:sp>
      <p:sp>
        <p:nvSpPr>
          <p:cNvPr id="13" name="Metin Yer Tutucusu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Şirket Web Sitesi</a:t>
            </a:r>
          </a:p>
        </p:txBody>
      </p:sp>
      <p:sp>
        <p:nvSpPr>
          <p:cNvPr id="14" name="Şekil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5" name="Şekil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9" name="Şekil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0" name="Şekil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1" name="Dik Üçgen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Başlık Yer Tutucusu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robotistan.com/arduinoda-kesme-islemleri/" TargetMode="External"/><Relationship Id="rId2" Type="http://schemas.openxmlformats.org/officeDocument/2006/relationships/hyperlink" Target="https://gelecegiyazanlar.turkcell.com.tr/konu/egiti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mirten.gitbooks.io/gomulu-linux/content/i2c_protokolunun_tanitilmasi.html" TargetMode="External"/><Relationship Id="rId5" Type="http://schemas.openxmlformats.org/officeDocument/2006/relationships/hyperlink" Target="https://www.instructables.com/Arduino-Timer-Interrupts/" TargetMode="External"/><Relationship Id="rId4" Type="http://schemas.openxmlformats.org/officeDocument/2006/relationships/hyperlink" Target="https://www.arduino.cc/reference/en/language/functions/external-interrupts/attachinterrup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635" y="744213"/>
            <a:ext cx="7340200" cy="2684787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6000" dirty="0"/>
              <a:t>GÖMÜLÜ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110" y="5330902"/>
            <a:ext cx="4854339" cy="1257574"/>
          </a:xfrm>
        </p:spPr>
        <p:txBody>
          <a:bodyPr rtlCol="0"/>
          <a:lstStyle/>
          <a:p>
            <a:r>
              <a:rPr lang="tr-TR" sz="2400" dirty="0"/>
              <a:t>Dr. </a:t>
            </a:r>
            <a:r>
              <a:rPr lang="tr-TR" sz="2400" dirty="0" err="1"/>
              <a:t>Ögr</a:t>
            </a:r>
            <a:r>
              <a:rPr lang="tr-TR" sz="2400" dirty="0"/>
              <a:t>. Üyesi Ümit Şentürk</a:t>
            </a:r>
            <a:endParaRPr lang="en-GB" sz="2400" dirty="0"/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9E06802C-A569-42AA-AAE0-EF02FA8563DA}"/>
              </a:ext>
            </a:extLst>
          </p:cNvPr>
          <p:cNvSpPr txBox="1">
            <a:spLocks/>
          </p:cNvSpPr>
          <p:nvPr/>
        </p:nvSpPr>
        <p:spPr>
          <a:xfrm>
            <a:off x="5525565" y="3561905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6. Hafta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Timer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Kesmeleri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11782349" cy="393613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dirty="0"/>
              <a:t>Belirli zaman aralıklarında işlemleri gerçekleştirmek için kullanılan </a:t>
            </a:r>
            <a:r>
              <a:rPr lang="tr-TR" dirty="0" err="1"/>
              <a:t>timer</a:t>
            </a:r>
            <a:r>
              <a:rPr lang="tr-TR" dirty="0"/>
              <a:t> kesmeleridir.</a:t>
            </a:r>
          </a:p>
          <a:p>
            <a:pPr>
              <a:defRPr/>
            </a:pPr>
            <a:r>
              <a:rPr lang="tr-TR" dirty="0" err="1"/>
              <a:t>Arduino</a:t>
            </a:r>
            <a:r>
              <a:rPr lang="tr-TR" dirty="0"/>
              <a:t> normal çalışma durumunda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(){} içinde çalışmasına devam eder. </a:t>
            </a:r>
            <a:r>
              <a:rPr lang="tr-TR" dirty="0" err="1"/>
              <a:t>Loop</a:t>
            </a:r>
            <a:r>
              <a:rPr lang="tr-TR" dirty="0"/>
              <a:t> fonksiyonunun içinde belirli zaman aralıkları ile bazı rutin işlerin yapılması oldukça zordur. Bazı komutların tek çevrim bazı komutların çok çevrim olmasından kaynaklı olarak zamanlamada problemeler oluşmaktadır. Bu gibi durumlarda </a:t>
            </a:r>
            <a:r>
              <a:rPr lang="tr-TR" dirty="0" err="1"/>
              <a:t>timer</a:t>
            </a:r>
            <a:r>
              <a:rPr lang="tr-TR" dirty="0"/>
              <a:t> kesmesi kullanılmalıdır.</a:t>
            </a:r>
          </a:p>
          <a:p>
            <a:pPr>
              <a:defRPr/>
            </a:pPr>
            <a:r>
              <a:rPr lang="tr-TR" dirty="0"/>
              <a:t>Örneğin </a:t>
            </a:r>
          </a:p>
          <a:p>
            <a:pPr lvl="1">
              <a:defRPr/>
            </a:pPr>
            <a:r>
              <a:rPr lang="tr-TR" dirty="0"/>
              <a:t>Sinyal örnekleme (sürekli bir sinyalden </a:t>
            </a:r>
            <a:r>
              <a:rPr lang="tr-TR" dirty="0" err="1"/>
              <a:t>örnekeler</a:t>
            </a:r>
            <a:r>
              <a:rPr lang="tr-TR" dirty="0"/>
              <a:t> alma)</a:t>
            </a:r>
          </a:p>
          <a:p>
            <a:pPr lvl="1">
              <a:defRPr/>
            </a:pPr>
            <a:r>
              <a:rPr lang="tr-TR" dirty="0"/>
              <a:t>İki olay arasında zamanı ölçme</a:t>
            </a:r>
          </a:p>
          <a:p>
            <a:pPr lvl="1">
              <a:defRPr/>
            </a:pPr>
            <a:r>
              <a:rPr lang="tr-TR" dirty="0"/>
              <a:t>Dışarıya belirli frekanslarda kare dalga gönderme</a:t>
            </a:r>
          </a:p>
          <a:p>
            <a:pPr lvl="1">
              <a:defRPr/>
            </a:pPr>
            <a:r>
              <a:rPr lang="tr-TR" dirty="0"/>
              <a:t>Seri iletişimde  </a:t>
            </a:r>
            <a:r>
              <a:rPr lang="tr-TR" dirty="0" err="1"/>
              <a:t>vb</a:t>
            </a:r>
            <a:r>
              <a:rPr lang="tr-TR" dirty="0"/>
              <a:t> uygulamalarda </a:t>
            </a:r>
            <a:r>
              <a:rPr lang="tr-TR" dirty="0" err="1"/>
              <a:t>timer</a:t>
            </a:r>
            <a:r>
              <a:rPr lang="tr-TR" dirty="0"/>
              <a:t> kesmeleri kullanılır.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6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Timer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Kesmeleri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11782349" cy="393613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Uno</a:t>
            </a:r>
            <a:r>
              <a:rPr lang="tr-TR" dirty="0"/>
              <a:t>’ da 3 adet sayıcı bulunmaktadır. Timer0, Timer1, Timer2</a:t>
            </a:r>
          </a:p>
          <a:p>
            <a:pPr>
              <a:defRPr/>
            </a:pPr>
            <a:r>
              <a:rPr lang="tr-TR" dirty="0"/>
              <a:t>Timer0, Timer2 : 8 bit 0-255 sayıcılardır.</a:t>
            </a:r>
          </a:p>
          <a:p>
            <a:pPr>
              <a:defRPr/>
            </a:pPr>
            <a:r>
              <a:rPr lang="tr-TR" dirty="0"/>
              <a:t>Timer1 : 16 bit 0-65535 sayıcıdır.</a:t>
            </a:r>
          </a:p>
          <a:p>
            <a:pPr>
              <a:defRPr/>
            </a:pPr>
            <a:r>
              <a:rPr lang="tr-TR" dirty="0"/>
              <a:t>Sayıcı bölme oranı: </a:t>
            </a:r>
            <a:r>
              <a:rPr lang="tr-TR" dirty="0" err="1"/>
              <a:t>Uno’da</a:t>
            </a:r>
            <a:r>
              <a:rPr lang="tr-TR" dirty="0"/>
              <a:t> 8,64,256 ve 1024 tür.</a:t>
            </a:r>
          </a:p>
          <a:p>
            <a:pPr>
              <a:defRPr/>
            </a:pPr>
            <a:r>
              <a:rPr lang="tr-TR" dirty="0" err="1"/>
              <a:t>Timer</a:t>
            </a:r>
            <a:r>
              <a:rPr lang="tr-TR" dirty="0"/>
              <a:t> istenilen değere ulaştığında kesme oluşur ve ISR çalışır.</a:t>
            </a:r>
          </a:p>
          <a:p>
            <a:pPr marL="0" indent="0">
              <a:buNone/>
              <a:defRPr/>
            </a:pPr>
            <a:r>
              <a:rPr lang="tr-TR" dirty="0" err="1"/>
              <a:t>Timer</a:t>
            </a:r>
            <a:r>
              <a:rPr lang="tr-TR" dirty="0"/>
              <a:t> hızı: </a:t>
            </a:r>
          </a:p>
          <a:p>
            <a:pPr marL="0" indent="0">
              <a:buNone/>
              <a:defRPr/>
            </a:pPr>
            <a:r>
              <a:rPr lang="tr-TR" b="1" i="0" dirty="0">
                <a:solidFill>
                  <a:srgbClr val="555555"/>
                </a:solidFill>
                <a:effectLst/>
                <a:latin typeface="myriad-pro"/>
              </a:rPr>
              <a:t>(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myriad-pro"/>
              </a:rPr>
              <a:t>timer</a:t>
            </a:r>
            <a:r>
              <a:rPr lang="tr-TR" b="1" i="0" dirty="0">
                <a:solidFill>
                  <a:srgbClr val="555555"/>
                </a:solidFill>
                <a:effectLst/>
                <a:latin typeface="myriad-pro"/>
              </a:rPr>
              <a:t> 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myriad-pro"/>
              </a:rPr>
              <a:t>speed</a:t>
            </a:r>
            <a:r>
              <a:rPr lang="tr-TR" b="1" i="0" dirty="0">
                <a:solidFill>
                  <a:srgbClr val="555555"/>
                </a:solidFill>
                <a:effectLst/>
                <a:latin typeface="myriad-pro"/>
              </a:rPr>
              <a:t> (Hz)) = (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myriad-pro"/>
              </a:rPr>
              <a:t>Arduino</a:t>
            </a:r>
            <a:r>
              <a:rPr lang="tr-TR" b="1" i="0" dirty="0">
                <a:solidFill>
                  <a:srgbClr val="555555"/>
                </a:solidFill>
                <a:effectLst/>
                <a:latin typeface="myriad-pro"/>
              </a:rPr>
              <a:t> 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myriad-pro"/>
              </a:rPr>
              <a:t>clock</a:t>
            </a:r>
            <a:r>
              <a:rPr lang="tr-TR" b="1" i="0" dirty="0">
                <a:solidFill>
                  <a:srgbClr val="555555"/>
                </a:solidFill>
                <a:effectLst/>
                <a:latin typeface="myriad-pro"/>
              </a:rPr>
              <a:t> 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myriad-pro"/>
              </a:rPr>
              <a:t>speed</a:t>
            </a:r>
            <a:r>
              <a:rPr lang="tr-TR" b="1" i="0" dirty="0">
                <a:solidFill>
                  <a:srgbClr val="555555"/>
                </a:solidFill>
                <a:effectLst/>
                <a:latin typeface="myriad-pro"/>
              </a:rPr>
              <a:t> (16MHz)) / 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myriad-pro"/>
              </a:rPr>
              <a:t>prescaler</a:t>
            </a:r>
            <a:endParaRPr lang="tr-TR" dirty="0"/>
          </a:p>
          <a:p>
            <a:pPr marL="0" indent="0">
              <a:buNone/>
              <a:defRPr/>
            </a:pPr>
            <a:endParaRPr lang="tr-TR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8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Timer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Kesmeleri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11782349" cy="393613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dirty="0"/>
              <a:t>İstenilen </a:t>
            </a:r>
            <a:r>
              <a:rPr lang="tr-TR" dirty="0" err="1"/>
              <a:t>timer</a:t>
            </a:r>
            <a:r>
              <a:rPr lang="tr-TR" dirty="0"/>
              <a:t> değeri hesaplanması:</a:t>
            </a:r>
          </a:p>
          <a:p>
            <a:pPr>
              <a:defRPr/>
            </a:pPr>
            <a:r>
              <a:rPr lang="en-US" b="1" i="0" dirty="0">
                <a:solidFill>
                  <a:srgbClr val="555555"/>
                </a:solidFill>
                <a:effectLst/>
                <a:latin typeface="myriad-pro"/>
              </a:rPr>
              <a:t>compare match register = [ 16,000,000Hz/ (</a:t>
            </a:r>
            <a:r>
              <a:rPr lang="en-US" b="1" i="0" dirty="0" err="1">
                <a:solidFill>
                  <a:srgbClr val="555555"/>
                </a:solidFill>
                <a:effectLst/>
                <a:latin typeface="myriad-pro"/>
              </a:rPr>
              <a:t>prescaler</a:t>
            </a:r>
            <a:r>
              <a:rPr lang="en-US" b="1" i="0" dirty="0">
                <a:solidFill>
                  <a:srgbClr val="555555"/>
                </a:solidFill>
                <a:effectLst/>
                <a:latin typeface="myriad-pro"/>
              </a:rPr>
              <a:t> * </a:t>
            </a:r>
            <a:r>
              <a:rPr lang="tr-TR" b="1" i="0" dirty="0">
                <a:solidFill>
                  <a:srgbClr val="555555"/>
                </a:solidFill>
                <a:effectLst/>
                <a:latin typeface="myriad-pro"/>
              </a:rPr>
              <a:t>istenilen frekans</a:t>
            </a:r>
            <a:r>
              <a:rPr lang="en-US" b="1" i="0" dirty="0">
                <a:solidFill>
                  <a:srgbClr val="555555"/>
                </a:solidFill>
                <a:effectLst/>
                <a:latin typeface="myriad-pro"/>
              </a:rPr>
              <a:t>) ] – 1</a:t>
            </a:r>
            <a:endParaRPr lang="tr-TR" b="1" i="0" dirty="0">
              <a:solidFill>
                <a:srgbClr val="555555"/>
              </a:solidFill>
              <a:effectLst/>
              <a:latin typeface="myriad-pro"/>
            </a:endParaRPr>
          </a:p>
          <a:p>
            <a:pPr marL="0" indent="0">
              <a:buNone/>
              <a:defRPr/>
            </a:pPr>
            <a:r>
              <a:rPr lang="tr-TR" b="1" dirty="0">
                <a:solidFill>
                  <a:srgbClr val="555555"/>
                </a:solidFill>
                <a:latin typeface="myriad-pro"/>
              </a:rPr>
              <a:t>Örneğin: 1 </a:t>
            </a:r>
            <a:r>
              <a:rPr lang="tr-TR" b="1" dirty="0" err="1">
                <a:solidFill>
                  <a:srgbClr val="555555"/>
                </a:solidFill>
                <a:latin typeface="myriad-pro"/>
              </a:rPr>
              <a:t>hz</a:t>
            </a:r>
            <a:r>
              <a:rPr lang="tr-TR" b="1" dirty="0">
                <a:solidFill>
                  <a:srgbClr val="555555"/>
                </a:solidFill>
                <a:latin typeface="myriad-pro"/>
              </a:rPr>
              <a:t> </a:t>
            </a:r>
            <a:r>
              <a:rPr lang="tr-TR" b="1" dirty="0" err="1">
                <a:solidFill>
                  <a:srgbClr val="555555"/>
                </a:solidFill>
                <a:latin typeface="myriad-pro"/>
              </a:rPr>
              <a:t>lik</a:t>
            </a:r>
            <a:r>
              <a:rPr lang="tr-TR" b="1" dirty="0">
                <a:solidFill>
                  <a:srgbClr val="555555"/>
                </a:solidFill>
                <a:latin typeface="myriad-pro"/>
              </a:rPr>
              <a:t> sayıcı istiyoruz.</a:t>
            </a:r>
          </a:p>
          <a:p>
            <a:pPr marL="0" indent="0">
              <a:buNone/>
              <a:defRPr/>
            </a:pPr>
            <a:r>
              <a:rPr lang="tr-TR" dirty="0">
                <a:solidFill>
                  <a:srgbClr val="555555"/>
                </a:solidFill>
                <a:latin typeface="myriad-pro"/>
              </a:rPr>
              <a:t>İstenilen </a:t>
            </a:r>
            <a:r>
              <a:rPr lang="tr-TR" dirty="0" err="1">
                <a:solidFill>
                  <a:srgbClr val="555555"/>
                </a:solidFill>
                <a:latin typeface="myriad-pro"/>
              </a:rPr>
              <a:t>timer</a:t>
            </a:r>
            <a:r>
              <a:rPr lang="tr-TR" dirty="0">
                <a:solidFill>
                  <a:srgbClr val="555555"/>
                </a:solidFill>
                <a:latin typeface="myriad-pro"/>
              </a:rPr>
              <a:t> değeri=</a:t>
            </a:r>
            <a:r>
              <a:rPr lang="tr-TR" b="0" i="0" dirty="0">
                <a:solidFill>
                  <a:srgbClr val="555555"/>
                </a:solidFill>
                <a:effectLst/>
                <a:latin typeface="myriad-pro"/>
              </a:rPr>
              <a:t> [16,000,000 / (1024 * 1) ] -1 =15624</a:t>
            </a:r>
          </a:p>
          <a:p>
            <a:pPr marL="0" indent="0">
              <a:buNone/>
              <a:defRPr/>
            </a:pPr>
            <a:r>
              <a:rPr lang="tr-TR" dirty="0">
                <a:solidFill>
                  <a:srgbClr val="555555"/>
                </a:solidFill>
                <a:latin typeface="myriad-pro"/>
              </a:rPr>
              <a:t>256&lt; </a:t>
            </a:r>
            <a:r>
              <a:rPr lang="tr-TR" b="1" dirty="0">
                <a:solidFill>
                  <a:srgbClr val="555555"/>
                </a:solidFill>
                <a:latin typeface="myriad-pro"/>
              </a:rPr>
              <a:t>sayıcı değeri </a:t>
            </a:r>
            <a:r>
              <a:rPr lang="tr-TR" dirty="0">
                <a:solidFill>
                  <a:srgbClr val="555555"/>
                </a:solidFill>
                <a:latin typeface="myriad-pro"/>
              </a:rPr>
              <a:t>&lt; 65536 olduğundan Timer1 kullanılmalıdır.</a:t>
            </a:r>
          </a:p>
          <a:p>
            <a:pPr>
              <a:defRPr/>
            </a:pPr>
            <a:r>
              <a:rPr lang="tr-TR" dirty="0" err="1">
                <a:solidFill>
                  <a:srgbClr val="555555"/>
                </a:solidFill>
                <a:latin typeface="myriad-pro"/>
              </a:rPr>
              <a:t>Timer</a:t>
            </a:r>
            <a:r>
              <a:rPr lang="tr-TR" dirty="0">
                <a:solidFill>
                  <a:srgbClr val="555555"/>
                </a:solidFill>
                <a:latin typeface="myriad-pro"/>
              </a:rPr>
              <a:t> kesmeleri </a:t>
            </a:r>
            <a:r>
              <a:rPr lang="tr-TR" dirty="0" err="1">
                <a:solidFill>
                  <a:srgbClr val="555555"/>
                </a:solidFill>
                <a:latin typeface="myriad-pro"/>
              </a:rPr>
              <a:t>setup</a:t>
            </a:r>
            <a:r>
              <a:rPr lang="tr-TR" dirty="0">
                <a:solidFill>
                  <a:srgbClr val="555555"/>
                </a:solidFill>
                <a:latin typeface="myriad-pro"/>
              </a:rPr>
              <a:t>() içine yazılmalıdır.</a:t>
            </a:r>
          </a:p>
          <a:p>
            <a:pPr marL="0" indent="0">
              <a:buNone/>
              <a:defRPr/>
            </a:pPr>
            <a:endParaRPr lang="tr-TR" dirty="0"/>
          </a:p>
          <a:p>
            <a:pPr marL="0" indent="0">
              <a:buNone/>
              <a:defRPr/>
            </a:pPr>
            <a:endParaRPr lang="tr-TR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9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Timer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Kesmeleri</a:t>
            </a:r>
            <a:endParaRPr lang="tr-T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C15CB2-D4C6-437E-B6E0-79F6D3BBD6E5}"/>
              </a:ext>
            </a:extLst>
          </p:cNvPr>
          <p:cNvSpPr txBox="1">
            <a:spLocks/>
          </p:cNvSpPr>
          <p:nvPr/>
        </p:nvSpPr>
        <p:spPr>
          <a:xfrm>
            <a:off x="490931" y="2505307"/>
            <a:ext cx="11020349" cy="39361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ISR(TIMER0_COMPA_vect){  //timer1</a:t>
            </a:r>
            <a:r>
              <a:rPr lang="tr-TR" dirty="0"/>
              <a:t> için 1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 err="1"/>
              <a:t>timer</a:t>
            </a:r>
            <a:r>
              <a:rPr lang="tr-TR" dirty="0"/>
              <a:t> 2 için 2 ile </a:t>
            </a:r>
            <a:r>
              <a:rPr lang="en-US" dirty="0"/>
              <a:t>0 </a:t>
            </a:r>
            <a:r>
              <a:rPr lang="tr-TR" dirty="0"/>
              <a:t>değiştirilir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  <a:defRPr/>
            </a:pPr>
            <a:r>
              <a:rPr lang="tr-TR" dirty="0"/>
              <a:t>	</a:t>
            </a:r>
            <a:r>
              <a:rPr lang="en-US" dirty="0"/>
              <a:t>//</a:t>
            </a:r>
            <a:r>
              <a:rPr lang="tr-TR" dirty="0"/>
              <a:t>Kesme programı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}</a:t>
            </a:r>
            <a:endParaRPr lang="tr-TR" dirty="0"/>
          </a:p>
          <a:p>
            <a:pPr marL="0" indent="0">
              <a:buNone/>
              <a:defRPr/>
            </a:pP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127B99C-CC70-4A06-A7F1-0B59FDFA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4135120"/>
            <a:ext cx="10736062" cy="2020070"/>
          </a:xfrm>
        </p:spPr>
        <p:txBody>
          <a:bodyPr>
            <a:normAutofit fontScale="92500"/>
          </a:bodyPr>
          <a:lstStyle/>
          <a:p>
            <a:r>
              <a:rPr lang="tr-TR" dirty="0" err="1"/>
              <a:t>Timer</a:t>
            </a:r>
            <a:r>
              <a:rPr lang="tr-TR" dirty="0"/>
              <a:t> kesme fonksiyonu çağırma işlemlerinde kullanılır. </a:t>
            </a:r>
            <a:r>
              <a:rPr lang="tr-TR" dirty="0" err="1"/>
              <a:t>setup</a:t>
            </a:r>
            <a:r>
              <a:rPr lang="tr-TR" dirty="0"/>
              <a:t> () ile </a:t>
            </a:r>
            <a:r>
              <a:rPr lang="tr-TR" dirty="0" err="1"/>
              <a:t>loop</a:t>
            </a:r>
            <a:r>
              <a:rPr lang="tr-TR" dirty="0"/>
              <a:t>() arasına eklenir.</a:t>
            </a:r>
          </a:p>
          <a:p>
            <a:r>
              <a:rPr lang="tr-TR" dirty="0" err="1"/>
              <a:t>Timer</a:t>
            </a:r>
            <a:r>
              <a:rPr lang="tr-TR" dirty="0"/>
              <a:t> kesmesi oluştuğunda bu fonksiyonun içindeki kodlar çalışır.</a:t>
            </a:r>
          </a:p>
          <a:p>
            <a:r>
              <a:rPr lang="tr-TR" dirty="0"/>
              <a:t>Zaman kesmeleri çok kısa süren programlardır. </a:t>
            </a:r>
            <a:r>
              <a:rPr lang="tr-TR" dirty="0" err="1"/>
              <a:t>digitalWrite</a:t>
            </a:r>
            <a:r>
              <a:rPr lang="tr-TR" dirty="0"/>
              <a:t>() gibi </a:t>
            </a:r>
            <a:r>
              <a:rPr lang="tr-TR" dirty="0" err="1"/>
              <a:t>pinin</a:t>
            </a:r>
            <a:r>
              <a:rPr lang="tr-TR" dirty="0"/>
              <a:t> değerini değiştiren fonksiyonlarda </a:t>
            </a:r>
            <a:r>
              <a:rPr lang="tr-TR" dirty="0" err="1"/>
              <a:t>pin</a:t>
            </a:r>
            <a:r>
              <a:rPr lang="tr-TR" dirty="0"/>
              <a:t> numarasını adreslemek yerine doğrudan </a:t>
            </a:r>
            <a:r>
              <a:rPr lang="tr-TR" dirty="0" err="1"/>
              <a:t>pin</a:t>
            </a:r>
            <a:r>
              <a:rPr lang="tr-TR" dirty="0"/>
              <a:t> numarasını girmek daha uygun olacaktır.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512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Timer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Kesmeleri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11782349" cy="393613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tr-TR" dirty="0"/>
          </a:p>
          <a:p>
            <a:pPr marL="0" indent="0">
              <a:buNone/>
              <a:defRPr/>
            </a:pPr>
            <a:endParaRPr lang="tr-TR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DF5BC73-925F-42AA-A0EC-412928823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25" r="51750" b="33926"/>
          <a:stretch/>
        </p:blipFill>
        <p:spPr>
          <a:xfrm>
            <a:off x="5764545" y="2200506"/>
            <a:ext cx="6088924" cy="37230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C15CB2-D4C6-437E-B6E0-79F6D3BBD6E5}"/>
              </a:ext>
            </a:extLst>
          </p:cNvPr>
          <p:cNvSpPr txBox="1">
            <a:spLocks/>
          </p:cNvSpPr>
          <p:nvPr/>
        </p:nvSpPr>
        <p:spPr>
          <a:xfrm>
            <a:off x="490931" y="2505307"/>
            <a:ext cx="5056429" cy="39361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r-TR" dirty="0" err="1"/>
              <a:t>li</a:t>
            </a:r>
            <a:r>
              <a:rPr lang="tr-TR" dirty="0"/>
              <a:t>() ve </a:t>
            </a:r>
            <a:r>
              <a:rPr lang="tr-TR" dirty="0" err="1"/>
              <a:t>sei</a:t>
            </a:r>
            <a:r>
              <a:rPr lang="tr-TR" dirty="0"/>
              <a:t>() </a:t>
            </a:r>
            <a:r>
              <a:rPr lang="tr-TR" dirty="0" err="1"/>
              <a:t>Timer</a:t>
            </a:r>
            <a:r>
              <a:rPr lang="tr-TR" dirty="0"/>
              <a:t> kesmelerini açıp kapatan fonksiyonlardır. </a:t>
            </a:r>
          </a:p>
          <a:p>
            <a:pPr>
              <a:defRPr/>
            </a:pPr>
            <a:r>
              <a:rPr lang="tr-TR" dirty="0" err="1"/>
              <a:t>Timer</a:t>
            </a:r>
            <a:r>
              <a:rPr lang="tr-TR" dirty="0"/>
              <a:t> bölündükten sonra 124 değerini aldığı için Timer0 kullanılmıştır.</a:t>
            </a:r>
          </a:p>
          <a:p>
            <a:pPr>
              <a:defRPr/>
            </a:pPr>
            <a:r>
              <a:rPr lang="tr-TR" dirty="0"/>
              <a:t>Timer2 de kullanılabilirdi. Tüm kodda 0 görülen yerlere 2 yazılması yeterlidir.</a:t>
            </a:r>
          </a:p>
        </p:txBody>
      </p:sp>
    </p:spTree>
    <p:extLst>
      <p:ext uri="{BB962C8B-B14F-4D97-AF65-F5344CB8AC3E}">
        <p14:creationId xmlns:p14="http://schemas.microsoft.com/office/powerpoint/2010/main" val="268358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Timer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Kesmeleri</a:t>
            </a: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127B99C-CC70-4A06-A7F1-0B59FDFA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2" y="2550160"/>
            <a:ext cx="4357198" cy="3759200"/>
          </a:xfrm>
        </p:spPr>
        <p:txBody>
          <a:bodyPr>
            <a:normAutofit/>
          </a:bodyPr>
          <a:lstStyle/>
          <a:p>
            <a:r>
              <a:rPr lang="tr-TR" dirty="0" err="1"/>
              <a:t>boolean</a:t>
            </a:r>
            <a:r>
              <a:rPr lang="tr-TR" dirty="0"/>
              <a:t> toggle0 değişkeni kullanılmıştır. </a:t>
            </a:r>
          </a:p>
          <a:p>
            <a:r>
              <a:rPr lang="tr-TR" dirty="0" err="1"/>
              <a:t>Timer</a:t>
            </a:r>
            <a:r>
              <a:rPr lang="tr-TR" dirty="0"/>
              <a:t> kesme oluştuğunda 8 </a:t>
            </a:r>
            <a:r>
              <a:rPr lang="tr-TR" dirty="0" err="1"/>
              <a:t>nolu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konum değiştirir.</a:t>
            </a:r>
          </a:p>
          <a:p>
            <a:r>
              <a:rPr lang="tr-TR" dirty="0"/>
              <a:t>2 kHz Kesme ayarlandığından 1 </a:t>
            </a:r>
            <a:r>
              <a:rPr lang="tr-TR" dirty="0" err="1"/>
              <a:t>kHz’lik</a:t>
            </a:r>
            <a:r>
              <a:rPr lang="tr-TR" dirty="0"/>
              <a:t> kare dalga sinyal oluşur.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567914D-D894-4853-84B0-39F519AF2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48" r="56000" b="40889"/>
          <a:stretch/>
        </p:blipFill>
        <p:spPr>
          <a:xfrm>
            <a:off x="4965842" y="2436273"/>
            <a:ext cx="6774591" cy="30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6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I2C iletişim protokolü (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wire.h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)</a:t>
            </a: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127B99C-CC70-4A06-A7F1-0B59FDFA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2" y="2550160"/>
            <a:ext cx="4357198" cy="3759200"/>
          </a:xfrm>
        </p:spPr>
        <p:txBody>
          <a:bodyPr>
            <a:normAutofit/>
          </a:bodyPr>
          <a:lstStyle/>
          <a:p>
            <a:r>
              <a:rPr lang="tr-TR" dirty="0"/>
              <a:t>Datanın ve </a:t>
            </a:r>
            <a:r>
              <a:rPr lang="tr-TR" dirty="0" err="1"/>
              <a:t>clock’un</a:t>
            </a:r>
            <a:r>
              <a:rPr lang="tr-TR" dirty="0"/>
              <a:t> bulunduğu iki data hattı bulunmaktadır.</a:t>
            </a:r>
          </a:p>
        </p:txBody>
      </p:sp>
      <p:pic>
        <p:nvPicPr>
          <p:cNvPr id="2050" name="Picture 2" descr="Basics of the I2C Communication Protocol">
            <a:extLst>
              <a:ext uri="{FF2B5EF4-FFF2-40B4-BE49-F238E27FC236}">
                <a16:creationId xmlns:a16="http://schemas.microsoft.com/office/drawing/2014/main" id="{D867632B-0658-415D-8832-E3366D60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02" y="2434547"/>
            <a:ext cx="3349678" cy="164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ction to I2C - Message, Frame, and Bit">
            <a:extLst>
              <a:ext uri="{FF2B5EF4-FFF2-40B4-BE49-F238E27FC236}">
                <a16:creationId xmlns:a16="http://schemas.microsoft.com/office/drawing/2014/main" id="{B26DDA0F-D4AD-47CA-92F2-2EB21BAB4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154" y="4429760"/>
            <a:ext cx="7998373" cy="201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1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I2C iletişim protokolü (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wire.h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)</a:t>
            </a: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127B99C-CC70-4A06-A7F1-0B59FDFA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1" y="2550160"/>
            <a:ext cx="11397027" cy="2326640"/>
          </a:xfrm>
        </p:spPr>
        <p:txBody>
          <a:bodyPr>
            <a:normAutofit/>
          </a:bodyPr>
          <a:lstStyle/>
          <a:p>
            <a:r>
              <a:rPr lang="tr-TR" dirty="0"/>
              <a:t>Start ve stop biti bulunur.</a:t>
            </a:r>
          </a:p>
          <a:p>
            <a:r>
              <a:rPr lang="tr-TR" dirty="0"/>
              <a:t>7 veya 10 bit adres </a:t>
            </a:r>
            <a:r>
              <a:rPr lang="tr-TR" dirty="0" err="1"/>
              <a:t>slave</a:t>
            </a:r>
            <a:r>
              <a:rPr lang="tr-TR" dirty="0"/>
              <a:t> adres bulunur.</a:t>
            </a:r>
          </a:p>
          <a:p>
            <a:r>
              <a:rPr lang="tr-TR" dirty="0"/>
              <a:t>R/W okuma veya yazma yapılacak belirlenir.</a:t>
            </a:r>
          </a:p>
          <a:p>
            <a:r>
              <a:rPr lang="tr-TR" dirty="0"/>
              <a:t>ACK ve NACK 8 bitlik verilerin okunduğunu yada yazıldığının doğru şekilde yapılıp yapılamadığı gösterir.</a:t>
            </a:r>
          </a:p>
        </p:txBody>
      </p:sp>
      <p:pic>
        <p:nvPicPr>
          <p:cNvPr id="2052" name="Picture 4" descr="Introduction to I2C - Message, Frame, and Bit">
            <a:extLst>
              <a:ext uri="{FF2B5EF4-FFF2-40B4-BE49-F238E27FC236}">
                <a16:creationId xmlns:a16="http://schemas.microsoft.com/office/drawing/2014/main" id="{B26DDA0F-D4AD-47CA-92F2-2EB21BAB4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07" y="4987829"/>
            <a:ext cx="6151707" cy="154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6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I2C iletişim protokolü (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wire.h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)</a:t>
            </a: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127B99C-CC70-4A06-A7F1-0B59FDFA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1" y="2550160"/>
            <a:ext cx="5637359" cy="386115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Master tarafından </a:t>
            </a:r>
            <a:r>
              <a:rPr lang="tr-TR" dirty="0" err="1"/>
              <a:t>clock</a:t>
            </a:r>
            <a:r>
              <a:rPr lang="tr-TR" dirty="0"/>
              <a:t> sinyali üretilir. </a:t>
            </a:r>
            <a:r>
              <a:rPr lang="tr-TR" dirty="0" err="1"/>
              <a:t>Clock</a:t>
            </a:r>
            <a:r>
              <a:rPr lang="tr-TR" dirty="0"/>
              <a:t> </a:t>
            </a:r>
            <a:r>
              <a:rPr lang="tr-TR" dirty="0" err="1"/>
              <a:t>sinyalide</a:t>
            </a:r>
            <a:r>
              <a:rPr lang="tr-TR" dirty="0"/>
              <a:t> iletildiğinden dolayı senkron veri iletişimi gerçekleşir. SCL </a:t>
            </a:r>
            <a:r>
              <a:rPr lang="tr-TR" dirty="0" err="1"/>
              <a:t>clock</a:t>
            </a:r>
            <a:r>
              <a:rPr lang="tr-TR" dirty="0"/>
              <a:t> hattıdır.</a:t>
            </a:r>
          </a:p>
          <a:p>
            <a:r>
              <a:rPr lang="tr-TR" dirty="0"/>
              <a:t>Data hattı çift yönlü çalışır. SDA data hattıdır.</a:t>
            </a:r>
          </a:p>
          <a:p>
            <a:r>
              <a:rPr lang="tr-TR" dirty="0"/>
              <a:t>İletişimde hataları önlemek için </a:t>
            </a:r>
            <a:r>
              <a:rPr lang="tr-TR" dirty="0" err="1"/>
              <a:t>GND’ler</a:t>
            </a:r>
            <a:r>
              <a:rPr lang="tr-TR" dirty="0"/>
              <a:t> birleştirilmelidir. Besleme ayrı olabilir.</a:t>
            </a:r>
          </a:p>
          <a:p>
            <a:r>
              <a:rPr lang="tr-TR" dirty="0"/>
              <a:t>SCL ve SDA hatlarına </a:t>
            </a:r>
            <a:r>
              <a:rPr lang="tr-TR" dirty="0" err="1"/>
              <a:t>pull-up</a:t>
            </a:r>
            <a:r>
              <a:rPr lang="tr-TR" dirty="0"/>
              <a:t> direnci bağlanır. Master ve </a:t>
            </a:r>
            <a:r>
              <a:rPr lang="tr-TR" dirty="0" err="1"/>
              <a:t>slave</a:t>
            </a:r>
            <a:r>
              <a:rPr lang="tr-TR" dirty="0"/>
              <a:t> cihazlar hattı sıfıra çeker ama bire çekemez.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EBF54F-B1A3-4187-8908-D3A9DD7E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830" y="2338551"/>
            <a:ext cx="5410529" cy="349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9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I2C iletişim protokolü (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wire.h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)</a:t>
            </a: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127B99C-CC70-4A06-A7F1-0B59FDFA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1" y="2550160"/>
            <a:ext cx="11418399" cy="3861150"/>
          </a:xfrm>
        </p:spPr>
        <p:txBody>
          <a:bodyPr>
            <a:normAutofit fontScale="925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rgbClr val="253342"/>
                </a:solidFill>
                <a:effectLst/>
                <a:latin typeface="GreycliffCF"/>
              </a:rPr>
              <a:t>wire.begin</a:t>
            </a: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()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: I2C haberleşmesini başlatan fonksiyondur. Bu fonksiyon parametre olarak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slave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cihazın adresini alır. Eğer cihaz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master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olarak tanımlanacak ise bu fonksiyona herhangi bir parametre atanmaz. Örneğin haberleşme hattında '1' adresine sahip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slave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bir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Arduino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tanımlanmak isteniyorsa,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wire.begin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(1); yazılır. Eğer bu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Arduino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haberleşme hattının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master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cihazı olarak tanımlanmak istenseydi fonksiyon,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wire.begin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(); olarak çağırılmalıydı.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rgbClr val="253342"/>
                </a:solidFill>
                <a:effectLst/>
                <a:latin typeface="GreycliffCF"/>
              </a:rPr>
              <a:t>wire.available</a:t>
            </a: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()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: Fonksiyon hat üzerinden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Arduino'ya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ulaşmış veri paketlerinin sayısını döndürür. Eğer fonksiyonun değeri 0'dan büyükse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Arduino'ya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gelen yeni veri paketi vardır.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rgbClr val="253342"/>
                </a:solidFill>
                <a:effectLst/>
                <a:latin typeface="GreycliffCF"/>
              </a:rPr>
              <a:t>wire.beginTransmission</a:t>
            </a: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(</a:t>
            </a:r>
            <a:r>
              <a:rPr lang="tr-TR" b="1" i="0" dirty="0" err="1">
                <a:solidFill>
                  <a:srgbClr val="253342"/>
                </a:solidFill>
                <a:effectLst/>
                <a:latin typeface="GreycliffCF"/>
              </a:rPr>
              <a:t>SlaveAdresi</a:t>
            </a: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)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: Master cihazın hat üzerinde bulunan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slave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cihazlardan hangisiyle haberleşmek istediğini belirler. Fonksiyon, parametre olarak haberleşmeye başlayacağı cihazın adresini alır.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rgbClr val="253342"/>
                </a:solidFill>
                <a:effectLst/>
                <a:latin typeface="GreycliffCF"/>
              </a:rPr>
              <a:t>wire.endTransmission</a:t>
            </a: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()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: Hat üzerindeki veri aktarımının sonlandığını belirtir.</a:t>
            </a:r>
          </a:p>
        </p:txBody>
      </p:sp>
    </p:spTree>
    <p:extLst>
      <p:ext uri="{BB962C8B-B14F-4D97-AF65-F5344CB8AC3E}">
        <p14:creationId xmlns:p14="http://schemas.microsoft.com/office/powerpoint/2010/main" val="39041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Kesme (</a:t>
            </a:r>
            <a:r>
              <a:rPr lang="tr-TR" dirty="0" err="1"/>
              <a:t>Interrupt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2352907"/>
            <a:ext cx="11115039" cy="4137746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sz="3200" b="0" i="0" dirty="0">
                <a:solidFill>
                  <a:srgbClr val="5F6B76"/>
                </a:solidFill>
                <a:effectLst/>
                <a:latin typeface="GreycliffCF"/>
              </a:rPr>
              <a:t>Mikrodenetleyici rutin işlemlerini gerçekleştirirken acilen işlenmesi gereken bir olay gerçekleştiğinde </a:t>
            </a:r>
            <a:r>
              <a:rPr lang="tr-TR" sz="3200" b="0" i="0" dirty="0" err="1">
                <a:solidFill>
                  <a:srgbClr val="5F6B76"/>
                </a:solidFill>
                <a:effectLst/>
                <a:latin typeface="GreycliffCF"/>
              </a:rPr>
              <a:t>mikrodenetleyicinin</a:t>
            </a:r>
            <a:r>
              <a:rPr lang="tr-TR" sz="3200" b="0" i="0" dirty="0">
                <a:solidFill>
                  <a:srgbClr val="5F6B76"/>
                </a:solidFill>
                <a:effectLst/>
                <a:latin typeface="GreycliffCF"/>
              </a:rPr>
              <a:t> acil olaya müdahale etmesi gerekir. Bu şekilde meydana gelen durumlara kesme denir.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sz="3200" dirty="0" err="1">
                <a:solidFill>
                  <a:srgbClr val="5F6B76"/>
                </a:solidFill>
                <a:latin typeface="GreycliffCF"/>
              </a:rPr>
              <a:t>Arduinoda</a:t>
            </a:r>
            <a:r>
              <a:rPr lang="tr-TR" sz="3200" dirty="0">
                <a:solidFill>
                  <a:srgbClr val="5F6B76"/>
                </a:solidFill>
                <a:latin typeface="GreycliffCF"/>
              </a:rPr>
              <a:t> farklı kesmeler bulunmaktadır.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sz="3200" dirty="0">
                <a:solidFill>
                  <a:srgbClr val="5F6B76"/>
                </a:solidFill>
                <a:latin typeface="GreycliffCF"/>
              </a:rPr>
              <a:t>Zaman kesmesi (</a:t>
            </a:r>
            <a:r>
              <a:rPr lang="tr-TR" sz="3200" dirty="0" err="1">
                <a:solidFill>
                  <a:srgbClr val="5F6B76"/>
                </a:solidFill>
                <a:latin typeface="GreycliffCF"/>
              </a:rPr>
              <a:t>Timer</a:t>
            </a:r>
            <a:r>
              <a:rPr lang="tr-TR" sz="3200" dirty="0">
                <a:solidFill>
                  <a:srgbClr val="5F6B76"/>
                </a:solidFill>
                <a:latin typeface="GreycliffCF"/>
              </a:rPr>
              <a:t> </a:t>
            </a:r>
            <a:r>
              <a:rPr lang="tr-TR" sz="3200" dirty="0" err="1">
                <a:solidFill>
                  <a:srgbClr val="5F6B76"/>
                </a:solidFill>
                <a:latin typeface="GreycliffCF"/>
              </a:rPr>
              <a:t>Interrupt</a:t>
            </a:r>
            <a:r>
              <a:rPr lang="tr-TR" sz="3200" dirty="0">
                <a:solidFill>
                  <a:srgbClr val="5F6B76"/>
                </a:solidFill>
                <a:latin typeface="GreycliffCF"/>
              </a:rPr>
              <a:t>)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sz="3200" dirty="0">
                <a:solidFill>
                  <a:srgbClr val="5F6B76"/>
                </a:solidFill>
                <a:latin typeface="GreycliffCF"/>
              </a:rPr>
              <a:t>Dış kesmeler (</a:t>
            </a:r>
            <a:r>
              <a:rPr lang="tr-TR" sz="3200" dirty="0" err="1">
                <a:solidFill>
                  <a:srgbClr val="5F6B76"/>
                </a:solidFill>
                <a:latin typeface="GreycliffCF"/>
              </a:rPr>
              <a:t>External</a:t>
            </a:r>
            <a:r>
              <a:rPr lang="tr-TR" sz="3200" dirty="0">
                <a:solidFill>
                  <a:srgbClr val="5F6B76"/>
                </a:solidFill>
                <a:latin typeface="GreycliffCF"/>
              </a:rPr>
              <a:t> </a:t>
            </a:r>
            <a:r>
              <a:rPr lang="tr-TR" sz="3200" dirty="0" err="1">
                <a:solidFill>
                  <a:srgbClr val="5F6B76"/>
                </a:solidFill>
                <a:latin typeface="GreycliffCF"/>
              </a:rPr>
              <a:t>Interrupt</a:t>
            </a:r>
            <a:r>
              <a:rPr lang="tr-TR" sz="3200" dirty="0">
                <a:solidFill>
                  <a:srgbClr val="5F6B76"/>
                </a:solidFill>
                <a:latin typeface="GreycliffCF"/>
              </a:rPr>
              <a:t>)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sz="3200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401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I2C iletişim protokolü (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wire.h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)</a:t>
            </a: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127B99C-CC70-4A06-A7F1-0B59FDFA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1" y="2550160"/>
            <a:ext cx="11418399" cy="3861150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rgbClr val="253342"/>
                </a:solidFill>
                <a:effectLst/>
                <a:latin typeface="GreycliffCF"/>
              </a:rPr>
              <a:t>wire.read</a:t>
            </a: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()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: Veri hattından gelen verinin okunmasını sağlar.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rgbClr val="253342"/>
                </a:solidFill>
                <a:effectLst/>
                <a:latin typeface="GreycliffCF"/>
              </a:rPr>
              <a:t>wire.write</a:t>
            </a: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()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: Fonksiyona yazılan parametreyi veri hattına aktarır. Kısaca veri yollamak için kullanılır.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rgbClr val="253342"/>
                </a:solidFill>
                <a:effectLst/>
                <a:latin typeface="GreycliffCF"/>
              </a:rPr>
              <a:t>wire.onReceive</a:t>
            </a: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(</a:t>
            </a:r>
            <a:r>
              <a:rPr lang="tr-TR" b="1" i="0" dirty="0" err="1">
                <a:solidFill>
                  <a:srgbClr val="253342"/>
                </a:solidFill>
                <a:effectLst/>
                <a:latin typeface="GreycliffCF"/>
              </a:rPr>
              <a:t>GorevFonksiyonu</a:t>
            </a: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)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: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Slave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olarak tanımlanmış cihaza veri geldiğinde, cihazın yapacağı işlemi belirleyen fonksiyondur. Fonksiyon parametre olarak veri geldiğinde, çağırılacak fonksiyonun ismini alır.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rgbClr val="253342"/>
                </a:solidFill>
                <a:effectLst/>
                <a:latin typeface="GreycliffCF"/>
              </a:rPr>
              <a:t>wire.requestFrom</a:t>
            </a: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()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: Master tarafında kullanılan bu fonksiyon ile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slave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cihazdan veri istenir. Fonksiyonun ilk parametresi,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slave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cihazın adresini belirler. İkinci parametre ise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slave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cihazdan kaç </a:t>
            </a:r>
            <a:r>
              <a:rPr lang="tr-TR" b="0" i="0" dirty="0" err="1">
                <a:solidFill>
                  <a:srgbClr val="253342"/>
                </a:solidFill>
                <a:effectLst/>
                <a:latin typeface="GreycliffCF"/>
              </a:rPr>
              <a:t>byte'lık</a:t>
            </a:r>
            <a:r>
              <a:rPr lang="tr-TR" b="0" i="0" dirty="0">
                <a:solidFill>
                  <a:srgbClr val="253342"/>
                </a:solidFill>
                <a:effectLst/>
                <a:latin typeface="GreycliffCF"/>
              </a:rPr>
              <a:t> veri beklendiğini belirler. Üçüncü ve son parametre ise hattın istekten sonraki durumunu belirler.</a:t>
            </a:r>
          </a:p>
        </p:txBody>
      </p:sp>
    </p:spTree>
    <p:extLst>
      <p:ext uri="{BB962C8B-B14F-4D97-AF65-F5344CB8AC3E}">
        <p14:creationId xmlns:p14="http://schemas.microsoft.com/office/powerpoint/2010/main" val="45546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İki 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arduino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arasında I2C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323204A-51B9-4DB0-A6C9-D45A3A9B3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7" t="26222" r="22500" b="21333"/>
          <a:stretch/>
        </p:blipFill>
        <p:spPr>
          <a:xfrm>
            <a:off x="2550160" y="2377750"/>
            <a:ext cx="7416800" cy="43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7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İki 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arduino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arasında I2C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4D4B63-A6C2-44DB-AF6E-D3D54BAF9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7" r="73417" b="25184"/>
          <a:stretch/>
        </p:blipFill>
        <p:spPr>
          <a:xfrm>
            <a:off x="7630160" y="2149976"/>
            <a:ext cx="3241040" cy="4287520"/>
          </a:xfrm>
          <a:prstGeom prst="rect">
            <a:avLst/>
          </a:prstGeom>
        </p:spPr>
      </p:pic>
      <p:sp>
        <p:nvSpPr>
          <p:cNvPr id="7" name="İçerik Yer Tutucusu 7">
            <a:extLst>
              <a:ext uri="{FF2B5EF4-FFF2-40B4-BE49-F238E27FC236}">
                <a16:creationId xmlns:a16="http://schemas.microsoft.com/office/drawing/2014/main" id="{CCDEC36C-0C3C-4E35-AE85-BAA4E48B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1" y="2550160"/>
            <a:ext cx="6643199" cy="3861150"/>
          </a:xfrm>
        </p:spPr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Master programı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253342"/>
                </a:solidFill>
                <a:latin typeface="GreycliffCF"/>
              </a:rPr>
              <a:t>Wire.begin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 ile i2c iletişim </a:t>
            </a:r>
            <a:r>
              <a:rPr lang="tr-TR" dirty="0" err="1">
                <a:solidFill>
                  <a:srgbClr val="253342"/>
                </a:solidFill>
                <a:latin typeface="GreycliffCF"/>
              </a:rPr>
              <a:t>master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 olarak başlatılır.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i="0" dirty="0" err="1">
                <a:solidFill>
                  <a:srgbClr val="253342"/>
                </a:solidFill>
                <a:effectLst/>
                <a:latin typeface="GreycliffCF"/>
              </a:rPr>
              <a:t>Wire.requestFrom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(1,20); ile 1 </a:t>
            </a:r>
            <a:r>
              <a:rPr lang="tr-TR" dirty="0" err="1">
                <a:solidFill>
                  <a:srgbClr val="253342"/>
                </a:solidFill>
                <a:latin typeface="GreycliffCF"/>
              </a:rPr>
              <a:t>nolu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 adresteki cihazdan 20 </a:t>
            </a:r>
            <a:r>
              <a:rPr lang="tr-TR" dirty="0" err="1">
                <a:solidFill>
                  <a:srgbClr val="253342"/>
                </a:solidFill>
                <a:latin typeface="GreycliffCF"/>
              </a:rPr>
              <a:t>bayte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 veri okunacağını gösterir.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253342"/>
                </a:solidFill>
                <a:latin typeface="GreycliffCF"/>
              </a:rPr>
              <a:t>Wire.available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() I2C hattında veri olup olmadığını kontrol eder.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253342"/>
                </a:solidFill>
                <a:latin typeface="GreycliffCF"/>
              </a:rPr>
              <a:t>Wire.read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(); I2C veri hattan okunur.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253342"/>
                </a:solidFill>
                <a:latin typeface="GreycliffCF"/>
              </a:rPr>
              <a:t>Wire.beginTransmission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() Veri gönderme </a:t>
            </a:r>
            <a:r>
              <a:rPr lang="tr-TR" dirty="0" err="1">
                <a:solidFill>
                  <a:srgbClr val="253342"/>
                </a:solidFill>
                <a:latin typeface="GreycliffCF"/>
              </a:rPr>
              <a:t>başalatılır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i="0" dirty="0" err="1">
                <a:solidFill>
                  <a:srgbClr val="253342"/>
                </a:solidFill>
                <a:effectLst/>
                <a:latin typeface="GreycliffCF"/>
              </a:rPr>
              <a:t>Wire.write</a:t>
            </a:r>
            <a:r>
              <a:rPr lang="tr-TR" i="0" dirty="0">
                <a:solidFill>
                  <a:srgbClr val="253342"/>
                </a:solidFill>
                <a:effectLst/>
                <a:latin typeface="GreycliffCF"/>
              </a:rPr>
              <a:t>(</a:t>
            </a:r>
            <a:r>
              <a:rPr lang="tr-TR" i="0" dirty="0" err="1">
                <a:solidFill>
                  <a:srgbClr val="253342"/>
                </a:solidFill>
                <a:effectLst/>
                <a:latin typeface="GreycliffCF"/>
              </a:rPr>
              <a:t>String</a:t>
            </a:r>
            <a:r>
              <a:rPr lang="tr-TR" i="0" dirty="0">
                <a:solidFill>
                  <a:srgbClr val="253342"/>
                </a:solidFill>
                <a:effectLst/>
                <a:latin typeface="GreycliffCF"/>
              </a:rPr>
              <a:t> veya </a:t>
            </a:r>
            <a:r>
              <a:rPr lang="tr-TR" i="0" dirty="0" err="1">
                <a:solidFill>
                  <a:srgbClr val="253342"/>
                </a:solidFill>
                <a:effectLst/>
                <a:latin typeface="GreycliffCF"/>
              </a:rPr>
              <a:t>char</a:t>
            </a:r>
            <a:r>
              <a:rPr lang="tr-TR" i="0" dirty="0">
                <a:solidFill>
                  <a:srgbClr val="253342"/>
                </a:solidFill>
                <a:effectLst/>
                <a:latin typeface="GreycliffCF"/>
              </a:rPr>
              <a:t>) veri hatta yazılır.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253342"/>
                </a:solidFill>
                <a:latin typeface="GreycliffCF"/>
              </a:rPr>
              <a:t>Wire.endTranmission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(); veri gönderme sonlandırıldı.</a:t>
            </a:r>
            <a:endParaRPr lang="tr-TR" i="0" dirty="0">
              <a:solidFill>
                <a:srgbClr val="253342"/>
              </a:solidFill>
              <a:effectLst/>
              <a:latin typeface="GreycliffCF"/>
            </a:endParaRPr>
          </a:p>
        </p:txBody>
      </p:sp>
    </p:spTree>
    <p:extLst>
      <p:ext uri="{BB962C8B-B14F-4D97-AF65-F5344CB8AC3E}">
        <p14:creationId xmlns:p14="http://schemas.microsoft.com/office/powerpoint/2010/main" val="4017155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İki 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arduino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arasında I2C</a:t>
            </a:r>
            <a:endParaRPr lang="tr-TR" dirty="0"/>
          </a:p>
        </p:txBody>
      </p:sp>
      <p:sp>
        <p:nvSpPr>
          <p:cNvPr id="7" name="İçerik Yer Tutucusu 7">
            <a:extLst>
              <a:ext uri="{FF2B5EF4-FFF2-40B4-BE49-F238E27FC236}">
                <a16:creationId xmlns:a16="http://schemas.microsoft.com/office/drawing/2014/main" id="{CCDEC36C-0C3C-4E35-AE85-BAA4E48B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1" y="2550160"/>
            <a:ext cx="6643199" cy="3861150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253342"/>
                </a:solidFill>
                <a:effectLst/>
                <a:latin typeface="GreycliffCF"/>
              </a:rPr>
              <a:t>Master programı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253342"/>
                </a:solidFill>
                <a:latin typeface="GreycliffCF"/>
              </a:rPr>
              <a:t>Wire.begin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(); I2C iletişim 1 </a:t>
            </a:r>
            <a:r>
              <a:rPr lang="tr-TR" dirty="0" err="1">
                <a:solidFill>
                  <a:srgbClr val="253342"/>
                </a:solidFill>
                <a:latin typeface="GreycliffCF"/>
              </a:rPr>
              <a:t>nolu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 cihaz olarak başlatılır.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253342"/>
                </a:solidFill>
                <a:latin typeface="GreycliffCF"/>
              </a:rPr>
              <a:t>Wire.onRequest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(veri gönderme metodu)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253342"/>
                </a:solidFill>
                <a:latin typeface="GreycliffCF"/>
              </a:rPr>
              <a:t>Wire.onReceive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(veri alma metodu)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253342"/>
                </a:solidFill>
                <a:latin typeface="GreycliffCF"/>
              </a:rPr>
              <a:t>Wire.read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() I2C hattaki veri okunur.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253342"/>
                </a:solidFill>
                <a:latin typeface="GreycliffCF"/>
              </a:rPr>
              <a:t>Wire.write</a:t>
            </a:r>
            <a:r>
              <a:rPr lang="tr-TR" dirty="0">
                <a:solidFill>
                  <a:srgbClr val="253342"/>
                </a:solidFill>
                <a:latin typeface="GreycliffCF"/>
              </a:rPr>
              <a:t>() I2c hattına veri yazılır.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tr-TR" i="0" dirty="0">
              <a:solidFill>
                <a:srgbClr val="253342"/>
              </a:solidFill>
              <a:effectLst/>
              <a:latin typeface="GreycliffCF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09237D0-D8D1-44CD-9427-29DF5DD9C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14" r="78966" b="24292"/>
          <a:stretch/>
        </p:blipFill>
        <p:spPr>
          <a:xfrm>
            <a:off x="8145517" y="0"/>
            <a:ext cx="4046483" cy="68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81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Gelecek Hafta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0808441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SPI iletişim protokolü</a:t>
            </a:r>
          </a:p>
        </p:txBody>
      </p:sp>
    </p:spTree>
    <p:extLst>
      <p:ext uri="{BB962C8B-B14F-4D97-AF65-F5344CB8AC3E}">
        <p14:creationId xmlns:p14="http://schemas.microsoft.com/office/powerpoint/2010/main" val="816857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10188CF9-BF27-448F-A2F7-4EF7D559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1213582" cy="2958275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https://gelecegiyazanlar.turkcell.com.tr/konu/egitim</a:t>
            </a:r>
            <a:endParaRPr lang="tr-TR" dirty="0"/>
          </a:p>
          <a:p>
            <a:r>
              <a:rPr lang="tr-TR" dirty="0">
                <a:hlinkClick r:id="rId3"/>
              </a:rPr>
              <a:t>https://maker.robotistan.com/arduinoda-kesme-islemleri/</a:t>
            </a:r>
            <a:endParaRPr lang="tr-TR" dirty="0"/>
          </a:p>
          <a:p>
            <a:r>
              <a:rPr lang="tr-TR" dirty="0">
                <a:hlinkClick r:id="rId4"/>
              </a:rPr>
              <a:t>https://www.arduino.cc/reference/en/language/functions/external-interrupts/attachinterrupt/</a:t>
            </a:r>
            <a:endParaRPr lang="tr-TR" dirty="0"/>
          </a:p>
          <a:p>
            <a:r>
              <a:rPr lang="tr-TR" dirty="0">
                <a:hlinkClick r:id="rId5"/>
              </a:rPr>
              <a:t>https://www.instructables.com/Arduino-Timer-Interrupts/</a:t>
            </a:r>
            <a:endParaRPr lang="tr-TR" dirty="0"/>
          </a:p>
          <a:p>
            <a:r>
              <a:rPr lang="tr-TR" dirty="0">
                <a:hlinkClick r:id="rId6"/>
              </a:rPr>
              <a:t>https://demirten.gitbooks.io/gomulu-linux/content/i2c_protokolunun_tanitilmasi.html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BD91FE54-FA21-49C6-B4C2-50CA9B7E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FABFF6-8DEF-4C21-A21E-26F601DEF7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7F3718-A6A9-409E-A961-268218976D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25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6110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Dış Kesmeler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1467389" cy="1467253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b="0" i="0" dirty="0" err="1">
                <a:solidFill>
                  <a:srgbClr val="5F6B76"/>
                </a:solidFill>
                <a:effectLst/>
                <a:latin typeface="GreycliffCF"/>
              </a:rPr>
              <a:t>Arduino</a:t>
            </a:r>
            <a:r>
              <a:rPr lang="tr-TR" b="0" i="0" dirty="0">
                <a:solidFill>
                  <a:srgbClr val="5F6B76"/>
                </a:solidFill>
                <a:effectLst/>
                <a:latin typeface="GreycliffCF"/>
              </a:rPr>
              <a:t> </a:t>
            </a:r>
            <a:r>
              <a:rPr lang="tr-TR" b="0" i="0" dirty="0" err="1">
                <a:solidFill>
                  <a:srgbClr val="5F6B76"/>
                </a:solidFill>
                <a:effectLst/>
                <a:latin typeface="GreycliffCF"/>
              </a:rPr>
              <a:t>mikrodenetleyicilerinde</a:t>
            </a:r>
            <a:r>
              <a:rPr lang="tr-TR" b="0" i="0" dirty="0">
                <a:solidFill>
                  <a:srgbClr val="5F6B76"/>
                </a:solidFill>
                <a:effectLst/>
                <a:latin typeface="GreycliffCF"/>
              </a:rPr>
              <a:t> bazı özel </a:t>
            </a:r>
            <a:r>
              <a:rPr lang="tr-TR" b="0" i="0" dirty="0" err="1">
                <a:solidFill>
                  <a:srgbClr val="5F6B76"/>
                </a:solidFill>
                <a:effectLst/>
                <a:latin typeface="GreycliffCF"/>
              </a:rPr>
              <a:t>pinlerinde</a:t>
            </a:r>
            <a:r>
              <a:rPr lang="tr-TR" b="0" i="0" dirty="0">
                <a:solidFill>
                  <a:srgbClr val="5F6B76"/>
                </a:solidFill>
                <a:effectLst/>
                <a:latin typeface="GreycliffCF"/>
              </a:rPr>
              <a:t> meydana gelen voltaj değişimlerine göre çalışan kesmelerdir. LOW 0 Volt, HIGH 5 Volttur. Aşağıdaki tabloda bulunan </a:t>
            </a:r>
            <a:r>
              <a:rPr lang="tr-TR" b="0" i="0" dirty="0" err="1">
                <a:solidFill>
                  <a:srgbClr val="5F6B76"/>
                </a:solidFill>
                <a:effectLst/>
                <a:latin typeface="GreycliffCF"/>
              </a:rPr>
              <a:t>pinler</a:t>
            </a:r>
            <a:r>
              <a:rPr lang="tr-TR" b="0" i="0" dirty="0">
                <a:solidFill>
                  <a:srgbClr val="5F6B76"/>
                </a:solidFill>
                <a:effectLst/>
                <a:latin typeface="GreycliffCF"/>
              </a:rPr>
              <a:t> kesme olayı için donanımda ayrılmış </a:t>
            </a:r>
            <a:r>
              <a:rPr lang="tr-TR" b="0" i="0" dirty="0" err="1">
                <a:solidFill>
                  <a:srgbClr val="5F6B76"/>
                </a:solidFill>
                <a:effectLst/>
                <a:latin typeface="GreycliffCF"/>
              </a:rPr>
              <a:t>pinlerdir</a:t>
            </a:r>
            <a:r>
              <a:rPr lang="tr-TR" b="0" i="0" dirty="0">
                <a:solidFill>
                  <a:srgbClr val="5F6B76"/>
                </a:solidFill>
                <a:effectLst/>
                <a:latin typeface="GreycliffCF"/>
              </a:rPr>
              <a:t>. </a:t>
            </a:r>
            <a:r>
              <a:rPr lang="tr-TR" b="0" i="0" dirty="0" err="1">
                <a:solidFill>
                  <a:srgbClr val="5F6B76"/>
                </a:solidFill>
                <a:effectLst/>
                <a:latin typeface="GreycliffCF"/>
              </a:rPr>
              <a:t>Uno’da</a:t>
            </a:r>
            <a:r>
              <a:rPr lang="tr-TR" b="0" i="0" dirty="0">
                <a:solidFill>
                  <a:srgbClr val="5F6B76"/>
                </a:solidFill>
                <a:effectLst/>
                <a:latin typeface="GreycliffCF"/>
              </a:rPr>
              <a:t> 2 ve 3 </a:t>
            </a:r>
            <a:r>
              <a:rPr lang="tr-TR" b="0" i="0" dirty="0" err="1">
                <a:solidFill>
                  <a:srgbClr val="5F6B76"/>
                </a:solidFill>
                <a:effectLst/>
                <a:latin typeface="GreycliffCF"/>
              </a:rPr>
              <a:t>nolu</a:t>
            </a:r>
            <a:r>
              <a:rPr lang="tr-TR" b="0" i="0" dirty="0">
                <a:solidFill>
                  <a:srgbClr val="5F6B76"/>
                </a:solidFill>
                <a:effectLst/>
                <a:latin typeface="GreycliffCF"/>
              </a:rPr>
              <a:t> </a:t>
            </a:r>
            <a:r>
              <a:rPr lang="tr-TR" b="0" i="0" dirty="0" err="1">
                <a:solidFill>
                  <a:srgbClr val="5F6B76"/>
                </a:solidFill>
                <a:effectLst/>
                <a:latin typeface="GreycliffCF"/>
              </a:rPr>
              <a:t>pinler</a:t>
            </a:r>
            <a:r>
              <a:rPr lang="tr-TR" b="0" i="0" dirty="0">
                <a:solidFill>
                  <a:srgbClr val="5F6B76"/>
                </a:solidFill>
                <a:effectLst/>
                <a:latin typeface="GreycliffCF"/>
              </a:rPr>
              <a:t> kesme </a:t>
            </a:r>
            <a:r>
              <a:rPr lang="tr-TR" b="0" i="0" dirty="0" err="1">
                <a:solidFill>
                  <a:srgbClr val="5F6B76"/>
                </a:solidFill>
                <a:effectLst/>
                <a:latin typeface="GreycliffCF"/>
              </a:rPr>
              <a:t>pinleridir</a:t>
            </a:r>
            <a:r>
              <a:rPr lang="tr-TR" b="0" i="0" dirty="0">
                <a:solidFill>
                  <a:srgbClr val="5F6B76"/>
                </a:solidFill>
                <a:effectLst/>
                <a:latin typeface="GreycliffCF"/>
              </a:rPr>
              <a:t>.</a:t>
            </a: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graphicFrame>
        <p:nvGraphicFramePr>
          <p:cNvPr id="4" name="Tablo 5">
            <a:extLst>
              <a:ext uri="{FF2B5EF4-FFF2-40B4-BE49-F238E27FC236}">
                <a16:creationId xmlns:a16="http://schemas.microsoft.com/office/drawing/2014/main" id="{43CAEFD2-14CB-46F0-BA2A-D3722FC6F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63724"/>
              </p:ext>
            </p:extLst>
          </p:nvPr>
        </p:nvGraphicFramePr>
        <p:xfrm>
          <a:off x="2032000" y="402309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837829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083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b="1" dirty="0">
                          <a:effectLst/>
                        </a:rPr>
                        <a:t>Board</a:t>
                      </a:r>
                      <a:endParaRPr lang="tr-TR" dirty="0">
                        <a:effectLst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b="1">
                          <a:effectLst/>
                        </a:rPr>
                        <a:t>Kesme için kullanılabilecek dijital pinler</a:t>
                      </a:r>
                      <a:endParaRPr lang="tr-TR">
                        <a:effectLst/>
                      </a:endParaRP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val="94867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Uno, Nano, Mini, other 328-based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2, 3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val="289064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>
                          <a:effectLst/>
                        </a:rPr>
                        <a:t>Mega, Mega2560, MegaADK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>
                          <a:effectLst/>
                        </a:rPr>
                        <a:t>2, 3, 18, 19, 20, 21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val="8070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>
                          <a:effectLst/>
                        </a:rPr>
                        <a:t>Micro, Leonardo, other 32u4-based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>
                          <a:effectLst/>
                        </a:rPr>
                        <a:t>0, 1, 2, 3, 7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val="177975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Zero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>
                          <a:effectLst/>
                        </a:rPr>
                        <a:t>4. hariç tüm dijital pinler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val="230195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>
                          <a:effectLst/>
                        </a:rPr>
                        <a:t>MKR1000 Rev.1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0, 1, 4, 5, 6, 7, 8, 9, A1, A2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val="230768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>
                          <a:effectLst/>
                        </a:rPr>
                        <a:t>Due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>
                          <a:effectLst/>
                        </a:rPr>
                        <a:t>Tüm dijital </a:t>
                      </a:r>
                      <a:r>
                        <a:rPr lang="tr-TR" dirty="0" err="1">
                          <a:effectLst/>
                        </a:rPr>
                        <a:t>pinler</a:t>
                      </a:r>
                      <a:endParaRPr lang="tr-TR" dirty="0">
                        <a:effectLst/>
                      </a:endParaRP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val="179534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Dış Kesmeler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1467389" cy="3936133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tr-TR" sz="2800" dirty="0"/>
              <a:t>Donanımsal olarak girişte meydana gelen değişimleri kaçırmak istenmediğinde kesmeler kullanılır. Döner kodlayıcı (</a:t>
            </a:r>
            <a:r>
              <a:rPr lang="tr-TR" sz="2800" dirty="0" err="1"/>
              <a:t>Rotary</a:t>
            </a:r>
            <a:r>
              <a:rPr lang="tr-TR" sz="2800" dirty="0"/>
              <a:t> Encoder), tıklama yakalayıcı, ses sensörü veya madeni para düşüşünü yakalamaya çalışan bir sensör uygulamalarında kesmelerin kullanılması gerekir. </a:t>
            </a:r>
          </a:p>
          <a:p>
            <a:pPr marL="457200" indent="-457200" algn="just" eaLnBrk="1" hangingPunct="1">
              <a:buFont typeface="Arial" pitchFamily="34" charset="0"/>
              <a:buChar char="•"/>
              <a:defRPr/>
            </a:pPr>
            <a:r>
              <a:rPr lang="tr-TR" sz="2800" dirty="0"/>
              <a:t>Mikrodenetleyici bu sensör değişimlerini kaçırmadan başka işler yapmak için serbest kalır.</a:t>
            </a:r>
          </a:p>
          <a:p>
            <a:pPr marL="0" indent="0" algn="just" eaLnBrk="1" hangingPunct="1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16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Interrupt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Service 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Routines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(ISR)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1467389" cy="393613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tr-TR" sz="2800" dirty="0"/>
              <a:t>ISR kesme servis rutini diğer çoğu fonksiyonun sahip olmadığı bazı benzersiz sınırlamalara sahip özel işlev türleridir.</a:t>
            </a:r>
          </a:p>
          <a:p>
            <a:pPr algn="just">
              <a:defRPr/>
            </a:pPr>
            <a:r>
              <a:rPr lang="tr-TR" sz="2800" dirty="0" err="1"/>
              <a:t>ISR’nin</a:t>
            </a:r>
            <a:r>
              <a:rPr lang="tr-TR" sz="2800" dirty="0"/>
              <a:t> herhangi bir parametresi olamaz. Fonksiyondan geriye herhangi bir veri döndürmezler.</a:t>
            </a:r>
          </a:p>
          <a:p>
            <a:pPr algn="just">
              <a:defRPr/>
            </a:pPr>
            <a:r>
              <a:rPr lang="tr-TR" sz="2800" dirty="0" err="1"/>
              <a:t>ISR’ler</a:t>
            </a:r>
            <a:r>
              <a:rPr lang="tr-TR" sz="2800" dirty="0"/>
              <a:t> mümkün olduğu kadar kısa ve hızlı olmalıdır. </a:t>
            </a:r>
          </a:p>
          <a:p>
            <a:pPr algn="just">
              <a:defRPr/>
            </a:pPr>
            <a:r>
              <a:rPr lang="tr-TR" sz="2800" dirty="0"/>
              <a:t>Birden fazla ISR donanımınızda var ise sadece biri çalışır. Diğer kesmeler önceliğine göre sıra ile çalışırlar.</a:t>
            </a:r>
          </a:p>
          <a:p>
            <a:pPr algn="just">
              <a:defRPr/>
            </a:pPr>
            <a:r>
              <a:rPr lang="tr-TR" sz="2800" dirty="0" err="1"/>
              <a:t>millis</a:t>
            </a:r>
            <a:r>
              <a:rPr lang="tr-TR" sz="2800" dirty="0"/>
              <a:t>() donanım sayacı ISR içinde sayma işlemini durdurur.</a:t>
            </a:r>
          </a:p>
          <a:p>
            <a:pPr marL="0" indent="0" algn="just" eaLnBrk="1" hangingPunct="1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556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1467389" cy="393613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tr-TR" sz="2800" dirty="0" err="1"/>
              <a:t>delay</a:t>
            </a:r>
            <a:r>
              <a:rPr lang="tr-TR" sz="2800" dirty="0"/>
              <a:t>() gecikme fonksiyonu ISR içinde çalışmaz.</a:t>
            </a:r>
          </a:p>
          <a:p>
            <a:pPr algn="just">
              <a:defRPr/>
            </a:pPr>
            <a:r>
              <a:rPr lang="tr-TR" sz="2800" dirty="0" err="1"/>
              <a:t>micros</a:t>
            </a:r>
            <a:r>
              <a:rPr lang="tr-TR" sz="2800" dirty="0"/>
              <a:t>() mikro saniye gecikme başlangıçta çalışır daha sonra düzensiz davranmaya başlar.</a:t>
            </a:r>
          </a:p>
          <a:p>
            <a:pPr algn="just">
              <a:defRPr/>
            </a:pPr>
            <a:r>
              <a:rPr lang="tr-TR" sz="2800" dirty="0"/>
              <a:t>ISR ile ana program arasında veri aktarmak için global değişkenler tanımlanır. ISR ile ana program arasında paylaşılan değişkenlerin doğru şekilde güncellendiğinden emin olmak için  </a:t>
            </a:r>
            <a:r>
              <a:rPr lang="tr-TR" sz="2800" dirty="0" err="1"/>
              <a:t>volatile</a:t>
            </a:r>
            <a:r>
              <a:rPr lang="tr-TR" sz="2800" dirty="0"/>
              <a:t> değişken tanımlama yapılmalıdır.</a:t>
            </a:r>
          </a:p>
          <a:p>
            <a:pPr marL="0" indent="0" algn="just">
              <a:buNone/>
              <a:defRPr/>
            </a:pPr>
            <a:r>
              <a:rPr lang="tr-TR" sz="2800" dirty="0"/>
              <a:t>	</a:t>
            </a:r>
            <a:r>
              <a:rPr lang="tr-TR" sz="2800" b="1" i="1" dirty="0" err="1"/>
              <a:t>volatile</a:t>
            </a:r>
            <a:r>
              <a:rPr lang="tr-TR" sz="2800" b="1" i="1" dirty="0"/>
              <a:t> </a:t>
            </a:r>
            <a:r>
              <a:rPr lang="tr-TR" sz="2800" b="1" i="1" dirty="0" err="1"/>
              <a:t>int</a:t>
            </a:r>
            <a:r>
              <a:rPr lang="tr-TR" sz="2800" b="1" i="1" dirty="0"/>
              <a:t> </a:t>
            </a:r>
            <a:r>
              <a:rPr lang="tr-TR" sz="2800" b="1" i="1" dirty="0" err="1"/>
              <a:t>state</a:t>
            </a:r>
            <a:r>
              <a:rPr lang="tr-TR" sz="2800" b="1" i="1" dirty="0"/>
              <a:t> = LOW;</a:t>
            </a:r>
          </a:p>
          <a:p>
            <a:pPr marL="0" indent="0" algn="just" eaLnBrk="1" hangingPunct="1">
              <a:buNone/>
              <a:defRPr/>
            </a:pPr>
            <a:endParaRPr lang="en-US" sz="2800" dirty="0"/>
          </a:p>
        </p:txBody>
      </p:sp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Interrupt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Service 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Routines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(ISR)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1398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ISR</a:t>
            </a:r>
            <a:r>
              <a:rPr lang="tr-TR" b="0" dirty="0">
                <a:solidFill>
                  <a:srgbClr val="E67E22"/>
                </a:solidFill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Syntax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ve parametreler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1467389" cy="393613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tr-TR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attachInterrupt</a:t>
            </a:r>
            <a:r>
              <a:rPr lang="tr-TR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digitalPinToInterrupt</a:t>
            </a:r>
            <a:r>
              <a:rPr lang="tr-TR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pin</a:t>
            </a:r>
            <a:r>
              <a:rPr lang="tr-TR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ISR, </a:t>
            </a:r>
            <a:r>
              <a:rPr lang="tr-TR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lang="tr-TR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>
              <a:defRPr/>
            </a:pPr>
            <a:r>
              <a:rPr lang="tr-TR" sz="2800" dirty="0" err="1"/>
              <a:t>Pin</a:t>
            </a:r>
            <a:r>
              <a:rPr lang="tr-TR" sz="2800" dirty="0"/>
              <a:t> </a:t>
            </a:r>
            <a:r>
              <a:rPr lang="tr-TR" sz="2800" dirty="0" err="1"/>
              <a:t>Uno’da</a:t>
            </a:r>
            <a:r>
              <a:rPr lang="tr-TR" sz="2800" dirty="0"/>
              <a:t> bulunan kesme </a:t>
            </a:r>
            <a:r>
              <a:rPr lang="tr-TR" sz="2800" dirty="0" err="1"/>
              <a:t>pinleridir</a:t>
            </a:r>
            <a:r>
              <a:rPr lang="tr-TR" sz="2800" dirty="0"/>
              <a:t>. </a:t>
            </a:r>
          </a:p>
          <a:p>
            <a:pPr algn="just">
              <a:defRPr/>
            </a:pPr>
            <a:r>
              <a:rPr lang="tr-TR" sz="2800" dirty="0"/>
              <a:t>ISR kesme alt programı,</a:t>
            </a:r>
          </a:p>
          <a:p>
            <a:pPr algn="just">
              <a:defRPr/>
            </a:pPr>
            <a:r>
              <a:rPr lang="tr-TR" sz="2800" dirty="0" err="1"/>
              <a:t>mode</a:t>
            </a:r>
            <a:r>
              <a:rPr lang="tr-TR" sz="2800" dirty="0"/>
              <a:t>: kesmenin ne zaman tetikleneceğini tanımlar.</a:t>
            </a:r>
          </a:p>
          <a:p>
            <a:pPr marL="0" indent="0" algn="just">
              <a:buNone/>
              <a:defRPr/>
            </a:pPr>
            <a:r>
              <a:rPr lang="tr-TR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0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ISR</a:t>
            </a:r>
            <a:r>
              <a:rPr lang="tr-TR" b="0" dirty="0">
                <a:solidFill>
                  <a:srgbClr val="E67E22"/>
                </a:solidFill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Syntax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 ve parametreler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1467389" cy="3936133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tr-TR" sz="2800" dirty="0"/>
              <a:t>	</a:t>
            </a:r>
            <a:r>
              <a:rPr lang="tr-TR" sz="2800" dirty="0" err="1"/>
              <a:t>mode</a:t>
            </a:r>
            <a:r>
              <a:rPr lang="tr-TR" sz="2800" dirty="0"/>
              <a:t> : ön tanımlıdır. </a:t>
            </a:r>
            <a:r>
              <a:rPr lang="tr-TR" sz="2800" dirty="0" err="1"/>
              <a:t>Uno</a:t>
            </a:r>
            <a:r>
              <a:rPr lang="tr-TR" sz="2800" dirty="0"/>
              <a:t> için 4 farklı şekilde değer alır.</a:t>
            </a:r>
          </a:p>
          <a:p>
            <a:pPr marL="0" indent="0" algn="just">
              <a:buNone/>
              <a:defRPr/>
            </a:pPr>
            <a:r>
              <a:rPr lang="tr-TR" sz="2800" i="1" dirty="0"/>
              <a:t>Not: </a:t>
            </a:r>
            <a:r>
              <a:rPr lang="tr-TR" sz="2800" i="1" dirty="0" err="1"/>
              <a:t>Uno</a:t>
            </a:r>
            <a:r>
              <a:rPr lang="tr-TR" sz="2800" i="1" dirty="0"/>
              <a:t> için </a:t>
            </a:r>
            <a:r>
              <a:rPr lang="tr-TR" sz="2800" i="1" dirty="0" err="1"/>
              <a:t>Vcc</a:t>
            </a:r>
            <a:r>
              <a:rPr lang="tr-TR" sz="2800" i="1" dirty="0"/>
              <a:t>*0,3 LOW maksimum seviyesi, </a:t>
            </a:r>
            <a:r>
              <a:rPr lang="tr-TR" sz="2800" i="1" dirty="0" err="1"/>
              <a:t>Vcc</a:t>
            </a:r>
            <a:r>
              <a:rPr lang="tr-TR" sz="2800" i="1" dirty="0"/>
              <a:t>*0,6 HIGH minimum seviyesi</a:t>
            </a:r>
          </a:p>
          <a:p>
            <a:pPr algn="just">
              <a:defRPr/>
            </a:pPr>
            <a:r>
              <a:rPr lang="tr-TR" sz="2800" dirty="0"/>
              <a:t>LOW: Kesme </a:t>
            </a:r>
            <a:r>
              <a:rPr lang="tr-TR" sz="2800" dirty="0" err="1"/>
              <a:t>pini</a:t>
            </a:r>
            <a:r>
              <a:rPr lang="tr-TR" sz="2800" dirty="0"/>
              <a:t> LOW (sıfır) olduğunda çalışır. </a:t>
            </a:r>
          </a:p>
          <a:p>
            <a:pPr algn="just">
              <a:defRPr/>
            </a:pPr>
            <a:r>
              <a:rPr lang="tr-TR" sz="2800" dirty="0"/>
              <a:t>CHANGE: Kesme </a:t>
            </a:r>
            <a:r>
              <a:rPr lang="tr-TR" sz="2800" dirty="0" err="1"/>
              <a:t>pini</a:t>
            </a:r>
            <a:r>
              <a:rPr lang="tr-TR" sz="2800" dirty="0"/>
              <a:t> tetiklendiğinde (LOW-&gt;HIGH, HIGH-&gt;LOW)</a:t>
            </a:r>
          </a:p>
          <a:p>
            <a:pPr algn="just">
              <a:defRPr/>
            </a:pPr>
            <a:r>
              <a:rPr lang="tr-TR" sz="2800" dirty="0"/>
              <a:t>RISING: Kesme </a:t>
            </a:r>
            <a:r>
              <a:rPr lang="tr-TR" sz="2800" dirty="0" err="1"/>
              <a:t>pini</a:t>
            </a:r>
            <a:r>
              <a:rPr lang="tr-TR" sz="2800" dirty="0"/>
              <a:t> tetiklendiğinde (LOW-&gt;HIGH)</a:t>
            </a:r>
          </a:p>
          <a:p>
            <a:pPr algn="just">
              <a:defRPr/>
            </a:pPr>
            <a:r>
              <a:rPr lang="tr-TR" sz="2800" dirty="0"/>
              <a:t>FALLING : Kesme </a:t>
            </a:r>
            <a:r>
              <a:rPr lang="tr-TR" sz="2800" dirty="0" err="1"/>
              <a:t>pini</a:t>
            </a:r>
            <a:r>
              <a:rPr lang="tr-TR" sz="2800" dirty="0"/>
              <a:t> tetiklendiğinde (HIGH-&gt;LOW)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539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9884238" cy="121556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Örnek Dış </a:t>
            </a:r>
            <a:r>
              <a:rPr lang="tr-TR" b="0" dirty="0">
                <a:solidFill>
                  <a:srgbClr val="E67E22"/>
                </a:solidFill>
                <a:latin typeface="Open Sans" panose="020B0606030504020204" pitchFamily="34" charset="0"/>
              </a:rPr>
              <a:t>K</a:t>
            </a:r>
            <a:r>
              <a:rPr lang="tr-TR" b="0" i="0" dirty="0">
                <a:solidFill>
                  <a:srgbClr val="E67E22"/>
                </a:solidFill>
                <a:effectLst/>
                <a:latin typeface="Open Sans" panose="020B0606030504020204" pitchFamily="34" charset="0"/>
              </a:rPr>
              <a:t>esme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4213149" cy="393613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tr-TR" dirty="0" err="1"/>
              <a:t>blink</a:t>
            </a:r>
            <a:r>
              <a:rPr lang="tr-TR" dirty="0"/>
              <a:t>() </a:t>
            </a:r>
            <a:r>
              <a:rPr lang="tr-TR" dirty="0" err="1"/>
              <a:t>ISR’dir</a:t>
            </a:r>
            <a:r>
              <a:rPr lang="tr-TR" dirty="0"/>
              <a:t>.</a:t>
            </a:r>
          </a:p>
          <a:p>
            <a:pPr>
              <a:defRPr/>
            </a:pPr>
            <a:r>
              <a:rPr lang="tr-TR" dirty="0"/>
              <a:t>13 </a:t>
            </a:r>
            <a:r>
              <a:rPr lang="tr-TR" dirty="0" err="1"/>
              <a:t>nolu</a:t>
            </a:r>
            <a:r>
              <a:rPr lang="tr-TR" dirty="0"/>
              <a:t> </a:t>
            </a:r>
            <a:r>
              <a:rPr lang="tr-TR" dirty="0" err="1"/>
              <a:t>pine</a:t>
            </a:r>
            <a:r>
              <a:rPr lang="tr-TR" dirty="0"/>
              <a:t> bağlı </a:t>
            </a:r>
            <a:r>
              <a:rPr lang="tr-TR" dirty="0" err="1"/>
              <a:t>led</a:t>
            </a:r>
            <a:r>
              <a:rPr lang="tr-TR" dirty="0"/>
              <a:t> her butona basıldığında konum değiştirir.</a:t>
            </a:r>
          </a:p>
          <a:p>
            <a:pPr>
              <a:defRPr/>
            </a:pPr>
            <a:r>
              <a:rPr lang="tr-TR" dirty="0"/>
              <a:t>INPUT_PULLUP dahili </a:t>
            </a:r>
            <a:r>
              <a:rPr lang="tr-TR" dirty="0" err="1"/>
              <a:t>Pull-up</a:t>
            </a:r>
            <a:r>
              <a:rPr lang="tr-TR" dirty="0"/>
              <a:t> direnci </a:t>
            </a:r>
            <a:r>
              <a:rPr lang="tr-TR" dirty="0" err="1"/>
              <a:t>Atmeganın</a:t>
            </a:r>
            <a:r>
              <a:rPr lang="tr-TR" dirty="0"/>
              <a:t> donanımında bulunmaktadır. Sadece toprağa bağlı bir buton devreye konulması yeterlidir. Önceki sunumlardan </a:t>
            </a:r>
            <a:r>
              <a:rPr lang="tr-TR" dirty="0" err="1"/>
              <a:t>Pull-up</a:t>
            </a:r>
            <a:r>
              <a:rPr lang="tr-TR" dirty="0"/>
              <a:t> direncine bakınız.</a:t>
            </a:r>
          </a:p>
          <a:p>
            <a:pPr>
              <a:defRPr/>
            </a:pPr>
            <a:r>
              <a:rPr lang="tr-TR" sz="1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detachInterrupt</a:t>
            </a:r>
            <a:r>
              <a:rPr lang="tr-TR" sz="1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1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digitalPinToInterrupt</a:t>
            </a:r>
            <a:r>
              <a:rPr lang="tr-TR" sz="1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1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pin</a:t>
            </a:r>
            <a:r>
              <a:rPr lang="tr-TR" sz="1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</a:t>
            </a:r>
            <a:r>
              <a:rPr lang="tr-TR" dirty="0"/>
              <a:t>fonksiyonu dış kesmeleri kapatır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07785B2-D436-45C6-B340-A8519239F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25" r="44828" b="31350"/>
          <a:stretch/>
        </p:blipFill>
        <p:spPr>
          <a:xfrm>
            <a:off x="4754881" y="2149976"/>
            <a:ext cx="7372502" cy="41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3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457_TF00951641_Win32.potx" id="{8AAF5C83-4E22-4C9F-81B4-896DD22FE9DF}" vid="{A5EDAF35-CCDC-45C9-8751-5914867AFAF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rgbClr val="3F3F3F"/>
    </a:dk1>
    <a:lt1>
      <a:srgbClr val="FFFFFF"/>
    </a:lt1>
    <a:dk2>
      <a:srgbClr val="F2F2F2"/>
    </a:dk2>
    <a:lt2>
      <a:srgbClr val="A5A5A5"/>
    </a:lt2>
    <a:accent1>
      <a:srgbClr val="00194C"/>
    </a:accent1>
    <a:accent2>
      <a:srgbClr val="EAB200"/>
    </a:accent2>
    <a:accent3>
      <a:srgbClr val="F2F2F2"/>
    </a:accent3>
    <a:accent4>
      <a:srgbClr val="954F72"/>
    </a:accent4>
    <a:accent5>
      <a:srgbClr val="00843B"/>
    </a:accent5>
    <a:accent6>
      <a:srgbClr val="014067"/>
    </a:accent6>
    <a:hlink>
      <a:srgbClr val="00194C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</TotalTime>
  <Words>1510</Words>
  <Application>Microsoft Office PowerPoint</Application>
  <PresentationFormat>Geniş ekran</PresentationFormat>
  <Paragraphs>152</Paragraphs>
  <Slides>25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Courier New</vt:lpstr>
      <vt:lpstr>Gill Sans SemiBold</vt:lpstr>
      <vt:lpstr>GreycliffCF</vt:lpstr>
      <vt:lpstr>myriad-pro</vt:lpstr>
      <vt:lpstr>Open Sans</vt:lpstr>
      <vt:lpstr>Times New Roman</vt:lpstr>
      <vt:lpstr>Ofis Teması</vt:lpstr>
      <vt:lpstr>GÖMÜLÜ PROGRAMLAMA</vt:lpstr>
      <vt:lpstr>Kesme (Interrupt)</vt:lpstr>
      <vt:lpstr>Dış Kesmeler</vt:lpstr>
      <vt:lpstr>Dış Kesmeler</vt:lpstr>
      <vt:lpstr>Interrupt Service Routines (ISR)</vt:lpstr>
      <vt:lpstr>Interrupt Service Routines (ISR)</vt:lpstr>
      <vt:lpstr>ISR Syntax ve parametreler</vt:lpstr>
      <vt:lpstr>ISR Syntax ve parametreler</vt:lpstr>
      <vt:lpstr>Örnek Dış Kesme</vt:lpstr>
      <vt:lpstr>Timer Kesmeleri</vt:lpstr>
      <vt:lpstr>Timer Kesmeleri</vt:lpstr>
      <vt:lpstr>Timer Kesmeleri</vt:lpstr>
      <vt:lpstr>Timer Kesmeleri</vt:lpstr>
      <vt:lpstr>Timer Kesmeleri</vt:lpstr>
      <vt:lpstr>Timer Kesmeleri</vt:lpstr>
      <vt:lpstr>I2C iletişim protokolü (wire.h)</vt:lpstr>
      <vt:lpstr>I2C iletişim protokolü (wire.h)</vt:lpstr>
      <vt:lpstr>I2C iletişim protokolü (wire.h)</vt:lpstr>
      <vt:lpstr>I2C iletişim protokolü (wire.h)</vt:lpstr>
      <vt:lpstr>I2C iletişim protokolü (wire.h)</vt:lpstr>
      <vt:lpstr>İki arduino arasında I2C</vt:lpstr>
      <vt:lpstr>İki arduino arasında I2C</vt:lpstr>
      <vt:lpstr>İki arduino arasında I2C</vt:lpstr>
      <vt:lpstr>Gelecek Hafta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GÖMÜLÜ PROGRAMLAMA</dc:title>
  <dc:creator>Ümit Şentürk</dc:creator>
  <cp:lastModifiedBy>Ümit Şentürk</cp:lastModifiedBy>
  <cp:revision>14</cp:revision>
  <dcterms:created xsi:type="dcterms:W3CDTF">2022-03-08T10:24:11Z</dcterms:created>
  <dcterms:modified xsi:type="dcterms:W3CDTF">2022-04-06T06:13:41Z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