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401" r:id="rId3"/>
    <p:sldId id="402" r:id="rId4"/>
    <p:sldId id="404" r:id="rId5"/>
    <p:sldId id="405" r:id="rId6"/>
    <p:sldId id="406" r:id="rId7"/>
    <p:sldId id="408" r:id="rId8"/>
    <p:sldId id="407" r:id="rId9"/>
    <p:sldId id="400" r:id="rId10"/>
    <p:sldId id="409" r:id="rId11"/>
    <p:sldId id="410" r:id="rId12"/>
    <p:sldId id="411" r:id="rId13"/>
    <p:sldId id="412" r:id="rId14"/>
    <p:sldId id="413" r:id="rId15"/>
    <p:sldId id="414" r:id="rId16"/>
    <p:sldId id="417" r:id="rId17"/>
    <p:sldId id="418" r:id="rId18"/>
    <p:sldId id="419" r:id="rId19"/>
    <p:sldId id="420"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191"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192"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19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19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19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E9CE08E-59B6-4753-BBA0-BB1718E8C296}"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712800"/>
            <a:ext cx="10971360" cy="26532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523880" y="3708720"/>
            <a:ext cx="9143280" cy="12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1001"/>
              </a:spcBef>
              <a:tabLst>
                <a:tab pos="0" algn="l"/>
              </a:tabLst>
            </a:pPr>
            <a:r>
              <a:rPr lang="tr-TR" sz="2400" b="0" strike="noStrike" spc="-1">
                <a:solidFill>
                  <a:srgbClr val="333333"/>
                </a:solidFill>
                <a:latin typeface="Helvetica Neue"/>
              </a:rPr>
              <a:t>1906003172019</a:t>
            </a:r>
            <a:endParaRPr lang="en-US" sz="2400" b="0" strike="noStrike" spc="-1">
              <a:latin typeface="Arial"/>
            </a:endParaRPr>
          </a:p>
          <a:p>
            <a:pPr algn="ctr">
              <a:lnSpc>
                <a:spcPct val="100000"/>
              </a:lnSpc>
              <a:spcBef>
                <a:spcPts val="1001"/>
              </a:spcBef>
              <a:tabLst>
                <a:tab pos="0" algn="l"/>
              </a:tabLst>
            </a:pPr>
            <a:r>
              <a:rPr lang="tr-TR" sz="3200" b="1" strike="noStrike" spc="-1">
                <a:solidFill>
                  <a:srgbClr val="1F4E79"/>
                </a:solidFill>
                <a:latin typeface="Arial Narrow"/>
                <a:ea typeface="Arial Narrow"/>
              </a:rPr>
              <a:t>Tasarım Desenleri</a:t>
            </a:r>
            <a:endParaRPr lang="en-US" sz="3200" b="0" strike="noStrike" spc="-1">
              <a:latin typeface="Arial"/>
            </a:endParaRPr>
          </a:p>
        </p:txBody>
      </p:sp>
      <p:sp>
        <p:nvSpPr>
          <p:cNvPr id="197" name="CustomShape 2"/>
          <p:cNvSpPr/>
          <p:nvPr/>
        </p:nvSpPr>
        <p:spPr>
          <a:xfrm>
            <a:off x="3652560" y="4926240"/>
            <a:ext cx="5188320" cy="58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tr-TR" sz="2800" b="1" strike="noStrike" spc="-1">
                <a:solidFill>
                  <a:srgbClr val="767171"/>
                </a:solidFill>
                <a:latin typeface="Arial Narrow"/>
                <a:ea typeface="Arial Narrow"/>
              </a:rPr>
              <a:t>Dr. Öğr. Üy. </a:t>
            </a:r>
            <a:r>
              <a:rPr lang="en-US" sz="2800" b="1" strike="noStrike" spc="-1">
                <a:solidFill>
                  <a:srgbClr val="767171"/>
                </a:solidFill>
                <a:latin typeface="Arial Narrow"/>
                <a:ea typeface="Arial Narrow"/>
              </a:rPr>
              <a:t> Önder EYECİOĞLU</a:t>
            </a:r>
            <a:endParaRPr lang="en-US" sz="2800" b="0" strike="noStrike" spc="-1">
              <a:latin typeface="Arial"/>
            </a:endParaRPr>
          </a:p>
          <a:p>
            <a:pPr algn="ctr">
              <a:lnSpc>
                <a:spcPct val="100000"/>
              </a:lnSpc>
            </a:pPr>
            <a:r>
              <a:rPr lang="tr-TR" sz="2800" b="1" strike="noStrike" spc="-1">
                <a:solidFill>
                  <a:srgbClr val="767171"/>
                </a:solidFill>
                <a:latin typeface="Arial Narrow"/>
                <a:ea typeface="Arial Narrow"/>
              </a:rPr>
              <a:t>Bilgisayar Mühendisliği</a:t>
            </a:r>
            <a:endParaRPr lang="en-US" sz="2800" b="0" strike="noStrike" spc="-1">
              <a:latin typeface="Arial"/>
            </a:endParaRPr>
          </a:p>
          <a:p>
            <a:pPr algn="ctr">
              <a:lnSpc>
                <a:spcPct val="100000"/>
              </a:lnSpc>
            </a:pPr>
            <a:endParaRPr lang="en-US" sz="2800" b="0" strike="noStrike" spc="-1">
              <a:latin typeface="Arial"/>
            </a:endParaRPr>
          </a:p>
        </p:txBody>
      </p:sp>
      <p:pic>
        <p:nvPicPr>
          <p:cNvPr id="198" name="Resim 5"/>
          <p:cNvPicPr/>
          <p:nvPr/>
        </p:nvPicPr>
        <p:blipFill>
          <a:blip r:embed="rId2"/>
          <a:stretch/>
        </p:blipFill>
        <p:spPr>
          <a:xfrm>
            <a:off x="4435560" y="197280"/>
            <a:ext cx="3319920" cy="329508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Adapter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pic>
        <p:nvPicPr>
          <p:cNvPr id="10" name="Resim 9">
            <a:extLst>
              <a:ext uri="{FF2B5EF4-FFF2-40B4-BE49-F238E27FC236}">
                <a16:creationId xmlns:a16="http://schemas.microsoft.com/office/drawing/2014/main" id="{00071792-5541-C2DC-EBC2-118AC2963323}"/>
              </a:ext>
            </a:extLst>
          </p:cNvPr>
          <p:cNvPicPr>
            <a:picLocks noChangeAspect="1"/>
          </p:cNvPicPr>
          <p:nvPr/>
        </p:nvPicPr>
        <p:blipFill>
          <a:blip r:embed="rId2"/>
          <a:stretch>
            <a:fillRect/>
          </a:stretch>
        </p:blipFill>
        <p:spPr>
          <a:xfrm>
            <a:off x="2123440" y="875926"/>
            <a:ext cx="8757920" cy="3249610"/>
          </a:xfrm>
          <a:prstGeom prst="rect">
            <a:avLst/>
          </a:prstGeom>
          <a:ln w="15875">
            <a:solidFill>
              <a:schemeClr val="accent1"/>
            </a:solidFill>
          </a:ln>
          <a:effectLst>
            <a:outerShdw blurRad="50800" dist="38100" dir="5400000" algn="t" rotWithShape="0">
              <a:prstClr val="black">
                <a:alpha val="40000"/>
              </a:prstClr>
            </a:outerShdw>
          </a:effectLst>
        </p:spPr>
      </p:pic>
      <p:sp>
        <p:nvSpPr>
          <p:cNvPr id="11" name="Metin kutusu 10">
            <a:extLst>
              <a:ext uri="{FF2B5EF4-FFF2-40B4-BE49-F238E27FC236}">
                <a16:creationId xmlns:a16="http://schemas.microsoft.com/office/drawing/2014/main" id="{8D2F2D47-ECE8-D56B-7CA8-4A733C66C5F8}"/>
              </a:ext>
            </a:extLst>
          </p:cNvPr>
          <p:cNvSpPr txBox="1"/>
          <p:nvPr/>
        </p:nvSpPr>
        <p:spPr>
          <a:xfrm>
            <a:off x="649189" y="4260899"/>
            <a:ext cx="11256579" cy="2121158"/>
          </a:xfrm>
          <a:prstGeom prst="rect">
            <a:avLst/>
          </a:prstGeom>
          <a:noFill/>
          <a:ln>
            <a:solidFill>
              <a:schemeClr val="accent1"/>
            </a:solidFill>
          </a:ln>
        </p:spPr>
        <p:txBody>
          <a:bodyPr wrap="square">
            <a:spAutoFit/>
          </a:bodyPr>
          <a:lstStyle/>
          <a:p>
            <a:pPr algn="just">
              <a:lnSpc>
                <a:spcPct val="150000"/>
              </a:lnSpc>
            </a:pPr>
            <a:r>
              <a:rPr lang="tr-TR" b="1" i="0" dirty="0">
                <a:solidFill>
                  <a:srgbClr val="000000"/>
                </a:solidFill>
                <a:effectLst/>
                <a:latin typeface="Raleway" pitchFamily="2" charset="-94"/>
              </a:rPr>
              <a:t>Hedef</a:t>
            </a:r>
            <a:r>
              <a:rPr lang="tr-TR" b="0" i="0" dirty="0">
                <a:solidFill>
                  <a:srgbClr val="000000"/>
                </a:solidFill>
                <a:effectLst/>
                <a:latin typeface="Raleway" pitchFamily="2" charset="-94"/>
              </a:rPr>
              <a:t>		:İstemcinin doğrudan kullandığı uygulamaya özel </a:t>
            </a:r>
            <a:r>
              <a:rPr lang="tr-TR" b="0" i="0" dirty="0" err="1">
                <a:solidFill>
                  <a:srgbClr val="000000"/>
                </a:solidFill>
                <a:effectLst/>
                <a:latin typeface="Raleway" pitchFamily="2" charset="-94"/>
              </a:rPr>
              <a:t>arayüzü</a:t>
            </a:r>
            <a:r>
              <a:rPr lang="tr-TR" b="0" i="0" dirty="0">
                <a:solidFill>
                  <a:srgbClr val="000000"/>
                </a:solidFill>
                <a:effectLst/>
                <a:latin typeface="Raleway" pitchFamily="2" charset="-94"/>
              </a:rPr>
              <a:t> tanımlar.</a:t>
            </a:r>
          </a:p>
          <a:p>
            <a:pPr algn="just">
              <a:lnSpc>
                <a:spcPct val="150000"/>
              </a:lnSpc>
            </a:pPr>
            <a:r>
              <a:rPr lang="tr-TR" b="1" i="0" dirty="0">
                <a:solidFill>
                  <a:srgbClr val="000000"/>
                </a:solidFill>
                <a:effectLst/>
                <a:latin typeface="Raleway" pitchFamily="2" charset="-94"/>
              </a:rPr>
              <a:t>Adapter</a:t>
            </a:r>
            <a:r>
              <a:rPr lang="tr-TR" b="0" i="0" dirty="0">
                <a:solidFill>
                  <a:srgbClr val="000000"/>
                </a:solidFill>
                <a:effectLst/>
                <a:latin typeface="Raleway" pitchFamily="2" charset="-94"/>
              </a:rPr>
              <a:t>		: </a:t>
            </a:r>
            <a:r>
              <a:rPr lang="tr-TR" b="0" i="0" dirty="0" err="1">
                <a:solidFill>
                  <a:srgbClr val="000000"/>
                </a:solidFill>
                <a:effectLst/>
                <a:latin typeface="Raleway" pitchFamily="2" charset="-94"/>
              </a:rPr>
              <a:t>Adaptee</a:t>
            </a:r>
            <a:r>
              <a:rPr lang="tr-TR" b="0" i="0" dirty="0">
                <a:solidFill>
                  <a:srgbClr val="000000"/>
                </a:solidFill>
                <a:effectLst/>
                <a:latin typeface="Raleway" pitchFamily="2" charset="-94"/>
              </a:rPr>
              <a:t> arabirimini Hedef arabirime uyarlar. Bu orta adam.</a:t>
            </a:r>
          </a:p>
          <a:p>
            <a:pPr algn="just">
              <a:lnSpc>
                <a:spcPct val="150000"/>
              </a:lnSpc>
            </a:pPr>
            <a:r>
              <a:rPr lang="tr-TR" b="1" i="0" dirty="0" err="1">
                <a:solidFill>
                  <a:srgbClr val="000000"/>
                </a:solidFill>
                <a:effectLst/>
                <a:latin typeface="Raleway" pitchFamily="2" charset="-94"/>
              </a:rPr>
              <a:t>Adaptee</a:t>
            </a:r>
            <a:r>
              <a:rPr lang="tr-TR" b="0" i="0" dirty="0">
                <a:solidFill>
                  <a:srgbClr val="000000"/>
                </a:solidFill>
                <a:effectLst/>
                <a:latin typeface="Raleway" pitchFamily="2" charset="-94"/>
              </a:rPr>
              <a:t>	: Uygulamada kullanılmadan önce adapte edilmesi gereken mevcut uyumsuz bir </a:t>
            </a:r>
            <a:r>
              <a:rPr lang="tr-TR" b="0" i="0" dirty="0" err="1">
                <a:solidFill>
                  <a:srgbClr val="000000"/>
                </a:solidFill>
                <a:effectLst/>
                <a:latin typeface="Raleway" pitchFamily="2" charset="-94"/>
              </a:rPr>
              <a:t>arayüzü</a:t>
            </a:r>
            <a:r>
              <a:rPr lang="tr-TR" b="0" i="0" dirty="0">
                <a:solidFill>
                  <a:srgbClr val="000000"/>
                </a:solidFill>
                <a:effectLst/>
                <a:latin typeface="Raleway" pitchFamily="2" charset="-94"/>
              </a:rPr>
              <a:t> tanımlar.</a:t>
            </a:r>
          </a:p>
          <a:p>
            <a:pPr algn="just">
              <a:lnSpc>
                <a:spcPct val="150000"/>
              </a:lnSpc>
            </a:pPr>
            <a:r>
              <a:rPr lang="tr-TR" b="1" i="0" dirty="0">
                <a:solidFill>
                  <a:srgbClr val="000000"/>
                </a:solidFill>
                <a:effectLst/>
                <a:latin typeface="Raleway" pitchFamily="2" charset="-94"/>
              </a:rPr>
              <a:t>Client</a:t>
            </a:r>
            <a:r>
              <a:rPr lang="tr-TR" b="0" i="0" dirty="0">
                <a:solidFill>
                  <a:srgbClr val="000000"/>
                </a:solidFill>
                <a:effectLst/>
                <a:latin typeface="Raleway" pitchFamily="2" charset="-94"/>
              </a:rPr>
              <a:t> 		: </a:t>
            </a:r>
            <a:r>
              <a:rPr lang="tr-TR" b="0" i="0" dirty="0" err="1">
                <a:solidFill>
                  <a:srgbClr val="000000"/>
                </a:solidFill>
                <a:effectLst/>
                <a:latin typeface="Raleway" pitchFamily="2" charset="-94"/>
              </a:rPr>
              <a:t>Target</a:t>
            </a:r>
            <a:r>
              <a:rPr lang="tr-TR" b="0" i="0" dirty="0">
                <a:solidFill>
                  <a:srgbClr val="000000"/>
                </a:solidFill>
                <a:effectLst/>
                <a:latin typeface="Raleway" pitchFamily="2" charset="-94"/>
              </a:rPr>
              <a:t> </a:t>
            </a:r>
            <a:r>
              <a:rPr lang="tr-TR" b="0" i="0" dirty="0" err="1">
                <a:solidFill>
                  <a:srgbClr val="000000"/>
                </a:solidFill>
                <a:effectLst/>
                <a:latin typeface="Raleway" pitchFamily="2" charset="-94"/>
              </a:rPr>
              <a:t>interface</a:t>
            </a:r>
            <a:r>
              <a:rPr lang="tr-TR" b="0" i="0" dirty="0">
                <a:solidFill>
                  <a:srgbClr val="000000"/>
                </a:solidFill>
                <a:effectLst/>
                <a:latin typeface="Raleway" pitchFamily="2" charset="-94"/>
              </a:rPr>
              <a:t> ile çalışan uygulamanızdır.</a:t>
            </a:r>
            <a:endParaRPr lang="tr-TR" dirty="0">
              <a:solidFill>
                <a:srgbClr val="000000"/>
              </a:solidFill>
              <a:latin typeface="Raleway" pitchFamily="2" charset="-94"/>
            </a:endParaRPr>
          </a:p>
        </p:txBody>
      </p:sp>
    </p:spTree>
    <p:extLst>
      <p:ext uri="{BB962C8B-B14F-4D97-AF65-F5344CB8AC3E}">
        <p14:creationId xmlns:p14="http://schemas.microsoft.com/office/powerpoint/2010/main" val="66116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Adapter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pic>
        <p:nvPicPr>
          <p:cNvPr id="1026" name="Picture 2" descr="bağdaştırıcı sıra şeması">
            <a:extLst>
              <a:ext uri="{FF2B5EF4-FFF2-40B4-BE49-F238E27FC236}">
                <a16:creationId xmlns:a16="http://schemas.microsoft.com/office/drawing/2014/main" id="{8566E7C2-C4D7-99AE-1495-90BCB17CB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935" y="1816341"/>
            <a:ext cx="7390130" cy="4108912"/>
          </a:xfrm>
          <a:prstGeom prst="rect">
            <a:avLst/>
          </a:prstGeom>
          <a:noFill/>
          <a:ln w="19050">
            <a:solidFill>
              <a:schemeClr val="accent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15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Adapter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3" y="1367519"/>
            <a:ext cx="10305217" cy="4244816"/>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a:p>
            <a:pPr algn="just">
              <a:lnSpc>
                <a:spcPct val="150000"/>
              </a:lnSpc>
            </a:pPr>
            <a:r>
              <a:rPr lang="tr-TR" b="0" i="0" dirty="0">
                <a:solidFill>
                  <a:srgbClr val="000000"/>
                </a:solidFill>
                <a:effectLst/>
                <a:latin typeface="Raleway" pitchFamily="2" charset="-94"/>
              </a:rPr>
              <a:t>Bu örnekte, bir dikdörtgenin alanını kolayca hesaplayabiliriz. </a:t>
            </a:r>
            <a:r>
              <a:rPr lang="tr-TR" b="1" i="0" dirty="0" err="1">
                <a:solidFill>
                  <a:srgbClr val="000000"/>
                </a:solidFill>
                <a:effectLst/>
                <a:latin typeface="Raleway" pitchFamily="2" charset="-94"/>
              </a:rPr>
              <a:t>Calculator</a:t>
            </a:r>
            <a:r>
              <a:rPr lang="tr-TR" b="0" i="0" dirty="0">
                <a:solidFill>
                  <a:srgbClr val="000000"/>
                </a:solidFill>
                <a:effectLst/>
                <a:latin typeface="Raleway" pitchFamily="2" charset="-94"/>
              </a:rPr>
              <a:t> sınıfını ve onun </a:t>
            </a:r>
            <a:r>
              <a:rPr lang="tr-TR" b="1" i="0" dirty="0" err="1">
                <a:solidFill>
                  <a:srgbClr val="000000"/>
                </a:solidFill>
                <a:effectLst/>
                <a:latin typeface="Raleway" pitchFamily="2" charset="-94"/>
              </a:rPr>
              <a:t>getArea</a:t>
            </a:r>
            <a:r>
              <a:rPr lang="tr-TR" b="1" i="0" dirty="0">
                <a:solidFill>
                  <a:srgbClr val="000000"/>
                </a:solidFill>
                <a:effectLst/>
                <a:latin typeface="Raleway" pitchFamily="2" charset="-94"/>
              </a:rPr>
              <a:t>() </a:t>
            </a:r>
            <a:r>
              <a:rPr lang="tr-TR" b="0" i="0" dirty="0">
                <a:solidFill>
                  <a:srgbClr val="000000"/>
                </a:solidFill>
                <a:effectLst/>
                <a:latin typeface="Raleway" pitchFamily="2" charset="-94"/>
              </a:rPr>
              <a:t>yöntemini görürsek, dikdörtgenin alanını almak için </a:t>
            </a:r>
            <a:r>
              <a:rPr lang="tr-TR" b="1" i="0" dirty="0" err="1">
                <a:solidFill>
                  <a:srgbClr val="000000"/>
                </a:solidFill>
                <a:effectLst/>
                <a:latin typeface="Raleway" pitchFamily="2" charset="-94"/>
              </a:rPr>
              <a:t>getArea</a:t>
            </a:r>
            <a:r>
              <a:rPr lang="tr-TR" b="1" i="0" dirty="0">
                <a:solidFill>
                  <a:srgbClr val="000000"/>
                </a:solidFill>
                <a:effectLst/>
                <a:latin typeface="Raleway" pitchFamily="2" charset="-94"/>
              </a:rPr>
              <a:t>() </a:t>
            </a:r>
            <a:r>
              <a:rPr lang="tr-TR" b="0" i="0" dirty="0">
                <a:solidFill>
                  <a:srgbClr val="000000"/>
                </a:solidFill>
                <a:effectLst/>
                <a:latin typeface="Raleway" pitchFamily="2" charset="-94"/>
              </a:rPr>
              <a:t>yönteminde girdi olarak bir dikdörtgen sağlamamız gerektiğini biliriz. Şimdi bir üçgenin alanını hesaplamak istediğimizi varsayalım, ancak üçgenin alanını Hesap Makinesinin </a:t>
            </a:r>
            <a:r>
              <a:rPr lang="tr-TR" b="1" i="0" dirty="0" err="1">
                <a:solidFill>
                  <a:srgbClr val="000000"/>
                </a:solidFill>
                <a:effectLst/>
                <a:latin typeface="Raleway" pitchFamily="2" charset="-94"/>
              </a:rPr>
              <a:t>getArea</a:t>
            </a:r>
            <a:r>
              <a:rPr lang="tr-TR" b="1" i="0" dirty="0">
                <a:solidFill>
                  <a:srgbClr val="000000"/>
                </a:solidFill>
                <a:effectLst/>
                <a:latin typeface="Raleway" pitchFamily="2" charset="-94"/>
              </a:rPr>
              <a:t>() </a:t>
            </a:r>
            <a:r>
              <a:rPr lang="tr-TR" b="0" i="0" dirty="0">
                <a:solidFill>
                  <a:srgbClr val="000000"/>
                </a:solidFill>
                <a:effectLst/>
                <a:latin typeface="Raleway" pitchFamily="2" charset="-94"/>
              </a:rPr>
              <a:t>yöntemiyle bulmamız gerekiyor. Bunu nasıl yapabiliriz? Bunu yapmak için üçgen için bir </a:t>
            </a:r>
            <a:r>
              <a:rPr lang="tr-TR" b="1" i="0" dirty="0" err="1">
                <a:solidFill>
                  <a:srgbClr val="000000"/>
                </a:solidFill>
                <a:effectLst/>
                <a:latin typeface="Raleway" pitchFamily="2" charset="-94"/>
              </a:rPr>
              <a:t>CalculatorAdapter</a:t>
            </a:r>
            <a:r>
              <a:rPr lang="tr-TR" b="0" i="0" dirty="0">
                <a:solidFill>
                  <a:srgbClr val="000000"/>
                </a:solidFill>
                <a:effectLst/>
                <a:latin typeface="Raleway" pitchFamily="2" charset="-94"/>
              </a:rPr>
              <a:t> yaptık ve </a:t>
            </a:r>
            <a:r>
              <a:rPr lang="tr-TR" b="1" i="0" dirty="0" err="1">
                <a:solidFill>
                  <a:srgbClr val="000000"/>
                </a:solidFill>
                <a:effectLst/>
                <a:latin typeface="Raleway" pitchFamily="2" charset="-94"/>
              </a:rPr>
              <a:t>getArea</a:t>
            </a:r>
            <a:r>
              <a:rPr lang="tr-TR" b="1" i="0" dirty="0">
                <a:solidFill>
                  <a:srgbClr val="000000"/>
                </a:solidFill>
                <a:effectLst/>
                <a:latin typeface="Raleway" pitchFamily="2" charset="-94"/>
              </a:rPr>
              <a:t>() </a:t>
            </a:r>
            <a:r>
              <a:rPr lang="tr-TR" b="0" i="0" dirty="0">
                <a:solidFill>
                  <a:srgbClr val="000000"/>
                </a:solidFill>
                <a:effectLst/>
                <a:latin typeface="Raleway" pitchFamily="2" charset="-94"/>
              </a:rPr>
              <a:t>yönteminde bir üçgen geçtik. Yöntem, üçgen girdisini dikdörtgen girdisine çevirecek ve sırayla, alanını almak için Hesap Makinesinin </a:t>
            </a:r>
            <a:r>
              <a:rPr lang="tr-TR" b="1" i="0" dirty="0" err="1">
                <a:solidFill>
                  <a:srgbClr val="000000"/>
                </a:solidFill>
                <a:effectLst/>
                <a:latin typeface="Raleway" pitchFamily="2" charset="-94"/>
              </a:rPr>
              <a:t>getArea</a:t>
            </a:r>
            <a:r>
              <a:rPr lang="tr-TR" b="1" i="0" dirty="0">
                <a:solidFill>
                  <a:srgbClr val="000000"/>
                </a:solidFill>
                <a:effectLst/>
                <a:latin typeface="Raleway" pitchFamily="2" charset="-94"/>
              </a:rPr>
              <a:t>() </a:t>
            </a:r>
            <a:r>
              <a:rPr lang="tr-TR" b="0" i="0" dirty="0">
                <a:solidFill>
                  <a:srgbClr val="000000"/>
                </a:solidFill>
                <a:effectLst/>
                <a:latin typeface="Raleway" pitchFamily="2" charset="-94"/>
              </a:rPr>
              <a:t>işlevini çağıracaktır. Ancak kullanıcının bakış açısından bu çok basit: kullanıcıya, o üçgenin alanını elde etmek için bir üçgenden geçiyormuş gibi geliyor.</a:t>
            </a:r>
            <a:endParaRPr lang="tr-TR" dirty="0">
              <a:solidFill>
                <a:srgbClr val="000000"/>
              </a:solidFill>
              <a:latin typeface="Raleway" pitchFamily="2" charset="-94"/>
            </a:endParaRPr>
          </a:p>
        </p:txBody>
      </p:sp>
    </p:spTree>
    <p:extLst>
      <p:ext uri="{BB962C8B-B14F-4D97-AF65-F5344CB8AC3E}">
        <p14:creationId xmlns:p14="http://schemas.microsoft.com/office/powerpoint/2010/main" val="74526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Adapter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4" y="1367519"/>
            <a:ext cx="2369910" cy="499945"/>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p:txBody>
      </p:sp>
      <p:pic>
        <p:nvPicPr>
          <p:cNvPr id="2" name="Resim 1">
            <a:extLst>
              <a:ext uri="{FF2B5EF4-FFF2-40B4-BE49-F238E27FC236}">
                <a16:creationId xmlns:a16="http://schemas.microsoft.com/office/drawing/2014/main" id="{F6BC6978-CF80-3D27-10E9-BECECCD539BC}"/>
              </a:ext>
            </a:extLst>
          </p:cNvPr>
          <p:cNvPicPr>
            <a:picLocks noChangeAspect="1"/>
          </p:cNvPicPr>
          <p:nvPr/>
        </p:nvPicPr>
        <p:blipFill>
          <a:blip r:embed="rId2"/>
          <a:stretch>
            <a:fillRect/>
          </a:stretch>
        </p:blipFill>
        <p:spPr>
          <a:xfrm>
            <a:off x="4387080" y="1448799"/>
            <a:ext cx="6476009" cy="4555090"/>
          </a:xfrm>
          <a:prstGeom prst="rect">
            <a:avLst/>
          </a:prstGeom>
          <a:ln w="19050">
            <a:solidFill>
              <a:schemeClr val="accent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3712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Facade</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Structural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(Yapısal)</a:t>
            </a:r>
          </a:p>
        </p:txBody>
      </p:sp>
      <p:sp>
        <p:nvSpPr>
          <p:cNvPr id="8" name="Metin kutusu 7">
            <a:extLst>
              <a:ext uri="{FF2B5EF4-FFF2-40B4-BE49-F238E27FC236}">
                <a16:creationId xmlns:a16="http://schemas.microsoft.com/office/drawing/2014/main" id="{EF9D5770-B710-0C32-415A-8CD40D29E688}"/>
              </a:ext>
            </a:extLst>
          </p:cNvPr>
          <p:cNvSpPr txBox="1"/>
          <p:nvPr/>
        </p:nvSpPr>
        <p:spPr>
          <a:xfrm>
            <a:off x="1119524" y="2674147"/>
            <a:ext cx="10305217" cy="3413820"/>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Motivation</a:t>
            </a:r>
          </a:p>
          <a:p>
            <a:pPr algn="just">
              <a:lnSpc>
                <a:spcPct val="150000"/>
              </a:lnSpc>
            </a:pPr>
            <a:r>
              <a:rPr lang="tr-TR" b="0" i="0" dirty="0">
                <a:solidFill>
                  <a:srgbClr val="000000"/>
                </a:solidFill>
                <a:effectLst/>
                <a:latin typeface="Raleway" pitchFamily="2" charset="-94"/>
              </a:rPr>
              <a:t>Fasat örüntüsü pek çok sınıftan oluşan karmaşık bir sistemin karmaşıklığını saklamak ve istemci daha basit ve kolay kullanılabilir bir </a:t>
            </a:r>
            <a:r>
              <a:rPr lang="tr-TR" b="0" i="0" dirty="0" err="1">
                <a:solidFill>
                  <a:srgbClr val="000000"/>
                </a:solidFill>
                <a:effectLst/>
                <a:latin typeface="Raleway" pitchFamily="2" charset="-94"/>
              </a:rPr>
              <a:t>arayüz</a:t>
            </a:r>
            <a:r>
              <a:rPr lang="tr-TR" b="0" i="0" dirty="0">
                <a:solidFill>
                  <a:srgbClr val="000000"/>
                </a:solidFill>
                <a:effectLst/>
                <a:latin typeface="Raleway" pitchFamily="2" charset="-94"/>
              </a:rPr>
              <a:t> sunmak için kullanılır. Yapısal bir örüntüdür. Basitçe bu örüntü sisteme bir </a:t>
            </a:r>
            <a:r>
              <a:rPr lang="tr-TR" b="0" i="0" dirty="0" err="1">
                <a:solidFill>
                  <a:srgbClr val="000000"/>
                </a:solidFill>
                <a:effectLst/>
                <a:latin typeface="Raleway" pitchFamily="2" charset="-94"/>
              </a:rPr>
              <a:t>arayüz</a:t>
            </a:r>
            <a:r>
              <a:rPr lang="tr-TR" b="0" i="0" dirty="0">
                <a:solidFill>
                  <a:srgbClr val="000000"/>
                </a:solidFill>
                <a:effectLst/>
                <a:latin typeface="Raleway" pitchFamily="2" charset="-94"/>
              </a:rPr>
              <a:t> ekler ve sistemin karmaşıklığını giderir.</a:t>
            </a:r>
          </a:p>
          <a:p>
            <a:pPr algn="just">
              <a:lnSpc>
                <a:spcPct val="150000"/>
              </a:lnSpc>
            </a:pPr>
            <a:r>
              <a:rPr lang="tr-TR" dirty="0">
                <a:solidFill>
                  <a:srgbClr val="000000"/>
                </a:solidFill>
                <a:latin typeface="Raleway" pitchFamily="2" charset="-94"/>
              </a:rPr>
              <a:t>Bir sistemi alt sistemler halinde yapılandırmak karmaşıklığı azaltmaya yardımcı olur. Ortak bir tasarım hedefi, alt sistemler arasındaki iletişimi ve bağımlılıkları en aza indirmektir. Bu amaca ulaşmanın bir yolu, bir alt sistemin daha genel olanaklarına tek, basitleştirilmiş bir </a:t>
            </a:r>
            <a:r>
              <a:rPr lang="tr-TR" dirty="0" err="1">
                <a:solidFill>
                  <a:srgbClr val="000000"/>
                </a:solidFill>
                <a:latin typeface="Raleway" pitchFamily="2" charset="-94"/>
              </a:rPr>
              <a:t>arayüz</a:t>
            </a:r>
            <a:r>
              <a:rPr lang="tr-TR" dirty="0">
                <a:solidFill>
                  <a:srgbClr val="000000"/>
                </a:solidFill>
                <a:latin typeface="Raleway" pitchFamily="2" charset="-94"/>
              </a:rPr>
              <a:t> sağlayan bir cephe nesnesi sunmaktır.</a:t>
            </a:r>
          </a:p>
        </p:txBody>
      </p:sp>
      <p:grpSp>
        <p:nvGrpSpPr>
          <p:cNvPr id="9" name="Grup 8">
            <a:extLst>
              <a:ext uri="{FF2B5EF4-FFF2-40B4-BE49-F238E27FC236}">
                <a16:creationId xmlns:a16="http://schemas.microsoft.com/office/drawing/2014/main" id="{92F77DFA-E7A3-F766-0CBC-DFC95FD576B5}"/>
              </a:ext>
            </a:extLst>
          </p:cNvPr>
          <p:cNvGrpSpPr/>
          <p:nvPr/>
        </p:nvGrpSpPr>
        <p:grpSpPr>
          <a:xfrm>
            <a:off x="1119524" y="1515334"/>
            <a:ext cx="10305220" cy="961610"/>
            <a:chOff x="1119524" y="1515334"/>
            <a:chExt cx="10305220" cy="961610"/>
          </a:xfrm>
          <a:effectLst>
            <a:outerShdw blurRad="50800" dist="38100" dir="5400000" algn="t" rotWithShape="0">
              <a:prstClr val="black">
                <a:alpha val="40000"/>
              </a:prstClr>
            </a:outerShdw>
          </a:effectLst>
        </p:grpSpPr>
        <p:sp>
          <p:nvSpPr>
            <p:cNvPr id="3" name="Metin kutusu 2">
              <a:extLst>
                <a:ext uri="{FF2B5EF4-FFF2-40B4-BE49-F238E27FC236}">
                  <a16:creationId xmlns:a16="http://schemas.microsoft.com/office/drawing/2014/main" id="{BC7164D4-42F3-902F-A614-C8114BAA53ED}"/>
                </a:ext>
              </a:extLst>
            </p:cNvPr>
            <p:cNvSpPr txBox="1"/>
            <p:nvPr/>
          </p:nvSpPr>
          <p:spPr>
            <a:xfrm>
              <a:off x="1119526" y="1515334"/>
              <a:ext cx="10305218" cy="961610"/>
            </a:xfrm>
            <a:prstGeom prst="rect">
              <a:avLst/>
            </a:prstGeom>
            <a:solidFill>
              <a:schemeClr val="accent1">
                <a:alpha val="6000"/>
              </a:schemeClr>
            </a:solidFill>
            <a:ln cap="rnd">
              <a:solidFill>
                <a:schemeClr val="accent1"/>
              </a:solidFill>
            </a:ln>
            <a:effectLst>
              <a:outerShdw blurRad="50800" dist="12700" dir="4560000" algn="tr" rotWithShape="0">
                <a:schemeClr val="accent1">
                  <a:lumMod val="75000"/>
                  <a:alpha val="44000"/>
                </a:schemeClr>
              </a:outerShdw>
              <a:softEdge rad="0"/>
            </a:effectLst>
          </p:spPr>
          <p:txBody>
            <a:bodyPr wrap="square" rtlCol="0">
              <a:spAutoFit/>
            </a:bodyPr>
            <a:lstStyle/>
            <a:p>
              <a:pPr marL="182563" algn="just" defTabSz="881063">
                <a:lnSpc>
                  <a:spcPct val="150000"/>
                </a:lnSpc>
                <a:tabLst>
                  <a:tab pos="9682163" algn="l"/>
                  <a:tab pos="10048875" algn="l"/>
                </a:tabLst>
              </a:pPr>
              <a:r>
                <a:rPr lang="tr-TR" sz="2000" dirty="0">
                  <a:solidFill>
                    <a:srgbClr val="000000"/>
                  </a:solidFill>
                  <a:latin typeface="Raleway" pitchFamily="2" charset="-94"/>
                </a:rPr>
                <a:t>Bir alt sistemdeki bir dizi arabirime birleşik bir arabirim sağlar. Cephe (</a:t>
              </a:r>
              <a:r>
                <a:rPr lang="tr-TR" sz="2000" dirty="0" err="1">
                  <a:solidFill>
                    <a:srgbClr val="000000"/>
                  </a:solidFill>
                  <a:latin typeface="Raleway" pitchFamily="2" charset="-94"/>
                </a:rPr>
                <a:t>facade</a:t>
              </a:r>
              <a:r>
                <a:rPr lang="tr-TR" sz="2000" dirty="0">
                  <a:solidFill>
                    <a:srgbClr val="000000"/>
                  </a:solidFill>
                  <a:latin typeface="Raleway" pitchFamily="2" charset="-94"/>
                </a:rPr>
                <a:t>), alt sistemin kullanımını kolaylaştıran daha yüksek seviyeli bir </a:t>
              </a:r>
              <a:r>
                <a:rPr lang="tr-TR" sz="2000" dirty="0" err="1">
                  <a:solidFill>
                    <a:srgbClr val="000000"/>
                  </a:solidFill>
                  <a:latin typeface="Raleway" pitchFamily="2" charset="-94"/>
                </a:rPr>
                <a:t>arayüz</a:t>
              </a:r>
              <a:r>
                <a:rPr lang="tr-TR" sz="2000" dirty="0">
                  <a:solidFill>
                    <a:srgbClr val="000000"/>
                  </a:solidFill>
                  <a:latin typeface="Raleway" pitchFamily="2" charset="-94"/>
                </a:rPr>
                <a:t> tanımlar.</a:t>
              </a:r>
            </a:p>
          </p:txBody>
        </p:sp>
        <p:sp>
          <p:nvSpPr>
            <p:cNvPr id="4" name="Dikdörtgen 3">
              <a:extLst>
                <a:ext uri="{FF2B5EF4-FFF2-40B4-BE49-F238E27FC236}">
                  <a16:creationId xmlns:a16="http://schemas.microsoft.com/office/drawing/2014/main" id="{24517A16-7F06-E239-59F3-F3332358AD64}"/>
                </a:ext>
              </a:extLst>
            </p:cNvPr>
            <p:cNvSpPr/>
            <p:nvPr/>
          </p:nvSpPr>
          <p:spPr>
            <a:xfrm flipH="1">
              <a:off x="1119524" y="1515334"/>
              <a:ext cx="57984" cy="96161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extLst>
      <p:ext uri="{BB962C8B-B14F-4D97-AF65-F5344CB8AC3E}">
        <p14:creationId xmlns:p14="http://schemas.microsoft.com/office/powerpoint/2010/main" val="350940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Facade</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Structural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(Yapısal)</a:t>
            </a:r>
          </a:p>
        </p:txBody>
      </p:sp>
      <p:pic>
        <p:nvPicPr>
          <p:cNvPr id="3" name="Resim 2">
            <a:extLst>
              <a:ext uri="{FF2B5EF4-FFF2-40B4-BE49-F238E27FC236}">
                <a16:creationId xmlns:a16="http://schemas.microsoft.com/office/drawing/2014/main" id="{BE318DFB-FC76-D5A5-35FD-D19EDF37B38A}"/>
              </a:ext>
            </a:extLst>
          </p:cNvPr>
          <p:cNvPicPr>
            <a:picLocks noChangeAspect="1"/>
          </p:cNvPicPr>
          <p:nvPr/>
        </p:nvPicPr>
        <p:blipFill>
          <a:blip r:embed="rId2"/>
          <a:stretch>
            <a:fillRect/>
          </a:stretch>
        </p:blipFill>
        <p:spPr>
          <a:xfrm>
            <a:off x="2614612" y="1755227"/>
            <a:ext cx="6962775" cy="4419600"/>
          </a:xfrm>
          <a:prstGeom prst="rect">
            <a:avLst/>
          </a:prstGeom>
          <a:ln w="22225">
            <a:solidFill>
              <a:schemeClr val="accent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81493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Facade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sp>
        <p:nvSpPr>
          <p:cNvPr id="4" name="Metin kutusu 3">
            <a:extLst>
              <a:ext uri="{FF2B5EF4-FFF2-40B4-BE49-F238E27FC236}">
                <a16:creationId xmlns:a16="http://schemas.microsoft.com/office/drawing/2014/main" id="{E6EB560A-07BD-6509-4005-FDE0E3BBB55D}"/>
              </a:ext>
            </a:extLst>
          </p:cNvPr>
          <p:cNvSpPr txBox="1"/>
          <p:nvPr/>
        </p:nvSpPr>
        <p:spPr>
          <a:xfrm>
            <a:off x="362779" y="1366689"/>
            <a:ext cx="6153635" cy="5075813"/>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Katılımcılar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Cephe (Derleyici) </a:t>
            </a:r>
          </a:p>
          <a:p>
            <a:pPr marL="742950" lvl="1"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bir istekten hangi alt sistem sınıflarının sorumlu olduğunu bilir. </a:t>
            </a:r>
          </a:p>
          <a:p>
            <a:pPr marL="742950" lvl="1"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istemci isteklerini uygun alt sistem nesnelerine devreder.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Alt sistem sınıfları (</a:t>
            </a:r>
            <a:r>
              <a:rPr lang="tr-TR" b="0" i="0" dirty="0" err="1">
                <a:solidFill>
                  <a:srgbClr val="000000"/>
                </a:solidFill>
                <a:effectLst/>
                <a:latin typeface="Raleway" pitchFamily="2" charset="-94"/>
              </a:rPr>
              <a:t>Scanner</a:t>
            </a:r>
            <a:r>
              <a:rPr lang="tr-TR" b="0" i="0" dirty="0">
                <a:solidFill>
                  <a:srgbClr val="000000"/>
                </a:solidFill>
                <a:effectLst/>
                <a:latin typeface="Raleway" pitchFamily="2" charset="-94"/>
              </a:rPr>
              <a:t>, </a:t>
            </a:r>
            <a:r>
              <a:rPr lang="tr-TR" b="0" i="0" dirty="0" err="1">
                <a:solidFill>
                  <a:srgbClr val="000000"/>
                </a:solidFill>
                <a:effectLst/>
                <a:latin typeface="Raleway" pitchFamily="2" charset="-94"/>
              </a:rPr>
              <a:t>Parser</a:t>
            </a:r>
            <a:r>
              <a:rPr lang="tr-TR" b="0" i="0" dirty="0">
                <a:solidFill>
                  <a:srgbClr val="000000"/>
                </a:solidFill>
                <a:effectLst/>
                <a:latin typeface="Raleway" pitchFamily="2" charset="-94"/>
              </a:rPr>
              <a:t>, </a:t>
            </a:r>
            <a:r>
              <a:rPr lang="tr-TR" b="0" i="0" dirty="0" err="1">
                <a:solidFill>
                  <a:srgbClr val="000000"/>
                </a:solidFill>
                <a:effectLst/>
                <a:latin typeface="Raleway" pitchFamily="2" charset="-94"/>
              </a:rPr>
              <a:t>ProgramNode</a:t>
            </a:r>
            <a:r>
              <a:rPr lang="tr-TR" b="0" i="0" dirty="0">
                <a:solidFill>
                  <a:srgbClr val="000000"/>
                </a:solidFill>
                <a:effectLst/>
                <a:latin typeface="Raleway" pitchFamily="2" charset="-94"/>
              </a:rPr>
              <a:t>, vb.)</a:t>
            </a:r>
          </a:p>
          <a:p>
            <a:pPr marL="742950" lvl="1"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 alt sistem işlevselliğini uygulamak.</a:t>
            </a:r>
          </a:p>
          <a:p>
            <a:pPr marL="742950" lvl="1"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Cephe nesnesi tarafından atanan işi işlemek.</a:t>
            </a:r>
          </a:p>
          <a:p>
            <a:pPr marL="742950" lvl="1"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cephe hakkında bilgisi olmayan; yani, ona hiçbir referans tutmazlar.</a:t>
            </a:r>
            <a:endParaRPr lang="tr-TR" dirty="0">
              <a:solidFill>
                <a:srgbClr val="000000"/>
              </a:solidFill>
              <a:latin typeface="Raleway" pitchFamily="2" charset="-94"/>
            </a:endParaRPr>
          </a:p>
        </p:txBody>
      </p:sp>
      <p:pic>
        <p:nvPicPr>
          <p:cNvPr id="5" name="Resim 4">
            <a:extLst>
              <a:ext uri="{FF2B5EF4-FFF2-40B4-BE49-F238E27FC236}">
                <a16:creationId xmlns:a16="http://schemas.microsoft.com/office/drawing/2014/main" id="{DEC5BF02-B792-1F73-49C4-740D2109155F}"/>
              </a:ext>
            </a:extLst>
          </p:cNvPr>
          <p:cNvPicPr>
            <a:picLocks noChangeAspect="1"/>
          </p:cNvPicPr>
          <p:nvPr/>
        </p:nvPicPr>
        <p:blipFill>
          <a:blip r:embed="rId2"/>
          <a:stretch>
            <a:fillRect/>
          </a:stretch>
        </p:blipFill>
        <p:spPr>
          <a:xfrm>
            <a:off x="6608707" y="2634154"/>
            <a:ext cx="5536539" cy="2127032"/>
          </a:xfrm>
          <a:prstGeom prst="rect">
            <a:avLst/>
          </a:prstGeom>
        </p:spPr>
      </p:pic>
    </p:spTree>
    <p:extLst>
      <p:ext uri="{BB962C8B-B14F-4D97-AF65-F5344CB8AC3E}">
        <p14:creationId xmlns:p14="http://schemas.microsoft.com/office/powerpoint/2010/main" val="500702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Facade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3" y="1367519"/>
            <a:ext cx="10305217" cy="3829318"/>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a:p>
            <a:pPr algn="just">
              <a:lnSpc>
                <a:spcPct val="150000"/>
              </a:lnSpc>
            </a:pPr>
            <a:r>
              <a:rPr lang="tr-TR" b="0" i="0" dirty="0">
                <a:solidFill>
                  <a:srgbClr val="000000"/>
                </a:solidFill>
                <a:effectLst/>
                <a:latin typeface="Raleway" pitchFamily="2" charset="-94"/>
              </a:rPr>
              <a:t>Senaryo olarak bir bankanın müşterilerine kredi kartı verdiklerini, bu kredi kartı verme işlemlerinden önce ise kendi iş kurallarını uyguladığını kabul edelim. Kodun kalabalık olmaması için temel olarak müşteriye kredi kartı vermeden önce kara listede olup olmadığı kontrol ediliyor olsun.</a:t>
            </a:r>
          </a:p>
          <a:p>
            <a:pPr algn="just">
              <a:lnSpc>
                <a:spcPct val="150000"/>
              </a:lnSpc>
            </a:pPr>
            <a:r>
              <a:rPr lang="tr-TR" dirty="0">
                <a:solidFill>
                  <a:srgbClr val="000000"/>
                </a:solidFill>
                <a:latin typeface="Raleway" pitchFamily="2" charset="-94"/>
              </a:rPr>
              <a:t>İstemci tarafında önce müşterinin kara listede olup olmadığı kontrolü yapılacak daha sonra ise duruma göre kredi kartı oluşturması sağlanacak. Buraya kadar pek de bir şey yok, çünkü bir adet kontrol var fakat tahmin edileceği üzere banka işlemlerinde birden fazla </a:t>
            </a:r>
            <a:r>
              <a:rPr lang="tr-TR" dirty="0" err="1">
                <a:solidFill>
                  <a:srgbClr val="000000"/>
                </a:solidFill>
                <a:latin typeface="Raleway" pitchFamily="2" charset="-94"/>
              </a:rPr>
              <a:t>operasyonel</a:t>
            </a:r>
            <a:r>
              <a:rPr lang="tr-TR" dirty="0">
                <a:solidFill>
                  <a:srgbClr val="000000"/>
                </a:solidFill>
                <a:latin typeface="Raleway" pitchFamily="2" charset="-94"/>
              </a:rPr>
              <a:t> işlem mevcut. </a:t>
            </a:r>
          </a:p>
        </p:txBody>
      </p:sp>
    </p:spTree>
    <p:extLst>
      <p:ext uri="{BB962C8B-B14F-4D97-AF65-F5344CB8AC3E}">
        <p14:creationId xmlns:p14="http://schemas.microsoft.com/office/powerpoint/2010/main" val="764717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Facade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3" y="1367519"/>
            <a:ext cx="10305217" cy="3829318"/>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a:p>
            <a:pPr algn="just">
              <a:lnSpc>
                <a:spcPct val="150000"/>
              </a:lnSpc>
            </a:pPr>
            <a:r>
              <a:rPr lang="tr-TR" b="0" i="0" dirty="0">
                <a:solidFill>
                  <a:srgbClr val="000000"/>
                </a:solidFill>
                <a:effectLst/>
                <a:latin typeface="Raleway" pitchFamily="2" charset="-94"/>
              </a:rPr>
              <a:t>Bu işlemlerin </a:t>
            </a:r>
            <a:r>
              <a:rPr lang="tr-TR" b="0" i="0" dirty="0" err="1">
                <a:solidFill>
                  <a:srgbClr val="000000"/>
                </a:solidFill>
                <a:effectLst/>
                <a:latin typeface="Raleway" pitchFamily="2" charset="-94"/>
              </a:rPr>
              <a:t>kalabalıklığından</a:t>
            </a:r>
            <a:r>
              <a:rPr lang="tr-TR" b="0" i="0" dirty="0">
                <a:solidFill>
                  <a:srgbClr val="000000"/>
                </a:solidFill>
                <a:effectLst/>
                <a:latin typeface="Raleway" pitchFamily="2" charset="-94"/>
              </a:rPr>
              <a:t> doğacak problemler arasında;</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Başka bir yerde kredi kartı oluşturulmak istendiğinde buradaki kodların aynısının oraya da yazılmasından kaynaklı kod kalabalığı olacaktır.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İstemci tarafında bu işlemler gerçekleştiği için geliştiricinin bu doğrulama süreçlerini iyi ve eksiksiz takip etmesi gerekiyor olacak.</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Olası bir değişimde birden fazla yerde değişiklik yapması durumunda kalınacaktır.</a:t>
            </a:r>
          </a:p>
          <a:p>
            <a:pPr algn="just">
              <a:lnSpc>
                <a:spcPct val="150000"/>
              </a:lnSpc>
            </a:pPr>
            <a:endParaRPr lang="tr-TR" b="0" i="0" dirty="0">
              <a:solidFill>
                <a:srgbClr val="000000"/>
              </a:solidFill>
              <a:effectLst/>
              <a:latin typeface="Raleway" pitchFamily="2" charset="-94"/>
            </a:endParaRPr>
          </a:p>
          <a:p>
            <a:pPr algn="just">
              <a:lnSpc>
                <a:spcPct val="150000"/>
              </a:lnSpc>
            </a:pPr>
            <a:r>
              <a:rPr lang="tr-TR" b="0" i="0" dirty="0">
                <a:solidFill>
                  <a:srgbClr val="000000"/>
                </a:solidFill>
                <a:effectLst/>
                <a:latin typeface="Raleway" pitchFamily="2" charset="-94"/>
              </a:rPr>
              <a:t>Bu karmaşıklığın önüne geçmek için Facade tasarım deseni uygun bir çözümdür. </a:t>
            </a:r>
            <a:endParaRPr lang="tr-TR" dirty="0">
              <a:solidFill>
                <a:srgbClr val="000000"/>
              </a:solidFill>
              <a:latin typeface="Raleway" pitchFamily="2" charset="-94"/>
            </a:endParaRPr>
          </a:p>
        </p:txBody>
      </p:sp>
    </p:spTree>
    <p:extLst>
      <p:ext uri="{BB962C8B-B14F-4D97-AF65-F5344CB8AC3E}">
        <p14:creationId xmlns:p14="http://schemas.microsoft.com/office/powerpoint/2010/main" val="1623716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Facade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4" y="1367519"/>
            <a:ext cx="2369910" cy="499945"/>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p:txBody>
      </p:sp>
      <p:pic>
        <p:nvPicPr>
          <p:cNvPr id="2050" name="Picture 2" descr="facade-uml">
            <a:extLst>
              <a:ext uri="{FF2B5EF4-FFF2-40B4-BE49-F238E27FC236}">
                <a16:creationId xmlns:a16="http://schemas.microsoft.com/office/drawing/2014/main" id="{670CECE7-8ECB-B5BF-2945-96B7D98D7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173" y="1594195"/>
            <a:ext cx="6276545" cy="4727343"/>
          </a:xfrm>
          <a:prstGeom prst="rect">
            <a:avLst/>
          </a:prstGeom>
          <a:noFill/>
          <a:ln w="15875">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7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Singleton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Patterns-Creational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(Oluşturucu)</a:t>
            </a:r>
          </a:p>
        </p:txBody>
      </p:sp>
      <p:sp>
        <p:nvSpPr>
          <p:cNvPr id="7" name="Metin kutusu 6">
            <a:extLst>
              <a:ext uri="{FF2B5EF4-FFF2-40B4-BE49-F238E27FC236}">
                <a16:creationId xmlns:a16="http://schemas.microsoft.com/office/drawing/2014/main" id="{F61C0D42-FBB3-42E9-8805-C36DAF316A7E}"/>
              </a:ext>
            </a:extLst>
          </p:cNvPr>
          <p:cNvSpPr txBox="1"/>
          <p:nvPr/>
        </p:nvSpPr>
        <p:spPr>
          <a:xfrm>
            <a:off x="751840" y="996801"/>
            <a:ext cx="10920730" cy="4619854"/>
          </a:xfrm>
          <a:prstGeom prst="rect">
            <a:avLst/>
          </a:prstGeom>
          <a:noFill/>
        </p:spPr>
        <p:txBody>
          <a:bodyPr wrap="square" rtlCol="0">
            <a:spAutoFit/>
          </a:bodyPr>
          <a:lstStyle/>
          <a:p>
            <a:pPr algn="just">
              <a:lnSpc>
                <a:spcPct val="150000"/>
              </a:lnSpc>
            </a:pPr>
            <a:r>
              <a:rPr lang="tr-TR" dirty="0" err="1">
                <a:solidFill>
                  <a:srgbClr val="FF0000"/>
                </a:solidFill>
              </a:rPr>
              <a:t>GoF</a:t>
            </a:r>
            <a:r>
              <a:rPr lang="tr-TR" dirty="0">
                <a:solidFill>
                  <a:srgbClr val="FF0000"/>
                </a:solidFill>
              </a:rPr>
              <a:t> Tanımı: </a:t>
            </a:r>
            <a:r>
              <a:rPr lang="tr-TR" dirty="0"/>
              <a:t>Tek sorumluluk ilkesi (SRP), bir yazılım bileşeninin (genel olarak bir sınıf) yalnızca bir sorumluluğa sahip olması gerektiğini belirtir. Sınıfın tek sorumluluğa sahip olması, onun tek bir somut şey yapmaktan sorumlu olduğu anlamına gelir ve bunun sonucunda, değişmesi için tek bir nedeni olması gerektiği sonucuna varabiliriz..</a:t>
            </a:r>
          </a:p>
          <a:p>
            <a:pPr algn="just">
              <a:lnSpc>
                <a:spcPct val="150000"/>
              </a:lnSpc>
            </a:pPr>
            <a:r>
              <a:rPr lang="tr-TR" dirty="0">
                <a:solidFill>
                  <a:srgbClr val="FF0000"/>
                </a:solidFill>
              </a:rPr>
              <a:t>Konsept</a:t>
            </a:r>
          </a:p>
          <a:p>
            <a:pPr algn="just">
              <a:lnSpc>
                <a:spcPct val="150000"/>
              </a:lnSpc>
            </a:pPr>
            <a:r>
              <a:rPr lang="tr-TR" b="0" i="0" dirty="0">
                <a:solidFill>
                  <a:srgbClr val="000000"/>
                </a:solidFill>
                <a:effectLst/>
              </a:rPr>
              <a:t>Bazı sınıflar için tam olarak bir örneğe sahip olmak önemlidir. Bir sistemde çok sayıda yazıcı olmasına rağmen, yalnızca bir yazıcı biriktiricisi olmalıdır. Yalnızca bir dosya sistemi ve bir pencere yöneticisi olmalıdır. Dijital filtrede bir A/D dönüştürücü bulunur. Bir şirkete hizmet vermek için bir muhasebe sistemi tahsis edilecektir. Bir sınıfın yalnızca bir örneği olduğundan ve örneğin kolayca erişilebilir olduğundan nasıl emin olabiliriz? Genel bir değişken, bir nesneyi erişilebilir kılar, ancak birden çok nesneyi başlatmanızı engellemez. Daha iyi bir çözüm, tek örneğini takip etmekten sınıfın kendisini sorumlu kılmaktır. Sınıf, başka bir örneğin oluşturulmamasını sağlayabilir (yeni nesneler oluşturma isteklerini engelleyerek) ve örneğe erişmenin bir yolunu sağlayabilir. Bu Singleton modelidir..</a:t>
            </a:r>
          </a:p>
        </p:txBody>
      </p:sp>
    </p:spTree>
    <p:extLst>
      <p:ext uri="{BB962C8B-B14F-4D97-AF65-F5344CB8AC3E}">
        <p14:creationId xmlns:p14="http://schemas.microsoft.com/office/powerpoint/2010/main" val="223180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F61C0D42-FBB3-42E9-8805-C36DAF316A7E}"/>
              </a:ext>
            </a:extLst>
          </p:cNvPr>
          <p:cNvSpPr txBox="1"/>
          <p:nvPr/>
        </p:nvSpPr>
        <p:spPr>
          <a:xfrm>
            <a:off x="680720" y="1443841"/>
            <a:ext cx="6715760" cy="4108817"/>
          </a:xfrm>
          <a:prstGeom prst="rect">
            <a:avLst/>
          </a:prstGeom>
          <a:noFill/>
        </p:spPr>
        <p:txBody>
          <a:bodyPr wrap="square" rtlCol="0">
            <a:spAutoFit/>
          </a:bodyPr>
          <a:lstStyle/>
          <a:p>
            <a:pPr algn="just">
              <a:lnSpc>
                <a:spcPct val="150000"/>
              </a:lnSpc>
            </a:pPr>
            <a:r>
              <a:rPr lang="tr-TR" dirty="0">
                <a:solidFill>
                  <a:srgbClr val="FF0000"/>
                </a:solidFill>
                <a:latin typeface="Avenir Next LT Pro" panose="020B0504020202020204" pitchFamily="34" charset="-94"/>
              </a:rPr>
              <a:t>Konsept</a:t>
            </a:r>
          </a:p>
          <a:p>
            <a:pPr algn="just"/>
            <a:r>
              <a:rPr lang="tr-TR" b="0" i="0" dirty="0">
                <a:solidFill>
                  <a:srgbClr val="24292F"/>
                </a:solidFill>
                <a:effectLst/>
                <a:latin typeface="-apple-system"/>
              </a:rPr>
              <a:t>Java ve diğer </a:t>
            </a:r>
            <a:r>
              <a:rPr lang="tr-TR" b="0" i="0" dirty="0" err="1">
                <a:solidFill>
                  <a:srgbClr val="24292F"/>
                </a:solidFill>
                <a:effectLst/>
                <a:latin typeface="-apple-system"/>
              </a:rPr>
              <a:t>nesnesel</a:t>
            </a:r>
            <a:r>
              <a:rPr lang="tr-TR" b="0" i="0" dirty="0">
                <a:solidFill>
                  <a:srgbClr val="24292F"/>
                </a:solidFill>
                <a:effectLst/>
                <a:latin typeface="-apple-system"/>
              </a:rPr>
              <a:t> dillerde herhangi bir sınıftan istenen sayıda nesne oluşturulabilir. Fakat bazı nesnelerin yalnızca bir kere oluşturulması gerekebilir. Yani o sınıftan birden fazla nesne oluşturulması engellenmek istenebilir. Örneğin, bilgisayarda kullanılan donanıma hizmet veren donanım sürücüleri, </a:t>
            </a:r>
            <a:r>
              <a:rPr lang="tr-TR" b="0" i="0" dirty="0" err="1">
                <a:solidFill>
                  <a:srgbClr val="24292F"/>
                </a:solidFill>
                <a:effectLst/>
                <a:latin typeface="-apple-system"/>
              </a:rPr>
              <a:t>log</a:t>
            </a:r>
            <a:r>
              <a:rPr lang="tr-TR" b="0" i="0" dirty="0">
                <a:solidFill>
                  <a:srgbClr val="24292F"/>
                </a:solidFill>
                <a:effectLst/>
                <a:latin typeface="-apple-system"/>
              </a:rPr>
              <a:t> kayıtları alan bir servis, belirli bir servis sağlayıcının hizmet kuyruğu gibi. Bu nesnelerden birden fazla oluşturulması işlevlerinde probleme yol açacaktır. Örneğin servis sağlayıcının iki kuyruğu olduğunda hangisinden gelen istemcilere hizmet verilecektir, öncelikler ne olacaktır gibi problemler ortaya çıkabilir. Bu şekilde bir kere oluşturulması istenen nesneler için Tekli Örüntü geliştirilmiştir. </a:t>
            </a:r>
          </a:p>
          <a:p>
            <a:pPr algn="just"/>
            <a:br>
              <a:rPr lang="tr-TR" dirty="0"/>
            </a:br>
            <a:endParaRPr lang="tr-TR" b="0" i="0" dirty="0">
              <a:solidFill>
                <a:srgbClr val="000000"/>
              </a:solidFill>
              <a:effectLst/>
            </a:endParaRPr>
          </a:p>
        </p:txBody>
      </p:sp>
      <p:pic>
        <p:nvPicPr>
          <p:cNvPr id="5" name="Resim 4">
            <a:extLst>
              <a:ext uri="{FF2B5EF4-FFF2-40B4-BE49-F238E27FC236}">
                <a16:creationId xmlns:a16="http://schemas.microsoft.com/office/drawing/2014/main" id="{F1461D8B-452F-8DC2-22D0-6FD85EC990A2}"/>
              </a:ext>
            </a:extLst>
          </p:cNvPr>
          <p:cNvPicPr>
            <a:picLocks noChangeAspect="1"/>
          </p:cNvPicPr>
          <p:nvPr/>
        </p:nvPicPr>
        <p:blipFill>
          <a:blip r:embed="rId2"/>
          <a:stretch>
            <a:fillRect/>
          </a:stretch>
        </p:blipFill>
        <p:spPr>
          <a:xfrm>
            <a:off x="7784983" y="1956117"/>
            <a:ext cx="4034589" cy="2991803"/>
          </a:xfrm>
          <a:prstGeom prst="rect">
            <a:avLst/>
          </a:prstGeom>
        </p:spPr>
      </p:pic>
      <p:sp>
        <p:nvSpPr>
          <p:cNvPr id="9" name="Unvan 1">
            <a:extLst>
              <a:ext uri="{FF2B5EF4-FFF2-40B4-BE49-F238E27FC236}">
                <a16:creationId xmlns:a16="http://schemas.microsoft.com/office/drawing/2014/main" id="{87C6CF02-DA6F-BAC8-A2C4-216A5F7472EB}"/>
              </a:ext>
            </a:extLst>
          </p:cNvPr>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Singleton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Patterns-Creational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(Oluşturucu)</a:t>
            </a:r>
          </a:p>
        </p:txBody>
      </p:sp>
    </p:spTree>
    <p:extLst>
      <p:ext uri="{BB962C8B-B14F-4D97-AF65-F5344CB8AC3E}">
        <p14:creationId xmlns:p14="http://schemas.microsoft.com/office/powerpoint/2010/main" val="275469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F61C0D42-FBB3-42E9-8805-C36DAF316A7E}"/>
              </a:ext>
            </a:extLst>
          </p:cNvPr>
          <p:cNvSpPr txBox="1"/>
          <p:nvPr/>
        </p:nvSpPr>
        <p:spPr>
          <a:xfrm>
            <a:off x="680720" y="986641"/>
            <a:ext cx="10641330" cy="2542363"/>
          </a:xfrm>
          <a:prstGeom prst="rect">
            <a:avLst/>
          </a:prstGeom>
          <a:noFill/>
        </p:spPr>
        <p:txBody>
          <a:bodyPr wrap="square" rtlCol="0">
            <a:spAutoFit/>
          </a:bodyPr>
          <a:lstStyle/>
          <a:p>
            <a:pPr algn="just">
              <a:lnSpc>
                <a:spcPct val="150000"/>
              </a:lnSpc>
            </a:pPr>
            <a:r>
              <a:rPr lang="tr-TR" dirty="0">
                <a:solidFill>
                  <a:srgbClr val="FF0000"/>
                </a:solidFill>
                <a:latin typeface="Avenir Next LT Pro" panose="020B0504020202020204" pitchFamily="34" charset="-94"/>
              </a:rPr>
              <a:t>Bilgisayar Dünyası Örneği</a:t>
            </a:r>
          </a:p>
          <a:p>
            <a:pPr algn="just">
              <a:lnSpc>
                <a:spcPct val="150000"/>
              </a:lnSpc>
              <a:buFont typeface="Arial" panose="020B0604020202020204" pitchFamily="34" charset="0"/>
              <a:buChar char="•"/>
            </a:pPr>
            <a:r>
              <a:rPr lang="tr-TR" dirty="0"/>
              <a:t>Bir yazılım sisteminde bazen sadece bir dosya sistemi kullanmaya karar verebiliriz. Genellikle kaynakların merkezi yönetimi için kullanabiliriz.</a:t>
            </a:r>
          </a:p>
          <a:p>
            <a:pPr algn="just">
              <a:lnSpc>
                <a:spcPct val="150000"/>
              </a:lnSpc>
              <a:buFont typeface="Arial" panose="020B0604020202020204" pitchFamily="34" charset="0"/>
              <a:buChar char="•"/>
            </a:pPr>
            <a:r>
              <a:rPr lang="tr-TR" dirty="0"/>
              <a:t>Bu örnekte, normal şekilde somutlaştıramamak için ilk önce yapıcıyı özel yaptık. Sınıfın bir örneğini oluşturmaya çalıştığımızda, elimizde mevcut bir kopya olup olmadığını kontrol ediyoruz. Böyle bir kopyamız yoksa, onu oluşturacağız; aksi takdirde, mevcut kopyayı yeniden kullanacağız.</a:t>
            </a:r>
          </a:p>
        </p:txBody>
      </p:sp>
      <p:pic>
        <p:nvPicPr>
          <p:cNvPr id="5" name="Resim 4">
            <a:extLst>
              <a:ext uri="{FF2B5EF4-FFF2-40B4-BE49-F238E27FC236}">
                <a16:creationId xmlns:a16="http://schemas.microsoft.com/office/drawing/2014/main" id="{0B1281EE-9075-D2AA-7DEB-5956DF22AD19}"/>
              </a:ext>
            </a:extLst>
          </p:cNvPr>
          <p:cNvPicPr>
            <a:picLocks noChangeAspect="1"/>
          </p:cNvPicPr>
          <p:nvPr/>
        </p:nvPicPr>
        <p:blipFill>
          <a:blip r:embed="rId2"/>
          <a:stretch>
            <a:fillRect/>
          </a:stretch>
        </p:blipFill>
        <p:spPr>
          <a:xfrm>
            <a:off x="2190750" y="3529004"/>
            <a:ext cx="7810500" cy="2714625"/>
          </a:xfrm>
          <a:prstGeom prst="rect">
            <a:avLst/>
          </a:prstGeom>
        </p:spPr>
      </p:pic>
      <p:sp>
        <p:nvSpPr>
          <p:cNvPr id="8" name="Unvan 1">
            <a:extLst>
              <a:ext uri="{FF2B5EF4-FFF2-40B4-BE49-F238E27FC236}">
                <a16:creationId xmlns:a16="http://schemas.microsoft.com/office/drawing/2014/main" id="{6E090BDB-F948-871B-BAB7-DED0B9B6A283}"/>
              </a:ext>
            </a:extLst>
          </p:cNvPr>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Singleton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Patterns-Creational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(Oluşturucu)</a:t>
            </a:r>
          </a:p>
        </p:txBody>
      </p:sp>
    </p:spTree>
    <p:extLst>
      <p:ext uri="{BB962C8B-B14F-4D97-AF65-F5344CB8AC3E}">
        <p14:creationId xmlns:p14="http://schemas.microsoft.com/office/powerpoint/2010/main" val="156106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Command</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Behavioral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(Davranışsal)</a:t>
            </a:r>
          </a:p>
        </p:txBody>
      </p:sp>
      <p:sp>
        <p:nvSpPr>
          <p:cNvPr id="7" name="Metin kutusu 6">
            <a:extLst>
              <a:ext uri="{FF2B5EF4-FFF2-40B4-BE49-F238E27FC236}">
                <a16:creationId xmlns:a16="http://schemas.microsoft.com/office/drawing/2014/main" id="{F61C0D42-FBB3-42E9-8805-C36DAF316A7E}"/>
              </a:ext>
            </a:extLst>
          </p:cNvPr>
          <p:cNvSpPr txBox="1"/>
          <p:nvPr/>
        </p:nvSpPr>
        <p:spPr>
          <a:xfrm>
            <a:off x="680720" y="1443841"/>
            <a:ext cx="10920730" cy="3788858"/>
          </a:xfrm>
          <a:prstGeom prst="rect">
            <a:avLst/>
          </a:prstGeom>
          <a:noFill/>
        </p:spPr>
        <p:txBody>
          <a:bodyPr wrap="square" rtlCol="0">
            <a:spAutoFit/>
          </a:bodyPr>
          <a:lstStyle/>
          <a:p>
            <a:pPr algn="just">
              <a:lnSpc>
                <a:spcPct val="150000"/>
              </a:lnSpc>
            </a:pPr>
            <a:r>
              <a:rPr lang="tr-TR" dirty="0" err="1">
                <a:solidFill>
                  <a:srgbClr val="FF0000"/>
                </a:solidFill>
              </a:rPr>
              <a:t>GoF</a:t>
            </a:r>
            <a:r>
              <a:rPr lang="tr-TR" dirty="0">
                <a:solidFill>
                  <a:srgbClr val="FF0000"/>
                </a:solidFill>
              </a:rPr>
              <a:t> Tanımı: </a:t>
            </a:r>
            <a:r>
              <a:rPr lang="tr-TR" dirty="0" err="1"/>
              <a:t>Command</a:t>
            </a:r>
            <a:r>
              <a:rPr lang="tr-TR" dirty="0"/>
              <a:t> tasarım deseni, kullanıcı isteklerini gerçekleştiren kod yapısını </a:t>
            </a:r>
            <a:r>
              <a:rPr lang="tr-TR" dirty="0" err="1"/>
              <a:t>sarmallayarak</a:t>
            </a:r>
            <a:r>
              <a:rPr lang="tr-TR" dirty="0"/>
              <a:t> nesneler halinde saklanmasını daha sonra da bu isteklerin gerçekleştirilmesini veya geri alınmasını sağlayan tasarım desenidir..</a:t>
            </a:r>
          </a:p>
          <a:p>
            <a:pPr algn="just">
              <a:lnSpc>
                <a:spcPct val="150000"/>
              </a:lnSpc>
            </a:pPr>
            <a:r>
              <a:rPr lang="tr-TR" dirty="0">
                <a:solidFill>
                  <a:srgbClr val="FF0000"/>
                </a:solidFill>
              </a:rPr>
              <a:t>Konsept</a:t>
            </a:r>
          </a:p>
          <a:p>
            <a:pPr algn="just">
              <a:lnSpc>
                <a:spcPct val="150000"/>
              </a:lnSpc>
            </a:pPr>
            <a:r>
              <a:rPr lang="tr-TR" b="0" i="0" dirty="0">
                <a:solidFill>
                  <a:srgbClr val="000000"/>
                </a:solidFill>
                <a:effectLst/>
              </a:rPr>
              <a:t>Burada istekler nesneler olarak </a:t>
            </a:r>
            <a:r>
              <a:rPr lang="tr-TR" b="0" i="0" dirty="0" err="1">
                <a:solidFill>
                  <a:srgbClr val="000000"/>
                </a:solidFill>
                <a:effectLst/>
              </a:rPr>
              <a:t>kapsüllenir</a:t>
            </a:r>
            <a:r>
              <a:rPr lang="tr-TR" b="0" i="0" dirty="0">
                <a:solidFill>
                  <a:srgbClr val="000000"/>
                </a:solidFill>
                <a:effectLst/>
              </a:rPr>
              <a:t>. Genel olarak, dört terim ilişkilidir: çağıran, istemci, komut ve alıcı. Bir komut nesnesi, alıcıda belirli bir yöntemi çağırabilir. Metotların parametrelerini alıcıda saklar. Çağıran yalnızca komut arabirimini bilir, ancak somut komutlardan tamamen habersizdir. İstemci nesnesi, çağıran nesneyi ve komut nesnesini/nesnelerini tutar. İstemci, bu komutlardan hangisinin belirli bir zamanda yürütülmesi gerektiğine karar verir. Bunu yapmak için, o belirli komutu yürütmek için komut nesnesini çağırıcıya iletir.</a:t>
            </a:r>
          </a:p>
        </p:txBody>
      </p:sp>
    </p:spTree>
    <p:extLst>
      <p:ext uri="{BB962C8B-B14F-4D97-AF65-F5344CB8AC3E}">
        <p14:creationId xmlns:p14="http://schemas.microsoft.com/office/powerpoint/2010/main" val="148325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F61C0D42-FBB3-42E9-8805-C36DAF316A7E}"/>
              </a:ext>
            </a:extLst>
          </p:cNvPr>
          <p:cNvSpPr txBox="1"/>
          <p:nvPr/>
        </p:nvSpPr>
        <p:spPr>
          <a:xfrm>
            <a:off x="589280" y="1047601"/>
            <a:ext cx="5770880" cy="5035353"/>
          </a:xfrm>
          <a:prstGeom prst="rect">
            <a:avLst/>
          </a:prstGeom>
          <a:noFill/>
        </p:spPr>
        <p:txBody>
          <a:bodyPr wrap="square" rtlCol="0">
            <a:spAutoFit/>
          </a:bodyPr>
          <a:lstStyle/>
          <a:p>
            <a:pPr algn="just">
              <a:lnSpc>
                <a:spcPct val="150000"/>
              </a:lnSpc>
            </a:pPr>
            <a:r>
              <a:rPr lang="tr-TR" dirty="0">
                <a:solidFill>
                  <a:srgbClr val="FF0000"/>
                </a:solidFill>
                <a:latin typeface="Avenir Next LT Pro" panose="020B0504020202020204" pitchFamily="34" charset="-94"/>
              </a:rPr>
              <a:t>Konsept</a:t>
            </a:r>
          </a:p>
          <a:p>
            <a:pPr algn="just">
              <a:lnSpc>
                <a:spcPct val="150000"/>
              </a:lnSpc>
            </a:pPr>
            <a:r>
              <a:rPr lang="tr-TR" b="0" i="0" dirty="0">
                <a:solidFill>
                  <a:srgbClr val="24292F"/>
                </a:solidFill>
                <a:effectLst/>
                <a:latin typeface="-apple-system"/>
              </a:rPr>
              <a:t>Bir isteğin nesne olarak oluşturulmasını sağlar. Davranışsal bir örüntüdür. Bir istek bir komut nesnesi olarak çerçevelenir ve işleyecek nesneye gönderilir. İşlemci nesne bu komutu uygun nesneyi kullanarak çalıştırır. Aşağıda komut örüntüsünün genel sınıf diyagramı yer almaktadır. Burada Komut soyut sınıfı </a:t>
            </a:r>
            <a:r>
              <a:rPr lang="tr-TR" b="0" i="0" dirty="0" err="1">
                <a:solidFill>
                  <a:srgbClr val="24292F"/>
                </a:solidFill>
                <a:effectLst/>
                <a:latin typeface="-apple-system"/>
              </a:rPr>
              <a:t>calistir</a:t>
            </a:r>
            <a:r>
              <a:rPr lang="tr-TR" b="0" i="0" dirty="0">
                <a:solidFill>
                  <a:srgbClr val="24292F"/>
                </a:solidFill>
                <a:effectLst/>
                <a:latin typeface="-apple-system"/>
              </a:rPr>
              <a:t> soyut metodunu tanımlar. Somut Komut sınıfları ise Komut soyut sınıfını gerçekleştirir, yani </a:t>
            </a:r>
            <a:r>
              <a:rPr lang="tr-TR" b="0" i="0" dirty="0" err="1">
                <a:solidFill>
                  <a:srgbClr val="24292F"/>
                </a:solidFill>
                <a:effectLst/>
                <a:latin typeface="-apple-system"/>
              </a:rPr>
              <a:t>calistir</a:t>
            </a:r>
            <a:r>
              <a:rPr lang="tr-TR" b="0" i="0" dirty="0">
                <a:solidFill>
                  <a:srgbClr val="24292F"/>
                </a:solidFill>
                <a:effectLst/>
                <a:latin typeface="-apple-system"/>
              </a:rPr>
              <a:t> </a:t>
            </a:r>
            <a:r>
              <a:rPr lang="tr-TR" b="0" i="0" dirty="0" err="1">
                <a:solidFill>
                  <a:srgbClr val="24292F"/>
                </a:solidFill>
                <a:effectLst/>
                <a:latin typeface="-apple-system"/>
              </a:rPr>
              <a:t>metotunu</a:t>
            </a:r>
            <a:r>
              <a:rPr lang="tr-TR" b="0" i="0" dirty="0">
                <a:solidFill>
                  <a:srgbClr val="24292F"/>
                </a:solidFill>
                <a:effectLst/>
                <a:latin typeface="-apple-system"/>
              </a:rPr>
              <a:t> özelleştirirler ve kendilerine özel işlemleri yerine getirirler. İstemci ise bir dizi </a:t>
            </a:r>
            <a:r>
              <a:rPr lang="tr-TR" b="0" i="0" dirty="0" err="1">
                <a:solidFill>
                  <a:srgbClr val="24292F"/>
                </a:solidFill>
                <a:effectLst/>
                <a:latin typeface="-apple-system"/>
              </a:rPr>
              <a:t>Komut’u</a:t>
            </a:r>
            <a:r>
              <a:rPr lang="tr-TR" b="0" i="0" dirty="0">
                <a:solidFill>
                  <a:srgbClr val="24292F"/>
                </a:solidFill>
                <a:effectLst/>
                <a:latin typeface="-apple-system"/>
              </a:rPr>
              <a:t> istenen sırada ve seçici olarak işleyebilir (</a:t>
            </a:r>
            <a:r>
              <a:rPr lang="tr-TR" b="0" i="0" dirty="0" err="1">
                <a:solidFill>
                  <a:srgbClr val="24292F"/>
                </a:solidFill>
                <a:effectLst/>
                <a:latin typeface="-apple-system"/>
              </a:rPr>
              <a:t>komutlarıCalistir</a:t>
            </a:r>
            <a:r>
              <a:rPr lang="tr-TR" b="0" i="0" dirty="0">
                <a:solidFill>
                  <a:srgbClr val="24292F"/>
                </a:solidFill>
                <a:effectLst/>
                <a:latin typeface="-apple-system"/>
              </a:rPr>
              <a:t> </a:t>
            </a:r>
            <a:r>
              <a:rPr lang="tr-TR" b="0" i="0" dirty="0" err="1">
                <a:solidFill>
                  <a:srgbClr val="24292F"/>
                </a:solidFill>
                <a:effectLst/>
                <a:latin typeface="-apple-system"/>
              </a:rPr>
              <a:t>metotu</a:t>
            </a:r>
            <a:r>
              <a:rPr lang="tr-TR" b="0" i="0" dirty="0">
                <a:solidFill>
                  <a:srgbClr val="24292F"/>
                </a:solidFill>
                <a:effectLst/>
                <a:latin typeface="-apple-system"/>
              </a:rPr>
              <a:t>)..</a:t>
            </a:r>
          </a:p>
        </p:txBody>
      </p:sp>
      <p:sp>
        <p:nvSpPr>
          <p:cNvPr id="6" name="Unvan 1">
            <a:extLst>
              <a:ext uri="{FF2B5EF4-FFF2-40B4-BE49-F238E27FC236}">
                <a16:creationId xmlns:a16="http://schemas.microsoft.com/office/drawing/2014/main" id="{48DB6375-0BA0-08E4-F5E5-7C7B739BF35A}"/>
              </a:ext>
            </a:extLst>
          </p:cNvPr>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Command</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Behavioral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(Davranışsal)</a:t>
            </a:r>
          </a:p>
        </p:txBody>
      </p:sp>
      <p:pic>
        <p:nvPicPr>
          <p:cNvPr id="3" name="Resim 2">
            <a:extLst>
              <a:ext uri="{FF2B5EF4-FFF2-40B4-BE49-F238E27FC236}">
                <a16:creationId xmlns:a16="http://schemas.microsoft.com/office/drawing/2014/main" id="{C60E890D-7BB9-90A9-C310-DAB451FE1A1E}"/>
              </a:ext>
            </a:extLst>
          </p:cNvPr>
          <p:cNvPicPr>
            <a:picLocks noChangeAspect="1"/>
          </p:cNvPicPr>
          <p:nvPr/>
        </p:nvPicPr>
        <p:blipFill>
          <a:blip r:embed="rId2"/>
          <a:stretch>
            <a:fillRect/>
          </a:stretch>
        </p:blipFill>
        <p:spPr>
          <a:xfrm>
            <a:off x="6562812" y="2076133"/>
            <a:ext cx="5598708" cy="3735388"/>
          </a:xfrm>
          <a:prstGeom prst="rect">
            <a:avLst/>
          </a:prstGeom>
        </p:spPr>
      </p:pic>
    </p:spTree>
    <p:extLst>
      <p:ext uri="{BB962C8B-B14F-4D97-AF65-F5344CB8AC3E}">
        <p14:creationId xmlns:p14="http://schemas.microsoft.com/office/powerpoint/2010/main" val="193995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F61C0D42-FBB3-42E9-8805-C36DAF316A7E}"/>
              </a:ext>
            </a:extLst>
          </p:cNvPr>
          <p:cNvSpPr txBox="1"/>
          <p:nvPr/>
        </p:nvSpPr>
        <p:spPr>
          <a:xfrm>
            <a:off x="680720" y="1443841"/>
            <a:ext cx="5770880" cy="4204356"/>
          </a:xfrm>
          <a:prstGeom prst="rect">
            <a:avLst/>
          </a:prstGeom>
          <a:noFill/>
        </p:spPr>
        <p:txBody>
          <a:bodyPr wrap="square" rtlCol="0">
            <a:spAutoFit/>
          </a:bodyPr>
          <a:lstStyle/>
          <a:p>
            <a:pPr algn="just">
              <a:lnSpc>
                <a:spcPct val="150000"/>
              </a:lnSpc>
            </a:pPr>
            <a:r>
              <a:rPr lang="tr-TR" dirty="0">
                <a:solidFill>
                  <a:srgbClr val="FF0000"/>
                </a:solidFill>
                <a:latin typeface="Avenir Next LT Pro" panose="020B0504020202020204" pitchFamily="34" charset="-94"/>
              </a:rPr>
              <a:t>Konsept</a:t>
            </a:r>
          </a:p>
          <a:p>
            <a:pPr algn="just">
              <a:lnSpc>
                <a:spcPct val="150000"/>
              </a:lnSpc>
            </a:pPr>
            <a:r>
              <a:rPr lang="tr-TR" b="0" i="0" dirty="0">
                <a:solidFill>
                  <a:srgbClr val="24292F"/>
                </a:solidFill>
                <a:effectLst/>
                <a:latin typeface="-apple-system"/>
              </a:rPr>
              <a:t>Bu tasarım desenine ait UML diyagramı yandaki gibidir.</a:t>
            </a:r>
          </a:p>
          <a:p>
            <a:pPr algn="just">
              <a:lnSpc>
                <a:spcPct val="150000"/>
              </a:lnSpc>
            </a:pPr>
            <a:endParaRPr lang="tr-TR" b="0" i="0" dirty="0">
              <a:solidFill>
                <a:srgbClr val="24292F"/>
              </a:solidFill>
              <a:effectLst/>
              <a:latin typeface="-apple-system"/>
            </a:endParaRPr>
          </a:p>
          <a:p>
            <a:pPr algn="just">
              <a:lnSpc>
                <a:spcPct val="150000"/>
              </a:lnSpc>
            </a:pPr>
            <a:r>
              <a:rPr lang="tr-TR" b="1" i="0" dirty="0" err="1">
                <a:solidFill>
                  <a:srgbClr val="24292F"/>
                </a:solidFill>
                <a:effectLst/>
                <a:latin typeface="-apple-system"/>
              </a:rPr>
              <a:t>Command</a:t>
            </a:r>
            <a:r>
              <a:rPr lang="tr-TR" b="0" i="0" dirty="0">
                <a:solidFill>
                  <a:srgbClr val="24292F"/>
                </a:solidFill>
                <a:effectLst/>
                <a:latin typeface="-apple-system"/>
              </a:rPr>
              <a:t>: Temel </a:t>
            </a:r>
            <a:r>
              <a:rPr lang="tr-TR" b="0" i="0" dirty="0" err="1">
                <a:solidFill>
                  <a:srgbClr val="24292F"/>
                </a:solidFill>
                <a:effectLst/>
                <a:latin typeface="-apple-system"/>
              </a:rPr>
              <a:t>arayüzdür</a:t>
            </a:r>
            <a:r>
              <a:rPr lang="tr-TR" b="0" i="0" dirty="0">
                <a:solidFill>
                  <a:srgbClr val="24292F"/>
                </a:solidFill>
                <a:effectLst/>
                <a:latin typeface="-apple-system"/>
              </a:rPr>
              <a:t>, komutların çalıştırılması için temel </a:t>
            </a:r>
            <a:r>
              <a:rPr lang="tr-TR" b="0" i="0" dirty="0" err="1">
                <a:solidFill>
                  <a:srgbClr val="24292F"/>
                </a:solidFill>
                <a:effectLst/>
                <a:latin typeface="-apple-system"/>
              </a:rPr>
              <a:t>metotu</a:t>
            </a:r>
            <a:r>
              <a:rPr lang="tr-TR" b="0" i="0" dirty="0">
                <a:solidFill>
                  <a:srgbClr val="24292F"/>
                </a:solidFill>
                <a:effectLst/>
                <a:latin typeface="-apple-system"/>
              </a:rPr>
              <a:t> içermektedir.</a:t>
            </a:r>
          </a:p>
          <a:p>
            <a:pPr algn="just">
              <a:lnSpc>
                <a:spcPct val="150000"/>
              </a:lnSpc>
            </a:pPr>
            <a:r>
              <a:rPr lang="tr-TR" b="1" i="0" dirty="0" err="1">
                <a:solidFill>
                  <a:srgbClr val="24292F"/>
                </a:solidFill>
                <a:effectLst/>
                <a:latin typeface="-apple-system"/>
              </a:rPr>
              <a:t>ConcreteCommand</a:t>
            </a:r>
            <a:r>
              <a:rPr lang="tr-TR" b="0" i="0" dirty="0">
                <a:solidFill>
                  <a:srgbClr val="24292F"/>
                </a:solidFill>
                <a:effectLst/>
                <a:latin typeface="-apple-system"/>
              </a:rPr>
              <a:t>: Nesnelere dönüştürdüğümüz her bir isteğe denk gelmektedir, </a:t>
            </a:r>
            <a:r>
              <a:rPr lang="tr-TR" b="0" i="0" dirty="0" err="1">
                <a:solidFill>
                  <a:srgbClr val="24292F"/>
                </a:solidFill>
                <a:effectLst/>
                <a:latin typeface="-apple-system"/>
              </a:rPr>
              <a:t>Command</a:t>
            </a:r>
            <a:r>
              <a:rPr lang="tr-TR" b="0" i="0" dirty="0">
                <a:solidFill>
                  <a:srgbClr val="24292F"/>
                </a:solidFill>
                <a:effectLst/>
                <a:latin typeface="-apple-system"/>
              </a:rPr>
              <a:t> </a:t>
            </a:r>
            <a:r>
              <a:rPr lang="tr-TR" b="0" i="0" dirty="0" err="1">
                <a:solidFill>
                  <a:srgbClr val="24292F"/>
                </a:solidFill>
                <a:effectLst/>
                <a:latin typeface="-apple-system"/>
              </a:rPr>
              <a:t>arayüzünü</a:t>
            </a:r>
            <a:r>
              <a:rPr lang="tr-TR" b="0" i="0" dirty="0">
                <a:solidFill>
                  <a:srgbClr val="24292F"/>
                </a:solidFill>
                <a:effectLst/>
                <a:latin typeface="-apple-system"/>
              </a:rPr>
              <a:t> uygular.</a:t>
            </a:r>
          </a:p>
          <a:p>
            <a:pPr algn="just">
              <a:lnSpc>
                <a:spcPct val="150000"/>
              </a:lnSpc>
            </a:pPr>
            <a:r>
              <a:rPr lang="tr-TR" b="1" i="0" dirty="0" err="1">
                <a:solidFill>
                  <a:srgbClr val="24292F"/>
                </a:solidFill>
                <a:effectLst/>
                <a:latin typeface="-apple-system"/>
              </a:rPr>
              <a:t>Invoker</a:t>
            </a:r>
            <a:r>
              <a:rPr lang="tr-TR" b="0" i="0" dirty="0">
                <a:solidFill>
                  <a:srgbClr val="24292F"/>
                </a:solidFill>
                <a:effectLst/>
                <a:latin typeface="-apple-system"/>
              </a:rPr>
              <a:t>: </a:t>
            </a:r>
            <a:r>
              <a:rPr lang="tr-TR" b="0" i="0" dirty="0" err="1">
                <a:solidFill>
                  <a:srgbClr val="24292F"/>
                </a:solidFill>
                <a:effectLst/>
                <a:latin typeface="-apple-system"/>
              </a:rPr>
              <a:t>Command</a:t>
            </a:r>
            <a:r>
              <a:rPr lang="tr-TR" b="0" i="0" dirty="0">
                <a:solidFill>
                  <a:srgbClr val="24292F"/>
                </a:solidFill>
                <a:effectLst/>
                <a:latin typeface="-apple-system"/>
              </a:rPr>
              <a:t> referansını tutan, </a:t>
            </a:r>
            <a:r>
              <a:rPr lang="tr-TR" b="0" i="0" dirty="0" err="1">
                <a:solidFill>
                  <a:srgbClr val="24292F"/>
                </a:solidFill>
                <a:effectLst/>
                <a:latin typeface="-apple-system"/>
              </a:rPr>
              <a:t>metotun</a:t>
            </a:r>
            <a:r>
              <a:rPr lang="tr-TR" b="0" i="0" dirty="0">
                <a:solidFill>
                  <a:srgbClr val="24292F"/>
                </a:solidFill>
                <a:effectLst/>
                <a:latin typeface="-apple-system"/>
              </a:rPr>
              <a:t> ne zaman çağrılacağını belirtir.</a:t>
            </a:r>
          </a:p>
          <a:p>
            <a:pPr algn="just">
              <a:lnSpc>
                <a:spcPct val="150000"/>
              </a:lnSpc>
            </a:pPr>
            <a:r>
              <a:rPr lang="tr-TR" b="1" i="0" dirty="0" err="1">
                <a:solidFill>
                  <a:srgbClr val="24292F"/>
                </a:solidFill>
                <a:effectLst/>
                <a:latin typeface="-apple-system"/>
              </a:rPr>
              <a:t>Receiver</a:t>
            </a:r>
            <a:r>
              <a:rPr lang="tr-TR" b="0" i="0" dirty="0">
                <a:solidFill>
                  <a:srgbClr val="24292F"/>
                </a:solidFill>
                <a:effectLst/>
                <a:latin typeface="-apple-system"/>
              </a:rPr>
              <a:t>: Client tarafının asıl iletişime geçeceği sınıftır.</a:t>
            </a:r>
          </a:p>
        </p:txBody>
      </p:sp>
      <p:sp>
        <p:nvSpPr>
          <p:cNvPr id="6" name="Unvan 1">
            <a:extLst>
              <a:ext uri="{FF2B5EF4-FFF2-40B4-BE49-F238E27FC236}">
                <a16:creationId xmlns:a16="http://schemas.microsoft.com/office/drawing/2014/main" id="{48DB6375-0BA0-08E4-F5E5-7C7B739BF35A}"/>
              </a:ext>
            </a:extLst>
          </p:cNvPr>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Command</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Behavioral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(Davranışsal)</a:t>
            </a:r>
          </a:p>
        </p:txBody>
      </p:sp>
      <p:pic>
        <p:nvPicPr>
          <p:cNvPr id="2050" name="Picture 2" descr=" ">
            <a:extLst>
              <a:ext uri="{FF2B5EF4-FFF2-40B4-BE49-F238E27FC236}">
                <a16:creationId xmlns:a16="http://schemas.microsoft.com/office/drawing/2014/main" id="{DBDA7598-F963-07CF-2324-D4ACD169C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378" y="1049987"/>
            <a:ext cx="3531847" cy="559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26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F61C0D42-FBB3-42E9-8805-C36DAF316A7E}"/>
              </a:ext>
            </a:extLst>
          </p:cNvPr>
          <p:cNvSpPr txBox="1"/>
          <p:nvPr/>
        </p:nvSpPr>
        <p:spPr>
          <a:xfrm>
            <a:off x="680720" y="1443841"/>
            <a:ext cx="10641330" cy="1295868"/>
          </a:xfrm>
          <a:prstGeom prst="rect">
            <a:avLst/>
          </a:prstGeom>
          <a:noFill/>
        </p:spPr>
        <p:txBody>
          <a:bodyPr wrap="square" rtlCol="0">
            <a:spAutoFit/>
          </a:bodyPr>
          <a:lstStyle/>
          <a:p>
            <a:pPr algn="just">
              <a:lnSpc>
                <a:spcPct val="150000"/>
              </a:lnSpc>
            </a:pPr>
            <a:r>
              <a:rPr lang="tr-TR" dirty="0">
                <a:solidFill>
                  <a:srgbClr val="FF0000"/>
                </a:solidFill>
                <a:latin typeface="Avenir Next LT Pro" panose="020B0504020202020204" pitchFamily="34" charset="-94"/>
              </a:rPr>
              <a:t>Bilgisayar Dünyası Örneği</a:t>
            </a:r>
          </a:p>
          <a:p>
            <a:pPr algn="just">
              <a:lnSpc>
                <a:spcPct val="150000"/>
              </a:lnSpc>
              <a:buFont typeface="Arial" panose="020B0604020202020204" pitchFamily="34" charset="0"/>
              <a:buChar char="•"/>
            </a:pPr>
            <a:r>
              <a:rPr lang="tr-TR" dirty="0"/>
              <a:t>Senaryo olarak bir ürüne ait stok takibi verilen basit bir sistem olduğunu var sayalım. Burada stok ile ilgili işlemler bu tasarım desenine göre yapılsın.</a:t>
            </a:r>
          </a:p>
        </p:txBody>
      </p:sp>
      <p:sp>
        <p:nvSpPr>
          <p:cNvPr id="6" name="Unvan 1">
            <a:extLst>
              <a:ext uri="{FF2B5EF4-FFF2-40B4-BE49-F238E27FC236}">
                <a16:creationId xmlns:a16="http://schemas.microsoft.com/office/drawing/2014/main" id="{32C92621-8E80-C77F-E5A3-6EA28759036B}"/>
              </a:ext>
            </a:extLst>
          </p:cNvPr>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Command</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Behavioral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(Davranışsal)</a:t>
            </a:r>
          </a:p>
        </p:txBody>
      </p:sp>
    </p:spTree>
    <p:extLst>
      <p:ext uri="{BB962C8B-B14F-4D97-AF65-F5344CB8AC3E}">
        <p14:creationId xmlns:p14="http://schemas.microsoft.com/office/powerpoint/2010/main" val="115119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Adapter</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Structural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(Yapısal)</a:t>
            </a:r>
          </a:p>
        </p:txBody>
      </p:sp>
      <p:sp>
        <p:nvSpPr>
          <p:cNvPr id="8" name="Metin kutusu 7">
            <a:extLst>
              <a:ext uri="{FF2B5EF4-FFF2-40B4-BE49-F238E27FC236}">
                <a16:creationId xmlns:a16="http://schemas.microsoft.com/office/drawing/2014/main" id="{EF9D5770-B710-0C32-415A-8CD40D29E688}"/>
              </a:ext>
            </a:extLst>
          </p:cNvPr>
          <p:cNvSpPr txBox="1"/>
          <p:nvPr/>
        </p:nvSpPr>
        <p:spPr>
          <a:xfrm>
            <a:off x="1119525" y="3009498"/>
            <a:ext cx="10305217" cy="3413820"/>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Motivation</a:t>
            </a:r>
          </a:p>
          <a:p>
            <a:pPr algn="just">
              <a:lnSpc>
                <a:spcPct val="150000"/>
              </a:lnSpc>
            </a:pPr>
            <a:r>
              <a:rPr lang="tr-TR" b="1" i="0" dirty="0">
                <a:solidFill>
                  <a:srgbClr val="000000"/>
                </a:solidFill>
                <a:effectLst/>
                <a:latin typeface="Raleway" pitchFamily="2" charset="-94"/>
              </a:rPr>
              <a:t>Bir bağdaştırıcı deseni, Sarıcı deseni</a:t>
            </a:r>
            <a:r>
              <a:rPr lang="tr-TR" b="0" i="0" dirty="0">
                <a:solidFill>
                  <a:srgbClr val="000000"/>
                </a:solidFill>
                <a:effectLst/>
                <a:latin typeface="Raleway" pitchFamily="2" charset="-94"/>
              </a:rPr>
              <a:t> olarak da bilinir . Bağdaştırıcı Tasarımı, bazı diğer mevcut bileşenlerin kaynak kodu değişiklikleri olmadan mevcut sistem tarafından benimsenmesi gerektiğinde sistem entegrasyonu için çok faydalıdır.</a:t>
            </a:r>
          </a:p>
          <a:p>
            <a:pPr algn="just">
              <a:lnSpc>
                <a:spcPct val="150000"/>
              </a:lnSpc>
            </a:pPr>
            <a:r>
              <a:rPr lang="tr-TR" dirty="0">
                <a:solidFill>
                  <a:srgbClr val="000000"/>
                </a:solidFill>
                <a:latin typeface="Raleway" pitchFamily="2" charset="-94"/>
              </a:rPr>
              <a:t>Farklı sistemleri kendi sistemimize dahil ederken bazen yapılar uyuşmayabiliyor. Buradaki yapılar </a:t>
            </a:r>
            <a:r>
              <a:rPr lang="tr-TR" dirty="0" err="1">
                <a:solidFill>
                  <a:srgbClr val="000000"/>
                </a:solidFill>
                <a:latin typeface="Raleway" pitchFamily="2" charset="-94"/>
              </a:rPr>
              <a:t>arayüzler</a:t>
            </a:r>
            <a:r>
              <a:rPr lang="tr-TR" dirty="0">
                <a:solidFill>
                  <a:srgbClr val="000000"/>
                </a:solidFill>
                <a:latin typeface="Raleway" pitchFamily="2" charset="-94"/>
              </a:rPr>
              <a:t> olabilir. Bu desenin amacı </a:t>
            </a:r>
            <a:r>
              <a:rPr lang="tr-TR" dirty="0" err="1">
                <a:solidFill>
                  <a:srgbClr val="000000"/>
                </a:solidFill>
                <a:latin typeface="Raleway" pitchFamily="2" charset="-94"/>
              </a:rPr>
              <a:t>arayüz</a:t>
            </a:r>
            <a:r>
              <a:rPr lang="tr-TR" dirty="0">
                <a:solidFill>
                  <a:srgbClr val="000000"/>
                </a:solidFill>
                <a:latin typeface="Raleway" pitchFamily="2" charset="-94"/>
              </a:rPr>
              <a:t> için bir </a:t>
            </a:r>
            <a:r>
              <a:rPr lang="tr-TR" dirty="0" err="1">
                <a:solidFill>
                  <a:srgbClr val="000000"/>
                </a:solidFill>
                <a:latin typeface="Raleway" pitchFamily="2" charset="-94"/>
              </a:rPr>
              <a:t>adapter</a:t>
            </a:r>
            <a:r>
              <a:rPr lang="tr-TR" dirty="0">
                <a:solidFill>
                  <a:srgbClr val="000000"/>
                </a:solidFill>
                <a:latin typeface="Raleway" pitchFamily="2" charset="-94"/>
              </a:rPr>
              <a:t> oluşturarak sanki kendi sistemimize aitmiş gibi çalıştırmayı sağlar. Özetle; uyumsuz bir yapıyı, istemcinin beklediği bir yapıya getirir.</a:t>
            </a:r>
          </a:p>
        </p:txBody>
      </p:sp>
      <p:grpSp>
        <p:nvGrpSpPr>
          <p:cNvPr id="9" name="Grup 8">
            <a:extLst>
              <a:ext uri="{FF2B5EF4-FFF2-40B4-BE49-F238E27FC236}">
                <a16:creationId xmlns:a16="http://schemas.microsoft.com/office/drawing/2014/main" id="{92F77DFA-E7A3-F766-0CBC-DFC95FD576B5}"/>
              </a:ext>
            </a:extLst>
          </p:cNvPr>
          <p:cNvGrpSpPr/>
          <p:nvPr/>
        </p:nvGrpSpPr>
        <p:grpSpPr>
          <a:xfrm>
            <a:off x="1119525" y="1515334"/>
            <a:ext cx="10305219" cy="1429622"/>
            <a:chOff x="1119525" y="1515334"/>
            <a:chExt cx="10305219" cy="1429622"/>
          </a:xfrm>
          <a:effectLst>
            <a:outerShdw blurRad="50800" dist="38100" dir="5400000" algn="t" rotWithShape="0">
              <a:prstClr val="black">
                <a:alpha val="40000"/>
              </a:prstClr>
            </a:outerShdw>
          </a:effectLst>
        </p:grpSpPr>
        <p:sp>
          <p:nvSpPr>
            <p:cNvPr id="3" name="Metin kutusu 2">
              <a:extLst>
                <a:ext uri="{FF2B5EF4-FFF2-40B4-BE49-F238E27FC236}">
                  <a16:creationId xmlns:a16="http://schemas.microsoft.com/office/drawing/2014/main" id="{BC7164D4-42F3-902F-A614-C8114BAA53ED}"/>
                </a:ext>
              </a:extLst>
            </p:cNvPr>
            <p:cNvSpPr txBox="1"/>
            <p:nvPr/>
          </p:nvSpPr>
          <p:spPr>
            <a:xfrm>
              <a:off x="1119526" y="1515334"/>
              <a:ext cx="10305218" cy="1429622"/>
            </a:xfrm>
            <a:prstGeom prst="rect">
              <a:avLst/>
            </a:prstGeom>
            <a:solidFill>
              <a:schemeClr val="accent1">
                <a:alpha val="6000"/>
              </a:schemeClr>
            </a:solidFill>
            <a:ln cap="rnd">
              <a:solidFill>
                <a:schemeClr val="accent1"/>
              </a:solidFill>
            </a:ln>
            <a:effectLst>
              <a:outerShdw blurRad="50800" dist="12700" dir="4560000" algn="tr" rotWithShape="0">
                <a:schemeClr val="accent1">
                  <a:lumMod val="75000"/>
                  <a:alpha val="44000"/>
                </a:schemeClr>
              </a:outerShdw>
              <a:softEdge rad="0"/>
            </a:effectLst>
          </p:spPr>
          <p:txBody>
            <a:bodyPr wrap="square" rtlCol="0">
              <a:spAutoFit/>
            </a:bodyPr>
            <a:lstStyle/>
            <a:p>
              <a:pPr marL="182563" algn="just" defTabSz="881063">
                <a:lnSpc>
                  <a:spcPct val="150000"/>
                </a:lnSpc>
                <a:tabLst>
                  <a:tab pos="9682163" algn="l"/>
                  <a:tab pos="10048875" algn="l"/>
                </a:tabLst>
              </a:pPr>
              <a:r>
                <a:rPr lang="tr-TR" sz="2000" dirty="0">
                  <a:solidFill>
                    <a:srgbClr val="000000"/>
                  </a:solidFill>
                  <a:latin typeface="Raleway" pitchFamily="2" charset="-94"/>
                </a:rPr>
                <a:t>Bir sınıfın arabirimini, istemcilerin beklediği başka bir arabirime dönüştürür. Bağdaştırıcı modeli, uyumsuz arabirimler nedeniyle başka türlü çalışamayan sınıfların birlikte çalışmasına olanak tanır</a:t>
              </a:r>
            </a:p>
          </p:txBody>
        </p:sp>
        <p:sp>
          <p:nvSpPr>
            <p:cNvPr id="4" name="Dikdörtgen 3">
              <a:extLst>
                <a:ext uri="{FF2B5EF4-FFF2-40B4-BE49-F238E27FC236}">
                  <a16:creationId xmlns:a16="http://schemas.microsoft.com/office/drawing/2014/main" id="{24517A16-7F06-E239-59F3-F3332358AD64}"/>
                </a:ext>
              </a:extLst>
            </p:cNvPr>
            <p:cNvSpPr/>
            <p:nvPr/>
          </p:nvSpPr>
          <p:spPr>
            <a:xfrm flipH="1">
              <a:off x="1119525" y="1515334"/>
              <a:ext cx="57983" cy="142962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extLst>
      <p:ext uri="{BB962C8B-B14F-4D97-AF65-F5344CB8AC3E}">
        <p14:creationId xmlns:p14="http://schemas.microsoft.com/office/powerpoint/2010/main" val="685870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1477</TotalTime>
  <Words>1330</Words>
  <Application>Microsoft Office PowerPoint</Application>
  <PresentationFormat>Geniş ekran</PresentationFormat>
  <Paragraphs>79</Paragraphs>
  <Slides>19</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19</vt:i4>
      </vt:variant>
    </vt:vector>
  </HeadingPairs>
  <TitlesOfParts>
    <vt:vector size="30" baseType="lpstr">
      <vt:lpstr>Amasis MT Pro Light</vt:lpstr>
      <vt:lpstr>-apple-system</vt:lpstr>
      <vt:lpstr>Arial</vt:lpstr>
      <vt:lpstr>Arial Narrow</vt:lpstr>
      <vt:lpstr>Avenir Next LT Pro</vt:lpstr>
      <vt:lpstr>Helvetica Neue</vt:lpstr>
      <vt:lpstr>Raleway</vt:lpstr>
      <vt:lpstr>Symbol</vt:lpstr>
      <vt:lpstr>Times New Roman</vt:lpstr>
      <vt:lpstr>Wingdings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subject/>
  <dc:creator>Onder Eyecioglu</dc:creator>
  <dc:description/>
  <cp:lastModifiedBy>onder.eyecioglu</cp:lastModifiedBy>
  <cp:revision>52</cp:revision>
  <dcterms:created xsi:type="dcterms:W3CDTF">2021-10-04T08:37:37Z</dcterms:created>
  <dcterms:modified xsi:type="dcterms:W3CDTF">2022-12-15T13:11:25Z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Geniş ekran</vt:lpwstr>
  </property>
  <property fmtid="{D5CDD505-2E9C-101B-9397-08002B2CF9AE}" pid="9" name="ScaleCrop">
    <vt:bool>false</vt:bool>
  </property>
  <property fmtid="{D5CDD505-2E9C-101B-9397-08002B2CF9AE}" pid="10" name="ShareDoc">
    <vt:bool>false</vt:bool>
  </property>
  <property fmtid="{D5CDD505-2E9C-101B-9397-08002B2CF9AE}" pid="11" name="Slides">
    <vt:i4>76</vt:i4>
  </property>
</Properties>
</file>