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413" r:id="rId3"/>
    <p:sldId id="414" r:id="rId4"/>
    <p:sldId id="417" r:id="rId5"/>
    <p:sldId id="418" r:id="rId6"/>
    <p:sldId id="419" r:id="rId7"/>
    <p:sldId id="420" r:id="rId8"/>
    <p:sldId id="421" r:id="rId9"/>
    <p:sldId id="422" r:id="rId10"/>
    <p:sldId id="423" r:id="rId11"/>
    <p:sldId id="424" r:id="rId12"/>
    <p:sldId id="425" r:id="rId13"/>
    <p:sldId id="415" r:id="rId14"/>
    <p:sldId id="426" r:id="rId15"/>
    <p:sldId id="427" r:id="rId16"/>
    <p:sldId id="428" r:id="rId17"/>
    <p:sldId id="429" r:id="rId18"/>
    <p:sldId id="430" r:id="rId19"/>
    <p:sldId id="431" r:id="rId20"/>
    <p:sldId id="400" r:id="rId21"/>
    <p:sldId id="406" r:id="rId22"/>
    <p:sldId id="407" r:id="rId23"/>
    <p:sldId id="408" r:id="rId24"/>
    <p:sldId id="410" r:id="rId2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p:cViewPr>
        <p:scale>
          <a:sx n="100" d="100"/>
          <a:sy n="100" d="100"/>
        </p:scale>
        <p:origin x="10" y="-8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0"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en-US" sz="4400" b="0" strike="noStrike" spc="-1">
                <a:latin typeface="Arial"/>
              </a:rPr>
              <a:t>Click to move the slide</a:t>
            </a:r>
          </a:p>
        </p:txBody>
      </p:sp>
      <p:sp>
        <p:nvSpPr>
          <p:cNvPr id="191" name="PlaceHolder 2"/>
          <p:cNvSpPr>
            <a:spLocks noGrp="1"/>
          </p:cNvSpPr>
          <p:nvPr>
            <p:ph type="body"/>
          </p:nvPr>
        </p:nvSpPr>
        <p:spPr>
          <a:xfrm>
            <a:off x="756000" y="5078520"/>
            <a:ext cx="6047640" cy="4811040"/>
          </a:xfrm>
          <a:prstGeom prst="rect">
            <a:avLst/>
          </a:prstGeom>
        </p:spPr>
        <p:txBody>
          <a:bodyPr lIns="0" tIns="0" rIns="0" bIns="0">
            <a:noAutofit/>
          </a:bodyPr>
          <a:lstStyle/>
          <a:p>
            <a:r>
              <a:rPr lang="en-US" sz="2000" b="0" strike="noStrike" spc="-1">
                <a:latin typeface="Arial"/>
              </a:rPr>
              <a:t>Click to edit the notes format</a:t>
            </a:r>
          </a:p>
        </p:txBody>
      </p:sp>
      <p:sp>
        <p:nvSpPr>
          <p:cNvPr id="192"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&lt;header&gt;</a:t>
            </a:r>
          </a:p>
        </p:txBody>
      </p:sp>
      <p:sp>
        <p:nvSpPr>
          <p:cNvPr id="193"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&lt;date/time&gt;</a:t>
            </a:r>
          </a:p>
        </p:txBody>
      </p:sp>
      <p:sp>
        <p:nvSpPr>
          <p:cNvPr id="194"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&lt;footer&gt;</a:t>
            </a:r>
          </a:p>
        </p:txBody>
      </p:sp>
      <p:sp>
        <p:nvSpPr>
          <p:cNvPr id="195"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7E9CE08E-59B6-4753-BBA0-BB1718E8C296}"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120" y="712800"/>
            <a:ext cx="10971360" cy="265320"/>
          </a:xfrm>
          <a:prstGeom prst="rect">
            <a:avLst/>
          </a:prstGeom>
        </p:spPr>
        <p:txBody>
          <a:bodyPr lIns="0" tIns="0" rIns="0" bIns="0" anchor="ctr">
            <a:noAutofit/>
          </a:bodyPr>
          <a:lstStyle/>
          <a:p>
            <a:r>
              <a:rPr lang="en-US" sz="1800" b="0" strike="noStrike" spc="-1">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1523880" y="3708720"/>
            <a:ext cx="9143280" cy="129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100000"/>
              </a:lnSpc>
              <a:spcBef>
                <a:spcPts val="1001"/>
              </a:spcBef>
              <a:tabLst>
                <a:tab pos="0" algn="l"/>
              </a:tabLst>
            </a:pPr>
            <a:r>
              <a:rPr lang="tr-TR" sz="2400" b="0" strike="noStrike" spc="-1">
                <a:solidFill>
                  <a:srgbClr val="333333"/>
                </a:solidFill>
                <a:latin typeface="Helvetica Neue"/>
              </a:rPr>
              <a:t>1906003172019</a:t>
            </a:r>
            <a:endParaRPr lang="en-US" sz="2400" b="0" strike="noStrike" spc="-1">
              <a:latin typeface="Arial"/>
            </a:endParaRPr>
          </a:p>
          <a:p>
            <a:pPr algn="ctr">
              <a:lnSpc>
                <a:spcPct val="100000"/>
              </a:lnSpc>
              <a:spcBef>
                <a:spcPts val="1001"/>
              </a:spcBef>
              <a:tabLst>
                <a:tab pos="0" algn="l"/>
              </a:tabLst>
            </a:pPr>
            <a:r>
              <a:rPr lang="tr-TR" sz="3200" b="1" strike="noStrike" spc="-1">
                <a:solidFill>
                  <a:srgbClr val="1F4E79"/>
                </a:solidFill>
                <a:latin typeface="Arial Narrow"/>
                <a:ea typeface="Arial Narrow"/>
              </a:rPr>
              <a:t>Tasarım Desenleri</a:t>
            </a:r>
            <a:endParaRPr lang="en-US" sz="3200" b="0" strike="noStrike" spc="-1">
              <a:latin typeface="Arial"/>
            </a:endParaRPr>
          </a:p>
        </p:txBody>
      </p:sp>
      <p:sp>
        <p:nvSpPr>
          <p:cNvPr id="197" name="CustomShape 2"/>
          <p:cNvSpPr/>
          <p:nvPr/>
        </p:nvSpPr>
        <p:spPr>
          <a:xfrm>
            <a:off x="3652560" y="4926240"/>
            <a:ext cx="5188320" cy="58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tr-TR" sz="2800" b="1" strike="noStrike" spc="-1">
                <a:solidFill>
                  <a:srgbClr val="767171"/>
                </a:solidFill>
                <a:latin typeface="Arial Narrow"/>
                <a:ea typeface="Arial Narrow"/>
              </a:rPr>
              <a:t>Dr. Öğr. Üy. </a:t>
            </a:r>
            <a:r>
              <a:rPr lang="en-US" sz="2800" b="1" strike="noStrike" spc="-1">
                <a:solidFill>
                  <a:srgbClr val="767171"/>
                </a:solidFill>
                <a:latin typeface="Arial Narrow"/>
                <a:ea typeface="Arial Narrow"/>
              </a:rPr>
              <a:t> Önder EYECİOĞLU</a:t>
            </a:r>
            <a:endParaRPr lang="en-US" sz="2800" b="0" strike="noStrike" spc="-1">
              <a:latin typeface="Arial"/>
            </a:endParaRPr>
          </a:p>
          <a:p>
            <a:pPr algn="ctr">
              <a:lnSpc>
                <a:spcPct val="100000"/>
              </a:lnSpc>
            </a:pPr>
            <a:r>
              <a:rPr lang="tr-TR" sz="2800" b="1" strike="noStrike" spc="-1">
                <a:solidFill>
                  <a:srgbClr val="767171"/>
                </a:solidFill>
                <a:latin typeface="Arial Narrow"/>
                <a:ea typeface="Arial Narrow"/>
              </a:rPr>
              <a:t>Bilgisayar Mühendisliği</a:t>
            </a:r>
            <a:endParaRPr lang="en-US" sz="2800" b="0" strike="noStrike" spc="-1">
              <a:latin typeface="Arial"/>
            </a:endParaRPr>
          </a:p>
          <a:p>
            <a:pPr algn="ctr">
              <a:lnSpc>
                <a:spcPct val="100000"/>
              </a:lnSpc>
            </a:pPr>
            <a:endParaRPr lang="en-US" sz="2800" b="0" strike="noStrike" spc="-1">
              <a:latin typeface="Arial"/>
            </a:endParaRPr>
          </a:p>
        </p:txBody>
      </p:sp>
      <p:pic>
        <p:nvPicPr>
          <p:cNvPr id="198" name="Resim 5"/>
          <p:cNvPicPr/>
          <p:nvPr/>
        </p:nvPicPr>
        <p:blipFill>
          <a:blip r:embed="rId2"/>
          <a:stretch/>
        </p:blipFill>
        <p:spPr>
          <a:xfrm>
            <a:off x="4435560" y="197280"/>
            <a:ext cx="3319920" cy="3295080"/>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1"/>
          <p:cNvSpPr txBox="1">
            <a:spLocks/>
          </p:cNvSpPr>
          <p:nvPr/>
        </p:nvSpPr>
        <p:spPr>
          <a:xfrm>
            <a:off x="843281" y="263193"/>
            <a:ext cx="9763759" cy="612733"/>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b="1" dirty="0">
                <a:solidFill>
                  <a:srgbClr val="FF0000"/>
                </a:solidFill>
                <a:latin typeface="Amasis MT Pro Light" panose="020B0604020202020204" pitchFamily="18" charset="-94"/>
                <a:ea typeface="Adobe Fan Heiti Std B" panose="020B0700000000000000" pitchFamily="34" charset="-128"/>
              </a:rPr>
              <a:t>Template </a:t>
            </a:r>
            <a:r>
              <a:rPr lang="tr-TR" sz="3600" b="1" dirty="0" err="1">
                <a:solidFill>
                  <a:srgbClr val="FF0000"/>
                </a:solidFill>
                <a:latin typeface="Amasis MT Pro Light" panose="020B0604020202020204" pitchFamily="18" charset="-94"/>
                <a:ea typeface="Adobe Fan Heiti Std B" panose="020B0700000000000000" pitchFamily="34" charset="-128"/>
              </a:rPr>
              <a:t>Method</a:t>
            </a:r>
            <a:r>
              <a:rPr lang="tr-TR" sz="3600" b="1" dirty="0">
                <a:solidFill>
                  <a:srgbClr val="FF0000"/>
                </a:solidFill>
                <a:latin typeface="Amasis MT Pro Light" panose="020B0604020202020204" pitchFamily="18" charset="-94"/>
                <a:ea typeface="Adobe Fan Heiti Std B" panose="020B0700000000000000" pitchFamily="34" charset="-128"/>
              </a:rPr>
              <a:t> </a:t>
            </a:r>
            <a:r>
              <a:rPr lang="tr-TR" sz="3600" b="1" dirty="0" err="1">
                <a:solidFill>
                  <a:srgbClr val="FF0000"/>
                </a:solidFill>
                <a:latin typeface="Amasis MT Pro Light" panose="020B0604020202020204" pitchFamily="18" charset="-94"/>
                <a:ea typeface="Adobe Fan Heiti Std B" panose="020B0700000000000000" pitchFamily="34" charset="-128"/>
              </a:rPr>
              <a:t>Patterns</a:t>
            </a:r>
            <a:endParaRPr lang="tr-TR" sz="3600" b="1" dirty="0">
              <a:solidFill>
                <a:srgbClr val="FF0000"/>
              </a:solidFill>
              <a:latin typeface="Amasis MT Pro Light" panose="020B0604020202020204" pitchFamily="18" charset="-94"/>
              <a:ea typeface="Adobe Fan Heiti Std B" panose="020B0700000000000000" pitchFamily="34" charset="-128"/>
            </a:endParaRPr>
          </a:p>
        </p:txBody>
      </p:sp>
      <p:sp>
        <p:nvSpPr>
          <p:cNvPr id="8" name="Metin kutusu 7">
            <a:extLst>
              <a:ext uri="{FF2B5EF4-FFF2-40B4-BE49-F238E27FC236}">
                <a16:creationId xmlns:a16="http://schemas.microsoft.com/office/drawing/2014/main" id="{EF9D5770-B710-0C32-415A-8CD40D29E688}"/>
              </a:ext>
            </a:extLst>
          </p:cNvPr>
          <p:cNvSpPr txBox="1"/>
          <p:nvPr/>
        </p:nvSpPr>
        <p:spPr>
          <a:xfrm>
            <a:off x="483476" y="1567216"/>
            <a:ext cx="6884277" cy="4660315"/>
          </a:xfrm>
          <a:prstGeom prst="rect">
            <a:avLst/>
          </a:prstGeom>
          <a:noFill/>
          <a:ln>
            <a:solidFill>
              <a:schemeClr val="accent1"/>
            </a:solidFill>
          </a:ln>
        </p:spPr>
        <p:txBody>
          <a:bodyPr wrap="square">
            <a:spAutoFit/>
          </a:bodyPr>
          <a:lstStyle/>
          <a:p>
            <a:pPr algn="just">
              <a:lnSpc>
                <a:spcPct val="150000"/>
              </a:lnSpc>
            </a:pPr>
            <a:r>
              <a:rPr lang="tr-TR" sz="2000" b="1" dirty="0">
                <a:solidFill>
                  <a:srgbClr val="C00000"/>
                </a:solidFill>
                <a:latin typeface="Raleway" pitchFamily="2" charset="-94"/>
              </a:rPr>
              <a:t>Katılımcılar</a:t>
            </a:r>
          </a:p>
          <a:p>
            <a:pPr marL="285750" indent="-285750" algn="just">
              <a:lnSpc>
                <a:spcPct val="150000"/>
              </a:lnSpc>
              <a:buFont typeface="Arial" panose="020B0604020202020204" pitchFamily="34" charset="0"/>
              <a:buChar char="•"/>
            </a:pPr>
            <a:r>
              <a:rPr lang="tr-TR" dirty="0">
                <a:solidFill>
                  <a:srgbClr val="000000"/>
                </a:solidFill>
                <a:latin typeface="Raleway" pitchFamily="2" charset="-94"/>
              </a:rPr>
              <a:t>Soyut Sınıf (Uygulama)</a:t>
            </a:r>
          </a:p>
          <a:p>
            <a:pPr marL="742950" lvl="1" indent="-285750" algn="just">
              <a:lnSpc>
                <a:spcPct val="150000"/>
              </a:lnSpc>
              <a:buFont typeface="Arial" panose="020B0604020202020204" pitchFamily="34" charset="0"/>
              <a:buChar char="•"/>
            </a:pPr>
            <a:r>
              <a:rPr lang="tr-TR" dirty="0">
                <a:solidFill>
                  <a:srgbClr val="000000"/>
                </a:solidFill>
                <a:latin typeface="Raleway" pitchFamily="2" charset="-94"/>
              </a:rPr>
              <a:t> Somut alt sınıfların bir algoritmanın adımlarını uygulamak için tanımladığı soyut ilkel işlemleri tanımlar.</a:t>
            </a:r>
          </a:p>
          <a:p>
            <a:pPr marL="742950" lvl="1" indent="-285750" algn="just">
              <a:lnSpc>
                <a:spcPct val="150000"/>
              </a:lnSpc>
              <a:buFont typeface="Arial" panose="020B0604020202020204" pitchFamily="34" charset="0"/>
              <a:buChar char="•"/>
            </a:pPr>
            <a:r>
              <a:rPr lang="tr-TR" dirty="0">
                <a:solidFill>
                  <a:srgbClr val="000000"/>
                </a:solidFill>
                <a:latin typeface="Raleway" pitchFamily="2" charset="-94"/>
              </a:rPr>
              <a:t> bir algoritmanın iskeletini tanımlayan bir şablon yöntemi uygular. Şablon yöntemi, ilkel işlemlerin yanı sıra </a:t>
            </a:r>
            <a:r>
              <a:rPr lang="tr-TR" dirty="0" err="1">
                <a:solidFill>
                  <a:srgbClr val="000000"/>
                </a:solidFill>
                <a:latin typeface="Raleway" pitchFamily="2" charset="-94"/>
              </a:rPr>
              <a:t>AbstractClass'ta</a:t>
            </a:r>
            <a:r>
              <a:rPr lang="tr-TR" dirty="0">
                <a:solidFill>
                  <a:srgbClr val="000000"/>
                </a:solidFill>
                <a:latin typeface="Raleway" pitchFamily="2" charset="-94"/>
              </a:rPr>
              <a:t> veya diğer nesnelerin işlemlerini de çağırır.• </a:t>
            </a:r>
          </a:p>
          <a:p>
            <a:pPr marL="285750" indent="-285750" algn="just">
              <a:lnSpc>
                <a:spcPct val="150000"/>
              </a:lnSpc>
              <a:buFont typeface="Arial" panose="020B0604020202020204" pitchFamily="34" charset="0"/>
              <a:buChar char="•"/>
            </a:pPr>
            <a:r>
              <a:rPr lang="tr-TR" dirty="0">
                <a:solidFill>
                  <a:srgbClr val="000000"/>
                </a:solidFill>
                <a:latin typeface="Raleway" pitchFamily="2" charset="-94"/>
              </a:rPr>
              <a:t>Somut Sınıfı (Uygulamam)</a:t>
            </a:r>
          </a:p>
          <a:p>
            <a:pPr marL="742950" lvl="1" indent="-285750" algn="just">
              <a:lnSpc>
                <a:spcPct val="150000"/>
              </a:lnSpc>
              <a:buFont typeface="Arial" panose="020B0604020202020204" pitchFamily="34" charset="0"/>
              <a:buChar char="•"/>
            </a:pPr>
            <a:r>
              <a:rPr lang="tr-TR" dirty="0">
                <a:solidFill>
                  <a:srgbClr val="000000"/>
                </a:solidFill>
                <a:latin typeface="Raleway" pitchFamily="2" charset="-94"/>
              </a:rPr>
              <a:t>Algoritmanın alt sınıfa özgü adımlarını gerçekleştirmek için ilkel işlemleri uygular.</a:t>
            </a:r>
          </a:p>
        </p:txBody>
      </p:sp>
      <p:pic>
        <p:nvPicPr>
          <p:cNvPr id="3" name="Resim 2">
            <a:extLst>
              <a:ext uri="{FF2B5EF4-FFF2-40B4-BE49-F238E27FC236}">
                <a16:creationId xmlns:a16="http://schemas.microsoft.com/office/drawing/2014/main" id="{712592D2-5719-C627-60FC-9D3328A65214}"/>
              </a:ext>
            </a:extLst>
          </p:cNvPr>
          <p:cNvPicPr>
            <a:picLocks noChangeAspect="1"/>
          </p:cNvPicPr>
          <p:nvPr/>
        </p:nvPicPr>
        <p:blipFill>
          <a:blip r:embed="rId2"/>
          <a:stretch>
            <a:fillRect/>
          </a:stretch>
        </p:blipFill>
        <p:spPr>
          <a:xfrm>
            <a:off x="7676288" y="2389297"/>
            <a:ext cx="4515712" cy="2655669"/>
          </a:xfrm>
          <a:prstGeom prst="rect">
            <a:avLst/>
          </a:prstGeom>
        </p:spPr>
      </p:pic>
    </p:spTree>
    <p:extLst>
      <p:ext uri="{BB962C8B-B14F-4D97-AF65-F5344CB8AC3E}">
        <p14:creationId xmlns:p14="http://schemas.microsoft.com/office/powerpoint/2010/main" val="1461945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1"/>
          <p:cNvSpPr txBox="1">
            <a:spLocks/>
          </p:cNvSpPr>
          <p:nvPr/>
        </p:nvSpPr>
        <p:spPr>
          <a:xfrm>
            <a:off x="843281" y="263193"/>
            <a:ext cx="9763759" cy="612733"/>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b="1" dirty="0">
                <a:solidFill>
                  <a:srgbClr val="FF0000"/>
                </a:solidFill>
                <a:latin typeface="Amasis MT Pro Light" panose="020B0604020202020204" pitchFamily="18" charset="-94"/>
                <a:ea typeface="Adobe Fan Heiti Std B" panose="020B0700000000000000" pitchFamily="34" charset="-128"/>
              </a:rPr>
              <a:t>Template </a:t>
            </a:r>
            <a:r>
              <a:rPr lang="tr-TR" sz="3600" b="1" dirty="0" err="1">
                <a:solidFill>
                  <a:srgbClr val="FF0000"/>
                </a:solidFill>
                <a:latin typeface="Amasis MT Pro Light" panose="020B0604020202020204" pitchFamily="18" charset="-94"/>
                <a:ea typeface="Adobe Fan Heiti Std B" panose="020B0700000000000000" pitchFamily="34" charset="-128"/>
              </a:rPr>
              <a:t>Method</a:t>
            </a:r>
            <a:r>
              <a:rPr lang="tr-TR" sz="3600" b="1" dirty="0">
                <a:solidFill>
                  <a:srgbClr val="FF0000"/>
                </a:solidFill>
                <a:latin typeface="Amasis MT Pro Light" panose="020B0604020202020204" pitchFamily="18" charset="-94"/>
                <a:ea typeface="Adobe Fan Heiti Std B" panose="020B0700000000000000" pitchFamily="34" charset="-128"/>
              </a:rPr>
              <a:t> </a:t>
            </a:r>
            <a:r>
              <a:rPr lang="tr-TR" sz="3600" b="1" dirty="0" err="1">
                <a:solidFill>
                  <a:srgbClr val="FF0000"/>
                </a:solidFill>
                <a:latin typeface="Amasis MT Pro Light" panose="020B0604020202020204" pitchFamily="18" charset="-94"/>
                <a:ea typeface="Adobe Fan Heiti Std B" panose="020B0700000000000000" pitchFamily="34" charset="-128"/>
              </a:rPr>
              <a:t>Patterns</a:t>
            </a:r>
            <a:endParaRPr lang="tr-TR" sz="3600" b="1" dirty="0">
              <a:solidFill>
                <a:srgbClr val="FF0000"/>
              </a:solidFill>
              <a:latin typeface="Amasis MT Pro Light" panose="020B0604020202020204" pitchFamily="18" charset="-94"/>
              <a:ea typeface="Adobe Fan Heiti Std B" panose="020B0700000000000000" pitchFamily="34" charset="-128"/>
            </a:endParaRPr>
          </a:p>
        </p:txBody>
      </p:sp>
      <p:sp>
        <p:nvSpPr>
          <p:cNvPr id="8" name="Metin kutusu 7">
            <a:extLst>
              <a:ext uri="{FF2B5EF4-FFF2-40B4-BE49-F238E27FC236}">
                <a16:creationId xmlns:a16="http://schemas.microsoft.com/office/drawing/2014/main" id="{EF9D5770-B710-0C32-415A-8CD40D29E688}"/>
              </a:ext>
            </a:extLst>
          </p:cNvPr>
          <p:cNvSpPr txBox="1"/>
          <p:nvPr/>
        </p:nvSpPr>
        <p:spPr>
          <a:xfrm>
            <a:off x="1016523" y="875926"/>
            <a:ext cx="10305217" cy="5491311"/>
          </a:xfrm>
          <a:prstGeom prst="rect">
            <a:avLst/>
          </a:prstGeom>
          <a:noFill/>
          <a:ln>
            <a:solidFill>
              <a:schemeClr val="accent1"/>
            </a:solidFill>
          </a:ln>
        </p:spPr>
        <p:txBody>
          <a:bodyPr wrap="square">
            <a:spAutoFit/>
          </a:bodyPr>
          <a:lstStyle/>
          <a:p>
            <a:pPr algn="just">
              <a:lnSpc>
                <a:spcPct val="150000"/>
              </a:lnSpc>
            </a:pPr>
            <a:r>
              <a:rPr lang="tr-TR" sz="2000" b="1" dirty="0">
                <a:solidFill>
                  <a:srgbClr val="C00000"/>
                </a:solidFill>
                <a:latin typeface="Raleway" pitchFamily="2" charset="-94"/>
              </a:rPr>
              <a:t>Örnek</a:t>
            </a:r>
          </a:p>
          <a:p>
            <a:pPr algn="just">
              <a:lnSpc>
                <a:spcPct val="150000"/>
              </a:lnSpc>
            </a:pPr>
            <a:r>
              <a:rPr lang="tr-TR" b="0" i="0" dirty="0">
                <a:solidFill>
                  <a:srgbClr val="000000"/>
                </a:solidFill>
                <a:effectLst/>
                <a:latin typeface="Raleway" pitchFamily="2" charset="-94"/>
              </a:rPr>
              <a:t>Diyelim ki genellikle belirli adımları olan herhangi bir ev inşa etmemiz gerekiyor. Bazı adımların varsayılan uygulaması vardır ve bazı adımlar, varsayılan uygulaması olmayan uygulayıcıya çok özeldir.</a:t>
            </a:r>
          </a:p>
          <a:p>
            <a:pPr algn="just">
              <a:lnSpc>
                <a:spcPct val="150000"/>
              </a:lnSpc>
            </a:pPr>
            <a:r>
              <a:rPr lang="tr-TR" b="0" i="0" dirty="0">
                <a:solidFill>
                  <a:srgbClr val="000000"/>
                </a:solidFill>
                <a:effectLst/>
                <a:latin typeface="Raleway" pitchFamily="2" charset="-94"/>
              </a:rPr>
              <a:t>Varsayılan uygulamaya sahip adımlar</a:t>
            </a:r>
          </a:p>
          <a:p>
            <a:pPr marL="285750" indent="-285750" algn="just">
              <a:lnSpc>
                <a:spcPct val="150000"/>
              </a:lnSpc>
              <a:buFont typeface="Arial" panose="020B0604020202020204" pitchFamily="34" charset="0"/>
              <a:buChar char="•"/>
            </a:pPr>
            <a:r>
              <a:rPr lang="tr-TR" b="0" i="0" dirty="0">
                <a:solidFill>
                  <a:srgbClr val="000000"/>
                </a:solidFill>
                <a:effectLst/>
                <a:latin typeface="Raleway" pitchFamily="2" charset="-94"/>
              </a:rPr>
              <a:t>Temel </a:t>
            </a:r>
            <a:r>
              <a:rPr lang="tr-TR" b="0" i="0" dirty="0" err="1">
                <a:solidFill>
                  <a:srgbClr val="000000"/>
                </a:solidFill>
                <a:effectLst/>
                <a:latin typeface="Raleway" pitchFamily="2" charset="-94"/>
              </a:rPr>
              <a:t>temel</a:t>
            </a:r>
            <a:r>
              <a:rPr lang="tr-TR" b="0" i="0" dirty="0">
                <a:solidFill>
                  <a:srgbClr val="000000"/>
                </a:solidFill>
                <a:effectLst/>
                <a:latin typeface="Raleway" pitchFamily="2" charset="-94"/>
              </a:rPr>
              <a:t> inşaatı</a:t>
            </a:r>
          </a:p>
          <a:p>
            <a:pPr marL="285750" indent="-285750" algn="just">
              <a:lnSpc>
                <a:spcPct val="150000"/>
              </a:lnSpc>
              <a:buFont typeface="Arial" panose="020B0604020202020204" pitchFamily="34" charset="0"/>
              <a:buChar char="•"/>
            </a:pPr>
            <a:r>
              <a:rPr lang="tr-TR" b="0" i="0" dirty="0">
                <a:solidFill>
                  <a:srgbClr val="000000"/>
                </a:solidFill>
                <a:effectLst/>
                <a:latin typeface="Raleway" pitchFamily="2" charset="-94"/>
              </a:rPr>
              <a:t>çatı inşaatı</a:t>
            </a:r>
          </a:p>
          <a:p>
            <a:pPr algn="just">
              <a:lnSpc>
                <a:spcPct val="150000"/>
              </a:lnSpc>
            </a:pPr>
            <a:r>
              <a:rPr lang="tr-TR" b="0" i="0" dirty="0">
                <a:solidFill>
                  <a:srgbClr val="000000"/>
                </a:solidFill>
                <a:effectLst/>
                <a:latin typeface="Raleway" pitchFamily="2" charset="-94"/>
              </a:rPr>
              <a:t>Varsayılan olmayan uygulamaya sahip adımlar</a:t>
            </a:r>
          </a:p>
          <a:p>
            <a:pPr marL="285750" indent="-285750" algn="just">
              <a:lnSpc>
                <a:spcPct val="150000"/>
              </a:lnSpc>
              <a:buFont typeface="Arial" panose="020B0604020202020204" pitchFamily="34" charset="0"/>
              <a:buChar char="•"/>
            </a:pPr>
            <a:r>
              <a:rPr lang="tr-TR" b="0" i="0" dirty="0">
                <a:solidFill>
                  <a:srgbClr val="000000"/>
                </a:solidFill>
                <a:effectLst/>
                <a:latin typeface="Raleway" pitchFamily="2" charset="-94"/>
              </a:rPr>
              <a:t>duvar inşaatı</a:t>
            </a:r>
          </a:p>
          <a:p>
            <a:pPr marL="285750" indent="-285750" algn="just">
              <a:lnSpc>
                <a:spcPct val="150000"/>
              </a:lnSpc>
              <a:buFont typeface="Arial" panose="020B0604020202020204" pitchFamily="34" charset="0"/>
              <a:buChar char="•"/>
            </a:pPr>
            <a:r>
              <a:rPr lang="tr-TR" b="0" i="0" dirty="0">
                <a:solidFill>
                  <a:srgbClr val="000000"/>
                </a:solidFill>
                <a:effectLst/>
                <a:latin typeface="Raleway" pitchFamily="2" charset="-94"/>
              </a:rPr>
              <a:t>Pencere ve kapıların yapımı</a:t>
            </a:r>
          </a:p>
          <a:p>
            <a:pPr marL="285750" indent="-285750" algn="just">
              <a:lnSpc>
                <a:spcPct val="150000"/>
              </a:lnSpc>
              <a:buFont typeface="Arial" panose="020B0604020202020204" pitchFamily="34" charset="0"/>
              <a:buChar char="•"/>
            </a:pPr>
            <a:r>
              <a:rPr lang="tr-TR" b="0" i="0" dirty="0">
                <a:solidFill>
                  <a:srgbClr val="000000"/>
                </a:solidFill>
                <a:effectLst/>
                <a:latin typeface="Raleway" pitchFamily="2" charset="-94"/>
              </a:rPr>
              <a:t>boyama</a:t>
            </a:r>
          </a:p>
          <a:p>
            <a:pPr marL="285750" indent="-285750" algn="just">
              <a:lnSpc>
                <a:spcPct val="150000"/>
              </a:lnSpc>
              <a:buFont typeface="Arial" panose="020B0604020202020204" pitchFamily="34" charset="0"/>
              <a:buChar char="•"/>
            </a:pPr>
            <a:r>
              <a:rPr lang="tr-TR" b="0" i="0" dirty="0">
                <a:solidFill>
                  <a:srgbClr val="000000"/>
                </a:solidFill>
                <a:effectLst/>
                <a:latin typeface="Raleway" pitchFamily="2" charset="-94"/>
              </a:rPr>
              <a:t>İç dekorasyon</a:t>
            </a:r>
          </a:p>
          <a:p>
            <a:pPr algn="just">
              <a:lnSpc>
                <a:spcPct val="150000"/>
              </a:lnSpc>
            </a:pPr>
            <a:r>
              <a:rPr lang="tr-TR" b="0" i="0" dirty="0">
                <a:solidFill>
                  <a:srgbClr val="000000"/>
                </a:solidFill>
                <a:effectLst/>
                <a:latin typeface="Raleway" pitchFamily="2" charset="-94"/>
              </a:rPr>
              <a:t>Bu adımları uygulamadaki tüm uygulama sınıfları tarafından sırayla uygulamak istiyoruz </a:t>
            </a:r>
            <a:endParaRPr lang="tr-TR" dirty="0">
              <a:solidFill>
                <a:srgbClr val="000000"/>
              </a:solidFill>
              <a:latin typeface="Raleway" pitchFamily="2" charset="-94"/>
            </a:endParaRPr>
          </a:p>
        </p:txBody>
      </p:sp>
    </p:spTree>
    <p:extLst>
      <p:ext uri="{BB962C8B-B14F-4D97-AF65-F5344CB8AC3E}">
        <p14:creationId xmlns:p14="http://schemas.microsoft.com/office/powerpoint/2010/main" val="1980243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1"/>
          <p:cNvSpPr txBox="1">
            <a:spLocks/>
          </p:cNvSpPr>
          <p:nvPr/>
        </p:nvSpPr>
        <p:spPr>
          <a:xfrm>
            <a:off x="843281" y="263193"/>
            <a:ext cx="9763759" cy="612733"/>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b="1" dirty="0">
                <a:solidFill>
                  <a:srgbClr val="FF0000"/>
                </a:solidFill>
                <a:latin typeface="Amasis MT Pro Light" panose="020B0604020202020204" pitchFamily="18" charset="-94"/>
                <a:ea typeface="Adobe Fan Heiti Std B" panose="020B0700000000000000" pitchFamily="34" charset="-128"/>
              </a:rPr>
              <a:t>Template </a:t>
            </a:r>
            <a:r>
              <a:rPr lang="tr-TR" sz="3600" b="1" dirty="0" err="1">
                <a:solidFill>
                  <a:srgbClr val="FF0000"/>
                </a:solidFill>
                <a:latin typeface="Amasis MT Pro Light" panose="020B0604020202020204" pitchFamily="18" charset="-94"/>
                <a:ea typeface="Adobe Fan Heiti Std B" panose="020B0700000000000000" pitchFamily="34" charset="-128"/>
              </a:rPr>
              <a:t>Method</a:t>
            </a:r>
            <a:r>
              <a:rPr lang="tr-TR" sz="3600" b="1" dirty="0">
                <a:solidFill>
                  <a:srgbClr val="FF0000"/>
                </a:solidFill>
                <a:latin typeface="Amasis MT Pro Light" panose="020B0604020202020204" pitchFamily="18" charset="-94"/>
                <a:ea typeface="Adobe Fan Heiti Std B" panose="020B0700000000000000" pitchFamily="34" charset="-128"/>
              </a:rPr>
              <a:t> </a:t>
            </a:r>
            <a:r>
              <a:rPr lang="tr-TR" sz="3600" b="1" dirty="0" err="1">
                <a:solidFill>
                  <a:srgbClr val="FF0000"/>
                </a:solidFill>
                <a:latin typeface="Amasis MT Pro Light" panose="020B0604020202020204" pitchFamily="18" charset="-94"/>
                <a:ea typeface="Adobe Fan Heiti Std B" panose="020B0700000000000000" pitchFamily="34" charset="-128"/>
              </a:rPr>
              <a:t>Patterns</a:t>
            </a:r>
            <a:endParaRPr lang="tr-TR" sz="3600" b="1" dirty="0">
              <a:solidFill>
                <a:srgbClr val="FF0000"/>
              </a:solidFill>
              <a:latin typeface="Amasis MT Pro Light" panose="020B0604020202020204" pitchFamily="18" charset="-94"/>
              <a:ea typeface="Adobe Fan Heiti Std B" panose="020B0700000000000000" pitchFamily="34" charset="-128"/>
            </a:endParaRPr>
          </a:p>
        </p:txBody>
      </p:sp>
      <p:sp>
        <p:nvSpPr>
          <p:cNvPr id="8" name="Metin kutusu 7">
            <a:extLst>
              <a:ext uri="{FF2B5EF4-FFF2-40B4-BE49-F238E27FC236}">
                <a16:creationId xmlns:a16="http://schemas.microsoft.com/office/drawing/2014/main" id="{EF9D5770-B710-0C32-415A-8CD40D29E688}"/>
              </a:ext>
            </a:extLst>
          </p:cNvPr>
          <p:cNvSpPr txBox="1"/>
          <p:nvPr/>
        </p:nvSpPr>
        <p:spPr>
          <a:xfrm>
            <a:off x="1077483" y="1367519"/>
            <a:ext cx="10305217" cy="3829318"/>
          </a:xfrm>
          <a:prstGeom prst="rect">
            <a:avLst/>
          </a:prstGeom>
          <a:noFill/>
          <a:ln>
            <a:solidFill>
              <a:schemeClr val="accent1"/>
            </a:solidFill>
          </a:ln>
        </p:spPr>
        <p:txBody>
          <a:bodyPr wrap="square">
            <a:spAutoFit/>
          </a:bodyPr>
          <a:lstStyle/>
          <a:p>
            <a:pPr algn="just">
              <a:lnSpc>
                <a:spcPct val="150000"/>
              </a:lnSpc>
            </a:pPr>
            <a:r>
              <a:rPr lang="tr-TR" sz="2000" b="1" dirty="0">
                <a:solidFill>
                  <a:srgbClr val="C00000"/>
                </a:solidFill>
                <a:latin typeface="Raleway" pitchFamily="2" charset="-94"/>
              </a:rPr>
              <a:t>Örnek</a:t>
            </a:r>
          </a:p>
          <a:p>
            <a:pPr algn="just">
              <a:lnSpc>
                <a:spcPct val="150000"/>
              </a:lnSpc>
            </a:pPr>
            <a:r>
              <a:rPr lang="tr-TR" b="0" i="0" dirty="0">
                <a:solidFill>
                  <a:srgbClr val="000000"/>
                </a:solidFill>
                <a:effectLst/>
                <a:latin typeface="Raleway" pitchFamily="2" charset="-94"/>
              </a:rPr>
              <a:t>Yukarıdaki problemde, tüm bina sınıflarının izlemesi gereken sabit sırayla belirli adımlarımız var. Böylece, bu sorunu çözmek için </a:t>
            </a:r>
            <a:r>
              <a:rPr lang="tr-TR" b="1" i="0" dirty="0">
                <a:solidFill>
                  <a:srgbClr val="000000"/>
                </a:solidFill>
                <a:effectLst/>
                <a:latin typeface="Raleway" pitchFamily="2" charset="-94"/>
              </a:rPr>
              <a:t>şablon yöntemi tasarım </a:t>
            </a:r>
            <a:r>
              <a:rPr lang="tr-TR" b="0" i="0" dirty="0">
                <a:solidFill>
                  <a:srgbClr val="000000"/>
                </a:solidFill>
                <a:effectLst/>
                <a:latin typeface="Raleway" pitchFamily="2" charset="-94"/>
              </a:rPr>
              <a:t>desenini kullanabiliriz.</a:t>
            </a:r>
          </a:p>
          <a:p>
            <a:pPr algn="just">
              <a:lnSpc>
                <a:spcPct val="150000"/>
              </a:lnSpc>
            </a:pPr>
            <a:endParaRPr lang="tr-TR" b="0" i="0" dirty="0">
              <a:solidFill>
                <a:srgbClr val="000000"/>
              </a:solidFill>
              <a:effectLst/>
              <a:latin typeface="Raleway" pitchFamily="2" charset="-94"/>
            </a:endParaRPr>
          </a:p>
          <a:p>
            <a:pPr algn="just">
              <a:lnSpc>
                <a:spcPct val="150000"/>
              </a:lnSpc>
            </a:pPr>
            <a:r>
              <a:rPr lang="tr-TR" b="0" i="0" dirty="0">
                <a:solidFill>
                  <a:srgbClr val="000000"/>
                </a:solidFill>
                <a:effectLst/>
                <a:latin typeface="Raleway" pitchFamily="2" charset="-94"/>
              </a:rPr>
              <a:t>Tüm adımları metot olarak içeren bir temel sınıf (</a:t>
            </a:r>
            <a:r>
              <a:rPr lang="tr-TR" b="1" i="0" dirty="0">
                <a:solidFill>
                  <a:srgbClr val="000000"/>
                </a:solidFill>
                <a:effectLst/>
                <a:latin typeface="Raleway" pitchFamily="2" charset="-94"/>
              </a:rPr>
              <a:t>House)</a:t>
            </a:r>
            <a:r>
              <a:rPr lang="tr-TR" b="0" i="0" dirty="0">
                <a:solidFill>
                  <a:srgbClr val="000000"/>
                </a:solidFill>
                <a:effectLst/>
                <a:latin typeface="Raleway" pitchFamily="2" charset="-94"/>
              </a:rPr>
              <a:t> ve ara adımları sırayla çağıracak bir şablon metot tanımlayalım (</a:t>
            </a:r>
            <a:r>
              <a:rPr lang="tr-TR" b="1" i="0" dirty="0" err="1">
                <a:solidFill>
                  <a:srgbClr val="000000"/>
                </a:solidFill>
                <a:effectLst/>
                <a:latin typeface="Raleway" pitchFamily="2" charset="-94"/>
              </a:rPr>
              <a:t>buildhouse</a:t>
            </a:r>
            <a:r>
              <a:rPr lang="tr-TR" b="1" i="0" dirty="0">
                <a:solidFill>
                  <a:srgbClr val="000000"/>
                </a:solidFill>
                <a:effectLst/>
                <a:latin typeface="Raleway" pitchFamily="2" charset="-94"/>
              </a:rPr>
              <a:t>()</a:t>
            </a:r>
            <a:r>
              <a:rPr lang="tr-TR" b="0" i="0" dirty="0">
                <a:solidFill>
                  <a:srgbClr val="000000"/>
                </a:solidFill>
                <a:effectLst/>
                <a:latin typeface="Raleway" pitchFamily="2" charset="-94"/>
              </a:rPr>
              <a:t>)</a:t>
            </a:r>
          </a:p>
          <a:p>
            <a:pPr algn="just">
              <a:lnSpc>
                <a:spcPct val="150000"/>
              </a:lnSpc>
            </a:pPr>
            <a:endParaRPr lang="tr-TR" b="0" i="0" dirty="0">
              <a:solidFill>
                <a:srgbClr val="000000"/>
              </a:solidFill>
              <a:effectLst/>
              <a:latin typeface="Raleway" pitchFamily="2" charset="-94"/>
            </a:endParaRPr>
          </a:p>
          <a:p>
            <a:pPr algn="just">
              <a:lnSpc>
                <a:spcPct val="150000"/>
              </a:lnSpc>
            </a:pPr>
            <a:r>
              <a:rPr lang="tr-TR" b="0" i="0" dirty="0">
                <a:solidFill>
                  <a:srgbClr val="000000"/>
                </a:solidFill>
                <a:effectLst/>
                <a:latin typeface="Raleway" pitchFamily="2" charset="-94"/>
              </a:rPr>
              <a:t>Ayrıca  </a:t>
            </a:r>
            <a:r>
              <a:rPr lang="tr-TR" b="1" i="0" dirty="0" err="1">
                <a:solidFill>
                  <a:srgbClr val="000000"/>
                </a:solidFill>
                <a:effectLst/>
                <a:latin typeface="Raleway" pitchFamily="2" charset="-94"/>
              </a:rPr>
              <a:t>GlassWallHouse</a:t>
            </a:r>
            <a:r>
              <a:rPr lang="tr-TR" b="0" i="0" dirty="0">
                <a:solidFill>
                  <a:srgbClr val="000000"/>
                </a:solidFill>
                <a:effectLst/>
                <a:latin typeface="Raleway" pitchFamily="2" charset="-94"/>
              </a:rPr>
              <a:t> ve </a:t>
            </a:r>
            <a:r>
              <a:rPr lang="tr-TR" b="1" i="0" dirty="0" err="1">
                <a:solidFill>
                  <a:srgbClr val="000000"/>
                </a:solidFill>
                <a:effectLst/>
                <a:latin typeface="Raleway" pitchFamily="2" charset="-94"/>
              </a:rPr>
              <a:t>ConcreteWallHouse</a:t>
            </a:r>
            <a:r>
              <a:rPr lang="tr-TR" b="0" i="0" dirty="0">
                <a:solidFill>
                  <a:srgbClr val="000000"/>
                </a:solidFill>
                <a:effectLst/>
                <a:latin typeface="Raleway" pitchFamily="2" charset="-94"/>
              </a:rPr>
              <a:t> gibi evlerin türüne göre türetilmiş sınıflar oluşturacağız.</a:t>
            </a:r>
            <a:endParaRPr lang="tr-TR" dirty="0">
              <a:solidFill>
                <a:srgbClr val="000000"/>
              </a:solidFill>
              <a:latin typeface="Raleway" pitchFamily="2" charset="-94"/>
            </a:endParaRPr>
          </a:p>
        </p:txBody>
      </p:sp>
    </p:spTree>
    <p:extLst>
      <p:ext uri="{BB962C8B-B14F-4D97-AF65-F5344CB8AC3E}">
        <p14:creationId xmlns:p14="http://schemas.microsoft.com/office/powerpoint/2010/main" val="566685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1"/>
          <p:cNvSpPr txBox="1">
            <a:spLocks/>
          </p:cNvSpPr>
          <p:nvPr/>
        </p:nvSpPr>
        <p:spPr>
          <a:xfrm>
            <a:off x="843281" y="263193"/>
            <a:ext cx="9763759" cy="612733"/>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b="1" dirty="0">
                <a:solidFill>
                  <a:srgbClr val="FF0000"/>
                </a:solidFill>
                <a:latin typeface="Amasis MT Pro Light" panose="020B0604020202020204" pitchFamily="18" charset="-94"/>
                <a:ea typeface="Adobe Fan Heiti Std B" panose="020B0700000000000000" pitchFamily="34" charset="-128"/>
              </a:rPr>
              <a:t>Template </a:t>
            </a:r>
            <a:r>
              <a:rPr lang="tr-TR" sz="3600" b="1" dirty="0" err="1">
                <a:solidFill>
                  <a:srgbClr val="FF0000"/>
                </a:solidFill>
                <a:latin typeface="Amasis MT Pro Light" panose="020B0604020202020204" pitchFamily="18" charset="-94"/>
                <a:ea typeface="Adobe Fan Heiti Std B" panose="020B0700000000000000" pitchFamily="34" charset="-128"/>
              </a:rPr>
              <a:t>Method</a:t>
            </a:r>
            <a:r>
              <a:rPr lang="tr-TR" sz="3600" b="1" dirty="0">
                <a:solidFill>
                  <a:srgbClr val="FF0000"/>
                </a:solidFill>
                <a:latin typeface="Amasis MT Pro Light" panose="020B0604020202020204" pitchFamily="18" charset="-94"/>
                <a:ea typeface="Adobe Fan Heiti Std B" panose="020B0700000000000000" pitchFamily="34" charset="-128"/>
              </a:rPr>
              <a:t> </a:t>
            </a:r>
            <a:r>
              <a:rPr lang="tr-TR" sz="3600" b="1" dirty="0" err="1">
                <a:solidFill>
                  <a:srgbClr val="FF0000"/>
                </a:solidFill>
                <a:latin typeface="Amasis MT Pro Light" panose="020B0604020202020204" pitchFamily="18" charset="-94"/>
                <a:ea typeface="Adobe Fan Heiti Std B" panose="020B0700000000000000" pitchFamily="34" charset="-128"/>
              </a:rPr>
              <a:t>Patterns</a:t>
            </a:r>
            <a:endParaRPr lang="tr-TR" sz="3600" b="1" dirty="0">
              <a:solidFill>
                <a:srgbClr val="FF0000"/>
              </a:solidFill>
              <a:latin typeface="Amasis MT Pro Light" panose="020B0604020202020204" pitchFamily="18" charset="-94"/>
              <a:ea typeface="Adobe Fan Heiti Std B" panose="020B0700000000000000" pitchFamily="34" charset="-128"/>
            </a:endParaRPr>
          </a:p>
        </p:txBody>
      </p:sp>
      <p:sp>
        <p:nvSpPr>
          <p:cNvPr id="8" name="Metin kutusu 7">
            <a:extLst>
              <a:ext uri="{FF2B5EF4-FFF2-40B4-BE49-F238E27FC236}">
                <a16:creationId xmlns:a16="http://schemas.microsoft.com/office/drawing/2014/main" id="{EF9D5770-B710-0C32-415A-8CD40D29E688}"/>
              </a:ext>
            </a:extLst>
          </p:cNvPr>
          <p:cNvSpPr txBox="1"/>
          <p:nvPr/>
        </p:nvSpPr>
        <p:spPr>
          <a:xfrm>
            <a:off x="1077484" y="1367519"/>
            <a:ext cx="2369910" cy="499945"/>
          </a:xfrm>
          <a:prstGeom prst="rect">
            <a:avLst/>
          </a:prstGeom>
          <a:noFill/>
          <a:ln>
            <a:solidFill>
              <a:schemeClr val="accent1"/>
            </a:solidFill>
          </a:ln>
        </p:spPr>
        <p:txBody>
          <a:bodyPr wrap="square">
            <a:spAutoFit/>
          </a:bodyPr>
          <a:lstStyle/>
          <a:p>
            <a:pPr algn="just">
              <a:lnSpc>
                <a:spcPct val="150000"/>
              </a:lnSpc>
            </a:pPr>
            <a:r>
              <a:rPr lang="tr-TR" sz="2000" b="1" dirty="0">
                <a:solidFill>
                  <a:srgbClr val="C00000"/>
                </a:solidFill>
                <a:latin typeface="Raleway" pitchFamily="2" charset="-94"/>
              </a:rPr>
              <a:t>Örnek</a:t>
            </a:r>
          </a:p>
        </p:txBody>
      </p:sp>
      <p:pic>
        <p:nvPicPr>
          <p:cNvPr id="4098" name="Picture 2" descr="template method design pattern class diagram">
            <a:extLst>
              <a:ext uri="{FF2B5EF4-FFF2-40B4-BE49-F238E27FC236}">
                <a16:creationId xmlns:a16="http://schemas.microsoft.com/office/drawing/2014/main" id="{617E596E-3BDC-63FB-65BF-D397A80B2B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1030" y="875926"/>
            <a:ext cx="7807707" cy="5309241"/>
          </a:xfrm>
          <a:prstGeom prst="rect">
            <a:avLst/>
          </a:prstGeom>
          <a:noFill/>
          <a:ln w="15875">
            <a:solidFill>
              <a:schemeClr val="accent1"/>
            </a:solid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441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1"/>
          <p:cNvSpPr txBox="1">
            <a:spLocks/>
          </p:cNvSpPr>
          <p:nvPr/>
        </p:nvSpPr>
        <p:spPr>
          <a:xfrm>
            <a:off x="843281" y="263193"/>
            <a:ext cx="9763759" cy="612733"/>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b="1" dirty="0" err="1">
                <a:solidFill>
                  <a:srgbClr val="FF0000"/>
                </a:solidFill>
                <a:latin typeface="Amasis MT Pro Light" panose="020B0604020202020204" pitchFamily="18" charset="-94"/>
                <a:ea typeface="Adobe Fan Heiti Std B" panose="020B0700000000000000" pitchFamily="34" charset="-128"/>
              </a:rPr>
              <a:t>Iterator</a:t>
            </a:r>
            <a:r>
              <a:rPr lang="tr-TR" sz="3600" b="1" dirty="0">
                <a:solidFill>
                  <a:srgbClr val="FF0000"/>
                </a:solidFill>
                <a:latin typeface="Amasis MT Pro Light" panose="020B0604020202020204" pitchFamily="18" charset="-94"/>
                <a:ea typeface="Adobe Fan Heiti Std B" panose="020B0700000000000000" pitchFamily="34" charset="-128"/>
              </a:rPr>
              <a:t> </a:t>
            </a:r>
            <a:r>
              <a:rPr lang="tr-TR" sz="3600" b="1" dirty="0" err="1">
                <a:solidFill>
                  <a:srgbClr val="FF0000"/>
                </a:solidFill>
                <a:latin typeface="Amasis MT Pro Light" panose="020B0604020202020204" pitchFamily="18" charset="-94"/>
                <a:ea typeface="Adobe Fan Heiti Std B" panose="020B0700000000000000" pitchFamily="34" charset="-128"/>
              </a:rPr>
              <a:t>Patterns</a:t>
            </a:r>
            <a:r>
              <a:rPr lang="tr-TR" sz="3600" b="1" dirty="0">
                <a:solidFill>
                  <a:srgbClr val="FF0000"/>
                </a:solidFill>
                <a:latin typeface="Amasis MT Pro Light" panose="020B0604020202020204" pitchFamily="18" charset="-94"/>
                <a:ea typeface="Adobe Fan Heiti Std B" panose="020B0700000000000000" pitchFamily="34" charset="-128"/>
              </a:rPr>
              <a:t> - Davranışsal</a:t>
            </a:r>
          </a:p>
        </p:txBody>
      </p:sp>
      <p:sp>
        <p:nvSpPr>
          <p:cNvPr id="8" name="Metin kutusu 7">
            <a:extLst>
              <a:ext uri="{FF2B5EF4-FFF2-40B4-BE49-F238E27FC236}">
                <a16:creationId xmlns:a16="http://schemas.microsoft.com/office/drawing/2014/main" id="{EF9D5770-B710-0C32-415A-8CD40D29E688}"/>
              </a:ext>
            </a:extLst>
          </p:cNvPr>
          <p:cNvSpPr txBox="1"/>
          <p:nvPr/>
        </p:nvSpPr>
        <p:spPr>
          <a:xfrm>
            <a:off x="1119524" y="3154278"/>
            <a:ext cx="10305217" cy="2167325"/>
          </a:xfrm>
          <a:prstGeom prst="rect">
            <a:avLst/>
          </a:prstGeom>
          <a:noFill/>
          <a:ln>
            <a:solidFill>
              <a:schemeClr val="accent1"/>
            </a:solidFill>
          </a:ln>
        </p:spPr>
        <p:txBody>
          <a:bodyPr wrap="square">
            <a:spAutoFit/>
          </a:bodyPr>
          <a:lstStyle/>
          <a:p>
            <a:pPr algn="just">
              <a:lnSpc>
                <a:spcPct val="150000"/>
              </a:lnSpc>
            </a:pPr>
            <a:r>
              <a:rPr lang="tr-TR" sz="2000" b="1" dirty="0">
                <a:solidFill>
                  <a:srgbClr val="C00000"/>
                </a:solidFill>
                <a:latin typeface="Raleway" pitchFamily="2" charset="-94"/>
              </a:rPr>
              <a:t>Motivation</a:t>
            </a:r>
          </a:p>
          <a:p>
            <a:pPr algn="just">
              <a:lnSpc>
                <a:spcPct val="150000"/>
              </a:lnSpc>
            </a:pPr>
            <a:r>
              <a:rPr lang="tr-TR" b="0" i="0" dirty="0" err="1">
                <a:solidFill>
                  <a:srgbClr val="000000"/>
                </a:solidFill>
                <a:effectLst/>
                <a:latin typeface="Raleway" pitchFamily="2" charset="-94"/>
              </a:rPr>
              <a:t>İterasyon</a:t>
            </a:r>
            <a:r>
              <a:rPr lang="tr-TR" b="0" i="0" dirty="0">
                <a:solidFill>
                  <a:srgbClr val="000000"/>
                </a:solidFill>
                <a:effectLst/>
                <a:latin typeface="Raleway" pitchFamily="2" charset="-94"/>
              </a:rPr>
              <a:t> örüntüsü, gerçekleştirimini göstermeden, bir nesne kümesinin elemanlarının sırayla taranmasını (</a:t>
            </a:r>
            <a:r>
              <a:rPr lang="tr-TR" b="0" i="0" dirty="0" err="1">
                <a:solidFill>
                  <a:srgbClr val="000000"/>
                </a:solidFill>
                <a:effectLst/>
                <a:latin typeface="Raleway" pitchFamily="2" charset="-94"/>
              </a:rPr>
              <a:t>iterasyon</a:t>
            </a:r>
            <a:r>
              <a:rPr lang="tr-TR" b="0" i="0" dirty="0">
                <a:solidFill>
                  <a:srgbClr val="000000"/>
                </a:solidFill>
                <a:effectLst/>
                <a:latin typeface="Raleway" pitchFamily="2" charset="-94"/>
              </a:rPr>
              <a:t>) sağlayan bir yöntem sunar. </a:t>
            </a:r>
            <a:r>
              <a:rPr lang="tr-TR" b="0" i="0" dirty="0" err="1">
                <a:solidFill>
                  <a:srgbClr val="000000"/>
                </a:solidFill>
                <a:effectLst/>
                <a:latin typeface="Raleway" pitchFamily="2" charset="-94"/>
              </a:rPr>
              <a:t>İterasyon</a:t>
            </a:r>
            <a:r>
              <a:rPr lang="tr-TR" b="0" i="0" dirty="0">
                <a:solidFill>
                  <a:srgbClr val="000000"/>
                </a:solidFill>
                <a:effectLst/>
                <a:latin typeface="Raleway" pitchFamily="2" charset="-94"/>
              </a:rPr>
              <a:t> veya taramayı ayrı bir nesne yapar, böylece nesneleri tutan birleşik nesne ile </a:t>
            </a:r>
            <a:r>
              <a:rPr lang="tr-TR" b="0" i="0" dirty="0" err="1">
                <a:solidFill>
                  <a:srgbClr val="000000"/>
                </a:solidFill>
                <a:effectLst/>
                <a:latin typeface="Raleway" pitchFamily="2" charset="-94"/>
              </a:rPr>
              <a:t>iterasyon</a:t>
            </a:r>
            <a:r>
              <a:rPr lang="tr-TR" b="0" i="0" dirty="0">
                <a:solidFill>
                  <a:srgbClr val="000000"/>
                </a:solidFill>
                <a:effectLst/>
                <a:latin typeface="Raleway" pitchFamily="2" charset="-94"/>
              </a:rPr>
              <a:t> işlevi birbirinden ayrı tutulmuş ve birleşik nesnenin karmaşıklaşması önlenmiş olur. </a:t>
            </a:r>
            <a:r>
              <a:rPr lang="tr-TR" dirty="0">
                <a:solidFill>
                  <a:srgbClr val="000000"/>
                </a:solidFill>
                <a:latin typeface="Raleway" pitchFamily="2" charset="-94"/>
              </a:rPr>
              <a:t>.</a:t>
            </a:r>
          </a:p>
        </p:txBody>
      </p:sp>
      <p:grpSp>
        <p:nvGrpSpPr>
          <p:cNvPr id="9" name="Grup 8">
            <a:extLst>
              <a:ext uri="{FF2B5EF4-FFF2-40B4-BE49-F238E27FC236}">
                <a16:creationId xmlns:a16="http://schemas.microsoft.com/office/drawing/2014/main" id="{92F77DFA-E7A3-F766-0CBC-DFC95FD576B5}"/>
              </a:ext>
            </a:extLst>
          </p:cNvPr>
          <p:cNvGrpSpPr/>
          <p:nvPr/>
        </p:nvGrpSpPr>
        <p:grpSpPr>
          <a:xfrm>
            <a:off x="1119522" y="1515334"/>
            <a:ext cx="10305222" cy="961610"/>
            <a:chOff x="1119522" y="1515334"/>
            <a:chExt cx="10305222" cy="961610"/>
          </a:xfrm>
          <a:effectLst>
            <a:outerShdw blurRad="50800" dist="38100" dir="5400000" algn="t" rotWithShape="0">
              <a:prstClr val="black">
                <a:alpha val="40000"/>
              </a:prstClr>
            </a:outerShdw>
          </a:effectLst>
        </p:grpSpPr>
        <p:sp>
          <p:nvSpPr>
            <p:cNvPr id="3" name="Metin kutusu 2">
              <a:extLst>
                <a:ext uri="{FF2B5EF4-FFF2-40B4-BE49-F238E27FC236}">
                  <a16:creationId xmlns:a16="http://schemas.microsoft.com/office/drawing/2014/main" id="{BC7164D4-42F3-902F-A614-C8114BAA53ED}"/>
                </a:ext>
              </a:extLst>
            </p:cNvPr>
            <p:cNvSpPr txBox="1"/>
            <p:nvPr/>
          </p:nvSpPr>
          <p:spPr>
            <a:xfrm>
              <a:off x="1119526" y="1515334"/>
              <a:ext cx="10305218" cy="961610"/>
            </a:xfrm>
            <a:prstGeom prst="rect">
              <a:avLst/>
            </a:prstGeom>
            <a:solidFill>
              <a:schemeClr val="accent1">
                <a:alpha val="6000"/>
              </a:schemeClr>
            </a:solidFill>
            <a:ln cap="rnd">
              <a:solidFill>
                <a:schemeClr val="accent1"/>
              </a:solidFill>
            </a:ln>
            <a:effectLst>
              <a:outerShdw blurRad="50800" dist="12700" dir="4560000" algn="tr" rotWithShape="0">
                <a:schemeClr val="accent1">
                  <a:lumMod val="75000"/>
                  <a:alpha val="44000"/>
                </a:schemeClr>
              </a:outerShdw>
              <a:softEdge rad="0"/>
            </a:effectLst>
          </p:spPr>
          <p:txBody>
            <a:bodyPr wrap="square" rtlCol="0">
              <a:spAutoFit/>
            </a:bodyPr>
            <a:lstStyle/>
            <a:p>
              <a:pPr marL="182563" algn="just" defTabSz="881063">
                <a:lnSpc>
                  <a:spcPct val="150000"/>
                </a:lnSpc>
                <a:tabLst>
                  <a:tab pos="9682163" algn="l"/>
                  <a:tab pos="10048875" algn="l"/>
                </a:tabLst>
              </a:pPr>
              <a:r>
                <a:rPr lang="tr-TR" sz="2000" dirty="0">
                  <a:solidFill>
                    <a:srgbClr val="000000"/>
                  </a:solidFill>
                  <a:latin typeface="Raleway" pitchFamily="2" charset="-94"/>
                </a:rPr>
                <a:t>Altta yatan temsilini açığa çıkarmadan toplu bir nesnenin öğelerine sırayla erişmenin bir yolunu sağlar.</a:t>
              </a:r>
            </a:p>
          </p:txBody>
        </p:sp>
        <p:sp>
          <p:nvSpPr>
            <p:cNvPr id="4" name="Dikdörtgen 3">
              <a:extLst>
                <a:ext uri="{FF2B5EF4-FFF2-40B4-BE49-F238E27FC236}">
                  <a16:creationId xmlns:a16="http://schemas.microsoft.com/office/drawing/2014/main" id="{24517A16-7F06-E239-59F3-F3332358AD64}"/>
                </a:ext>
              </a:extLst>
            </p:cNvPr>
            <p:cNvSpPr/>
            <p:nvPr/>
          </p:nvSpPr>
          <p:spPr>
            <a:xfrm flipH="1">
              <a:off x="1119522" y="1515334"/>
              <a:ext cx="79357" cy="96161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grpSp>
    </p:spTree>
    <p:extLst>
      <p:ext uri="{BB962C8B-B14F-4D97-AF65-F5344CB8AC3E}">
        <p14:creationId xmlns:p14="http://schemas.microsoft.com/office/powerpoint/2010/main" val="1367208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1"/>
          <p:cNvSpPr txBox="1">
            <a:spLocks/>
          </p:cNvSpPr>
          <p:nvPr/>
        </p:nvSpPr>
        <p:spPr>
          <a:xfrm>
            <a:off x="843281" y="263193"/>
            <a:ext cx="9763759" cy="612733"/>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b="1" dirty="0" err="1">
                <a:solidFill>
                  <a:srgbClr val="FF0000"/>
                </a:solidFill>
                <a:latin typeface="Amasis MT Pro Light" panose="020B0604020202020204" pitchFamily="18" charset="-94"/>
                <a:ea typeface="Adobe Fan Heiti Std B" panose="020B0700000000000000" pitchFamily="34" charset="-128"/>
              </a:rPr>
              <a:t>Iterator</a:t>
            </a:r>
            <a:r>
              <a:rPr lang="tr-TR" sz="3600" b="1" dirty="0">
                <a:solidFill>
                  <a:srgbClr val="FF0000"/>
                </a:solidFill>
                <a:latin typeface="Amasis MT Pro Light" panose="020B0604020202020204" pitchFamily="18" charset="-94"/>
                <a:ea typeface="Adobe Fan Heiti Std B" panose="020B0700000000000000" pitchFamily="34" charset="-128"/>
              </a:rPr>
              <a:t> </a:t>
            </a:r>
            <a:r>
              <a:rPr lang="tr-TR" sz="3600" b="1" dirty="0" err="1">
                <a:solidFill>
                  <a:srgbClr val="FF0000"/>
                </a:solidFill>
                <a:latin typeface="Amasis MT Pro Light" panose="020B0604020202020204" pitchFamily="18" charset="-94"/>
                <a:ea typeface="Adobe Fan Heiti Std B" panose="020B0700000000000000" pitchFamily="34" charset="-128"/>
              </a:rPr>
              <a:t>Patterns</a:t>
            </a:r>
            <a:endParaRPr lang="tr-TR" sz="3600" b="1" dirty="0">
              <a:solidFill>
                <a:srgbClr val="FF0000"/>
              </a:solidFill>
              <a:latin typeface="Amasis MT Pro Light" panose="020B0604020202020204" pitchFamily="18" charset="-94"/>
              <a:ea typeface="Adobe Fan Heiti Std B" panose="020B0700000000000000" pitchFamily="34" charset="-128"/>
            </a:endParaRPr>
          </a:p>
        </p:txBody>
      </p:sp>
      <p:sp>
        <p:nvSpPr>
          <p:cNvPr id="8" name="Metin kutusu 7">
            <a:extLst>
              <a:ext uri="{FF2B5EF4-FFF2-40B4-BE49-F238E27FC236}">
                <a16:creationId xmlns:a16="http://schemas.microsoft.com/office/drawing/2014/main" id="{EF9D5770-B710-0C32-415A-8CD40D29E688}"/>
              </a:ext>
            </a:extLst>
          </p:cNvPr>
          <p:cNvSpPr txBox="1"/>
          <p:nvPr/>
        </p:nvSpPr>
        <p:spPr>
          <a:xfrm>
            <a:off x="1130034" y="1567216"/>
            <a:ext cx="10305217" cy="4244816"/>
          </a:xfrm>
          <a:prstGeom prst="rect">
            <a:avLst/>
          </a:prstGeom>
          <a:noFill/>
          <a:ln>
            <a:solidFill>
              <a:schemeClr val="accent1"/>
            </a:solidFill>
          </a:ln>
        </p:spPr>
        <p:txBody>
          <a:bodyPr wrap="square">
            <a:spAutoFit/>
          </a:bodyPr>
          <a:lstStyle/>
          <a:p>
            <a:pPr algn="just">
              <a:lnSpc>
                <a:spcPct val="150000"/>
              </a:lnSpc>
            </a:pPr>
            <a:r>
              <a:rPr lang="tr-TR" sz="2000" b="1" dirty="0">
                <a:solidFill>
                  <a:srgbClr val="C00000"/>
                </a:solidFill>
                <a:latin typeface="Raleway" pitchFamily="2" charset="-94"/>
              </a:rPr>
              <a:t>Motivation</a:t>
            </a:r>
          </a:p>
          <a:p>
            <a:pPr algn="just">
              <a:lnSpc>
                <a:spcPct val="150000"/>
              </a:lnSpc>
            </a:pPr>
            <a:r>
              <a:rPr lang="tr-TR" b="0" i="0" dirty="0">
                <a:solidFill>
                  <a:srgbClr val="000000"/>
                </a:solidFill>
                <a:effectLst/>
                <a:latin typeface="Raleway" pitchFamily="2" charset="-94"/>
              </a:rPr>
              <a:t>Liste gibi birleşik (</a:t>
            </a:r>
            <a:r>
              <a:rPr lang="tr-TR" b="0" i="0" dirty="0" err="1">
                <a:solidFill>
                  <a:srgbClr val="000000"/>
                </a:solidFill>
                <a:effectLst/>
                <a:latin typeface="Raleway" pitchFamily="2" charset="-94"/>
              </a:rPr>
              <a:t>aggregate</a:t>
            </a:r>
            <a:r>
              <a:rPr lang="tr-TR" b="0" i="0" dirty="0">
                <a:solidFill>
                  <a:srgbClr val="000000"/>
                </a:solidFill>
                <a:effectLst/>
                <a:latin typeface="Raleway" pitchFamily="2" charset="-94"/>
              </a:rPr>
              <a:t>) bir nesne, iç yapısını açığa çıkarmadan öğelerine erişmeniz için bir yol sağlamalıdır. Ayrıca, neyi başarmak istediğinize bağlı olarak listeyi farklı şekillerde gezmek isteyebilirsiniz. Ancak, ihtiyaç duyacağınızı tahmin etseniz bile, muhtemelen Liste </a:t>
            </a:r>
            <a:r>
              <a:rPr lang="tr-TR" b="0" i="0" dirty="0" err="1">
                <a:solidFill>
                  <a:srgbClr val="000000"/>
                </a:solidFill>
                <a:effectLst/>
                <a:latin typeface="Raleway" pitchFamily="2" charset="-94"/>
              </a:rPr>
              <a:t>arayüzünü</a:t>
            </a:r>
            <a:r>
              <a:rPr lang="tr-TR" b="0" i="0" dirty="0">
                <a:solidFill>
                  <a:srgbClr val="000000"/>
                </a:solidFill>
                <a:effectLst/>
                <a:latin typeface="Raleway" pitchFamily="2" charset="-94"/>
              </a:rPr>
              <a:t> farklı gezintiler için işlemlerle şişirmek istemezsiniz. Aynı listede bekleyen birden fazla geçişiniz olması da gerekebilir. </a:t>
            </a:r>
            <a:r>
              <a:rPr lang="tr-TR" b="1" i="0" dirty="0">
                <a:solidFill>
                  <a:srgbClr val="000000"/>
                </a:solidFill>
                <a:effectLst/>
                <a:latin typeface="Raleway" pitchFamily="2" charset="-94"/>
              </a:rPr>
              <a:t>Yineleyici deseni</a:t>
            </a:r>
            <a:r>
              <a:rPr lang="tr-TR" b="0" i="0" dirty="0">
                <a:solidFill>
                  <a:srgbClr val="000000"/>
                </a:solidFill>
                <a:effectLst/>
                <a:latin typeface="Raleway" pitchFamily="2" charset="-94"/>
              </a:rPr>
              <a:t>, tüm bunları yapmanızı sağlar. </a:t>
            </a:r>
          </a:p>
          <a:p>
            <a:pPr algn="just">
              <a:lnSpc>
                <a:spcPct val="150000"/>
              </a:lnSpc>
            </a:pPr>
            <a:r>
              <a:rPr lang="tr-TR" b="0" i="0" dirty="0">
                <a:solidFill>
                  <a:srgbClr val="000000"/>
                </a:solidFill>
                <a:effectLst/>
                <a:latin typeface="Raleway" pitchFamily="2" charset="-94"/>
              </a:rPr>
              <a:t>Bu modeldeki ana fikir, liste nesnesinden erişim ve geçiş sorumluluğunu almak ve onu bir yineleyici nesneye koymaktır. </a:t>
            </a:r>
            <a:r>
              <a:rPr lang="tr-TR" b="0" i="0" dirty="0" err="1">
                <a:solidFill>
                  <a:srgbClr val="000000"/>
                </a:solidFill>
                <a:effectLst/>
                <a:latin typeface="Raleway" pitchFamily="2" charset="-94"/>
              </a:rPr>
              <a:t>Iterator</a:t>
            </a:r>
            <a:r>
              <a:rPr lang="tr-TR" b="0" i="0" dirty="0">
                <a:solidFill>
                  <a:srgbClr val="000000"/>
                </a:solidFill>
                <a:effectLst/>
                <a:latin typeface="Raleway" pitchFamily="2" charset="-94"/>
              </a:rPr>
              <a:t> sınıfı, listenin öğelerine erişmek için bir arabirim tanımlar. Geçerli öğenin izini sürmekten bir yineleyici nesne sorumludur; yani, hangi öğelerin daha önce aşıldığını bilir.</a:t>
            </a:r>
            <a:endParaRPr lang="tr-TR" dirty="0">
              <a:solidFill>
                <a:srgbClr val="000000"/>
              </a:solidFill>
              <a:latin typeface="Raleway" pitchFamily="2" charset="-94"/>
            </a:endParaRPr>
          </a:p>
        </p:txBody>
      </p:sp>
    </p:spTree>
    <p:extLst>
      <p:ext uri="{BB962C8B-B14F-4D97-AF65-F5344CB8AC3E}">
        <p14:creationId xmlns:p14="http://schemas.microsoft.com/office/powerpoint/2010/main" val="2533285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1"/>
          <p:cNvSpPr txBox="1">
            <a:spLocks/>
          </p:cNvSpPr>
          <p:nvPr/>
        </p:nvSpPr>
        <p:spPr>
          <a:xfrm>
            <a:off x="843281" y="263193"/>
            <a:ext cx="9763759" cy="612733"/>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b="1" dirty="0" err="1">
                <a:solidFill>
                  <a:srgbClr val="FF0000"/>
                </a:solidFill>
                <a:latin typeface="Amasis MT Pro Light" panose="020B0604020202020204" pitchFamily="18" charset="-94"/>
                <a:ea typeface="Adobe Fan Heiti Std B" panose="020B0700000000000000" pitchFamily="34" charset="-128"/>
              </a:rPr>
              <a:t>Iterator</a:t>
            </a:r>
            <a:r>
              <a:rPr lang="tr-TR" sz="3600" b="1" dirty="0">
                <a:solidFill>
                  <a:srgbClr val="FF0000"/>
                </a:solidFill>
                <a:latin typeface="Amasis MT Pro Light" panose="020B0604020202020204" pitchFamily="18" charset="-94"/>
                <a:ea typeface="Adobe Fan Heiti Std B" panose="020B0700000000000000" pitchFamily="34" charset="-128"/>
              </a:rPr>
              <a:t> </a:t>
            </a:r>
            <a:r>
              <a:rPr lang="tr-TR" sz="3600" b="1" dirty="0" err="1">
                <a:solidFill>
                  <a:srgbClr val="FF0000"/>
                </a:solidFill>
                <a:latin typeface="Amasis MT Pro Light" panose="020B0604020202020204" pitchFamily="18" charset="-94"/>
                <a:ea typeface="Adobe Fan Heiti Std B" panose="020B0700000000000000" pitchFamily="34" charset="-128"/>
              </a:rPr>
              <a:t>Patterns</a:t>
            </a:r>
            <a:endParaRPr lang="tr-TR" sz="3600" b="1" dirty="0">
              <a:solidFill>
                <a:srgbClr val="FF0000"/>
              </a:solidFill>
              <a:latin typeface="Amasis MT Pro Light" panose="020B0604020202020204" pitchFamily="18" charset="-94"/>
              <a:ea typeface="Adobe Fan Heiti Std B" panose="020B0700000000000000" pitchFamily="34" charset="-128"/>
            </a:endParaRPr>
          </a:p>
        </p:txBody>
      </p:sp>
      <p:sp>
        <p:nvSpPr>
          <p:cNvPr id="8" name="Metin kutusu 7">
            <a:extLst>
              <a:ext uri="{FF2B5EF4-FFF2-40B4-BE49-F238E27FC236}">
                <a16:creationId xmlns:a16="http://schemas.microsoft.com/office/drawing/2014/main" id="{EF9D5770-B710-0C32-415A-8CD40D29E688}"/>
              </a:ext>
            </a:extLst>
          </p:cNvPr>
          <p:cNvSpPr txBox="1"/>
          <p:nvPr/>
        </p:nvSpPr>
        <p:spPr>
          <a:xfrm>
            <a:off x="1130034" y="1567216"/>
            <a:ext cx="10305217" cy="2582823"/>
          </a:xfrm>
          <a:prstGeom prst="rect">
            <a:avLst/>
          </a:prstGeom>
          <a:noFill/>
          <a:ln>
            <a:solidFill>
              <a:schemeClr val="accent1"/>
            </a:solidFill>
          </a:ln>
        </p:spPr>
        <p:txBody>
          <a:bodyPr wrap="square">
            <a:spAutoFit/>
          </a:bodyPr>
          <a:lstStyle/>
          <a:p>
            <a:pPr algn="just">
              <a:lnSpc>
                <a:spcPct val="150000"/>
              </a:lnSpc>
            </a:pPr>
            <a:r>
              <a:rPr lang="tr-TR" sz="2000" b="1" dirty="0">
                <a:solidFill>
                  <a:srgbClr val="C00000"/>
                </a:solidFill>
                <a:latin typeface="Raleway" pitchFamily="2" charset="-94"/>
              </a:rPr>
              <a:t>Uygulanabilirlik</a:t>
            </a:r>
          </a:p>
          <a:p>
            <a:pPr marL="285750" indent="-285750" algn="just">
              <a:lnSpc>
                <a:spcPct val="150000"/>
              </a:lnSpc>
              <a:buFont typeface="Arial" panose="020B0604020202020204" pitchFamily="34" charset="0"/>
              <a:buChar char="•"/>
            </a:pPr>
            <a:r>
              <a:rPr lang="tr-TR" dirty="0">
                <a:solidFill>
                  <a:srgbClr val="000000"/>
                </a:solidFill>
                <a:latin typeface="Raleway" pitchFamily="2" charset="-94"/>
              </a:rPr>
              <a:t>B</a:t>
            </a:r>
            <a:r>
              <a:rPr lang="tr-TR" b="0" i="0" dirty="0">
                <a:solidFill>
                  <a:srgbClr val="000000"/>
                </a:solidFill>
                <a:effectLst/>
                <a:latin typeface="Raleway" pitchFamily="2" charset="-94"/>
              </a:rPr>
              <a:t>ir birleşik (</a:t>
            </a:r>
            <a:r>
              <a:rPr lang="tr-TR" b="0" i="0" dirty="0" err="1">
                <a:solidFill>
                  <a:srgbClr val="000000"/>
                </a:solidFill>
                <a:effectLst/>
                <a:latin typeface="Raleway" pitchFamily="2" charset="-94"/>
              </a:rPr>
              <a:t>aggregate</a:t>
            </a:r>
            <a:r>
              <a:rPr lang="tr-TR" b="0" i="0" dirty="0">
                <a:solidFill>
                  <a:srgbClr val="000000"/>
                </a:solidFill>
                <a:effectLst/>
                <a:latin typeface="Raleway" pitchFamily="2" charset="-94"/>
              </a:rPr>
              <a:t>) nesnenin içeriğine, dahili temsilini göstermeden erişmek için.</a:t>
            </a:r>
          </a:p>
          <a:p>
            <a:pPr marL="285750" indent="-285750" algn="just">
              <a:lnSpc>
                <a:spcPct val="150000"/>
              </a:lnSpc>
              <a:buFont typeface="Arial" panose="020B0604020202020204" pitchFamily="34" charset="0"/>
              <a:buChar char="•"/>
            </a:pPr>
            <a:r>
              <a:rPr lang="tr-TR" dirty="0">
                <a:solidFill>
                  <a:srgbClr val="000000"/>
                </a:solidFill>
                <a:latin typeface="Raleway" pitchFamily="2" charset="-94"/>
              </a:rPr>
              <a:t>B</a:t>
            </a:r>
            <a:r>
              <a:rPr lang="tr-TR" b="0" i="0" dirty="0">
                <a:solidFill>
                  <a:srgbClr val="000000"/>
                </a:solidFill>
                <a:effectLst/>
                <a:latin typeface="Raleway" pitchFamily="2" charset="-94"/>
              </a:rPr>
              <a:t>irleşik (</a:t>
            </a:r>
            <a:r>
              <a:rPr lang="tr-TR" b="0" i="0" dirty="0" err="1">
                <a:solidFill>
                  <a:srgbClr val="000000"/>
                </a:solidFill>
                <a:effectLst/>
                <a:latin typeface="Raleway" pitchFamily="2" charset="-94"/>
              </a:rPr>
              <a:t>aggregate</a:t>
            </a:r>
            <a:r>
              <a:rPr lang="tr-TR" b="0" i="0" dirty="0">
                <a:solidFill>
                  <a:srgbClr val="000000"/>
                </a:solidFill>
                <a:effectLst/>
                <a:latin typeface="Raleway" pitchFamily="2" charset="-94"/>
              </a:rPr>
              <a:t>) nesnelerin çoklu geçişlerini desteklemek </a:t>
            </a:r>
            <a:r>
              <a:rPr lang="tr-TR" b="0" i="0" dirty="0" err="1">
                <a:solidFill>
                  <a:srgbClr val="000000"/>
                </a:solidFill>
                <a:effectLst/>
                <a:latin typeface="Raleway" pitchFamily="2" charset="-94"/>
              </a:rPr>
              <a:t>için.farklı</a:t>
            </a:r>
            <a:r>
              <a:rPr lang="tr-TR" b="0" i="0" dirty="0">
                <a:solidFill>
                  <a:srgbClr val="000000"/>
                </a:solidFill>
                <a:effectLst/>
                <a:latin typeface="Raleway" pitchFamily="2" charset="-94"/>
              </a:rPr>
              <a:t> küme yapılarını geçmek için tek tip bir </a:t>
            </a:r>
            <a:r>
              <a:rPr lang="tr-TR" b="0" i="0" dirty="0" err="1">
                <a:solidFill>
                  <a:srgbClr val="000000"/>
                </a:solidFill>
                <a:effectLst/>
                <a:latin typeface="Raleway" pitchFamily="2" charset="-94"/>
              </a:rPr>
              <a:t>arayüz</a:t>
            </a:r>
            <a:r>
              <a:rPr lang="tr-TR" b="0" i="0" dirty="0">
                <a:solidFill>
                  <a:srgbClr val="000000"/>
                </a:solidFill>
                <a:effectLst/>
                <a:latin typeface="Raleway" pitchFamily="2" charset="-94"/>
              </a:rPr>
              <a:t> sağlamak (yani, </a:t>
            </a:r>
            <a:r>
              <a:rPr lang="tr-TR" b="0" i="0" dirty="0" err="1">
                <a:solidFill>
                  <a:srgbClr val="000000"/>
                </a:solidFill>
                <a:effectLst/>
                <a:latin typeface="Raleway" pitchFamily="2" charset="-94"/>
              </a:rPr>
              <a:t>polimorfik</a:t>
            </a:r>
            <a:r>
              <a:rPr lang="tr-TR" b="0" i="0" dirty="0">
                <a:solidFill>
                  <a:srgbClr val="000000"/>
                </a:solidFill>
                <a:effectLst/>
                <a:latin typeface="Raleway" pitchFamily="2" charset="-94"/>
              </a:rPr>
              <a:t> yinelemeyi desteklemek için).</a:t>
            </a:r>
          </a:p>
          <a:p>
            <a:pPr marL="285750" indent="-285750" algn="just">
              <a:lnSpc>
                <a:spcPct val="150000"/>
              </a:lnSpc>
              <a:buFont typeface="Arial" panose="020B0604020202020204" pitchFamily="34" charset="0"/>
              <a:buChar char="•"/>
            </a:pPr>
            <a:r>
              <a:rPr lang="tr-TR" dirty="0">
                <a:solidFill>
                  <a:srgbClr val="000000"/>
                </a:solidFill>
                <a:latin typeface="Raleway" pitchFamily="2" charset="-94"/>
              </a:rPr>
              <a:t>farklı küme yapılarını geçmek için tek tip bir </a:t>
            </a:r>
            <a:r>
              <a:rPr lang="tr-TR" dirty="0" err="1">
                <a:solidFill>
                  <a:srgbClr val="000000"/>
                </a:solidFill>
                <a:latin typeface="Raleway" pitchFamily="2" charset="-94"/>
              </a:rPr>
              <a:t>arayüz</a:t>
            </a:r>
            <a:r>
              <a:rPr lang="tr-TR" dirty="0">
                <a:solidFill>
                  <a:srgbClr val="000000"/>
                </a:solidFill>
                <a:latin typeface="Raleway" pitchFamily="2" charset="-94"/>
              </a:rPr>
              <a:t> sağlamak (yani, </a:t>
            </a:r>
            <a:r>
              <a:rPr lang="tr-TR" dirty="0" err="1">
                <a:solidFill>
                  <a:srgbClr val="000000"/>
                </a:solidFill>
                <a:latin typeface="Raleway" pitchFamily="2" charset="-94"/>
              </a:rPr>
              <a:t>polimorfik</a:t>
            </a:r>
            <a:r>
              <a:rPr lang="tr-TR" dirty="0">
                <a:solidFill>
                  <a:srgbClr val="000000"/>
                </a:solidFill>
                <a:latin typeface="Raleway" pitchFamily="2" charset="-94"/>
              </a:rPr>
              <a:t> yinelemeyi desteklemek için).</a:t>
            </a:r>
          </a:p>
        </p:txBody>
      </p:sp>
    </p:spTree>
    <p:extLst>
      <p:ext uri="{BB962C8B-B14F-4D97-AF65-F5344CB8AC3E}">
        <p14:creationId xmlns:p14="http://schemas.microsoft.com/office/powerpoint/2010/main" val="3400324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1"/>
          <p:cNvSpPr txBox="1">
            <a:spLocks/>
          </p:cNvSpPr>
          <p:nvPr/>
        </p:nvSpPr>
        <p:spPr>
          <a:xfrm>
            <a:off x="843281" y="263193"/>
            <a:ext cx="9763759" cy="612733"/>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b="1" dirty="0" err="1">
                <a:solidFill>
                  <a:srgbClr val="FF0000"/>
                </a:solidFill>
                <a:latin typeface="Amasis MT Pro Light" panose="020B0604020202020204" pitchFamily="18" charset="-94"/>
                <a:ea typeface="Adobe Fan Heiti Std B" panose="020B0700000000000000" pitchFamily="34" charset="-128"/>
              </a:rPr>
              <a:t>Iterator</a:t>
            </a:r>
            <a:r>
              <a:rPr lang="tr-TR" sz="3600" b="1" dirty="0">
                <a:solidFill>
                  <a:srgbClr val="FF0000"/>
                </a:solidFill>
                <a:latin typeface="Amasis MT Pro Light" panose="020B0604020202020204" pitchFamily="18" charset="-94"/>
                <a:ea typeface="Adobe Fan Heiti Std B" panose="020B0700000000000000" pitchFamily="34" charset="-128"/>
              </a:rPr>
              <a:t> </a:t>
            </a:r>
            <a:r>
              <a:rPr lang="tr-TR" sz="3600" b="1" dirty="0" err="1">
                <a:solidFill>
                  <a:srgbClr val="FF0000"/>
                </a:solidFill>
                <a:latin typeface="Amasis MT Pro Light" panose="020B0604020202020204" pitchFamily="18" charset="-94"/>
                <a:ea typeface="Adobe Fan Heiti Std B" panose="020B0700000000000000" pitchFamily="34" charset="-128"/>
              </a:rPr>
              <a:t>Patterns</a:t>
            </a:r>
            <a:endParaRPr lang="tr-TR" sz="3600" b="1" dirty="0">
              <a:solidFill>
                <a:srgbClr val="FF0000"/>
              </a:solidFill>
              <a:latin typeface="Amasis MT Pro Light" panose="020B0604020202020204" pitchFamily="18" charset="-94"/>
              <a:ea typeface="Adobe Fan Heiti Std B" panose="020B0700000000000000" pitchFamily="34" charset="-128"/>
            </a:endParaRPr>
          </a:p>
        </p:txBody>
      </p:sp>
      <p:pic>
        <p:nvPicPr>
          <p:cNvPr id="4" name="Resim 3">
            <a:extLst>
              <a:ext uri="{FF2B5EF4-FFF2-40B4-BE49-F238E27FC236}">
                <a16:creationId xmlns:a16="http://schemas.microsoft.com/office/drawing/2014/main" id="{ADCFF6DD-A880-00AB-BC91-76E93588C3C4}"/>
              </a:ext>
            </a:extLst>
          </p:cNvPr>
          <p:cNvPicPr>
            <a:picLocks noChangeAspect="1"/>
          </p:cNvPicPr>
          <p:nvPr/>
        </p:nvPicPr>
        <p:blipFill>
          <a:blip r:embed="rId2"/>
          <a:stretch>
            <a:fillRect/>
          </a:stretch>
        </p:blipFill>
        <p:spPr>
          <a:xfrm>
            <a:off x="1633537" y="1823961"/>
            <a:ext cx="8924925" cy="4095750"/>
          </a:xfrm>
          <a:prstGeom prst="rect">
            <a:avLst/>
          </a:prstGeom>
          <a:ln w="15875">
            <a:solidFill>
              <a:schemeClr val="accent1"/>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661480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1"/>
          <p:cNvSpPr txBox="1">
            <a:spLocks/>
          </p:cNvSpPr>
          <p:nvPr/>
        </p:nvSpPr>
        <p:spPr>
          <a:xfrm>
            <a:off x="843281" y="263193"/>
            <a:ext cx="9763759" cy="612733"/>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b="1" dirty="0" err="1">
                <a:solidFill>
                  <a:srgbClr val="FF0000"/>
                </a:solidFill>
                <a:latin typeface="Amasis MT Pro Light" panose="020B0604020202020204" pitchFamily="18" charset="-94"/>
                <a:ea typeface="Adobe Fan Heiti Std B" panose="020B0700000000000000" pitchFamily="34" charset="-128"/>
              </a:rPr>
              <a:t>Iterator</a:t>
            </a:r>
            <a:r>
              <a:rPr lang="tr-TR" sz="3600" b="1" dirty="0">
                <a:solidFill>
                  <a:srgbClr val="FF0000"/>
                </a:solidFill>
                <a:latin typeface="Amasis MT Pro Light" panose="020B0604020202020204" pitchFamily="18" charset="-94"/>
                <a:ea typeface="Adobe Fan Heiti Std B" panose="020B0700000000000000" pitchFamily="34" charset="-128"/>
              </a:rPr>
              <a:t> </a:t>
            </a:r>
            <a:r>
              <a:rPr lang="tr-TR" sz="3600" b="1" dirty="0" err="1">
                <a:solidFill>
                  <a:srgbClr val="FF0000"/>
                </a:solidFill>
                <a:latin typeface="Amasis MT Pro Light" panose="020B0604020202020204" pitchFamily="18" charset="-94"/>
                <a:ea typeface="Adobe Fan Heiti Std B" panose="020B0700000000000000" pitchFamily="34" charset="-128"/>
              </a:rPr>
              <a:t>Patterns</a:t>
            </a:r>
            <a:endParaRPr lang="tr-TR" sz="3600" b="1" dirty="0">
              <a:solidFill>
                <a:srgbClr val="FF0000"/>
              </a:solidFill>
              <a:latin typeface="Amasis MT Pro Light" panose="020B0604020202020204" pitchFamily="18" charset="-94"/>
              <a:ea typeface="Adobe Fan Heiti Std B" panose="020B0700000000000000" pitchFamily="34" charset="-128"/>
            </a:endParaRPr>
          </a:p>
        </p:txBody>
      </p:sp>
      <p:sp>
        <p:nvSpPr>
          <p:cNvPr id="8" name="Metin kutusu 7">
            <a:extLst>
              <a:ext uri="{FF2B5EF4-FFF2-40B4-BE49-F238E27FC236}">
                <a16:creationId xmlns:a16="http://schemas.microsoft.com/office/drawing/2014/main" id="{EF9D5770-B710-0C32-415A-8CD40D29E688}"/>
              </a:ext>
            </a:extLst>
          </p:cNvPr>
          <p:cNvSpPr txBox="1"/>
          <p:nvPr/>
        </p:nvSpPr>
        <p:spPr>
          <a:xfrm>
            <a:off x="490658" y="1603652"/>
            <a:ext cx="11210684" cy="4244816"/>
          </a:xfrm>
          <a:prstGeom prst="rect">
            <a:avLst/>
          </a:prstGeom>
          <a:noFill/>
          <a:ln>
            <a:solidFill>
              <a:schemeClr val="accent1"/>
            </a:solidFill>
          </a:ln>
        </p:spPr>
        <p:txBody>
          <a:bodyPr wrap="square">
            <a:spAutoFit/>
          </a:bodyPr>
          <a:lstStyle/>
          <a:p>
            <a:pPr algn="just">
              <a:lnSpc>
                <a:spcPct val="150000"/>
              </a:lnSpc>
            </a:pPr>
            <a:r>
              <a:rPr lang="tr-TR" sz="2000" b="1" dirty="0">
                <a:solidFill>
                  <a:srgbClr val="C00000"/>
                </a:solidFill>
                <a:latin typeface="Raleway" pitchFamily="2" charset="-94"/>
              </a:rPr>
              <a:t>Katılımcılar</a:t>
            </a:r>
          </a:p>
          <a:p>
            <a:pPr marL="285750" indent="-285750" algn="just">
              <a:lnSpc>
                <a:spcPct val="150000"/>
              </a:lnSpc>
              <a:buFont typeface="Arial" panose="020B0604020202020204" pitchFamily="34" charset="0"/>
              <a:buChar char="•"/>
            </a:pPr>
            <a:r>
              <a:rPr lang="tr-TR" b="1" dirty="0" err="1">
                <a:solidFill>
                  <a:srgbClr val="000000"/>
                </a:solidFill>
                <a:latin typeface="Raleway" pitchFamily="2" charset="-94"/>
              </a:rPr>
              <a:t>İterator</a:t>
            </a:r>
            <a:endParaRPr lang="tr-TR" b="1" dirty="0">
              <a:solidFill>
                <a:srgbClr val="000000"/>
              </a:solidFill>
              <a:latin typeface="Raleway" pitchFamily="2" charset="-94"/>
            </a:endParaRPr>
          </a:p>
          <a:p>
            <a:pPr marL="742950" lvl="1" indent="-285750" algn="just">
              <a:lnSpc>
                <a:spcPct val="150000"/>
              </a:lnSpc>
              <a:buFont typeface="Arial" panose="020B0604020202020204" pitchFamily="34" charset="0"/>
              <a:buChar char="•"/>
            </a:pPr>
            <a:r>
              <a:rPr lang="tr-TR" dirty="0">
                <a:solidFill>
                  <a:srgbClr val="000000"/>
                </a:solidFill>
                <a:latin typeface="Raleway" pitchFamily="2" charset="-94"/>
              </a:rPr>
              <a:t>Elemanlara erişim ve geçiş için bir </a:t>
            </a:r>
            <a:r>
              <a:rPr lang="tr-TR" dirty="0" err="1">
                <a:solidFill>
                  <a:srgbClr val="000000"/>
                </a:solidFill>
                <a:latin typeface="Raleway" pitchFamily="2" charset="-94"/>
              </a:rPr>
              <a:t>arayüz</a:t>
            </a:r>
            <a:r>
              <a:rPr lang="tr-TR" dirty="0">
                <a:solidFill>
                  <a:srgbClr val="000000"/>
                </a:solidFill>
                <a:latin typeface="Raleway" pitchFamily="2" charset="-94"/>
              </a:rPr>
              <a:t> tanımlar.</a:t>
            </a:r>
          </a:p>
          <a:p>
            <a:pPr marL="285750" indent="-285750" algn="just">
              <a:lnSpc>
                <a:spcPct val="150000"/>
              </a:lnSpc>
              <a:buFont typeface="Arial" panose="020B0604020202020204" pitchFamily="34" charset="0"/>
              <a:buChar char="•"/>
            </a:pPr>
            <a:r>
              <a:rPr lang="tr-TR" b="1" dirty="0">
                <a:solidFill>
                  <a:srgbClr val="000000"/>
                </a:solidFill>
                <a:latin typeface="Raleway" pitchFamily="2" charset="-94"/>
              </a:rPr>
              <a:t>Somut </a:t>
            </a:r>
            <a:r>
              <a:rPr lang="tr-TR" b="1" dirty="0" err="1">
                <a:solidFill>
                  <a:srgbClr val="000000"/>
                </a:solidFill>
                <a:latin typeface="Raleway" pitchFamily="2" charset="-94"/>
              </a:rPr>
              <a:t>İteratör</a:t>
            </a:r>
            <a:endParaRPr lang="tr-TR" b="1" dirty="0">
              <a:solidFill>
                <a:srgbClr val="000000"/>
              </a:solidFill>
              <a:latin typeface="Raleway" pitchFamily="2" charset="-94"/>
            </a:endParaRPr>
          </a:p>
          <a:p>
            <a:pPr marL="742950" lvl="1" indent="-285750" algn="just">
              <a:lnSpc>
                <a:spcPct val="150000"/>
              </a:lnSpc>
              <a:buFont typeface="Arial" panose="020B0604020202020204" pitchFamily="34" charset="0"/>
              <a:buChar char="•"/>
            </a:pPr>
            <a:r>
              <a:rPr lang="tr-TR" dirty="0">
                <a:solidFill>
                  <a:srgbClr val="000000"/>
                </a:solidFill>
                <a:latin typeface="Raleway" pitchFamily="2" charset="-94"/>
              </a:rPr>
              <a:t>Yineleyici arabirimini uygular.</a:t>
            </a:r>
          </a:p>
          <a:p>
            <a:pPr marL="742950" lvl="1" indent="-285750" algn="just">
              <a:lnSpc>
                <a:spcPct val="150000"/>
              </a:lnSpc>
              <a:buFont typeface="Arial" panose="020B0604020202020204" pitchFamily="34" charset="0"/>
              <a:buChar char="•"/>
            </a:pPr>
            <a:r>
              <a:rPr lang="tr-TR" dirty="0">
                <a:solidFill>
                  <a:srgbClr val="000000"/>
                </a:solidFill>
                <a:latin typeface="Raleway" pitchFamily="2" charset="-94"/>
              </a:rPr>
              <a:t>toplamın geçişindeki mevcut konumu takip eder.</a:t>
            </a:r>
          </a:p>
          <a:p>
            <a:pPr marL="285750" indent="-285750" algn="just">
              <a:lnSpc>
                <a:spcPct val="150000"/>
              </a:lnSpc>
              <a:buFont typeface="Arial" panose="020B0604020202020204" pitchFamily="34" charset="0"/>
              <a:buChar char="•"/>
            </a:pPr>
            <a:r>
              <a:rPr lang="tr-TR" dirty="0">
                <a:solidFill>
                  <a:srgbClr val="000000"/>
                </a:solidFill>
                <a:latin typeface="Raleway" pitchFamily="2" charset="-94"/>
              </a:rPr>
              <a:t>Bileşik (</a:t>
            </a:r>
            <a:r>
              <a:rPr lang="tr-TR" dirty="0" err="1">
                <a:solidFill>
                  <a:srgbClr val="000000"/>
                </a:solidFill>
                <a:latin typeface="Raleway" pitchFamily="2" charset="-94"/>
              </a:rPr>
              <a:t>Aggregate</a:t>
            </a:r>
            <a:r>
              <a:rPr lang="tr-TR" dirty="0">
                <a:solidFill>
                  <a:srgbClr val="000000"/>
                </a:solidFill>
                <a:latin typeface="Raleway" pitchFamily="2" charset="-94"/>
              </a:rPr>
              <a:t>)</a:t>
            </a:r>
          </a:p>
          <a:p>
            <a:pPr marL="742950" lvl="1" indent="-285750" algn="just">
              <a:lnSpc>
                <a:spcPct val="150000"/>
              </a:lnSpc>
              <a:buFont typeface="Arial" panose="020B0604020202020204" pitchFamily="34" charset="0"/>
              <a:buChar char="•"/>
            </a:pPr>
            <a:r>
              <a:rPr lang="tr-TR" dirty="0">
                <a:solidFill>
                  <a:srgbClr val="000000"/>
                </a:solidFill>
                <a:latin typeface="Raleway" pitchFamily="2" charset="-94"/>
              </a:rPr>
              <a:t>Yineleyici nesnesi oluşturmak için bir arabirim tanımlar.</a:t>
            </a:r>
          </a:p>
          <a:p>
            <a:pPr marL="285750" indent="-285750" algn="just">
              <a:lnSpc>
                <a:spcPct val="150000"/>
              </a:lnSpc>
              <a:buFont typeface="Arial" panose="020B0604020202020204" pitchFamily="34" charset="0"/>
              <a:buChar char="•"/>
            </a:pPr>
            <a:r>
              <a:rPr lang="tr-TR" b="1" dirty="0">
                <a:solidFill>
                  <a:srgbClr val="000000"/>
                </a:solidFill>
                <a:latin typeface="Raleway" pitchFamily="2" charset="-94"/>
              </a:rPr>
              <a:t>Somut Bileşik (</a:t>
            </a:r>
            <a:r>
              <a:rPr lang="tr-TR" b="1" dirty="0" err="1">
                <a:solidFill>
                  <a:srgbClr val="000000"/>
                </a:solidFill>
                <a:latin typeface="Raleway" pitchFamily="2" charset="-94"/>
              </a:rPr>
              <a:t>ConcreteIterator</a:t>
            </a:r>
            <a:r>
              <a:rPr lang="tr-TR" b="1" dirty="0">
                <a:solidFill>
                  <a:srgbClr val="000000"/>
                </a:solidFill>
                <a:latin typeface="Raleway" pitchFamily="2" charset="-94"/>
              </a:rPr>
              <a:t>)</a:t>
            </a:r>
            <a:endParaRPr lang="tr-TR" dirty="0">
              <a:solidFill>
                <a:srgbClr val="000000"/>
              </a:solidFill>
              <a:latin typeface="Raleway" pitchFamily="2" charset="-94"/>
            </a:endParaRPr>
          </a:p>
          <a:p>
            <a:pPr marL="742950" lvl="1" indent="-285750" algn="just">
              <a:lnSpc>
                <a:spcPct val="150000"/>
              </a:lnSpc>
              <a:buFont typeface="Arial" panose="020B0604020202020204" pitchFamily="34" charset="0"/>
              <a:buChar char="•"/>
            </a:pPr>
            <a:r>
              <a:rPr lang="tr-TR" dirty="0">
                <a:solidFill>
                  <a:srgbClr val="000000"/>
                </a:solidFill>
                <a:latin typeface="Raleway" pitchFamily="2" charset="-94"/>
              </a:rPr>
              <a:t>Uygun </a:t>
            </a:r>
            <a:r>
              <a:rPr lang="tr-TR" b="1" dirty="0" err="1">
                <a:solidFill>
                  <a:srgbClr val="000000"/>
                </a:solidFill>
                <a:latin typeface="Raleway" pitchFamily="2" charset="-94"/>
              </a:rPr>
              <a:t>ConcreteIterator</a:t>
            </a:r>
            <a:r>
              <a:rPr lang="tr-TR" dirty="0">
                <a:solidFill>
                  <a:srgbClr val="000000"/>
                </a:solidFill>
                <a:latin typeface="Raleway" pitchFamily="2" charset="-94"/>
              </a:rPr>
              <a:t> örneğini döndürmek için Yineleyici oluşturma arabirimini uygular.</a:t>
            </a:r>
          </a:p>
        </p:txBody>
      </p:sp>
    </p:spTree>
    <p:extLst>
      <p:ext uri="{BB962C8B-B14F-4D97-AF65-F5344CB8AC3E}">
        <p14:creationId xmlns:p14="http://schemas.microsoft.com/office/powerpoint/2010/main" val="212536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1"/>
          <p:cNvSpPr txBox="1">
            <a:spLocks/>
          </p:cNvSpPr>
          <p:nvPr/>
        </p:nvSpPr>
        <p:spPr>
          <a:xfrm>
            <a:off x="843281" y="263193"/>
            <a:ext cx="9763759" cy="612733"/>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b="1" dirty="0" err="1">
                <a:solidFill>
                  <a:srgbClr val="FF0000"/>
                </a:solidFill>
                <a:latin typeface="Amasis MT Pro Light" panose="020B0604020202020204" pitchFamily="18" charset="-94"/>
                <a:ea typeface="Adobe Fan Heiti Std B" panose="020B0700000000000000" pitchFamily="34" charset="-128"/>
              </a:rPr>
              <a:t>Iterator</a:t>
            </a:r>
            <a:r>
              <a:rPr lang="tr-TR" sz="3600" b="1" dirty="0">
                <a:solidFill>
                  <a:srgbClr val="FF0000"/>
                </a:solidFill>
                <a:latin typeface="Amasis MT Pro Light" panose="020B0604020202020204" pitchFamily="18" charset="-94"/>
                <a:ea typeface="Adobe Fan Heiti Std B" panose="020B0700000000000000" pitchFamily="34" charset="-128"/>
              </a:rPr>
              <a:t> </a:t>
            </a:r>
            <a:r>
              <a:rPr lang="tr-TR" sz="3600" b="1" dirty="0" err="1">
                <a:solidFill>
                  <a:srgbClr val="FF0000"/>
                </a:solidFill>
                <a:latin typeface="Amasis MT Pro Light" panose="020B0604020202020204" pitchFamily="18" charset="-94"/>
                <a:ea typeface="Adobe Fan Heiti Std B" panose="020B0700000000000000" pitchFamily="34" charset="-128"/>
              </a:rPr>
              <a:t>Patterns</a:t>
            </a:r>
            <a:endParaRPr lang="tr-TR" sz="3600" b="1" dirty="0">
              <a:solidFill>
                <a:srgbClr val="FF0000"/>
              </a:solidFill>
              <a:latin typeface="Amasis MT Pro Light" panose="020B0604020202020204" pitchFamily="18" charset="-94"/>
              <a:ea typeface="Adobe Fan Heiti Std B" panose="020B0700000000000000" pitchFamily="34" charset="-128"/>
            </a:endParaRPr>
          </a:p>
        </p:txBody>
      </p:sp>
      <p:sp>
        <p:nvSpPr>
          <p:cNvPr id="8" name="Metin kutusu 7">
            <a:extLst>
              <a:ext uri="{FF2B5EF4-FFF2-40B4-BE49-F238E27FC236}">
                <a16:creationId xmlns:a16="http://schemas.microsoft.com/office/drawing/2014/main" id="{EF9D5770-B710-0C32-415A-8CD40D29E688}"/>
              </a:ext>
            </a:extLst>
          </p:cNvPr>
          <p:cNvSpPr txBox="1"/>
          <p:nvPr/>
        </p:nvSpPr>
        <p:spPr>
          <a:xfrm>
            <a:off x="1077483" y="1367519"/>
            <a:ext cx="10305217" cy="1751826"/>
          </a:xfrm>
          <a:prstGeom prst="rect">
            <a:avLst/>
          </a:prstGeom>
          <a:noFill/>
          <a:ln>
            <a:solidFill>
              <a:schemeClr val="accent1"/>
            </a:solidFill>
          </a:ln>
        </p:spPr>
        <p:txBody>
          <a:bodyPr wrap="square">
            <a:spAutoFit/>
          </a:bodyPr>
          <a:lstStyle/>
          <a:p>
            <a:pPr algn="just">
              <a:lnSpc>
                <a:spcPct val="150000"/>
              </a:lnSpc>
            </a:pPr>
            <a:r>
              <a:rPr lang="tr-TR" sz="2000" b="1" dirty="0">
                <a:solidFill>
                  <a:srgbClr val="C00000"/>
                </a:solidFill>
                <a:latin typeface="Raleway" pitchFamily="2" charset="-94"/>
              </a:rPr>
              <a:t>Örnek</a:t>
            </a:r>
          </a:p>
          <a:p>
            <a:pPr algn="just">
              <a:lnSpc>
                <a:spcPct val="150000"/>
              </a:lnSpc>
            </a:pPr>
            <a:r>
              <a:rPr lang="tr-TR" b="0" i="0" dirty="0">
                <a:solidFill>
                  <a:srgbClr val="000000"/>
                </a:solidFill>
                <a:effectLst/>
                <a:latin typeface="Raleway" pitchFamily="2" charset="-94"/>
              </a:rPr>
              <a:t>Senaryo olarak elimizde bir çalışan listesi olduğu ve bu liste üzerinde işlemler yapıldığı varsayılsın.</a:t>
            </a:r>
          </a:p>
          <a:p>
            <a:pPr algn="just">
              <a:lnSpc>
                <a:spcPct val="150000"/>
              </a:lnSpc>
            </a:pPr>
            <a:endParaRPr lang="tr-TR" b="0" i="0" dirty="0">
              <a:solidFill>
                <a:srgbClr val="000000"/>
              </a:solidFill>
              <a:effectLst/>
              <a:latin typeface="Raleway" pitchFamily="2" charset="-94"/>
            </a:endParaRPr>
          </a:p>
        </p:txBody>
      </p:sp>
    </p:spTree>
    <p:extLst>
      <p:ext uri="{BB962C8B-B14F-4D97-AF65-F5344CB8AC3E}">
        <p14:creationId xmlns:p14="http://schemas.microsoft.com/office/powerpoint/2010/main" val="1778570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1"/>
          <p:cNvSpPr txBox="1">
            <a:spLocks/>
          </p:cNvSpPr>
          <p:nvPr/>
        </p:nvSpPr>
        <p:spPr>
          <a:xfrm>
            <a:off x="843281" y="263193"/>
            <a:ext cx="9763759" cy="612733"/>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b="1" dirty="0" err="1">
                <a:solidFill>
                  <a:schemeClr val="accent6">
                    <a:lumMod val="75000"/>
                  </a:schemeClr>
                </a:solidFill>
                <a:latin typeface="Amasis MT Pro Light" panose="020B0604020202020204" pitchFamily="18" charset="-94"/>
                <a:ea typeface="Adobe Fan Heiti Std B" panose="020B0700000000000000" pitchFamily="34" charset="-128"/>
              </a:rPr>
              <a:t>Facade</a:t>
            </a:r>
            <a:r>
              <a:rPr lang="tr-TR" sz="3600" b="1" dirty="0">
                <a:solidFill>
                  <a:schemeClr val="accent6">
                    <a:lumMod val="75000"/>
                  </a:schemeClr>
                </a:solidFill>
                <a:latin typeface="Amasis MT Pro Light" panose="020B0604020202020204" pitchFamily="18" charset="-94"/>
                <a:ea typeface="Adobe Fan Heiti Std B" panose="020B0700000000000000" pitchFamily="34" charset="-128"/>
              </a:rPr>
              <a:t> </a:t>
            </a:r>
            <a:r>
              <a:rPr lang="tr-TR" sz="3600" b="1" dirty="0" err="1">
                <a:solidFill>
                  <a:schemeClr val="accent6">
                    <a:lumMod val="75000"/>
                  </a:schemeClr>
                </a:solidFill>
                <a:latin typeface="Amasis MT Pro Light" panose="020B0604020202020204" pitchFamily="18" charset="-94"/>
                <a:ea typeface="Adobe Fan Heiti Std B" panose="020B0700000000000000" pitchFamily="34" charset="-128"/>
              </a:rPr>
              <a:t>Patterns</a:t>
            </a:r>
            <a:r>
              <a:rPr lang="tr-TR" sz="3600" b="1" dirty="0">
                <a:solidFill>
                  <a:schemeClr val="accent6">
                    <a:lumMod val="75000"/>
                  </a:schemeClr>
                </a:solidFill>
                <a:latin typeface="Amasis MT Pro Light" panose="020B0604020202020204" pitchFamily="18" charset="-94"/>
                <a:ea typeface="Adobe Fan Heiti Std B" panose="020B0700000000000000" pitchFamily="34" charset="-128"/>
              </a:rPr>
              <a:t> - </a:t>
            </a:r>
            <a:r>
              <a:rPr lang="tr-TR" sz="3600" b="1" dirty="0" err="1">
                <a:solidFill>
                  <a:schemeClr val="accent6">
                    <a:lumMod val="75000"/>
                  </a:schemeClr>
                </a:solidFill>
                <a:latin typeface="Amasis MT Pro Light" panose="020B0604020202020204" pitchFamily="18" charset="-94"/>
                <a:ea typeface="Adobe Fan Heiti Std B" panose="020B0700000000000000" pitchFamily="34" charset="-128"/>
              </a:rPr>
              <a:t>Structural</a:t>
            </a:r>
            <a:r>
              <a:rPr lang="tr-TR" sz="3600" b="1" dirty="0">
                <a:solidFill>
                  <a:schemeClr val="accent6">
                    <a:lumMod val="75000"/>
                  </a:schemeClr>
                </a:solidFill>
                <a:latin typeface="Amasis MT Pro Light" panose="020B0604020202020204" pitchFamily="18" charset="-94"/>
                <a:ea typeface="Adobe Fan Heiti Std B" panose="020B0700000000000000" pitchFamily="34" charset="-128"/>
              </a:rPr>
              <a:t> (Yapısal)</a:t>
            </a:r>
          </a:p>
        </p:txBody>
      </p:sp>
      <p:sp>
        <p:nvSpPr>
          <p:cNvPr id="8" name="Metin kutusu 7">
            <a:extLst>
              <a:ext uri="{FF2B5EF4-FFF2-40B4-BE49-F238E27FC236}">
                <a16:creationId xmlns:a16="http://schemas.microsoft.com/office/drawing/2014/main" id="{EF9D5770-B710-0C32-415A-8CD40D29E688}"/>
              </a:ext>
            </a:extLst>
          </p:cNvPr>
          <p:cNvSpPr txBox="1"/>
          <p:nvPr/>
        </p:nvSpPr>
        <p:spPr>
          <a:xfrm>
            <a:off x="1119524" y="2674147"/>
            <a:ext cx="10305217" cy="3413820"/>
          </a:xfrm>
          <a:prstGeom prst="rect">
            <a:avLst/>
          </a:prstGeom>
          <a:noFill/>
          <a:ln>
            <a:solidFill>
              <a:schemeClr val="accent1"/>
            </a:solidFill>
          </a:ln>
        </p:spPr>
        <p:txBody>
          <a:bodyPr wrap="square">
            <a:spAutoFit/>
          </a:bodyPr>
          <a:lstStyle/>
          <a:p>
            <a:pPr algn="just">
              <a:lnSpc>
                <a:spcPct val="150000"/>
              </a:lnSpc>
            </a:pPr>
            <a:r>
              <a:rPr lang="tr-TR" sz="2000" b="1" dirty="0">
                <a:solidFill>
                  <a:srgbClr val="C00000"/>
                </a:solidFill>
                <a:latin typeface="Raleway" pitchFamily="2" charset="-94"/>
              </a:rPr>
              <a:t>Motivation</a:t>
            </a:r>
          </a:p>
          <a:p>
            <a:pPr algn="just">
              <a:lnSpc>
                <a:spcPct val="150000"/>
              </a:lnSpc>
            </a:pPr>
            <a:r>
              <a:rPr lang="tr-TR" b="0" i="0" dirty="0">
                <a:solidFill>
                  <a:srgbClr val="000000"/>
                </a:solidFill>
                <a:effectLst/>
                <a:latin typeface="Raleway" pitchFamily="2" charset="-94"/>
              </a:rPr>
              <a:t>Fasat örüntüsü pek çok sınıftan oluşan karmaşık bir sistemin karmaşıklığını saklamak ve istemci daha basit ve kolay kullanılabilir bir </a:t>
            </a:r>
            <a:r>
              <a:rPr lang="tr-TR" b="0" i="0" dirty="0" err="1">
                <a:solidFill>
                  <a:srgbClr val="000000"/>
                </a:solidFill>
                <a:effectLst/>
                <a:latin typeface="Raleway" pitchFamily="2" charset="-94"/>
              </a:rPr>
              <a:t>arayüz</a:t>
            </a:r>
            <a:r>
              <a:rPr lang="tr-TR" b="0" i="0" dirty="0">
                <a:solidFill>
                  <a:srgbClr val="000000"/>
                </a:solidFill>
                <a:effectLst/>
                <a:latin typeface="Raleway" pitchFamily="2" charset="-94"/>
              </a:rPr>
              <a:t> sunmak için kullanılır. Yapısal bir örüntüdür. Basitçe bu örüntü sisteme bir </a:t>
            </a:r>
            <a:r>
              <a:rPr lang="tr-TR" b="0" i="0" dirty="0" err="1">
                <a:solidFill>
                  <a:srgbClr val="000000"/>
                </a:solidFill>
                <a:effectLst/>
                <a:latin typeface="Raleway" pitchFamily="2" charset="-94"/>
              </a:rPr>
              <a:t>arayüz</a:t>
            </a:r>
            <a:r>
              <a:rPr lang="tr-TR" b="0" i="0" dirty="0">
                <a:solidFill>
                  <a:srgbClr val="000000"/>
                </a:solidFill>
                <a:effectLst/>
                <a:latin typeface="Raleway" pitchFamily="2" charset="-94"/>
              </a:rPr>
              <a:t> ekler ve sistemin karmaşıklığını giderir.</a:t>
            </a:r>
          </a:p>
          <a:p>
            <a:pPr algn="just">
              <a:lnSpc>
                <a:spcPct val="150000"/>
              </a:lnSpc>
            </a:pPr>
            <a:r>
              <a:rPr lang="tr-TR" dirty="0">
                <a:solidFill>
                  <a:srgbClr val="000000"/>
                </a:solidFill>
                <a:latin typeface="Raleway" pitchFamily="2" charset="-94"/>
              </a:rPr>
              <a:t>Bir sistemi alt sistemler halinde yapılandırmak karmaşıklığı azaltmaya yardımcı olur. Ortak bir tasarım hedefi, alt sistemler arasındaki iletişimi ve bağımlılıkları en aza indirmektir. Bu amaca ulaşmanın bir yolu, bir alt sistemin daha genel olanaklarına tek, basitleştirilmiş bir </a:t>
            </a:r>
            <a:r>
              <a:rPr lang="tr-TR" dirty="0" err="1">
                <a:solidFill>
                  <a:srgbClr val="000000"/>
                </a:solidFill>
                <a:latin typeface="Raleway" pitchFamily="2" charset="-94"/>
              </a:rPr>
              <a:t>arayüz</a:t>
            </a:r>
            <a:r>
              <a:rPr lang="tr-TR" dirty="0">
                <a:solidFill>
                  <a:srgbClr val="000000"/>
                </a:solidFill>
                <a:latin typeface="Raleway" pitchFamily="2" charset="-94"/>
              </a:rPr>
              <a:t> sağlayan bir cephe nesnesi sunmaktır.</a:t>
            </a:r>
          </a:p>
        </p:txBody>
      </p:sp>
      <p:grpSp>
        <p:nvGrpSpPr>
          <p:cNvPr id="9" name="Grup 8">
            <a:extLst>
              <a:ext uri="{FF2B5EF4-FFF2-40B4-BE49-F238E27FC236}">
                <a16:creationId xmlns:a16="http://schemas.microsoft.com/office/drawing/2014/main" id="{92F77DFA-E7A3-F766-0CBC-DFC95FD576B5}"/>
              </a:ext>
            </a:extLst>
          </p:cNvPr>
          <p:cNvGrpSpPr/>
          <p:nvPr/>
        </p:nvGrpSpPr>
        <p:grpSpPr>
          <a:xfrm>
            <a:off x="1119524" y="1515334"/>
            <a:ext cx="10305220" cy="961610"/>
            <a:chOff x="1119524" y="1515334"/>
            <a:chExt cx="10305220" cy="961610"/>
          </a:xfrm>
          <a:effectLst>
            <a:outerShdw blurRad="50800" dist="38100" dir="5400000" algn="t" rotWithShape="0">
              <a:prstClr val="black">
                <a:alpha val="40000"/>
              </a:prstClr>
            </a:outerShdw>
          </a:effectLst>
        </p:grpSpPr>
        <p:sp>
          <p:nvSpPr>
            <p:cNvPr id="3" name="Metin kutusu 2">
              <a:extLst>
                <a:ext uri="{FF2B5EF4-FFF2-40B4-BE49-F238E27FC236}">
                  <a16:creationId xmlns:a16="http://schemas.microsoft.com/office/drawing/2014/main" id="{BC7164D4-42F3-902F-A614-C8114BAA53ED}"/>
                </a:ext>
              </a:extLst>
            </p:cNvPr>
            <p:cNvSpPr txBox="1"/>
            <p:nvPr/>
          </p:nvSpPr>
          <p:spPr>
            <a:xfrm>
              <a:off x="1119526" y="1515334"/>
              <a:ext cx="10305218" cy="961610"/>
            </a:xfrm>
            <a:prstGeom prst="rect">
              <a:avLst/>
            </a:prstGeom>
            <a:solidFill>
              <a:schemeClr val="accent1">
                <a:alpha val="6000"/>
              </a:schemeClr>
            </a:solidFill>
            <a:ln cap="rnd">
              <a:solidFill>
                <a:schemeClr val="accent1"/>
              </a:solidFill>
            </a:ln>
            <a:effectLst>
              <a:outerShdw blurRad="50800" dist="12700" dir="4560000" algn="tr" rotWithShape="0">
                <a:schemeClr val="accent1">
                  <a:lumMod val="75000"/>
                  <a:alpha val="44000"/>
                </a:schemeClr>
              </a:outerShdw>
              <a:softEdge rad="0"/>
            </a:effectLst>
          </p:spPr>
          <p:txBody>
            <a:bodyPr wrap="square" rtlCol="0">
              <a:spAutoFit/>
            </a:bodyPr>
            <a:lstStyle/>
            <a:p>
              <a:pPr marL="182563" algn="just" defTabSz="881063">
                <a:lnSpc>
                  <a:spcPct val="150000"/>
                </a:lnSpc>
                <a:tabLst>
                  <a:tab pos="9682163" algn="l"/>
                  <a:tab pos="10048875" algn="l"/>
                </a:tabLst>
              </a:pPr>
              <a:r>
                <a:rPr lang="tr-TR" sz="2000" dirty="0">
                  <a:solidFill>
                    <a:srgbClr val="000000"/>
                  </a:solidFill>
                  <a:latin typeface="Raleway" pitchFamily="2" charset="-94"/>
                </a:rPr>
                <a:t>Bir alt sistemdeki bir dizi arabirime birleşik bir arabirim sağlar. Cephe (</a:t>
              </a:r>
              <a:r>
                <a:rPr lang="tr-TR" sz="2000" dirty="0" err="1">
                  <a:solidFill>
                    <a:srgbClr val="000000"/>
                  </a:solidFill>
                  <a:latin typeface="Raleway" pitchFamily="2" charset="-94"/>
                </a:rPr>
                <a:t>facade</a:t>
              </a:r>
              <a:r>
                <a:rPr lang="tr-TR" sz="2000" dirty="0">
                  <a:solidFill>
                    <a:srgbClr val="000000"/>
                  </a:solidFill>
                  <a:latin typeface="Raleway" pitchFamily="2" charset="-94"/>
                </a:rPr>
                <a:t>), alt sistemin kullanımını kolaylaştıran daha yüksek seviyeli bir </a:t>
              </a:r>
              <a:r>
                <a:rPr lang="tr-TR" sz="2000" dirty="0" err="1">
                  <a:solidFill>
                    <a:srgbClr val="000000"/>
                  </a:solidFill>
                  <a:latin typeface="Raleway" pitchFamily="2" charset="-94"/>
                </a:rPr>
                <a:t>arayüz</a:t>
              </a:r>
              <a:r>
                <a:rPr lang="tr-TR" sz="2000" dirty="0">
                  <a:solidFill>
                    <a:srgbClr val="000000"/>
                  </a:solidFill>
                  <a:latin typeface="Raleway" pitchFamily="2" charset="-94"/>
                </a:rPr>
                <a:t> tanımlar.</a:t>
              </a:r>
            </a:p>
          </p:txBody>
        </p:sp>
        <p:sp>
          <p:nvSpPr>
            <p:cNvPr id="4" name="Dikdörtgen 3">
              <a:extLst>
                <a:ext uri="{FF2B5EF4-FFF2-40B4-BE49-F238E27FC236}">
                  <a16:creationId xmlns:a16="http://schemas.microsoft.com/office/drawing/2014/main" id="{24517A16-7F06-E239-59F3-F3332358AD64}"/>
                </a:ext>
              </a:extLst>
            </p:cNvPr>
            <p:cNvSpPr/>
            <p:nvPr/>
          </p:nvSpPr>
          <p:spPr>
            <a:xfrm flipH="1">
              <a:off x="1119524" y="1515334"/>
              <a:ext cx="57984" cy="961610"/>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Tree>
    <p:extLst>
      <p:ext uri="{BB962C8B-B14F-4D97-AF65-F5344CB8AC3E}">
        <p14:creationId xmlns:p14="http://schemas.microsoft.com/office/powerpoint/2010/main" val="3509407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1"/>
          <p:cNvSpPr txBox="1">
            <a:spLocks/>
          </p:cNvSpPr>
          <p:nvPr/>
        </p:nvSpPr>
        <p:spPr>
          <a:xfrm>
            <a:off x="843281" y="263193"/>
            <a:ext cx="9763759" cy="612733"/>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b="1" dirty="0" err="1">
                <a:solidFill>
                  <a:srgbClr val="FF0000"/>
                </a:solidFill>
                <a:latin typeface="Amasis MT Pro Light" panose="020B0604020202020204" pitchFamily="18" charset="-94"/>
                <a:ea typeface="Adobe Fan Heiti Std B" panose="020B0700000000000000" pitchFamily="34" charset="-128"/>
              </a:rPr>
              <a:t>Composite</a:t>
            </a:r>
            <a:r>
              <a:rPr lang="tr-TR" sz="3600" b="1" dirty="0">
                <a:solidFill>
                  <a:srgbClr val="FF0000"/>
                </a:solidFill>
                <a:latin typeface="Amasis MT Pro Light" panose="020B0604020202020204" pitchFamily="18" charset="-94"/>
                <a:ea typeface="Adobe Fan Heiti Std B" panose="020B0700000000000000" pitchFamily="34" charset="-128"/>
              </a:rPr>
              <a:t> </a:t>
            </a:r>
            <a:r>
              <a:rPr lang="tr-TR" sz="3600" b="1" dirty="0" err="1">
                <a:solidFill>
                  <a:srgbClr val="FF0000"/>
                </a:solidFill>
                <a:latin typeface="Amasis MT Pro Light" panose="020B0604020202020204" pitchFamily="18" charset="-94"/>
                <a:ea typeface="Adobe Fan Heiti Std B" panose="020B0700000000000000" pitchFamily="34" charset="-128"/>
              </a:rPr>
              <a:t>Patterns</a:t>
            </a:r>
            <a:endParaRPr lang="tr-TR" sz="3600" b="1" dirty="0">
              <a:solidFill>
                <a:srgbClr val="FF0000"/>
              </a:solidFill>
              <a:latin typeface="Amasis MT Pro Light" panose="020B0604020202020204" pitchFamily="18" charset="-94"/>
              <a:ea typeface="Adobe Fan Heiti Std B" panose="020B0700000000000000" pitchFamily="34" charset="-128"/>
            </a:endParaRPr>
          </a:p>
        </p:txBody>
      </p:sp>
      <p:sp>
        <p:nvSpPr>
          <p:cNvPr id="8" name="Metin kutusu 7">
            <a:extLst>
              <a:ext uri="{FF2B5EF4-FFF2-40B4-BE49-F238E27FC236}">
                <a16:creationId xmlns:a16="http://schemas.microsoft.com/office/drawing/2014/main" id="{EF9D5770-B710-0C32-415A-8CD40D29E688}"/>
              </a:ext>
            </a:extLst>
          </p:cNvPr>
          <p:cNvSpPr txBox="1"/>
          <p:nvPr/>
        </p:nvSpPr>
        <p:spPr>
          <a:xfrm>
            <a:off x="1119524" y="3154278"/>
            <a:ext cx="10305217" cy="2167325"/>
          </a:xfrm>
          <a:prstGeom prst="rect">
            <a:avLst/>
          </a:prstGeom>
          <a:noFill/>
          <a:ln>
            <a:solidFill>
              <a:schemeClr val="accent1"/>
            </a:solidFill>
          </a:ln>
        </p:spPr>
        <p:txBody>
          <a:bodyPr wrap="square">
            <a:spAutoFit/>
          </a:bodyPr>
          <a:lstStyle/>
          <a:p>
            <a:pPr algn="just">
              <a:lnSpc>
                <a:spcPct val="150000"/>
              </a:lnSpc>
            </a:pPr>
            <a:r>
              <a:rPr lang="tr-TR" sz="2000" b="1" dirty="0">
                <a:solidFill>
                  <a:srgbClr val="C00000"/>
                </a:solidFill>
                <a:latin typeface="Raleway" pitchFamily="2" charset="-94"/>
              </a:rPr>
              <a:t>Motivation</a:t>
            </a:r>
          </a:p>
          <a:p>
            <a:pPr algn="just">
              <a:lnSpc>
                <a:spcPct val="150000"/>
              </a:lnSpc>
            </a:pPr>
            <a:r>
              <a:rPr lang="tr-TR" b="0" i="0" dirty="0">
                <a:solidFill>
                  <a:srgbClr val="000000"/>
                </a:solidFill>
                <a:effectLst/>
                <a:latin typeface="Raleway" pitchFamily="2" charset="-94"/>
              </a:rPr>
              <a:t>Komposit örüntüsü nesnelerin ağaç yapılarına dönüştürülmelerini ve parça-bütün hiyerarşilerinin gösterimini sağlar. Böylece istemciler parça ve bütünü aynı şekilde kullanabilirler. Bu yapısal bir örüntüdür ve nesnelerden kolayca ağaç yapılarının oluşturulmasını sağlarlar.</a:t>
            </a:r>
          </a:p>
        </p:txBody>
      </p:sp>
      <p:grpSp>
        <p:nvGrpSpPr>
          <p:cNvPr id="9" name="Grup 8">
            <a:extLst>
              <a:ext uri="{FF2B5EF4-FFF2-40B4-BE49-F238E27FC236}">
                <a16:creationId xmlns:a16="http://schemas.microsoft.com/office/drawing/2014/main" id="{92F77DFA-E7A3-F766-0CBC-DFC95FD576B5}"/>
              </a:ext>
            </a:extLst>
          </p:cNvPr>
          <p:cNvGrpSpPr/>
          <p:nvPr/>
        </p:nvGrpSpPr>
        <p:grpSpPr>
          <a:xfrm>
            <a:off x="1119525" y="1515334"/>
            <a:ext cx="10305219" cy="1429622"/>
            <a:chOff x="1119525" y="1515334"/>
            <a:chExt cx="10305219" cy="1429622"/>
          </a:xfrm>
          <a:effectLst>
            <a:outerShdw blurRad="50800" dist="38100" dir="5400000" algn="t" rotWithShape="0">
              <a:prstClr val="black">
                <a:alpha val="40000"/>
              </a:prstClr>
            </a:outerShdw>
          </a:effectLst>
        </p:grpSpPr>
        <p:sp>
          <p:nvSpPr>
            <p:cNvPr id="3" name="Metin kutusu 2">
              <a:extLst>
                <a:ext uri="{FF2B5EF4-FFF2-40B4-BE49-F238E27FC236}">
                  <a16:creationId xmlns:a16="http://schemas.microsoft.com/office/drawing/2014/main" id="{BC7164D4-42F3-902F-A614-C8114BAA53ED}"/>
                </a:ext>
              </a:extLst>
            </p:cNvPr>
            <p:cNvSpPr txBox="1"/>
            <p:nvPr/>
          </p:nvSpPr>
          <p:spPr>
            <a:xfrm>
              <a:off x="1119526" y="1515334"/>
              <a:ext cx="10305218" cy="1429622"/>
            </a:xfrm>
            <a:prstGeom prst="rect">
              <a:avLst/>
            </a:prstGeom>
            <a:solidFill>
              <a:schemeClr val="accent1">
                <a:alpha val="6000"/>
              </a:schemeClr>
            </a:solidFill>
            <a:ln cap="rnd">
              <a:solidFill>
                <a:schemeClr val="accent1"/>
              </a:solidFill>
            </a:ln>
            <a:effectLst>
              <a:outerShdw blurRad="50800" dist="12700" dir="4560000" algn="tr" rotWithShape="0">
                <a:schemeClr val="accent1">
                  <a:lumMod val="75000"/>
                  <a:alpha val="44000"/>
                </a:schemeClr>
              </a:outerShdw>
              <a:softEdge rad="0"/>
            </a:effectLst>
          </p:spPr>
          <p:txBody>
            <a:bodyPr wrap="square" rtlCol="0">
              <a:spAutoFit/>
            </a:bodyPr>
            <a:lstStyle/>
            <a:p>
              <a:pPr marL="182563" algn="just" defTabSz="881063">
                <a:lnSpc>
                  <a:spcPct val="150000"/>
                </a:lnSpc>
                <a:tabLst>
                  <a:tab pos="9682163" algn="l"/>
                  <a:tab pos="10048875" algn="l"/>
                </a:tabLst>
              </a:pPr>
              <a:r>
                <a:rPr lang="tr-TR" sz="2000" dirty="0">
                  <a:solidFill>
                    <a:srgbClr val="000000"/>
                  </a:solidFill>
                  <a:latin typeface="Raleway" pitchFamily="2" charset="-94"/>
                </a:rPr>
                <a:t>Parça-bütün hiyerarşilerini temsil etmek için nesneleri ağaç yapılarında oluşturur. Bileşik, müşterilerin tek tek nesnelere ve nesne bileşimlerine eşit şekilde davranmasına olanak tanır.</a:t>
              </a:r>
            </a:p>
          </p:txBody>
        </p:sp>
        <p:sp>
          <p:nvSpPr>
            <p:cNvPr id="4" name="Dikdörtgen 3">
              <a:extLst>
                <a:ext uri="{FF2B5EF4-FFF2-40B4-BE49-F238E27FC236}">
                  <a16:creationId xmlns:a16="http://schemas.microsoft.com/office/drawing/2014/main" id="{24517A16-7F06-E239-59F3-F3332358AD64}"/>
                </a:ext>
              </a:extLst>
            </p:cNvPr>
            <p:cNvSpPr/>
            <p:nvPr/>
          </p:nvSpPr>
          <p:spPr>
            <a:xfrm flipH="1">
              <a:off x="1119525" y="1515334"/>
              <a:ext cx="57983" cy="1429622"/>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p:spTree>
    <p:extLst>
      <p:ext uri="{BB962C8B-B14F-4D97-AF65-F5344CB8AC3E}">
        <p14:creationId xmlns:p14="http://schemas.microsoft.com/office/powerpoint/2010/main" val="685870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1"/>
          <p:cNvSpPr txBox="1">
            <a:spLocks/>
          </p:cNvSpPr>
          <p:nvPr/>
        </p:nvSpPr>
        <p:spPr>
          <a:xfrm>
            <a:off x="843281" y="263193"/>
            <a:ext cx="9763759" cy="612733"/>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b="1" dirty="0" err="1">
                <a:solidFill>
                  <a:srgbClr val="FF0000"/>
                </a:solidFill>
                <a:latin typeface="Amasis MT Pro Light" panose="020B0604020202020204" pitchFamily="18" charset="-94"/>
                <a:ea typeface="Adobe Fan Heiti Std B" panose="020B0700000000000000" pitchFamily="34" charset="-128"/>
              </a:rPr>
              <a:t>Composite</a:t>
            </a:r>
            <a:r>
              <a:rPr lang="tr-TR" sz="3600" b="1" dirty="0">
                <a:solidFill>
                  <a:srgbClr val="FF0000"/>
                </a:solidFill>
                <a:latin typeface="Amasis MT Pro Light" panose="020B0604020202020204" pitchFamily="18" charset="-94"/>
                <a:ea typeface="Adobe Fan Heiti Std B" panose="020B0700000000000000" pitchFamily="34" charset="-128"/>
              </a:rPr>
              <a:t> </a:t>
            </a:r>
            <a:r>
              <a:rPr lang="tr-TR" sz="3600" b="1" dirty="0" err="1">
                <a:solidFill>
                  <a:srgbClr val="FF0000"/>
                </a:solidFill>
                <a:latin typeface="Amasis MT Pro Light" panose="020B0604020202020204" pitchFamily="18" charset="-94"/>
                <a:ea typeface="Adobe Fan Heiti Std B" panose="020B0700000000000000" pitchFamily="34" charset="-128"/>
              </a:rPr>
              <a:t>Patterns</a:t>
            </a:r>
            <a:endParaRPr lang="tr-TR" sz="3600" b="1" dirty="0">
              <a:solidFill>
                <a:srgbClr val="FF0000"/>
              </a:solidFill>
              <a:latin typeface="Amasis MT Pro Light" panose="020B0604020202020204" pitchFamily="18" charset="-94"/>
              <a:ea typeface="Adobe Fan Heiti Std B" panose="020B0700000000000000" pitchFamily="34" charset="-128"/>
            </a:endParaRPr>
          </a:p>
        </p:txBody>
      </p:sp>
      <p:sp>
        <p:nvSpPr>
          <p:cNvPr id="8" name="Metin kutusu 7">
            <a:extLst>
              <a:ext uri="{FF2B5EF4-FFF2-40B4-BE49-F238E27FC236}">
                <a16:creationId xmlns:a16="http://schemas.microsoft.com/office/drawing/2014/main" id="{EF9D5770-B710-0C32-415A-8CD40D29E688}"/>
              </a:ext>
            </a:extLst>
          </p:cNvPr>
          <p:cNvSpPr txBox="1"/>
          <p:nvPr/>
        </p:nvSpPr>
        <p:spPr>
          <a:xfrm>
            <a:off x="1129684" y="1518518"/>
            <a:ext cx="10462875" cy="2167325"/>
          </a:xfrm>
          <a:prstGeom prst="rect">
            <a:avLst/>
          </a:prstGeom>
          <a:noFill/>
          <a:ln>
            <a:solidFill>
              <a:schemeClr val="accent1"/>
            </a:solidFill>
          </a:ln>
        </p:spPr>
        <p:txBody>
          <a:bodyPr wrap="square">
            <a:spAutoFit/>
          </a:bodyPr>
          <a:lstStyle/>
          <a:p>
            <a:pPr algn="just">
              <a:lnSpc>
                <a:spcPct val="150000"/>
              </a:lnSpc>
            </a:pPr>
            <a:r>
              <a:rPr lang="tr-TR" sz="2000" b="1" dirty="0">
                <a:solidFill>
                  <a:srgbClr val="C00000"/>
                </a:solidFill>
                <a:latin typeface="Raleway" pitchFamily="2" charset="-94"/>
              </a:rPr>
              <a:t>Motivation</a:t>
            </a:r>
          </a:p>
          <a:p>
            <a:pPr algn="just">
              <a:lnSpc>
                <a:spcPct val="150000"/>
              </a:lnSpc>
            </a:pPr>
            <a:r>
              <a:rPr lang="tr-TR" b="0" i="0" dirty="0">
                <a:solidFill>
                  <a:srgbClr val="000000"/>
                </a:solidFill>
                <a:effectLst/>
                <a:latin typeface="Raleway" pitchFamily="2" charset="-94"/>
              </a:rPr>
              <a:t>Bu tasarım deseninin amacının nesneleri ağaç yapısına göre düzenleyerek, ağaç yapısındaki alt üst ilişkisini kurmak olduğunu söyledik. Burada ağacın </a:t>
            </a:r>
            <a:r>
              <a:rPr lang="tr-TR" b="0" i="0" dirty="0" err="1">
                <a:solidFill>
                  <a:srgbClr val="000000"/>
                </a:solidFill>
                <a:effectLst/>
                <a:latin typeface="Raleway" pitchFamily="2" charset="-94"/>
              </a:rPr>
              <a:t>herbir</a:t>
            </a:r>
            <a:r>
              <a:rPr lang="tr-TR" b="0" i="0" dirty="0">
                <a:solidFill>
                  <a:srgbClr val="000000"/>
                </a:solidFill>
                <a:effectLst/>
                <a:latin typeface="Raleway" pitchFamily="2" charset="-94"/>
              </a:rPr>
              <a:t> yapısı ortak bir </a:t>
            </a:r>
            <a:r>
              <a:rPr lang="tr-TR" b="0" i="0" dirty="0" err="1">
                <a:solidFill>
                  <a:srgbClr val="000000"/>
                </a:solidFill>
                <a:effectLst/>
                <a:latin typeface="Raleway" pitchFamily="2" charset="-94"/>
              </a:rPr>
              <a:t>arayüzü</a:t>
            </a:r>
            <a:r>
              <a:rPr lang="tr-TR" b="0" i="0" dirty="0">
                <a:solidFill>
                  <a:srgbClr val="000000"/>
                </a:solidFill>
                <a:effectLst/>
                <a:latin typeface="Raleway" pitchFamily="2" charset="-94"/>
              </a:rPr>
              <a:t> uygular. Ortak </a:t>
            </a:r>
            <a:r>
              <a:rPr lang="tr-TR" b="0" i="0" dirty="0" err="1">
                <a:solidFill>
                  <a:srgbClr val="000000"/>
                </a:solidFill>
                <a:effectLst/>
                <a:latin typeface="Raleway" pitchFamily="2" charset="-94"/>
              </a:rPr>
              <a:t>arayüzü</a:t>
            </a:r>
            <a:r>
              <a:rPr lang="tr-TR" b="0" i="0" dirty="0">
                <a:solidFill>
                  <a:srgbClr val="000000"/>
                </a:solidFill>
                <a:effectLst/>
                <a:latin typeface="Raleway" pitchFamily="2" charset="-94"/>
              </a:rPr>
              <a:t> uygulamasının sebebi ise birbirine benzer yapılar ile çalışıyor olmak bu benzerlik bizlere esnek bir yapı sunacaktır.</a:t>
            </a:r>
          </a:p>
        </p:txBody>
      </p:sp>
    </p:spTree>
    <p:extLst>
      <p:ext uri="{BB962C8B-B14F-4D97-AF65-F5344CB8AC3E}">
        <p14:creationId xmlns:p14="http://schemas.microsoft.com/office/powerpoint/2010/main" val="98231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1"/>
          <p:cNvSpPr txBox="1">
            <a:spLocks/>
          </p:cNvSpPr>
          <p:nvPr/>
        </p:nvSpPr>
        <p:spPr>
          <a:xfrm>
            <a:off x="843281" y="263193"/>
            <a:ext cx="9763759" cy="612733"/>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b="1" dirty="0" err="1">
                <a:solidFill>
                  <a:srgbClr val="FF0000"/>
                </a:solidFill>
                <a:latin typeface="Amasis MT Pro Light" panose="020B0604020202020204" pitchFamily="18" charset="-94"/>
                <a:ea typeface="Adobe Fan Heiti Std B" panose="020B0700000000000000" pitchFamily="34" charset="-128"/>
              </a:rPr>
              <a:t>Composite</a:t>
            </a:r>
            <a:r>
              <a:rPr lang="tr-TR" sz="3600" b="1" dirty="0">
                <a:solidFill>
                  <a:srgbClr val="FF0000"/>
                </a:solidFill>
                <a:latin typeface="Amasis MT Pro Light" panose="020B0604020202020204" pitchFamily="18" charset="-94"/>
                <a:ea typeface="Adobe Fan Heiti Std B" panose="020B0700000000000000" pitchFamily="34" charset="-128"/>
              </a:rPr>
              <a:t> </a:t>
            </a:r>
            <a:r>
              <a:rPr lang="tr-TR" sz="3600" b="1" dirty="0" err="1">
                <a:solidFill>
                  <a:srgbClr val="FF0000"/>
                </a:solidFill>
                <a:latin typeface="Amasis MT Pro Light" panose="020B0604020202020204" pitchFamily="18" charset="-94"/>
                <a:ea typeface="Adobe Fan Heiti Std B" panose="020B0700000000000000" pitchFamily="34" charset="-128"/>
              </a:rPr>
              <a:t>Patterns</a:t>
            </a:r>
            <a:endParaRPr lang="tr-TR" sz="3600" b="1" dirty="0">
              <a:solidFill>
                <a:srgbClr val="FF0000"/>
              </a:solidFill>
              <a:latin typeface="Amasis MT Pro Light" panose="020B0604020202020204" pitchFamily="18" charset="-94"/>
              <a:ea typeface="Adobe Fan Heiti Std B" panose="020B0700000000000000" pitchFamily="34" charset="-128"/>
            </a:endParaRPr>
          </a:p>
        </p:txBody>
      </p:sp>
      <p:sp>
        <p:nvSpPr>
          <p:cNvPr id="8" name="Metin kutusu 7">
            <a:extLst>
              <a:ext uri="{FF2B5EF4-FFF2-40B4-BE49-F238E27FC236}">
                <a16:creationId xmlns:a16="http://schemas.microsoft.com/office/drawing/2014/main" id="{EF9D5770-B710-0C32-415A-8CD40D29E688}"/>
              </a:ext>
            </a:extLst>
          </p:cNvPr>
          <p:cNvSpPr txBox="1"/>
          <p:nvPr/>
        </p:nvSpPr>
        <p:spPr>
          <a:xfrm>
            <a:off x="1099204" y="1514341"/>
            <a:ext cx="4803755" cy="3413820"/>
          </a:xfrm>
          <a:prstGeom prst="rect">
            <a:avLst/>
          </a:prstGeom>
          <a:noFill/>
          <a:ln>
            <a:solidFill>
              <a:schemeClr val="accent1"/>
            </a:solidFill>
          </a:ln>
        </p:spPr>
        <p:txBody>
          <a:bodyPr wrap="square">
            <a:spAutoFit/>
          </a:bodyPr>
          <a:lstStyle/>
          <a:p>
            <a:pPr algn="just">
              <a:lnSpc>
                <a:spcPct val="150000"/>
              </a:lnSpc>
            </a:pPr>
            <a:r>
              <a:rPr lang="tr-TR" sz="2000" b="1" dirty="0">
                <a:solidFill>
                  <a:srgbClr val="C00000"/>
                </a:solidFill>
                <a:latin typeface="Raleway" pitchFamily="2" charset="-94"/>
              </a:rPr>
              <a:t>Ne Zaman Kullanılır?</a:t>
            </a:r>
          </a:p>
          <a:p>
            <a:pPr marL="285750" indent="-285750" algn="just">
              <a:lnSpc>
                <a:spcPct val="150000"/>
              </a:lnSpc>
              <a:buFont typeface="Arial" panose="020B0604020202020204" pitchFamily="34" charset="0"/>
              <a:buChar char="•"/>
            </a:pPr>
            <a:r>
              <a:rPr lang="tr-TR" b="0" i="0" dirty="0">
                <a:solidFill>
                  <a:srgbClr val="000000"/>
                </a:solidFill>
                <a:effectLst/>
                <a:latin typeface="Raleway" pitchFamily="2" charset="-94"/>
              </a:rPr>
              <a:t>Uygulama hiyerarşik bir yapıya sahip olduğunda ve yapı genelinde genel işlevselliğe ihtiyaç duyduğunda.</a:t>
            </a:r>
          </a:p>
          <a:p>
            <a:pPr marL="285750" indent="-285750" algn="just">
              <a:lnSpc>
                <a:spcPct val="150000"/>
              </a:lnSpc>
              <a:buFont typeface="Arial" panose="020B0604020202020204" pitchFamily="34" charset="0"/>
              <a:buChar char="•"/>
            </a:pPr>
            <a:r>
              <a:rPr lang="tr-TR" b="0" i="0" dirty="0">
                <a:solidFill>
                  <a:srgbClr val="000000"/>
                </a:solidFill>
                <a:effectLst/>
                <a:latin typeface="Raleway" pitchFamily="2" charset="-94"/>
              </a:rPr>
              <a:t>Uygulamanın bir hiyerarşi genelinde verileri toplaması gerektiğinde.</a:t>
            </a:r>
          </a:p>
          <a:p>
            <a:pPr marL="285750" indent="-285750" algn="just">
              <a:lnSpc>
                <a:spcPct val="150000"/>
              </a:lnSpc>
              <a:buFont typeface="Arial" panose="020B0604020202020204" pitchFamily="34" charset="0"/>
              <a:buChar char="•"/>
            </a:pPr>
            <a:r>
              <a:rPr lang="tr-TR" b="0" i="0" dirty="0">
                <a:solidFill>
                  <a:srgbClr val="000000"/>
                </a:solidFill>
                <a:effectLst/>
                <a:latin typeface="Raleway" pitchFamily="2" charset="-94"/>
              </a:rPr>
              <a:t>Uygulama, bileşik ve tek tek nesneleri eşit şekilde işlemek istediğinde.</a:t>
            </a:r>
          </a:p>
        </p:txBody>
      </p:sp>
      <p:pic>
        <p:nvPicPr>
          <p:cNvPr id="5" name="Resim 4">
            <a:extLst>
              <a:ext uri="{FF2B5EF4-FFF2-40B4-BE49-F238E27FC236}">
                <a16:creationId xmlns:a16="http://schemas.microsoft.com/office/drawing/2014/main" id="{078BE7F2-4F02-3D6B-B140-43CF887D489C}"/>
              </a:ext>
            </a:extLst>
          </p:cNvPr>
          <p:cNvPicPr>
            <a:picLocks noChangeAspect="1"/>
          </p:cNvPicPr>
          <p:nvPr/>
        </p:nvPicPr>
        <p:blipFill>
          <a:blip r:embed="rId2"/>
          <a:stretch>
            <a:fillRect/>
          </a:stretch>
        </p:blipFill>
        <p:spPr>
          <a:xfrm>
            <a:off x="6096000" y="1518518"/>
            <a:ext cx="6008032" cy="4127098"/>
          </a:xfrm>
          <a:prstGeom prst="rect">
            <a:avLst/>
          </a:prstGeom>
        </p:spPr>
      </p:pic>
    </p:spTree>
    <p:extLst>
      <p:ext uri="{BB962C8B-B14F-4D97-AF65-F5344CB8AC3E}">
        <p14:creationId xmlns:p14="http://schemas.microsoft.com/office/powerpoint/2010/main" val="2755840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1"/>
          <p:cNvSpPr txBox="1">
            <a:spLocks/>
          </p:cNvSpPr>
          <p:nvPr/>
        </p:nvSpPr>
        <p:spPr>
          <a:xfrm>
            <a:off x="843281" y="263193"/>
            <a:ext cx="9763759" cy="612733"/>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b="1" dirty="0" err="1">
                <a:solidFill>
                  <a:srgbClr val="FF0000"/>
                </a:solidFill>
                <a:latin typeface="Amasis MT Pro Light" panose="020B0604020202020204" pitchFamily="18" charset="-94"/>
                <a:ea typeface="Adobe Fan Heiti Std B" panose="020B0700000000000000" pitchFamily="34" charset="-128"/>
              </a:rPr>
              <a:t>Composite</a:t>
            </a:r>
            <a:r>
              <a:rPr lang="tr-TR" sz="3600" b="1" dirty="0">
                <a:solidFill>
                  <a:srgbClr val="FF0000"/>
                </a:solidFill>
                <a:latin typeface="Amasis MT Pro Light" panose="020B0604020202020204" pitchFamily="18" charset="-94"/>
                <a:ea typeface="Adobe Fan Heiti Std B" panose="020B0700000000000000" pitchFamily="34" charset="-128"/>
              </a:rPr>
              <a:t> </a:t>
            </a:r>
            <a:r>
              <a:rPr lang="tr-TR" sz="3600" b="1" dirty="0" err="1">
                <a:solidFill>
                  <a:srgbClr val="FF0000"/>
                </a:solidFill>
                <a:latin typeface="Amasis MT Pro Light" panose="020B0604020202020204" pitchFamily="18" charset="-94"/>
                <a:ea typeface="Adobe Fan Heiti Std B" panose="020B0700000000000000" pitchFamily="34" charset="-128"/>
              </a:rPr>
              <a:t>Patterns</a:t>
            </a:r>
            <a:endParaRPr lang="tr-TR" sz="3600" b="1" dirty="0">
              <a:solidFill>
                <a:srgbClr val="FF0000"/>
              </a:solidFill>
              <a:latin typeface="Amasis MT Pro Light" panose="020B0604020202020204" pitchFamily="18" charset="-94"/>
              <a:ea typeface="Adobe Fan Heiti Std B" panose="020B0700000000000000" pitchFamily="34" charset="-128"/>
            </a:endParaRPr>
          </a:p>
        </p:txBody>
      </p:sp>
      <p:sp>
        <p:nvSpPr>
          <p:cNvPr id="8" name="Metin kutusu 7">
            <a:extLst>
              <a:ext uri="{FF2B5EF4-FFF2-40B4-BE49-F238E27FC236}">
                <a16:creationId xmlns:a16="http://schemas.microsoft.com/office/drawing/2014/main" id="{EF9D5770-B710-0C32-415A-8CD40D29E688}"/>
              </a:ext>
            </a:extLst>
          </p:cNvPr>
          <p:cNvSpPr txBox="1"/>
          <p:nvPr/>
        </p:nvSpPr>
        <p:spPr>
          <a:xfrm>
            <a:off x="554478" y="1423250"/>
            <a:ext cx="5541522" cy="5352812"/>
          </a:xfrm>
          <a:prstGeom prst="rect">
            <a:avLst/>
          </a:prstGeom>
          <a:noFill/>
          <a:ln>
            <a:solidFill>
              <a:schemeClr val="accent1"/>
            </a:solidFill>
          </a:ln>
        </p:spPr>
        <p:txBody>
          <a:bodyPr wrap="square">
            <a:spAutoFit/>
          </a:bodyPr>
          <a:lstStyle/>
          <a:p>
            <a:pPr algn="just">
              <a:lnSpc>
                <a:spcPct val="150000"/>
              </a:lnSpc>
            </a:pPr>
            <a:r>
              <a:rPr lang="tr-TR" sz="2000" b="1" dirty="0">
                <a:solidFill>
                  <a:srgbClr val="C00000"/>
                </a:solidFill>
                <a:latin typeface="Raleway" pitchFamily="2" charset="-94"/>
              </a:rPr>
              <a:t>Yapısı</a:t>
            </a:r>
          </a:p>
          <a:p>
            <a:pPr algn="just">
              <a:lnSpc>
                <a:spcPct val="150000"/>
              </a:lnSpc>
            </a:pPr>
            <a:r>
              <a:rPr lang="tr-TR" b="1" i="0" dirty="0" err="1">
                <a:solidFill>
                  <a:srgbClr val="000000"/>
                </a:solidFill>
                <a:effectLst/>
                <a:latin typeface="Raleway" pitchFamily="2" charset="-94"/>
              </a:rPr>
              <a:t>Composite</a:t>
            </a:r>
            <a:endParaRPr lang="tr-TR" b="1" i="0" dirty="0">
              <a:solidFill>
                <a:srgbClr val="000000"/>
              </a:solidFill>
              <a:effectLst/>
              <a:latin typeface="Raleway" pitchFamily="2" charset="-94"/>
            </a:endParaRPr>
          </a:p>
          <a:p>
            <a:pPr marL="285750" indent="-285750" algn="just">
              <a:lnSpc>
                <a:spcPct val="150000"/>
              </a:lnSpc>
              <a:buFont typeface="Arial" panose="020B0604020202020204" pitchFamily="34" charset="0"/>
              <a:buChar char="•"/>
            </a:pPr>
            <a:r>
              <a:rPr lang="tr-TR" b="0" i="0" dirty="0">
                <a:solidFill>
                  <a:srgbClr val="000000"/>
                </a:solidFill>
                <a:effectLst/>
                <a:latin typeface="Raleway" pitchFamily="2" charset="-94"/>
              </a:rPr>
              <a:t>kompozisyondaki nesneler için </a:t>
            </a:r>
            <a:r>
              <a:rPr lang="tr-TR" b="0" i="0" dirty="0" err="1">
                <a:solidFill>
                  <a:srgbClr val="000000"/>
                </a:solidFill>
                <a:effectLst/>
                <a:latin typeface="Raleway" pitchFamily="2" charset="-94"/>
              </a:rPr>
              <a:t>arayüzü</a:t>
            </a:r>
            <a:r>
              <a:rPr lang="tr-TR" b="0" i="0" dirty="0">
                <a:solidFill>
                  <a:srgbClr val="000000"/>
                </a:solidFill>
                <a:effectLst/>
                <a:latin typeface="Raleway" pitchFamily="2" charset="-94"/>
              </a:rPr>
              <a:t> bildirir.</a:t>
            </a:r>
          </a:p>
          <a:p>
            <a:pPr marL="285750" indent="-285750" algn="just">
              <a:lnSpc>
                <a:spcPct val="150000"/>
              </a:lnSpc>
              <a:buFont typeface="Arial" panose="020B0604020202020204" pitchFamily="34" charset="0"/>
              <a:buChar char="•"/>
            </a:pPr>
            <a:r>
              <a:rPr lang="tr-TR" b="0" i="0" dirty="0">
                <a:solidFill>
                  <a:srgbClr val="000000"/>
                </a:solidFill>
                <a:effectLst/>
                <a:latin typeface="Raleway" pitchFamily="2" charset="-94"/>
              </a:rPr>
              <a:t>uygun olduğu şekilde, tüm sınıflar için ortak olan arabirim için varsayılan davranışı uygular.</a:t>
            </a:r>
          </a:p>
          <a:p>
            <a:pPr marL="285750" indent="-285750" algn="just">
              <a:lnSpc>
                <a:spcPct val="150000"/>
              </a:lnSpc>
              <a:buFont typeface="Arial" panose="020B0604020202020204" pitchFamily="34" charset="0"/>
              <a:buChar char="•"/>
            </a:pPr>
            <a:r>
              <a:rPr lang="tr-TR" b="0" i="0" dirty="0">
                <a:solidFill>
                  <a:srgbClr val="000000"/>
                </a:solidFill>
                <a:effectLst/>
                <a:latin typeface="Raleway" pitchFamily="2" charset="-94"/>
              </a:rPr>
              <a:t>alt bileşenlerine erişmek ve bunları yönetmek için bir arabirim bildirir.</a:t>
            </a:r>
          </a:p>
          <a:p>
            <a:pPr marL="285750" indent="-285750" algn="just">
              <a:lnSpc>
                <a:spcPct val="150000"/>
              </a:lnSpc>
              <a:buFont typeface="Arial" panose="020B0604020202020204" pitchFamily="34" charset="0"/>
              <a:buChar char="•"/>
            </a:pPr>
            <a:endParaRPr lang="tr-TR" b="0" i="0" dirty="0">
              <a:solidFill>
                <a:srgbClr val="000000"/>
              </a:solidFill>
              <a:effectLst/>
              <a:latin typeface="Raleway" pitchFamily="2" charset="-94"/>
            </a:endParaRPr>
          </a:p>
          <a:p>
            <a:pPr algn="l"/>
            <a:r>
              <a:rPr lang="tr-TR" b="1" dirty="0" err="1">
                <a:solidFill>
                  <a:srgbClr val="000000"/>
                </a:solidFill>
                <a:latin typeface="Raleway" pitchFamily="2" charset="-94"/>
              </a:rPr>
              <a:t>Leaf</a:t>
            </a:r>
            <a:endParaRPr lang="tr-TR" b="1" dirty="0">
              <a:solidFill>
                <a:srgbClr val="000000"/>
              </a:solidFill>
              <a:latin typeface="Raleway" pitchFamily="2" charset="-94"/>
            </a:endParaRPr>
          </a:p>
          <a:p>
            <a:pPr marL="285750" lvl="1" indent="-285750" algn="just">
              <a:lnSpc>
                <a:spcPct val="150000"/>
              </a:lnSpc>
              <a:buFont typeface="Arial" panose="020B0604020202020204" pitchFamily="34" charset="0"/>
              <a:buChar char="•"/>
            </a:pPr>
            <a:r>
              <a:rPr lang="tr-TR" dirty="0">
                <a:solidFill>
                  <a:srgbClr val="000000"/>
                </a:solidFill>
                <a:latin typeface="Raleway" pitchFamily="2" charset="-94"/>
              </a:rPr>
              <a:t>kompozisyondaki yaprak nesneleri temsil eder. Bir yaprağın çocuğu olmaz.</a:t>
            </a:r>
          </a:p>
          <a:p>
            <a:pPr marL="285750" lvl="1" indent="-285750" algn="just">
              <a:lnSpc>
                <a:spcPct val="150000"/>
              </a:lnSpc>
              <a:buFont typeface="Arial" panose="020B0604020202020204" pitchFamily="34" charset="0"/>
              <a:buChar char="•"/>
            </a:pPr>
            <a:r>
              <a:rPr lang="tr-TR" dirty="0">
                <a:solidFill>
                  <a:srgbClr val="000000"/>
                </a:solidFill>
                <a:latin typeface="Raleway" pitchFamily="2" charset="-94"/>
              </a:rPr>
              <a:t>kompozisyondaki ilkel nesneler için davranışı tanımlar.</a:t>
            </a:r>
          </a:p>
        </p:txBody>
      </p:sp>
      <p:pic>
        <p:nvPicPr>
          <p:cNvPr id="1026" name="Picture 2" descr="Kompozit tasarım deseni">
            <a:extLst>
              <a:ext uri="{FF2B5EF4-FFF2-40B4-BE49-F238E27FC236}">
                <a16:creationId xmlns:a16="http://schemas.microsoft.com/office/drawing/2014/main" id="{B7763A3F-2E37-C420-FAC0-8E5FA3FC6A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1407" y="1849944"/>
            <a:ext cx="5950865" cy="4083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765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1"/>
          <p:cNvSpPr txBox="1">
            <a:spLocks/>
          </p:cNvSpPr>
          <p:nvPr/>
        </p:nvSpPr>
        <p:spPr>
          <a:xfrm>
            <a:off x="843281" y="263193"/>
            <a:ext cx="9763759" cy="612733"/>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b="1" dirty="0" err="1">
                <a:solidFill>
                  <a:srgbClr val="FF0000"/>
                </a:solidFill>
                <a:latin typeface="Amasis MT Pro Light" panose="020B0604020202020204" pitchFamily="18" charset="-94"/>
                <a:ea typeface="Adobe Fan Heiti Std B" panose="020B0700000000000000" pitchFamily="34" charset="-128"/>
              </a:rPr>
              <a:t>Composite</a:t>
            </a:r>
            <a:r>
              <a:rPr lang="tr-TR" sz="3600" b="1" dirty="0">
                <a:solidFill>
                  <a:srgbClr val="FF0000"/>
                </a:solidFill>
                <a:latin typeface="Amasis MT Pro Light" panose="020B0604020202020204" pitchFamily="18" charset="-94"/>
                <a:ea typeface="Adobe Fan Heiti Std B" panose="020B0700000000000000" pitchFamily="34" charset="-128"/>
              </a:rPr>
              <a:t> </a:t>
            </a:r>
            <a:r>
              <a:rPr lang="tr-TR" sz="3600" b="1" dirty="0" err="1">
                <a:solidFill>
                  <a:srgbClr val="FF0000"/>
                </a:solidFill>
                <a:latin typeface="Amasis MT Pro Light" panose="020B0604020202020204" pitchFamily="18" charset="-94"/>
                <a:ea typeface="Adobe Fan Heiti Std B" panose="020B0700000000000000" pitchFamily="34" charset="-128"/>
              </a:rPr>
              <a:t>Patterns</a:t>
            </a:r>
            <a:endParaRPr lang="tr-TR" sz="3600" b="1" dirty="0">
              <a:solidFill>
                <a:srgbClr val="FF0000"/>
              </a:solidFill>
              <a:latin typeface="Amasis MT Pro Light" panose="020B0604020202020204" pitchFamily="18" charset="-94"/>
              <a:ea typeface="Adobe Fan Heiti Std B" panose="020B0700000000000000" pitchFamily="34" charset="-128"/>
            </a:endParaRPr>
          </a:p>
        </p:txBody>
      </p:sp>
      <p:sp>
        <p:nvSpPr>
          <p:cNvPr id="8" name="Metin kutusu 7">
            <a:extLst>
              <a:ext uri="{FF2B5EF4-FFF2-40B4-BE49-F238E27FC236}">
                <a16:creationId xmlns:a16="http://schemas.microsoft.com/office/drawing/2014/main" id="{EF9D5770-B710-0C32-415A-8CD40D29E688}"/>
              </a:ext>
            </a:extLst>
          </p:cNvPr>
          <p:cNvSpPr txBox="1"/>
          <p:nvPr/>
        </p:nvSpPr>
        <p:spPr>
          <a:xfrm>
            <a:off x="554478" y="1423250"/>
            <a:ext cx="5541522" cy="4598759"/>
          </a:xfrm>
          <a:prstGeom prst="rect">
            <a:avLst/>
          </a:prstGeom>
          <a:noFill/>
          <a:ln>
            <a:solidFill>
              <a:schemeClr val="accent1"/>
            </a:solidFill>
          </a:ln>
        </p:spPr>
        <p:txBody>
          <a:bodyPr wrap="square">
            <a:spAutoFit/>
          </a:bodyPr>
          <a:lstStyle/>
          <a:p>
            <a:pPr algn="just">
              <a:lnSpc>
                <a:spcPct val="150000"/>
              </a:lnSpc>
            </a:pPr>
            <a:r>
              <a:rPr lang="tr-TR" sz="2000" b="1" dirty="0">
                <a:solidFill>
                  <a:srgbClr val="C00000"/>
                </a:solidFill>
                <a:latin typeface="Raleway" pitchFamily="2" charset="-94"/>
              </a:rPr>
              <a:t>Yapısı</a:t>
            </a:r>
          </a:p>
          <a:p>
            <a:pPr algn="just">
              <a:lnSpc>
                <a:spcPct val="150000"/>
              </a:lnSpc>
            </a:pPr>
            <a:r>
              <a:rPr lang="tr-TR" sz="2000" b="1" i="0" dirty="0">
                <a:solidFill>
                  <a:srgbClr val="000000"/>
                </a:solidFill>
                <a:effectLst/>
                <a:latin typeface="Raleway" pitchFamily="2" charset="-94"/>
              </a:rPr>
              <a:t>Component</a:t>
            </a:r>
            <a:endParaRPr lang="tr-TR" b="1" i="0" dirty="0">
              <a:solidFill>
                <a:srgbClr val="000000"/>
              </a:solidFill>
              <a:effectLst/>
              <a:latin typeface="Raleway" pitchFamily="2" charset="-94"/>
            </a:endParaRPr>
          </a:p>
          <a:p>
            <a:pPr marL="285750" indent="-285750" algn="just">
              <a:lnSpc>
                <a:spcPct val="150000"/>
              </a:lnSpc>
              <a:buFont typeface="Arial" panose="020B0604020202020204" pitchFamily="34" charset="0"/>
              <a:buChar char="•"/>
            </a:pPr>
            <a:r>
              <a:rPr lang="tr-TR" b="0" i="0" dirty="0">
                <a:solidFill>
                  <a:srgbClr val="000000"/>
                </a:solidFill>
                <a:effectLst/>
                <a:latin typeface="Raleway" pitchFamily="2" charset="-94"/>
              </a:rPr>
              <a:t>Çocuk sahibi olan bileşenler için davranışı tanımlar.</a:t>
            </a:r>
          </a:p>
          <a:p>
            <a:pPr marL="285750" indent="-285750" algn="just">
              <a:lnSpc>
                <a:spcPct val="150000"/>
              </a:lnSpc>
              <a:buFont typeface="Arial" panose="020B0604020202020204" pitchFamily="34" charset="0"/>
              <a:buChar char="•"/>
            </a:pPr>
            <a:r>
              <a:rPr lang="tr-TR" b="0" i="0" dirty="0">
                <a:solidFill>
                  <a:srgbClr val="000000"/>
                </a:solidFill>
                <a:effectLst/>
                <a:latin typeface="Raleway" pitchFamily="2" charset="-94"/>
              </a:rPr>
              <a:t>alt bileşenleri depolar.</a:t>
            </a:r>
          </a:p>
          <a:p>
            <a:pPr marL="285750" indent="-285750" algn="just">
              <a:lnSpc>
                <a:spcPct val="150000"/>
              </a:lnSpc>
              <a:buFont typeface="Arial" panose="020B0604020202020204" pitchFamily="34" charset="0"/>
              <a:buChar char="•"/>
            </a:pPr>
            <a:r>
              <a:rPr lang="tr-TR" b="0" i="0" dirty="0" err="1">
                <a:solidFill>
                  <a:srgbClr val="000000"/>
                </a:solidFill>
                <a:effectLst/>
                <a:latin typeface="Raleway" pitchFamily="2" charset="-94"/>
              </a:rPr>
              <a:t>Componentar</a:t>
            </a:r>
            <a:r>
              <a:rPr lang="tr-TR" b="0" i="0" dirty="0">
                <a:solidFill>
                  <a:srgbClr val="000000"/>
                </a:solidFill>
                <a:effectLst/>
                <a:latin typeface="Raleway" pitchFamily="2" charset="-94"/>
              </a:rPr>
              <a:t> </a:t>
            </a:r>
            <a:r>
              <a:rPr lang="tr-TR" b="0" i="0" dirty="0" err="1">
                <a:solidFill>
                  <a:srgbClr val="000000"/>
                </a:solidFill>
                <a:effectLst/>
                <a:latin typeface="Raleway" pitchFamily="2" charset="-94"/>
              </a:rPr>
              <a:t>ayüzde</a:t>
            </a:r>
            <a:r>
              <a:rPr lang="tr-TR" b="0" i="0" dirty="0">
                <a:solidFill>
                  <a:srgbClr val="000000"/>
                </a:solidFill>
                <a:effectLst/>
                <a:latin typeface="Raleway" pitchFamily="2" charset="-94"/>
              </a:rPr>
              <a:t> çocukla ilgili işlemleri uygular .</a:t>
            </a:r>
          </a:p>
          <a:p>
            <a:pPr algn="just">
              <a:lnSpc>
                <a:spcPct val="150000"/>
              </a:lnSpc>
            </a:pPr>
            <a:endParaRPr lang="tr-TR" b="0" i="0" dirty="0">
              <a:solidFill>
                <a:srgbClr val="000000"/>
              </a:solidFill>
              <a:effectLst/>
              <a:latin typeface="Raleway" pitchFamily="2" charset="-94"/>
            </a:endParaRPr>
          </a:p>
          <a:p>
            <a:pPr algn="l"/>
            <a:r>
              <a:rPr lang="tr-TR" sz="2000" b="1" i="0" dirty="0">
                <a:solidFill>
                  <a:srgbClr val="24292F"/>
                </a:solidFill>
                <a:effectLst/>
                <a:latin typeface="-apple-system"/>
              </a:rPr>
              <a:t>Client</a:t>
            </a:r>
            <a:endParaRPr lang="tr-TR" b="1" dirty="0">
              <a:solidFill>
                <a:srgbClr val="000000"/>
              </a:solidFill>
              <a:latin typeface="Raleway" pitchFamily="2" charset="-94"/>
            </a:endParaRPr>
          </a:p>
          <a:p>
            <a:pPr marL="285750" lvl="1" indent="-285750" algn="just">
              <a:lnSpc>
                <a:spcPct val="150000"/>
              </a:lnSpc>
              <a:buFont typeface="Arial" panose="020B0604020202020204" pitchFamily="34" charset="0"/>
              <a:buChar char="•"/>
            </a:pPr>
            <a:r>
              <a:rPr lang="tr-TR" dirty="0" err="1">
                <a:solidFill>
                  <a:srgbClr val="000000"/>
                </a:solidFill>
                <a:latin typeface="Raleway" pitchFamily="2" charset="-94"/>
              </a:rPr>
              <a:t>Componentar</a:t>
            </a:r>
            <a:r>
              <a:rPr lang="tr-TR" dirty="0">
                <a:solidFill>
                  <a:srgbClr val="000000"/>
                </a:solidFill>
                <a:latin typeface="Raleway" pitchFamily="2" charset="-94"/>
              </a:rPr>
              <a:t> </a:t>
            </a:r>
            <a:r>
              <a:rPr lang="tr-TR" dirty="0" err="1">
                <a:solidFill>
                  <a:srgbClr val="000000"/>
                </a:solidFill>
                <a:latin typeface="Raleway" pitchFamily="2" charset="-94"/>
              </a:rPr>
              <a:t>ayüz</a:t>
            </a:r>
            <a:r>
              <a:rPr lang="tr-TR" dirty="0">
                <a:solidFill>
                  <a:srgbClr val="000000"/>
                </a:solidFill>
                <a:latin typeface="Raleway" pitchFamily="2" charset="-94"/>
              </a:rPr>
              <a:t> aracılığıyla kompozisyondaki nesneleri manipüle eder .</a:t>
            </a:r>
          </a:p>
        </p:txBody>
      </p:sp>
      <p:pic>
        <p:nvPicPr>
          <p:cNvPr id="1026" name="Picture 2" descr="Kompozit tasarım deseni">
            <a:extLst>
              <a:ext uri="{FF2B5EF4-FFF2-40B4-BE49-F238E27FC236}">
                <a16:creationId xmlns:a16="http://schemas.microsoft.com/office/drawing/2014/main" id="{B7763A3F-2E37-C420-FAC0-8E5FA3FC6A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1407" y="1849944"/>
            <a:ext cx="5950865" cy="4083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1190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1"/>
          <p:cNvSpPr txBox="1">
            <a:spLocks/>
          </p:cNvSpPr>
          <p:nvPr/>
        </p:nvSpPr>
        <p:spPr>
          <a:xfrm>
            <a:off x="843281" y="263193"/>
            <a:ext cx="9763759" cy="612733"/>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b="1" dirty="0" err="1">
                <a:solidFill>
                  <a:schemeClr val="accent6">
                    <a:lumMod val="75000"/>
                  </a:schemeClr>
                </a:solidFill>
                <a:latin typeface="Amasis MT Pro Light" panose="020B0604020202020204" pitchFamily="18" charset="-94"/>
                <a:ea typeface="Adobe Fan Heiti Std B" panose="020B0700000000000000" pitchFamily="34" charset="-128"/>
              </a:rPr>
              <a:t>Facade</a:t>
            </a:r>
            <a:r>
              <a:rPr lang="tr-TR" sz="3600" b="1" dirty="0">
                <a:solidFill>
                  <a:schemeClr val="accent6">
                    <a:lumMod val="75000"/>
                  </a:schemeClr>
                </a:solidFill>
                <a:latin typeface="Amasis MT Pro Light" panose="020B0604020202020204" pitchFamily="18" charset="-94"/>
                <a:ea typeface="Adobe Fan Heiti Std B" panose="020B0700000000000000" pitchFamily="34" charset="-128"/>
              </a:rPr>
              <a:t> </a:t>
            </a:r>
            <a:r>
              <a:rPr lang="tr-TR" sz="3600" b="1" dirty="0" err="1">
                <a:solidFill>
                  <a:schemeClr val="accent6">
                    <a:lumMod val="75000"/>
                  </a:schemeClr>
                </a:solidFill>
                <a:latin typeface="Amasis MT Pro Light" panose="020B0604020202020204" pitchFamily="18" charset="-94"/>
                <a:ea typeface="Adobe Fan Heiti Std B" panose="020B0700000000000000" pitchFamily="34" charset="-128"/>
              </a:rPr>
              <a:t>Patterns</a:t>
            </a:r>
            <a:r>
              <a:rPr lang="tr-TR" sz="3600" b="1" dirty="0">
                <a:solidFill>
                  <a:schemeClr val="accent6">
                    <a:lumMod val="75000"/>
                  </a:schemeClr>
                </a:solidFill>
                <a:latin typeface="Amasis MT Pro Light" panose="020B0604020202020204" pitchFamily="18" charset="-94"/>
                <a:ea typeface="Adobe Fan Heiti Std B" panose="020B0700000000000000" pitchFamily="34" charset="-128"/>
              </a:rPr>
              <a:t> -- </a:t>
            </a:r>
            <a:r>
              <a:rPr lang="tr-TR" sz="3600" b="1" dirty="0" err="1">
                <a:solidFill>
                  <a:schemeClr val="accent6">
                    <a:lumMod val="75000"/>
                  </a:schemeClr>
                </a:solidFill>
                <a:latin typeface="Amasis MT Pro Light" panose="020B0604020202020204" pitchFamily="18" charset="-94"/>
                <a:ea typeface="Adobe Fan Heiti Std B" panose="020B0700000000000000" pitchFamily="34" charset="-128"/>
              </a:rPr>
              <a:t>Structural</a:t>
            </a:r>
            <a:r>
              <a:rPr lang="tr-TR" sz="3600" b="1" dirty="0">
                <a:solidFill>
                  <a:schemeClr val="accent6">
                    <a:lumMod val="75000"/>
                  </a:schemeClr>
                </a:solidFill>
                <a:latin typeface="Amasis MT Pro Light" panose="020B0604020202020204" pitchFamily="18" charset="-94"/>
                <a:ea typeface="Adobe Fan Heiti Std B" panose="020B0700000000000000" pitchFamily="34" charset="-128"/>
              </a:rPr>
              <a:t> (Yapısal)</a:t>
            </a:r>
          </a:p>
        </p:txBody>
      </p:sp>
      <p:pic>
        <p:nvPicPr>
          <p:cNvPr id="3" name="Resim 2">
            <a:extLst>
              <a:ext uri="{FF2B5EF4-FFF2-40B4-BE49-F238E27FC236}">
                <a16:creationId xmlns:a16="http://schemas.microsoft.com/office/drawing/2014/main" id="{BE318DFB-FC76-D5A5-35FD-D19EDF37B38A}"/>
              </a:ext>
            </a:extLst>
          </p:cNvPr>
          <p:cNvPicPr>
            <a:picLocks noChangeAspect="1"/>
          </p:cNvPicPr>
          <p:nvPr/>
        </p:nvPicPr>
        <p:blipFill>
          <a:blip r:embed="rId2"/>
          <a:stretch>
            <a:fillRect/>
          </a:stretch>
        </p:blipFill>
        <p:spPr>
          <a:xfrm>
            <a:off x="2614612" y="1755227"/>
            <a:ext cx="6962775" cy="4419600"/>
          </a:xfrm>
          <a:prstGeom prst="rect">
            <a:avLst/>
          </a:prstGeom>
          <a:ln w="22225">
            <a:solidFill>
              <a:schemeClr val="accent1"/>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281493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1"/>
          <p:cNvSpPr txBox="1">
            <a:spLocks/>
          </p:cNvSpPr>
          <p:nvPr/>
        </p:nvSpPr>
        <p:spPr>
          <a:xfrm>
            <a:off x="843281" y="263193"/>
            <a:ext cx="9763759" cy="612733"/>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b="1" dirty="0">
                <a:solidFill>
                  <a:schemeClr val="accent6">
                    <a:lumMod val="75000"/>
                  </a:schemeClr>
                </a:solidFill>
                <a:latin typeface="Amasis MT Pro Light" panose="020B0604020202020204" pitchFamily="18" charset="-94"/>
                <a:ea typeface="Adobe Fan Heiti Std B" panose="020B0700000000000000" pitchFamily="34" charset="-128"/>
              </a:rPr>
              <a:t>Facade </a:t>
            </a:r>
            <a:r>
              <a:rPr lang="tr-TR" sz="3600" b="1" dirty="0" err="1">
                <a:solidFill>
                  <a:schemeClr val="accent6">
                    <a:lumMod val="75000"/>
                  </a:schemeClr>
                </a:solidFill>
                <a:latin typeface="Amasis MT Pro Light" panose="020B0604020202020204" pitchFamily="18" charset="-94"/>
                <a:ea typeface="Adobe Fan Heiti Std B" panose="020B0700000000000000" pitchFamily="34" charset="-128"/>
              </a:rPr>
              <a:t>Patterns</a:t>
            </a:r>
            <a:endParaRPr lang="tr-TR" sz="3600" b="1" dirty="0">
              <a:solidFill>
                <a:schemeClr val="accent6">
                  <a:lumMod val="75000"/>
                </a:schemeClr>
              </a:solidFill>
              <a:latin typeface="Amasis MT Pro Light" panose="020B0604020202020204" pitchFamily="18" charset="-94"/>
              <a:ea typeface="Adobe Fan Heiti Std B" panose="020B0700000000000000" pitchFamily="34" charset="-128"/>
            </a:endParaRPr>
          </a:p>
        </p:txBody>
      </p:sp>
      <p:sp>
        <p:nvSpPr>
          <p:cNvPr id="4" name="Metin kutusu 3">
            <a:extLst>
              <a:ext uri="{FF2B5EF4-FFF2-40B4-BE49-F238E27FC236}">
                <a16:creationId xmlns:a16="http://schemas.microsoft.com/office/drawing/2014/main" id="{E6EB560A-07BD-6509-4005-FDE0E3BBB55D}"/>
              </a:ext>
            </a:extLst>
          </p:cNvPr>
          <p:cNvSpPr txBox="1"/>
          <p:nvPr/>
        </p:nvSpPr>
        <p:spPr>
          <a:xfrm>
            <a:off x="362779" y="1366689"/>
            <a:ext cx="6153635" cy="5075813"/>
          </a:xfrm>
          <a:prstGeom prst="rect">
            <a:avLst/>
          </a:prstGeom>
          <a:noFill/>
          <a:ln>
            <a:solidFill>
              <a:schemeClr val="accent1"/>
            </a:solidFill>
          </a:ln>
        </p:spPr>
        <p:txBody>
          <a:bodyPr wrap="square">
            <a:spAutoFit/>
          </a:bodyPr>
          <a:lstStyle/>
          <a:p>
            <a:pPr algn="just">
              <a:lnSpc>
                <a:spcPct val="150000"/>
              </a:lnSpc>
            </a:pPr>
            <a:r>
              <a:rPr lang="tr-TR" sz="2000" b="1" dirty="0">
                <a:solidFill>
                  <a:srgbClr val="C00000"/>
                </a:solidFill>
                <a:latin typeface="Raleway" pitchFamily="2" charset="-94"/>
              </a:rPr>
              <a:t>Katılımcılar</a:t>
            </a:r>
          </a:p>
          <a:p>
            <a:pPr marL="285750" indent="-285750" algn="just">
              <a:lnSpc>
                <a:spcPct val="150000"/>
              </a:lnSpc>
              <a:buFont typeface="Arial" panose="020B0604020202020204" pitchFamily="34" charset="0"/>
              <a:buChar char="•"/>
            </a:pPr>
            <a:r>
              <a:rPr lang="tr-TR" b="0" i="0" dirty="0">
                <a:solidFill>
                  <a:srgbClr val="000000"/>
                </a:solidFill>
                <a:effectLst/>
                <a:latin typeface="Raleway" pitchFamily="2" charset="-94"/>
              </a:rPr>
              <a:t>Cephe (Derleyici) </a:t>
            </a:r>
          </a:p>
          <a:p>
            <a:pPr marL="742950" lvl="1" indent="-285750" algn="just">
              <a:lnSpc>
                <a:spcPct val="150000"/>
              </a:lnSpc>
              <a:buFont typeface="Arial" panose="020B0604020202020204" pitchFamily="34" charset="0"/>
              <a:buChar char="•"/>
            </a:pPr>
            <a:r>
              <a:rPr lang="tr-TR" b="0" i="0" dirty="0">
                <a:solidFill>
                  <a:srgbClr val="000000"/>
                </a:solidFill>
                <a:effectLst/>
                <a:latin typeface="Raleway" pitchFamily="2" charset="-94"/>
              </a:rPr>
              <a:t>bir istekten hangi alt sistem sınıflarının sorumlu olduğunu bilir. </a:t>
            </a:r>
          </a:p>
          <a:p>
            <a:pPr marL="742950" lvl="1" indent="-285750" algn="just">
              <a:lnSpc>
                <a:spcPct val="150000"/>
              </a:lnSpc>
              <a:buFont typeface="Arial" panose="020B0604020202020204" pitchFamily="34" charset="0"/>
              <a:buChar char="•"/>
            </a:pPr>
            <a:r>
              <a:rPr lang="tr-TR" b="0" i="0" dirty="0">
                <a:solidFill>
                  <a:srgbClr val="000000"/>
                </a:solidFill>
                <a:effectLst/>
                <a:latin typeface="Raleway" pitchFamily="2" charset="-94"/>
              </a:rPr>
              <a:t>istemci isteklerini uygun alt sistem nesnelerine devreder.</a:t>
            </a:r>
          </a:p>
          <a:p>
            <a:pPr marL="285750" indent="-285750" algn="just">
              <a:lnSpc>
                <a:spcPct val="150000"/>
              </a:lnSpc>
              <a:buFont typeface="Arial" panose="020B0604020202020204" pitchFamily="34" charset="0"/>
              <a:buChar char="•"/>
            </a:pPr>
            <a:r>
              <a:rPr lang="tr-TR" b="0" i="0" dirty="0">
                <a:solidFill>
                  <a:srgbClr val="000000"/>
                </a:solidFill>
                <a:effectLst/>
                <a:latin typeface="Raleway" pitchFamily="2" charset="-94"/>
              </a:rPr>
              <a:t>Alt sistem sınıfları (</a:t>
            </a:r>
            <a:r>
              <a:rPr lang="tr-TR" b="0" i="0" dirty="0" err="1">
                <a:solidFill>
                  <a:srgbClr val="000000"/>
                </a:solidFill>
                <a:effectLst/>
                <a:latin typeface="Raleway" pitchFamily="2" charset="-94"/>
              </a:rPr>
              <a:t>Scanner</a:t>
            </a:r>
            <a:r>
              <a:rPr lang="tr-TR" b="0" i="0" dirty="0">
                <a:solidFill>
                  <a:srgbClr val="000000"/>
                </a:solidFill>
                <a:effectLst/>
                <a:latin typeface="Raleway" pitchFamily="2" charset="-94"/>
              </a:rPr>
              <a:t>, </a:t>
            </a:r>
            <a:r>
              <a:rPr lang="tr-TR" b="0" i="0" dirty="0" err="1">
                <a:solidFill>
                  <a:srgbClr val="000000"/>
                </a:solidFill>
                <a:effectLst/>
                <a:latin typeface="Raleway" pitchFamily="2" charset="-94"/>
              </a:rPr>
              <a:t>Parser</a:t>
            </a:r>
            <a:r>
              <a:rPr lang="tr-TR" b="0" i="0" dirty="0">
                <a:solidFill>
                  <a:srgbClr val="000000"/>
                </a:solidFill>
                <a:effectLst/>
                <a:latin typeface="Raleway" pitchFamily="2" charset="-94"/>
              </a:rPr>
              <a:t>, </a:t>
            </a:r>
            <a:r>
              <a:rPr lang="tr-TR" b="0" i="0" dirty="0" err="1">
                <a:solidFill>
                  <a:srgbClr val="000000"/>
                </a:solidFill>
                <a:effectLst/>
                <a:latin typeface="Raleway" pitchFamily="2" charset="-94"/>
              </a:rPr>
              <a:t>ProgramNode</a:t>
            </a:r>
            <a:r>
              <a:rPr lang="tr-TR" b="0" i="0" dirty="0">
                <a:solidFill>
                  <a:srgbClr val="000000"/>
                </a:solidFill>
                <a:effectLst/>
                <a:latin typeface="Raleway" pitchFamily="2" charset="-94"/>
              </a:rPr>
              <a:t>, vb.)</a:t>
            </a:r>
          </a:p>
          <a:p>
            <a:pPr marL="742950" lvl="1" indent="-285750" algn="just">
              <a:lnSpc>
                <a:spcPct val="150000"/>
              </a:lnSpc>
              <a:buFont typeface="Arial" panose="020B0604020202020204" pitchFamily="34" charset="0"/>
              <a:buChar char="•"/>
            </a:pPr>
            <a:r>
              <a:rPr lang="tr-TR" b="0" i="0" dirty="0">
                <a:solidFill>
                  <a:srgbClr val="000000"/>
                </a:solidFill>
                <a:effectLst/>
                <a:latin typeface="Raleway" pitchFamily="2" charset="-94"/>
              </a:rPr>
              <a:t> alt sistem işlevselliğini uygulamak.</a:t>
            </a:r>
          </a:p>
          <a:p>
            <a:pPr marL="742950" lvl="1" indent="-285750" algn="just">
              <a:lnSpc>
                <a:spcPct val="150000"/>
              </a:lnSpc>
              <a:buFont typeface="Arial" panose="020B0604020202020204" pitchFamily="34" charset="0"/>
              <a:buChar char="•"/>
            </a:pPr>
            <a:r>
              <a:rPr lang="tr-TR" b="0" i="0" dirty="0">
                <a:solidFill>
                  <a:srgbClr val="000000"/>
                </a:solidFill>
                <a:effectLst/>
                <a:latin typeface="Raleway" pitchFamily="2" charset="-94"/>
              </a:rPr>
              <a:t>Cephe nesnesi tarafından atanan işi işlemek.</a:t>
            </a:r>
          </a:p>
          <a:p>
            <a:pPr marL="742950" lvl="1" indent="-285750" algn="just">
              <a:lnSpc>
                <a:spcPct val="150000"/>
              </a:lnSpc>
              <a:buFont typeface="Arial" panose="020B0604020202020204" pitchFamily="34" charset="0"/>
              <a:buChar char="•"/>
            </a:pPr>
            <a:r>
              <a:rPr lang="tr-TR" b="0" i="0" dirty="0">
                <a:solidFill>
                  <a:srgbClr val="000000"/>
                </a:solidFill>
                <a:effectLst/>
                <a:latin typeface="Raleway" pitchFamily="2" charset="-94"/>
              </a:rPr>
              <a:t>cephe hakkında bilgisi olmayan; yani, ona hiçbir referans tutmazlar.</a:t>
            </a:r>
            <a:endParaRPr lang="tr-TR" dirty="0">
              <a:solidFill>
                <a:srgbClr val="000000"/>
              </a:solidFill>
              <a:latin typeface="Raleway" pitchFamily="2" charset="-94"/>
            </a:endParaRPr>
          </a:p>
        </p:txBody>
      </p:sp>
      <p:pic>
        <p:nvPicPr>
          <p:cNvPr id="5" name="Resim 4">
            <a:extLst>
              <a:ext uri="{FF2B5EF4-FFF2-40B4-BE49-F238E27FC236}">
                <a16:creationId xmlns:a16="http://schemas.microsoft.com/office/drawing/2014/main" id="{DEC5BF02-B792-1F73-49C4-740D2109155F}"/>
              </a:ext>
            </a:extLst>
          </p:cNvPr>
          <p:cNvPicPr>
            <a:picLocks noChangeAspect="1"/>
          </p:cNvPicPr>
          <p:nvPr/>
        </p:nvPicPr>
        <p:blipFill>
          <a:blip r:embed="rId2"/>
          <a:stretch>
            <a:fillRect/>
          </a:stretch>
        </p:blipFill>
        <p:spPr>
          <a:xfrm>
            <a:off x="6608707" y="2634154"/>
            <a:ext cx="5536539" cy="2127032"/>
          </a:xfrm>
          <a:prstGeom prst="rect">
            <a:avLst/>
          </a:prstGeom>
        </p:spPr>
      </p:pic>
    </p:spTree>
    <p:extLst>
      <p:ext uri="{BB962C8B-B14F-4D97-AF65-F5344CB8AC3E}">
        <p14:creationId xmlns:p14="http://schemas.microsoft.com/office/powerpoint/2010/main" val="500702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1"/>
          <p:cNvSpPr txBox="1">
            <a:spLocks/>
          </p:cNvSpPr>
          <p:nvPr/>
        </p:nvSpPr>
        <p:spPr>
          <a:xfrm>
            <a:off x="843281" y="263193"/>
            <a:ext cx="9763759" cy="612733"/>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b="1" dirty="0">
                <a:solidFill>
                  <a:schemeClr val="accent6">
                    <a:lumMod val="75000"/>
                  </a:schemeClr>
                </a:solidFill>
                <a:latin typeface="Amasis MT Pro Light" panose="020B0604020202020204" pitchFamily="18" charset="-94"/>
                <a:ea typeface="Adobe Fan Heiti Std B" panose="020B0700000000000000" pitchFamily="34" charset="-128"/>
              </a:rPr>
              <a:t>Facade </a:t>
            </a:r>
            <a:r>
              <a:rPr lang="tr-TR" sz="3600" b="1" dirty="0" err="1">
                <a:solidFill>
                  <a:schemeClr val="accent6">
                    <a:lumMod val="75000"/>
                  </a:schemeClr>
                </a:solidFill>
                <a:latin typeface="Amasis MT Pro Light" panose="020B0604020202020204" pitchFamily="18" charset="-94"/>
                <a:ea typeface="Adobe Fan Heiti Std B" panose="020B0700000000000000" pitchFamily="34" charset="-128"/>
              </a:rPr>
              <a:t>Patterns</a:t>
            </a:r>
            <a:endParaRPr lang="tr-TR" sz="3600" b="1" dirty="0">
              <a:solidFill>
                <a:schemeClr val="accent6">
                  <a:lumMod val="75000"/>
                </a:schemeClr>
              </a:solidFill>
              <a:latin typeface="Amasis MT Pro Light" panose="020B0604020202020204" pitchFamily="18" charset="-94"/>
              <a:ea typeface="Adobe Fan Heiti Std B" panose="020B0700000000000000" pitchFamily="34" charset="-128"/>
            </a:endParaRPr>
          </a:p>
        </p:txBody>
      </p:sp>
      <p:sp>
        <p:nvSpPr>
          <p:cNvPr id="8" name="Metin kutusu 7">
            <a:extLst>
              <a:ext uri="{FF2B5EF4-FFF2-40B4-BE49-F238E27FC236}">
                <a16:creationId xmlns:a16="http://schemas.microsoft.com/office/drawing/2014/main" id="{EF9D5770-B710-0C32-415A-8CD40D29E688}"/>
              </a:ext>
            </a:extLst>
          </p:cNvPr>
          <p:cNvSpPr txBox="1"/>
          <p:nvPr/>
        </p:nvSpPr>
        <p:spPr>
          <a:xfrm>
            <a:off x="1077483" y="1367519"/>
            <a:ext cx="10305217" cy="3829318"/>
          </a:xfrm>
          <a:prstGeom prst="rect">
            <a:avLst/>
          </a:prstGeom>
          <a:noFill/>
          <a:ln>
            <a:solidFill>
              <a:schemeClr val="accent1"/>
            </a:solidFill>
          </a:ln>
        </p:spPr>
        <p:txBody>
          <a:bodyPr wrap="square">
            <a:spAutoFit/>
          </a:bodyPr>
          <a:lstStyle/>
          <a:p>
            <a:pPr algn="just">
              <a:lnSpc>
                <a:spcPct val="150000"/>
              </a:lnSpc>
            </a:pPr>
            <a:r>
              <a:rPr lang="tr-TR" sz="2000" b="1" dirty="0">
                <a:solidFill>
                  <a:srgbClr val="C00000"/>
                </a:solidFill>
                <a:latin typeface="Raleway" pitchFamily="2" charset="-94"/>
              </a:rPr>
              <a:t>Örnek</a:t>
            </a:r>
          </a:p>
          <a:p>
            <a:pPr algn="just">
              <a:lnSpc>
                <a:spcPct val="150000"/>
              </a:lnSpc>
            </a:pPr>
            <a:r>
              <a:rPr lang="tr-TR" b="0" i="0" dirty="0">
                <a:solidFill>
                  <a:srgbClr val="000000"/>
                </a:solidFill>
                <a:effectLst/>
                <a:latin typeface="Raleway" pitchFamily="2" charset="-94"/>
              </a:rPr>
              <a:t>Senaryo olarak bir bankanın müşterilerine kredi kartı verdiklerini, bu kredi kartı verme işlemlerinden önce ise kendi iş kurallarını uyguladığını kabul edelim. Kodun kalabalık olmaması için temel olarak müşteriye kredi kartı vermeden önce kara listede olup olmadığı kontrol ediliyor olsun.</a:t>
            </a:r>
          </a:p>
          <a:p>
            <a:pPr algn="just">
              <a:lnSpc>
                <a:spcPct val="150000"/>
              </a:lnSpc>
            </a:pPr>
            <a:r>
              <a:rPr lang="tr-TR" dirty="0">
                <a:solidFill>
                  <a:srgbClr val="000000"/>
                </a:solidFill>
                <a:latin typeface="Raleway" pitchFamily="2" charset="-94"/>
              </a:rPr>
              <a:t>İstemci tarafında önce müşterinin kara listede olup olmadığı kontrolü yapılacak daha sonra ise duruma göre kredi kartı oluşturması sağlanacak. Buraya kadar pek de bir şey yok, çünkü bir adet kontrol var fakat tahmin edileceği üzere banka işlemlerinde birden fazla </a:t>
            </a:r>
            <a:r>
              <a:rPr lang="tr-TR" dirty="0" err="1">
                <a:solidFill>
                  <a:srgbClr val="000000"/>
                </a:solidFill>
                <a:latin typeface="Raleway" pitchFamily="2" charset="-94"/>
              </a:rPr>
              <a:t>operasyonel</a:t>
            </a:r>
            <a:r>
              <a:rPr lang="tr-TR" dirty="0">
                <a:solidFill>
                  <a:srgbClr val="000000"/>
                </a:solidFill>
                <a:latin typeface="Raleway" pitchFamily="2" charset="-94"/>
              </a:rPr>
              <a:t> işlem mevcut. </a:t>
            </a:r>
          </a:p>
        </p:txBody>
      </p:sp>
    </p:spTree>
    <p:extLst>
      <p:ext uri="{BB962C8B-B14F-4D97-AF65-F5344CB8AC3E}">
        <p14:creationId xmlns:p14="http://schemas.microsoft.com/office/powerpoint/2010/main" val="764717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1"/>
          <p:cNvSpPr txBox="1">
            <a:spLocks/>
          </p:cNvSpPr>
          <p:nvPr/>
        </p:nvSpPr>
        <p:spPr>
          <a:xfrm>
            <a:off x="843281" y="263193"/>
            <a:ext cx="9763759" cy="612733"/>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b="1" dirty="0">
                <a:solidFill>
                  <a:schemeClr val="accent6">
                    <a:lumMod val="75000"/>
                  </a:schemeClr>
                </a:solidFill>
                <a:latin typeface="Amasis MT Pro Light" panose="020B0604020202020204" pitchFamily="18" charset="-94"/>
                <a:ea typeface="Adobe Fan Heiti Std B" panose="020B0700000000000000" pitchFamily="34" charset="-128"/>
              </a:rPr>
              <a:t>Facade </a:t>
            </a:r>
            <a:r>
              <a:rPr lang="tr-TR" sz="3600" b="1" dirty="0" err="1">
                <a:solidFill>
                  <a:schemeClr val="accent6">
                    <a:lumMod val="75000"/>
                  </a:schemeClr>
                </a:solidFill>
                <a:latin typeface="Amasis MT Pro Light" panose="020B0604020202020204" pitchFamily="18" charset="-94"/>
                <a:ea typeface="Adobe Fan Heiti Std B" panose="020B0700000000000000" pitchFamily="34" charset="-128"/>
              </a:rPr>
              <a:t>Patterns</a:t>
            </a:r>
            <a:endParaRPr lang="tr-TR" sz="3600" b="1" dirty="0">
              <a:solidFill>
                <a:schemeClr val="accent6">
                  <a:lumMod val="75000"/>
                </a:schemeClr>
              </a:solidFill>
              <a:latin typeface="Amasis MT Pro Light" panose="020B0604020202020204" pitchFamily="18" charset="-94"/>
              <a:ea typeface="Adobe Fan Heiti Std B" panose="020B0700000000000000" pitchFamily="34" charset="-128"/>
            </a:endParaRPr>
          </a:p>
        </p:txBody>
      </p:sp>
      <p:sp>
        <p:nvSpPr>
          <p:cNvPr id="8" name="Metin kutusu 7">
            <a:extLst>
              <a:ext uri="{FF2B5EF4-FFF2-40B4-BE49-F238E27FC236}">
                <a16:creationId xmlns:a16="http://schemas.microsoft.com/office/drawing/2014/main" id="{EF9D5770-B710-0C32-415A-8CD40D29E688}"/>
              </a:ext>
            </a:extLst>
          </p:cNvPr>
          <p:cNvSpPr txBox="1"/>
          <p:nvPr/>
        </p:nvSpPr>
        <p:spPr>
          <a:xfrm>
            <a:off x="1077483" y="1367519"/>
            <a:ext cx="10305217" cy="3829318"/>
          </a:xfrm>
          <a:prstGeom prst="rect">
            <a:avLst/>
          </a:prstGeom>
          <a:noFill/>
          <a:ln>
            <a:solidFill>
              <a:schemeClr val="accent1"/>
            </a:solidFill>
          </a:ln>
        </p:spPr>
        <p:txBody>
          <a:bodyPr wrap="square">
            <a:spAutoFit/>
          </a:bodyPr>
          <a:lstStyle/>
          <a:p>
            <a:pPr algn="just">
              <a:lnSpc>
                <a:spcPct val="150000"/>
              </a:lnSpc>
            </a:pPr>
            <a:r>
              <a:rPr lang="tr-TR" sz="2000" b="1" dirty="0">
                <a:solidFill>
                  <a:srgbClr val="C00000"/>
                </a:solidFill>
                <a:latin typeface="Raleway" pitchFamily="2" charset="-94"/>
              </a:rPr>
              <a:t>Örnek</a:t>
            </a:r>
          </a:p>
          <a:p>
            <a:pPr algn="just">
              <a:lnSpc>
                <a:spcPct val="150000"/>
              </a:lnSpc>
            </a:pPr>
            <a:r>
              <a:rPr lang="tr-TR" b="0" i="0" dirty="0">
                <a:solidFill>
                  <a:srgbClr val="000000"/>
                </a:solidFill>
                <a:effectLst/>
                <a:latin typeface="Raleway" pitchFamily="2" charset="-94"/>
              </a:rPr>
              <a:t>Bu işlemlerin </a:t>
            </a:r>
            <a:r>
              <a:rPr lang="tr-TR" b="0" i="0" dirty="0" err="1">
                <a:solidFill>
                  <a:srgbClr val="000000"/>
                </a:solidFill>
                <a:effectLst/>
                <a:latin typeface="Raleway" pitchFamily="2" charset="-94"/>
              </a:rPr>
              <a:t>kalabalıklığından</a:t>
            </a:r>
            <a:r>
              <a:rPr lang="tr-TR" b="0" i="0" dirty="0">
                <a:solidFill>
                  <a:srgbClr val="000000"/>
                </a:solidFill>
                <a:effectLst/>
                <a:latin typeface="Raleway" pitchFamily="2" charset="-94"/>
              </a:rPr>
              <a:t> doğacak problemler arasında;</a:t>
            </a:r>
          </a:p>
          <a:p>
            <a:pPr marL="285750" indent="-285750" algn="just">
              <a:lnSpc>
                <a:spcPct val="150000"/>
              </a:lnSpc>
              <a:buFont typeface="Arial" panose="020B0604020202020204" pitchFamily="34" charset="0"/>
              <a:buChar char="•"/>
            </a:pPr>
            <a:r>
              <a:rPr lang="tr-TR" b="0" i="0" dirty="0">
                <a:solidFill>
                  <a:srgbClr val="000000"/>
                </a:solidFill>
                <a:effectLst/>
                <a:latin typeface="Raleway" pitchFamily="2" charset="-94"/>
              </a:rPr>
              <a:t>Başka bir yerde kredi kartı oluşturulmak istendiğinde buradaki kodların aynısının oraya da yazılmasından kaynaklı kod kalabalığı olacaktır.</a:t>
            </a:r>
          </a:p>
          <a:p>
            <a:pPr marL="285750" indent="-285750" algn="just">
              <a:lnSpc>
                <a:spcPct val="150000"/>
              </a:lnSpc>
              <a:buFont typeface="Arial" panose="020B0604020202020204" pitchFamily="34" charset="0"/>
              <a:buChar char="•"/>
            </a:pPr>
            <a:r>
              <a:rPr lang="tr-TR" b="0" i="0" dirty="0">
                <a:solidFill>
                  <a:srgbClr val="000000"/>
                </a:solidFill>
                <a:effectLst/>
                <a:latin typeface="Raleway" pitchFamily="2" charset="-94"/>
              </a:rPr>
              <a:t>İstemci tarafında bu işlemler gerçekleştiği için geliştiricinin bu doğrulama süreçlerini iyi ve eksiksiz takip etmesi gerekiyor olacak.</a:t>
            </a:r>
          </a:p>
          <a:p>
            <a:pPr marL="285750" indent="-285750" algn="just">
              <a:lnSpc>
                <a:spcPct val="150000"/>
              </a:lnSpc>
              <a:buFont typeface="Arial" panose="020B0604020202020204" pitchFamily="34" charset="0"/>
              <a:buChar char="•"/>
            </a:pPr>
            <a:r>
              <a:rPr lang="tr-TR" b="0" i="0" dirty="0">
                <a:solidFill>
                  <a:srgbClr val="000000"/>
                </a:solidFill>
                <a:effectLst/>
                <a:latin typeface="Raleway" pitchFamily="2" charset="-94"/>
              </a:rPr>
              <a:t>Olası bir değişimde birden fazla yerde değişiklik yapması durumunda kalınacaktır.</a:t>
            </a:r>
          </a:p>
          <a:p>
            <a:pPr algn="just">
              <a:lnSpc>
                <a:spcPct val="150000"/>
              </a:lnSpc>
            </a:pPr>
            <a:endParaRPr lang="tr-TR" b="0" i="0" dirty="0">
              <a:solidFill>
                <a:srgbClr val="000000"/>
              </a:solidFill>
              <a:effectLst/>
              <a:latin typeface="Raleway" pitchFamily="2" charset="-94"/>
            </a:endParaRPr>
          </a:p>
          <a:p>
            <a:pPr algn="just">
              <a:lnSpc>
                <a:spcPct val="150000"/>
              </a:lnSpc>
            </a:pPr>
            <a:r>
              <a:rPr lang="tr-TR" b="0" i="0" dirty="0">
                <a:solidFill>
                  <a:srgbClr val="000000"/>
                </a:solidFill>
                <a:effectLst/>
                <a:latin typeface="Raleway" pitchFamily="2" charset="-94"/>
              </a:rPr>
              <a:t>Bu karmaşıklığın önüne geçmek için Facade tasarım deseni uygun bir çözümdür. </a:t>
            </a:r>
            <a:endParaRPr lang="tr-TR" dirty="0">
              <a:solidFill>
                <a:srgbClr val="000000"/>
              </a:solidFill>
              <a:latin typeface="Raleway" pitchFamily="2" charset="-94"/>
            </a:endParaRPr>
          </a:p>
        </p:txBody>
      </p:sp>
    </p:spTree>
    <p:extLst>
      <p:ext uri="{BB962C8B-B14F-4D97-AF65-F5344CB8AC3E}">
        <p14:creationId xmlns:p14="http://schemas.microsoft.com/office/powerpoint/2010/main" val="1623716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1"/>
          <p:cNvSpPr txBox="1">
            <a:spLocks/>
          </p:cNvSpPr>
          <p:nvPr/>
        </p:nvSpPr>
        <p:spPr>
          <a:xfrm>
            <a:off x="843281" y="263193"/>
            <a:ext cx="9763759" cy="612733"/>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b="1" dirty="0">
                <a:solidFill>
                  <a:schemeClr val="accent6">
                    <a:lumMod val="75000"/>
                  </a:schemeClr>
                </a:solidFill>
                <a:latin typeface="Amasis MT Pro Light" panose="020B0604020202020204" pitchFamily="18" charset="-94"/>
                <a:ea typeface="Adobe Fan Heiti Std B" panose="020B0700000000000000" pitchFamily="34" charset="-128"/>
              </a:rPr>
              <a:t>Facade </a:t>
            </a:r>
            <a:r>
              <a:rPr lang="tr-TR" sz="3600" b="1" dirty="0" err="1">
                <a:solidFill>
                  <a:schemeClr val="accent6">
                    <a:lumMod val="75000"/>
                  </a:schemeClr>
                </a:solidFill>
                <a:latin typeface="Amasis MT Pro Light" panose="020B0604020202020204" pitchFamily="18" charset="-94"/>
                <a:ea typeface="Adobe Fan Heiti Std B" panose="020B0700000000000000" pitchFamily="34" charset="-128"/>
              </a:rPr>
              <a:t>Patterns</a:t>
            </a:r>
            <a:endParaRPr lang="tr-TR" sz="3600" b="1" dirty="0">
              <a:solidFill>
                <a:schemeClr val="accent6">
                  <a:lumMod val="75000"/>
                </a:schemeClr>
              </a:solidFill>
              <a:latin typeface="Amasis MT Pro Light" panose="020B0604020202020204" pitchFamily="18" charset="-94"/>
              <a:ea typeface="Adobe Fan Heiti Std B" panose="020B0700000000000000" pitchFamily="34" charset="-128"/>
            </a:endParaRPr>
          </a:p>
        </p:txBody>
      </p:sp>
      <p:sp>
        <p:nvSpPr>
          <p:cNvPr id="8" name="Metin kutusu 7">
            <a:extLst>
              <a:ext uri="{FF2B5EF4-FFF2-40B4-BE49-F238E27FC236}">
                <a16:creationId xmlns:a16="http://schemas.microsoft.com/office/drawing/2014/main" id="{EF9D5770-B710-0C32-415A-8CD40D29E688}"/>
              </a:ext>
            </a:extLst>
          </p:cNvPr>
          <p:cNvSpPr txBox="1"/>
          <p:nvPr/>
        </p:nvSpPr>
        <p:spPr>
          <a:xfrm>
            <a:off x="1077484" y="1367519"/>
            <a:ext cx="2369910" cy="499945"/>
          </a:xfrm>
          <a:prstGeom prst="rect">
            <a:avLst/>
          </a:prstGeom>
          <a:noFill/>
          <a:ln>
            <a:solidFill>
              <a:schemeClr val="accent1"/>
            </a:solidFill>
          </a:ln>
        </p:spPr>
        <p:txBody>
          <a:bodyPr wrap="square">
            <a:spAutoFit/>
          </a:bodyPr>
          <a:lstStyle/>
          <a:p>
            <a:pPr algn="just">
              <a:lnSpc>
                <a:spcPct val="150000"/>
              </a:lnSpc>
            </a:pPr>
            <a:r>
              <a:rPr lang="tr-TR" sz="2000" b="1" dirty="0">
                <a:solidFill>
                  <a:srgbClr val="C00000"/>
                </a:solidFill>
                <a:latin typeface="Raleway" pitchFamily="2" charset="-94"/>
              </a:rPr>
              <a:t>Örnek</a:t>
            </a:r>
          </a:p>
        </p:txBody>
      </p:sp>
      <p:pic>
        <p:nvPicPr>
          <p:cNvPr id="2050" name="Picture 2" descr="facade-uml">
            <a:extLst>
              <a:ext uri="{FF2B5EF4-FFF2-40B4-BE49-F238E27FC236}">
                <a16:creationId xmlns:a16="http://schemas.microsoft.com/office/drawing/2014/main" id="{670CECE7-8ECB-B5BF-2945-96B7D98D7B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173" y="1594195"/>
            <a:ext cx="6276545" cy="4727343"/>
          </a:xfrm>
          <a:prstGeom prst="rect">
            <a:avLst/>
          </a:prstGeom>
          <a:noFill/>
          <a:ln w="15875">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773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1"/>
          <p:cNvSpPr txBox="1">
            <a:spLocks/>
          </p:cNvSpPr>
          <p:nvPr/>
        </p:nvSpPr>
        <p:spPr>
          <a:xfrm>
            <a:off x="843281" y="263193"/>
            <a:ext cx="9763759" cy="612733"/>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b="1" dirty="0">
                <a:solidFill>
                  <a:srgbClr val="FF0000"/>
                </a:solidFill>
                <a:latin typeface="Amasis MT Pro Light" panose="020B0604020202020204" pitchFamily="18" charset="-94"/>
                <a:ea typeface="Adobe Fan Heiti Std B" panose="020B0700000000000000" pitchFamily="34" charset="-128"/>
              </a:rPr>
              <a:t>Template </a:t>
            </a:r>
            <a:r>
              <a:rPr lang="tr-TR" sz="3600" b="1" dirty="0" err="1">
                <a:solidFill>
                  <a:srgbClr val="FF0000"/>
                </a:solidFill>
                <a:latin typeface="Amasis MT Pro Light" panose="020B0604020202020204" pitchFamily="18" charset="-94"/>
                <a:ea typeface="Adobe Fan Heiti Std B" panose="020B0700000000000000" pitchFamily="34" charset="-128"/>
              </a:rPr>
              <a:t>Method</a:t>
            </a:r>
            <a:r>
              <a:rPr lang="tr-TR" sz="3600" b="1" dirty="0">
                <a:solidFill>
                  <a:srgbClr val="FF0000"/>
                </a:solidFill>
                <a:latin typeface="Amasis MT Pro Light" panose="020B0604020202020204" pitchFamily="18" charset="-94"/>
                <a:ea typeface="Adobe Fan Heiti Std B" panose="020B0700000000000000" pitchFamily="34" charset="-128"/>
              </a:rPr>
              <a:t> </a:t>
            </a:r>
            <a:r>
              <a:rPr lang="tr-TR" sz="3600" b="1" dirty="0" err="1">
                <a:solidFill>
                  <a:srgbClr val="FF0000"/>
                </a:solidFill>
                <a:latin typeface="Amasis MT Pro Light" panose="020B0604020202020204" pitchFamily="18" charset="-94"/>
                <a:ea typeface="Adobe Fan Heiti Std B" panose="020B0700000000000000" pitchFamily="34" charset="-128"/>
              </a:rPr>
              <a:t>Patterns</a:t>
            </a:r>
            <a:r>
              <a:rPr lang="tr-TR" sz="3600" b="1" dirty="0">
                <a:solidFill>
                  <a:srgbClr val="FF0000"/>
                </a:solidFill>
                <a:latin typeface="Amasis MT Pro Light" panose="020B0604020202020204" pitchFamily="18" charset="-94"/>
                <a:ea typeface="Adobe Fan Heiti Std B" panose="020B0700000000000000" pitchFamily="34" charset="-128"/>
              </a:rPr>
              <a:t>- Davranışsal</a:t>
            </a:r>
          </a:p>
        </p:txBody>
      </p:sp>
      <p:sp>
        <p:nvSpPr>
          <p:cNvPr id="8" name="Metin kutusu 7">
            <a:extLst>
              <a:ext uri="{FF2B5EF4-FFF2-40B4-BE49-F238E27FC236}">
                <a16:creationId xmlns:a16="http://schemas.microsoft.com/office/drawing/2014/main" id="{EF9D5770-B710-0C32-415A-8CD40D29E688}"/>
              </a:ext>
            </a:extLst>
          </p:cNvPr>
          <p:cNvSpPr txBox="1"/>
          <p:nvPr/>
        </p:nvSpPr>
        <p:spPr>
          <a:xfrm>
            <a:off x="1119524" y="3154278"/>
            <a:ext cx="10305217" cy="2998321"/>
          </a:xfrm>
          <a:prstGeom prst="rect">
            <a:avLst/>
          </a:prstGeom>
          <a:noFill/>
          <a:ln>
            <a:solidFill>
              <a:schemeClr val="accent1"/>
            </a:solidFill>
          </a:ln>
        </p:spPr>
        <p:txBody>
          <a:bodyPr wrap="square">
            <a:spAutoFit/>
          </a:bodyPr>
          <a:lstStyle/>
          <a:p>
            <a:pPr algn="just">
              <a:lnSpc>
                <a:spcPct val="150000"/>
              </a:lnSpc>
            </a:pPr>
            <a:r>
              <a:rPr lang="tr-TR" sz="2000" b="1" dirty="0">
                <a:solidFill>
                  <a:srgbClr val="C00000"/>
                </a:solidFill>
                <a:latin typeface="Raleway" pitchFamily="2" charset="-94"/>
              </a:rPr>
              <a:t>Motivation</a:t>
            </a:r>
          </a:p>
          <a:p>
            <a:pPr algn="just">
              <a:lnSpc>
                <a:spcPct val="150000"/>
              </a:lnSpc>
            </a:pPr>
            <a:r>
              <a:rPr lang="tr-TR" b="0" i="0" dirty="0">
                <a:solidFill>
                  <a:srgbClr val="000000"/>
                </a:solidFill>
                <a:effectLst/>
                <a:latin typeface="Raleway" pitchFamily="2" charset="-94"/>
              </a:rPr>
              <a:t>Template </a:t>
            </a:r>
            <a:r>
              <a:rPr lang="tr-TR" b="0" i="0" dirty="0" err="1">
                <a:solidFill>
                  <a:srgbClr val="000000"/>
                </a:solidFill>
                <a:effectLst/>
                <a:latin typeface="Raleway" pitchFamily="2" charset="-94"/>
              </a:rPr>
              <a:t>Method</a:t>
            </a:r>
            <a:r>
              <a:rPr lang="tr-TR" b="0" i="0" dirty="0">
                <a:solidFill>
                  <a:srgbClr val="000000"/>
                </a:solidFill>
                <a:effectLst/>
                <a:latin typeface="Raleway" pitchFamily="2" charset="-94"/>
              </a:rPr>
              <a:t> tasarım deseni, üst sınıflarda bir algoritma iskeleti tanımlamamızı ve alt sınıfların algoritma iskeleti yapısını bozmadan belirli adımları yeniden tanımlamasını (</a:t>
            </a:r>
            <a:r>
              <a:rPr lang="tr-TR" b="0" i="0" dirty="0" err="1">
                <a:solidFill>
                  <a:srgbClr val="000000"/>
                </a:solidFill>
                <a:effectLst/>
                <a:latin typeface="Raleway" pitchFamily="2" charset="-94"/>
              </a:rPr>
              <a:t>override</a:t>
            </a:r>
            <a:r>
              <a:rPr lang="tr-TR" b="0" i="0" dirty="0">
                <a:solidFill>
                  <a:srgbClr val="000000"/>
                </a:solidFill>
                <a:effectLst/>
                <a:latin typeface="Raleway" pitchFamily="2" charset="-94"/>
              </a:rPr>
              <a:t>) sağlayan tasarım desenidir.</a:t>
            </a:r>
          </a:p>
          <a:p>
            <a:pPr algn="just">
              <a:lnSpc>
                <a:spcPct val="150000"/>
              </a:lnSpc>
            </a:pPr>
            <a:r>
              <a:rPr lang="tr-TR" dirty="0">
                <a:solidFill>
                  <a:srgbClr val="000000"/>
                </a:solidFill>
                <a:latin typeface="Raleway" pitchFamily="2" charset="-94"/>
              </a:rPr>
              <a:t>Bir şablon yönteminde, bir algoritmanın minimum veya temel yapısını tanımlarız. Daha sonra bazı işlevleri (sorumlulukları) alt sınıflara erteliyoruz. Sonuç olarak, bir algoritmanın anahtar yapısını o algoritma için sabit tutarak bir algoritmanın belirli adımlarını yeniden tanımlayabiliriz.</a:t>
            </a:r>
          </a:p>
        </p:txBody>
      </p:sp>
      <p:grpSp>
        <p:nvGrpSpPr>
          <p:cNvPr id="9" name="Grup 8">
            <a:extLst>
              <a:ext uri="{FF2B5EF4-FFF2-40B4-BE49-F238E27FC236}">
                <a16:creationId xmlns:a16="http://schemas.microsoft.com/office/drawing/2014/main" id="{92F77DFA-E7A3-F766-0CBC-DFC95FD576B5}"/>
              </a:ext>
            </a:extLst>
          </p:cNvPr>
          <p:cNvGrpSpPr/>
          <p:nvPr/>
        </p:nvGrpSpPr>
        <p:grpSpPr>
          <a:xfrm>
            <a:off x="1119523" y="1515334"/>
            <a:ext cx="10305221" cy="1423275"/>
            <a:chOff x="1119523" y="1515334"/>
            <a:chExt cx="10305221" cy="1423275"/>
          </a:xfrm>
          <a:effectLst>
            <a:outerShdw blurRad="50800" dist="38100" dir="5400000" algn="t" rotWithShape="0">
              <a:prstClr val="black">
                <a:alpha val="40000"/>
              </a:prstClr>
            </a:outerShdw>
          </a:effectLst>
        </p:grpSpPr>
        <p:sp>
          <p:nvSpPr>
            <p:cNvPr id="3" name="Metin kutusu 2">
              <a:extLst>
                <a:ext uri="{FF2B5EF4-FFF2-40B4-BE49-F238E27FC236}">
                  <a16:creationId xmlns:a16="http://schemas.microsoft.com/office/drawing/2014/main" id="{BC7164D4-42F3-902F-A614-C8114BAA53ED}"/>
                </a:ext>
              </a:extLst>
            </p:cNvPr>
            <p:cNvSpPr txBox="1"/>
            <p:nvPr/>
          </p:nvSpPr>
          <p:spPr>
            <a:xfrm>
              <a:off x="1119526" y="1515334"/>
              <a:ext cx="10305218" cy="1423275"/>
            </a:xfrm>
            <a:prstGeom prst="rect">
              <a:avLst/>
            </a:prstGeom>
            <a:solidFill>
              <a:schemeClr val="accent1">
                <a:alpha val="6000"/>
              </a:schemeClr>
            </a:solidFill>
            <a:ln cap="rnd">
              <a:solidFill>
                <a:schemeClr val="accent1"/>
              </a:solidFill>
            </a:ln>
            <a:effectLst>
              <a:outerShdw blurRad="50800" dist="12700" dir="4560000" algn="tr" rotWithShape="0">
                <a:schemeClr val="accent1">
                  <a:lumMod val="75000"/>
                  <a:alpha val="44000"/>
                </a:schemeClr>
              </a:outerShdw>
              <a:softEdge rad="0"/>
            </a:effectLst>
          </p:spPr>
          <p:txBody>
            <a:bodyPr wrap="square" rtlCol="0">
              <a:spAutoFit/>
            </a:bodyPr>
            <a:lstStyle/>
            <a:p>
              <a:pPr marL="182563" algn="just" defTabSz="881063">
                <a:lnSpc>
                  <a:spcPct val="150000"/>
                </a:lnSpc>
                <a:tabLst>
                  <a:tab pos="9682163" algn="l"/>
                  <a:tab pos="10048875" algn="l"/>
                </a:tabLst>
              </a:pPr>
              <a:r>
                <a:rPr lang="tr-TR" sz="2000" dirty="0">
                  <a:solidFill>
                    <a:srgbClr val="000000"/>
                  </a:solidFill>
                  <a:latin typeface="Raleway" pitchFamily="2" charset="-94"/>
                </a:rPr>
                <a:t>Bir işlemdeki algoritmanın iskeletini, bazı adımları alt sınıflara erteleyerek tanımlar. Şablon Yöntemi, alt sınıfların, algoritmanın yapısını değiştirmeden bir algoritmanın belirli adımlarını yeniden tanımlamasını sağlar.</a:t>
              </a:r>
            </a:p>
          </p:txBody>
        </p:sp>
        <p:sp>
          <p:nvSpPr>
            <p:cNvPr id="4" name="Dikdörtgen 3">
              <a:extLst>
                <a:ext uri="{FF2B5EF4-FFF2-40B4-BE49-F238E27FC236}">
                  <a16:creationId xmlns:a16="http://schemas.microsoft.com/office/drawing/2014/main" id="{24517A16-7F06-E239-59F3-F3332358AD64}"/>
                </a:ext>
              </a:extLst>
            </p:cNvPr>
            <p:cNvSpPr/>
            <p:nvPr/>
          </p:nvSpPr>
          <p:spPr>
            <a:xfrm flipH="1">
              <a:off x="1119523" y="1515334"/>
              <a:ext cx="78655" cy="1423274"/>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grpSp>
    </p:spTree>
    <p:extLst>
      <p:ext uri="{BB962C8B-B14F-4D97-AF65-F5344CB8AC3E}">
        <p14:creationId xmlns:p14="http://schemas.microsoft.com/office/powerpoint/2010/main" val="2408292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van 1"/>
          <p:cNvSpPr txBox="1">
            <a:spLocks/>
          </p:cNvSpPr>
          <p:nvPr/>
        </p:nvSpPr>
        <p:spPr>
          <a:xfrm>
            <a:off x="843281" y="263193"/>
            <a:ext cx="9763759" cy="612733"/>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b="1" dirty="0">
                <a:solidFill>
                  <a:srgbClr val="FF0000"/>
                </a:solidFill>
                <a:latin typeface="Amasis MT Pro Light" panose="020B0604020202020204" pitchFamily="18" charset="-94"/>
                <a:ea typeface="Adobe Fan Heiti Std B" panose="020B0700000000000000" pitchFamily="34" charset="-128"/>
              </a:rPr>
              <a:t>Template </a:t>
            </a:r>
            <a:r>
              <a:rPr lang="tr-TR" sz="3600" b="1" dirty="0" err="1">
                <a:solidFill>
                  <a:srgbClr val="FF0000"/>
                </a:solidFill>
                <a:latin typeface="Amasis MT Pro Light" panose="020B0604020202020204" pitchFamily="18" charset="-94"/>
                <a:ea typeface="Adobe Fan Heiti Std B" panose="020B0700000000000000" pitchFamily="34" charset="-128"/>
              </a:rPr>
              <a:t>Method</a:t>
            </a:r>
            <a:r>
              <a:rPr lang="tr-TR" sz="3600" b="1" dirty="0">
                <a:solidFill>
                  <a:srgbClr val="FF0000"/>
                </a:solidFill>
                <a:latin typeface="Amasis MT Pro Light" panose="020B0604020202020204" pitchFamily="18" charset="-94"/>
                <a:ea typeface="Adobe Fan Heiti Std B" panose="020B0700000000000000" pitchFamily="34" charset="-128"/>
              </a:rPr>
              <a:t> </a:t>
            </a:r>
            <a:r>
              <a:rPr lang="tr-TR" sz="3600" b="1" dirty="0" err="1">
                <a:solidFill>
                  <a:srgbClr val="FF0000"/>
                </a:solidFill>
                <a:latin typeface="Amasis MT Pro Light" panose="020B0604020202020204" pitchFamily="18" charset="-94"/>
                <a:ea typeface="Adobe Fan Heiti Std B" panose="020B0700000000000000" pitchFamily="34" charset="-128"/>
              </a:rPr>
              <a:t>Patterns</a:t>
            </a:r>
            <a:endParaRPr lang="tr-TR" sz="3600" b="1" dirty="0">
              <a:solidFill>
                <a:srgbClr val="FF0000"/>
              </a:solidFill>
              <a:latin typeface="Amasis MT Pro Light" panose="020B0604020202020204" pitchFamily="18" charset="-94"/>
              <a:ea typeface="Adobe Fan Heiti Std B" panose="020B0700000000000000" pitchFamily="34" charset="-128"/>
            </a:endParaRPr>
          </a:p>
        </p:txBody>
      </p:sp>
      <p:sp>
        <p:nvSpPr>
          <p:cNvPr id="8" name="Metin kutusu 7">
            <a:extLst>
              <a:ext uri="{FF2B5EF4-FFF2-40B4-BE49-F238E27FC236}">
                <a16:creationId xmlns:a16="http://schemas.microsoft.com/office/drawing/2014/main" id="{EF9D5770-B710-0C32-415A-8CD40D29E688}"/>
              </a:ext>
            </a:extLst>
          </p:cNvPr>
          <p:cNvSpPr txBox="1"/>
          <p:nvPr/>
        </p:nvSpPr>
        <p:spPr>
          <a:xfrm>
            <a:off x="1130034" y="1567216"/>
            <a:ext cx="10305217" cy="3829318"/>
          </a:xfrm>
          <a:prstGeom prst="rect">
            <a:avLst/>
          </a:prstGeom>
          <a:noFill/>
          <a:ln>
            <a:solidFill>
              <a:schemeClr val="accent1"/>
            </a:solidFill>
          </a:ln>
        </p:spPr>
        <p:txBody>
          <a:bodyPr wrap="square">
            <a:spAutoFit/>
          </a:bodyPr>
          <a:lstStyle/>
          <a:p>
            <a:pPr algn="just">
              <a:lnSpc>
                <a:spcPct val="150000"/>
              </a:lnSpc>
            </a:pPr>
            <a:r>
              <a:rPr lang="tr-TR" sz="2000" b="1" dirty="0">
                <a:solidFill>
                  <a:srgbClr val="C00000"/>
                </a:solidFill>
                <a:latin typeface="Raleway" pitchFamily="2" charset="-94"/>
              </a:rPr>
              <a:t>Motivation</a:t>
            </a:r>
          </a:p>
          <a:p>
            <a:pPr marL="285750" indent="-285750" algn="just">
              <a:lnSpc>
                <a:spcPct val="150000"/>
              </a:lnSpc>
              <a:buFont typeface="Arial" panose="020B0604020202020204" pitchFamily="34" charset="0"/>
              <a:buChar char="•"/>
            </a:pPr>
            <a:r>
              <a:rPr lang="tr-TR" b="0" i="0" dirty="0">
                <a:solidFill>
                  <a:srgbClr val="000000"/>
                </a:solidFill>
                <a:effectLst/>
                <a:latin typeface="Raleway" pitchFamily="2" charset="-94"/>
              </a:rPr>
              <a:t>bir algoritmanın değişmez kısımlarını bir kez uygulamak ve değişebilen davranışı uygulamak için onu alt sınıflara bırakmak.</a:t>
            </a:r>
          </a:p>
          <a:p>
            <a:pPr marL="285750" indent="-285750" algn="just">
              <a:lnSpc>
                <a:spcPct val="150000"/>
              </a:lnSpc>
              <a:buFont typeface="Arial" panose="020B0604020202020204" pitchFamily="34" charset="0"/>
              <a:buChar char="•"/>
            </a:pPr>
            <a:r>
              <a:rPr lang="tr-TR" b="0" i="0" dirty="0">
                <a:solidFill>
                  <a:srgbClr val="000000"/>
                </a:solidFill>
                <a:effectLst/>
                <a:latin typeface="Raleway" pitchFamily="2" charset="-94"/>
              </a:rPr>
              <a:t>alt sınıflar arasındaki ortak davranışın çarpanlara ayrılması ve kod tekrarını önlemek için ortak bir sınıfta yerelleştirilmesi gerektiğinde.</a:t>
            </a:r>
          </a:p>
          <a:p>
            <a:pPr marL="285750" indent="-285750" algn="just">
              <a:lnSpc>
                <a:spcPct val="150000"/>
              </a:lnSpc>
              <a:buFont typeface="Arial" panose="020B0604020202020204" pitchFamily="34" charset="0"/>
              <a:buChar char="•"/>
            </a:pPr>
            <a:r>
              <a:rPr lang="tr-TR" b="0" i="0" dirty="0">
                <a:solidFill>
                  <a:srgbClr val="000000"/>
                </a:solidFill>
                <a:effectLst/>
                <a:latin typeface="Raleway" pitchFamily="2" charset="-94"/>
              </a:rPr>
              <a:t>alt sınıf uzantılarını kontrol etmek için. Belirli noktalarda "kanca" işlemlerini (bkz. Sonuçlar) çağıran bir şablon yöntemi tanımlayabilir, böylece yalnızca bu noktalarda uzantılara izin verebilirsiniz.</a:t>
            </a:r>
          </a:p>
          <a:p>
            <a:pPr algn="just">
              <a:lnSpc>
                <a:spcPct val="150000"/>
              </a:lnSpc>
            </a:pPr>
            <a:r>
              <a:rPr lang="tr-TR" dirty="0">
                <a:solidFill>
                  <a:srgbClr val="000000"/>
                </a:solidFill>
                <a:latin typeface="Raleway" pitchFamily="2" charset="-94"/>
              </a:rPr>
              <a:t>Şablon Yöntemi kalıbı kullanılmalıdır</a:t>
            </a:r>
          </a:p>
        </p:txBody>
      </p:sp>
    </p:spTree>
    <p:extLst>
      <p:ext uri="{BB962C8B-B14F-4D97-AF65-F5344CB8AC3E}">
        <p14:creationId xmlns:p14="http://schemas.microsoft.com/office/powerpoint/2010/main" val="3640890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1834</TotalTime>
  <Words>1308</Words>
  <Application>Microsoft Office PowerPoint</Application>
  <PresentationFormat>Geniş ekran</PresentationFormat>
  <Paragraphs>131</Paragraphs>
  <Slides>24</Slides>
  <Notes>0</Notes>
  <HiddenSlides>0</HiddenSlides>
  <MMClips>0</MMClips>
  <ScaleCrop>false</ScaleCrop>
  <HeadingPairs>
    <vt:vector size="6" baseType="variant">
      <vt:variant>
        <vt:lpstr>Kullanılan Yazı Tipleri</vt:lpstr>
      </vt:variant>
      <vt:variant>
        <vt:i4>9</vt:i4>
      </vt:variant>
      <vt:variant>
        <vt:lpstr>Tema</vt:lpstr>
      </vt:variant>
      <vt:variant>
        <vt:i4>1</vt:i4>
      </vt:variant>
      <vt:variant>
        <vt:lpstr>Slayt Başlıkları</vt:lpstr>
      </vt:variant>
      <vt:variant>
        <vt:i4>24</vt:i4>
      </vt:variant>
    </vt:vector>
  </HeadingPairs>
  <TitlesOfParts>
    <vt:vector size="34" baseType="lpstr">
      <vt:lpstr>Amasis MT Pro Light</vt:lpstr>
      <vt:lpstr>-apple-system</vt:lpstr>
      <vt:lpstr>Arial</vt:lpstr>
      <vt:lpstr>Arial Narrow</vt:lpstr>
      <vt:lpstr>Helvetica Neue</vt:lpstr>
      <vt:lpstr>Raleway</vt:lpstr>
      <vt:lpstr>Symbol</vt:lpstr>
      <vt:lpstr>Times New Roman</vt:lpstr>
      <vt:lpstr>Wingdings</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subject/>
  <dc:creator>Onder Eyecioglu</dc:creator>
  <dc:description/>
  <cp:lastModifiedBy>onder.eyecioglu</cp:lastModifiedBy>
  <cp:revision>54</cp:revision>
  <dcterms:created xsi:type="dcterms:W3CDTF">2021-10-04T08:37:37Z</dcterms:created>
  <dcterms:modified xsi:type="dcterms:W3CDTF">2022-12-22T12:38:57Z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Geniş ekran</vt:lpwstr>
  </property>
  <property fmtid="{D5CDD505-2E9C-101B-9397-08002B2CF9AE}" pid="9" name="ScaleCrop">
    <vt:bool>false</vt:bool>
  </property>
  <property fmtid="{D5CDD505-2E9C-101B-9397-08002B2CF9AE}" pid="10" name="ShareDoc">
    <vt:bool>false</vt:bool>
  </property>
  <property fmtid="{D5CDD505-2E9C-101B-9397-08002B2CF9AE}" pid="11" name="Slides">
    <vt:i4>76</vt:i4>
  </property>
</Properties>
</file>