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8" r:id="rId2"/>
    <p:sldId id="331" r:id="rId3"/>
    <p:sldId id="328" r:id="rId4"/>
    <p:sldId id="329" r:id="rId5"/>
    <p:sldId id="332" r:id="rId6"/>
    <p:sldId id="330" r:id="rId7"/>
    <p:sldId id="289" r:id="rId8"/>
    <p:sldId id="292" r:id="rId9"/>
    <p:sldId id="291" r:id="rId10"/>
    <p:sldId id="293" r:id="rId11"/>
    <p:sldId id="290" r:id="rId12"/>
    <p:sldId id="294" r:id="rId13"/>
    <p:sldId id="295" r:id="rId14"/>
    <p:sldId id="296" r:id="rId15"/>
    <p:sldId id="297" r:id="rId16"/>
    <p:sldId id="298" r:id="rId17"/>
    <p:sldId id="301" r:id="rId18"/>
    <p:sldId id="300" r:id="rId19"/>
    <p:sldId id="302" r:id="rId20"/>
    <p:sldId id="303" r:id="rId21"/>
    <p:sldId id="299" r:id="rId22"/>
    <p:sldId id="304" r:id="rId23"/>
    <p:sldId id="305" r:id="rId24"/>
    <p:sldId id="334" r:id="rId25"/>
    <p:sldId id="306" r:id="rId26"/>
    <p:sldId id="307" r:id="rId27"/>
    <p:sldId id="308" r:id="rId28"/>
    <p:sldId id="309" r:id="rId29"/>
    <p:sldId id="310" r:id="rId30"/>
    <p:sldId id="312" r:id="rId31"/>
    <p:sldId id="314" r:id="rId32"/>
    <p:sldId id="333" r:id="rId33"/>
    <p:sldId id="311"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7A1EB-CB3D-6F79-E03E-A629709D3555}" v="47" dt="2020-11-23T09:33:14.888"/>
    <p1510:client id="{B7771173-D11D-4F27-A8BB-59F9E1454081}" v="6375" dt="2020-11-22T23:40:59.42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9" autoAdjust="0"/>
    <p:restoredTop sz="94660"/>
  </p:normalViewPr>
  <p:slideViewPr>
    <p:cSldViewPr snapToGrid="0">
      <p:cViewPr varScale="1">
        <p:scale>
          <a:sx n="79" d="100"/>
          <a:sy n="79" d="100"/>
        </p:scale>
        <p:origin x="629"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D9DFD604-B935-4E98-ACC2-6DD3BF79F9C9}" type="datetime1">
              <a:rPr lang="tr-TR" smtClean="0"/>
              <a:t>21.12.2021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8493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64757" y="136526"/>
            <a:ext cx="11755394" cy="950870"/>
          </a:xfrm>
        </p:spPr>
        <p:txBody>
          <a:bodyPr/>
          <a:lstStyle>
            <a:lvl1pPr>
              <a:defRPr b="1"/>
            </a:lvl1pPr>
          </a:lstStyle>
          <a:p>
            <a:r>
              <a:rPr lang="tr-TR"/>
              <a:t>Asıl başlık stili için tıklatın</a:t>
            </a:r>
          </a:p>
        </p:txBody>
      </p:sp>
      <p:sp>
        <p:nvSpPr>
          <p:cNvPr id="3" name="İçerik Yer Tutucusu 2"/>
          <p:cNvSpPr>
            <a:spLocks noGrp="1"/>
          </p:cNvSpPr>
          <p:nvPr>
            <p:ph idx="1"/>
          </p:nvPr>
        </p:nvSpPr>
        <p:spPr>
          <a:xfrm>
            <a:off x="164757" y="1235676"/>
            <a:ext cx="11755394" cy="4941287"/>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45402DD-2D72-45F0-B53E-66024B857C7B}" type="datetime1">
              <a:rPr lang="tr-TR" smtClean="0"/>
              <a:t>21.12.2021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797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8B16410-FD7C-4495-AEED-508B30CC88E1}" type="datetime1">
              <a:rPr lang="tr-TR" smtClean="0"/>
              <a:t>21.12.2021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082487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5AC32-2CDC-454B-9E87-FDAD81A85EA9}" type="datetime1">
              <a:rPr lang="tr-TR" smtClean="0"/>
              <a:t>21.12.2021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1974280737"/>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6565DB-4809-47FC-8155-5F6C75F6F1A7}"/>
              </a:ext>
            </a:extLst>
          </p:cNvPr>
          <p:cNvSpPr>
            <a:spLocks noGrp="1"/>
          </p:cNvSpPr>
          <p:nvPr>
            <p:ph type="title"/>
          </p:nvPr>
        </p:nvSpPr>
        <p:spPr>
          <a:xfrm>
            <a:off x="3435091" y="2817942"/>
            <a:ext cx="4514591" cy="1222116"/>
          </a:xfrm>
        </p:spPr>
        <p:txBody>
          <a:bodyPr/>
          <a:lstStyle/>
          <a:p>
            <a:r>
              <a:rPr lang="tr-TR" dirty="0"/>
              <a:t>Sanal Bellek</a:t>
            </a:r>
          </a:p>
        </p:txBody>
      </p:sp>
      <p:sp>
        <p:nvSpPr>
          <p:cNvPr id="4" name="Rectangle 4">
            <a:extLst>
              <a:ext uri="{FF2B5EF4-FFF2-40B4-BE49-F238E27FC236}">
                <a16:creationId xmlns:a16="http://schemas.microsoft.com/office/drawing/2014/main" id="{624B8C3D-E445-430C-A358-E4D152D3C284}"/>
              </a:ext>
            </a:extLst>
          </p:cNvPr>
          <p:cNvSpPr txBox="1">
            <a:spLocks noChangeArrowheads="1"/>
          </p:cNvSpPr>
          <p:nvPr/>
        </p:nvSpPr>
        <p:spPr>
          <a:xfrm>
            <a:off x="3977368" y="1709738"/>
            <a:ext cx="5832475" cy="76200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altLang="en-US" dirty="0"/>
              <a:t>Chapter </a:t>
            </a:r>
            <a:r>
              <a:rPr lang="tr-TR" altLang="en-US" dirty="0"/>
              <a:t>5</a:t>
            </a:r>
            <a:endParaRPr lang="en-AU" altLang="en-US" dirty="0"/>
          </a:p>
        </p:txBody>
      </p:sp>
    </p:spTree>
    <p:extLst>
      <p:ext uri="{BB962C8B-B14F-4D97-AF65-F5344CB8AC3E}">
        <p14:creationId xmlns:p14="http://schemas.microsoft.com/office/powerpoint/2010/main" val="161066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6F8604-0C22-4B06-9F3D-A86521810755}"/>
              </a:ext>
            </a:extLst>
          </p:cNvPr>
          <p:cNvSpPr>
            <a:spLocks noGrp="1"/>
          </p:cNvSpPr>
          <p:nvPr>
            <p:ph type="title"/>
          </p:nvPr>
        </p:nvSpPr>
        <p:spPr/>
        <p:txBody>
          <a:bodyPr/>
          <a:lstStyle/>
          <a:p>
            <a:r>
              <a:rPr lang="tr-TR" dirty="0"/>
              <a:t>Sanal Bellek</a:t>
            </a:r>
          </a:p>
        </p:txBody>
      </p:sp>
      <p:sp>
        <p:nvSpPr>
          <p:cNvPr id="3" name="İçerik Yer Tutucusu 2">
            <a:extLst>
              <a:ext uri="{FF2B5EF4-FFF2-40B4-BE49-F238E27FC236}">
                <a16:creationId xmlns:a16="http://schemas.microsoft.com/office/drawing/2014/main" id="{0CA689BE-E1A2-4EB9-AA84-62A659122304}"/>
              </a:ext>
            </a:extLst>
          </p:cNvPr>
          <p:cNvSpPr>
            <a:spLocks noGrp="1"/>
          </p:cNvSpPr>
          <p:nvPr>
            <p:ph idx="1"/>
          </p:nvPr>
        </p:nvSpPr>
        <p:spPr/>
        <p:txBody>
          <a:bodyPr vert="horz" lIns="91440" tIns="45720" rIns="91440" bIns="45720" rtlCol="0" anchor="t">
            <a:normAutofit/>
          </a:bodyPr>
          <a:lstStyle/>
          <a:p>
            <a:pPr marL="0" indent="0">
              <a:buNone/>
            </a:pPr>
            <a:r>
              <a:rPr lang="tr-TR" dirty="0"/>
              <a:t>Programların birbirlerine ayrılmış belleklere doğrudan erişimi yoktur. Bu sayede sanal bellek güvenliği de sağlar.</a:t>
            </a:r>
          </a:p>
        </p:txBody>
      </p:sp>
      <p:sp>
        <p:nvSpPr>
          <p:cNvPr id="4" name="Slayt Numarası Yer Tutucusu 3">
            <a:extLst>
              <a:ext uri="{FF2B5EF4-FFF2-40B4-BE49-F238E27FC236}">
                <a16:creationId xmlns:a16="http://schemas.microsoft.com/office/drawing/2014/main" id="{6DEB0780-AFEA-4786-B60F-B193806977FF}"/>
              </a:ext>
            </a:extLst>
          </p:cNvPr>
          <p:cNvSpPr>
            <a:spLocks noGrp="1"/>
          </p:cNvSpPr>
          <p:nvPr>
            <p:ph type="sldNum" sz="quarter" idx="12"/>
          </p:nvPr>
        </p:nvSpPr>
        <p:spPr/>
        <p:txBody>
          <a:bodyPr/>
          <a:lstStyle/>
          <a:p>
            <a:fld id="{320A84BC-3F9E-4B08-9743-FC4E27FA5126}" type="slidenum">
              <a:rPr lang="tr-TR" smtClean="0"/>
              <a:t>10</a:t>
            </a:fld>
            <a:endParaRPr lang="tr-TR" dirty="0"/>
          </a:p>
        </p:txBody>
      </p:sp>
      <p:pic>
        <p:nvPicPr>
          <p:cNvPr id="5" name="Grafik 4" descr="Web Design">
            <a:extLst>
              <a:ext uri="{FF2B5EF4-FFF2-40B4-BE49-F238E27FC236}">
                <a16:creationId xmlns:a16="http://schemas.microsoft.com/office/drawing/2014/main" id="{1F2F0FBB-7CCA-407B-A791-25F330B99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89083" y="2567340"/>
            <a:ext cx="1396197" cy="1396197"/>
          </a:xfrm>
          <a:prstGeom prst="rect">
            <a:avLst/>
          </a:prstGeom>
        </p:spPr>
      </p:pic>
      <p:sp>
        <p:nvSpPr>
          <p:cNvPr id="6" name="Metin kutusu 5">
            <a:extLst>
              <a:ext uri="{FF2B5EF4-FFF2-40B4-BE49-F238E27FC236}">
                <a16:creationId xmlns:a16="http://schemas.microsoft.com/office/drawing/2014/main" id="{7EF117AC-6145-40CE-97D0-BF9A58D66934}"/>
              </a:ext>
            </a:extLst>
          </p:cNvPr>
          <p:cNvSpPr txBox="1"/>
          <p:nvPr/>
        </p:nvSpPr>
        <p:spPr>
          <a:xfrm>
            <a:off x="5398787" y="3683899"/>
            <a:ext cx="1396197" cy="369332"/>
          </a:xfrm>
          <a:prstGeom prst="rect">
            <a:avLst/>
          </a:prstGeom>
          <a:noFill/>
        </p:spPr>
        <p:txBody>
          <a:bodyPr wrap="square" rtlCol="0">
            <a:spAutoFit/>
          </a:bodyPr>
          <a:lstStyle/>
          <a:p>
            <a:r>
              <a:rPr lang="tr-TR" b="1" dirty="0"/>
              <a:t>Program 1</a:t>
            </a:r>
          </a:p>
        </p:txBody>
      </p:sp>
      <p:pic>
        <p:nvPicPr>
          <p:cNvPr id="7" name="İçerik Yer Tutucusu 13" descr="Web tasarımı">
            <a:extLst>
              <a:ext uri="{FF2B5EF4-FFF2-40B4-BE49-F238E27FC236}">
                <a16:creationId xmlns:a16="http://schemas.microsoft.com/office/drawing/2014/main" id="{9361404D-8B6E-40B6-A80E-47F038DF8E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89083" y="3963953"/>
            <a:ext cx="1396197" cy="1396197"/>
          </a:xfrm>
          <a:prstGeom prst="rect">
            <a:avLst/>
          </a:prstGeom>
        </p:spPr>
      </p:pic>
      <p:sp>
        <p:nvSpPr>
          <p:cNvPr id="8" name="Metin kutusu 7">
            <a:extLst>
              <a:ext uri="{FF2B5EF4-FFF2-40B4-BE49-F238E27FC236}">
                <a16:creationId xmlns:a16="http://schemas.microsoft.com/office/drawing/2014/main" id="{AF59392C-F886-43A1-861A-A503D382AE44}"/>
              </a:ext>
            </a:extLst>
          </p:cNvPr>
          <p:cNvSpPr txBox="1"/>
          <p:nvPr/>
        </p:nvSpPr>
        <p:spPr>
          <a:xfrm>
            <a:off x="5398787" y="5080512"/>
            <a:ext cx="1396197" cy="369332"/>
          </a:xfrm>
          <a:prstGeom prst="rect">
            <a:avLst/>
          </a:prstGeom>
          <a:noFill/>
        </p:spPr>
        <p:txBody>
          <a:bodyPr wrap="square" rtlCol="0">
            <a:spAutoFit/>
          </a:bodyPr>
          <a:lstStyle/>
          <a:p>
            <a:r>
              <a:rPr lang="tr-TR" b="1" dirty="0"/>
              <a:t>Program 2</a:t>
            </a:r>
          </a:p>
        </p:txBody>
      </p:sp>
      <p:graphicFrame>
        <p:nvGraphicFramePr>
          <p:cNvPr id="9" name="Tablo 17">
            <a:extLst>
              <a:ext uri="{FF2B5EF4-FFF2-40B4-BE49-F238E27FC236}">
                <a16:creationId xmlns:a16="http://schemas.microsoft.com/office/drawing/2014/main" id="{A3AA3A6C-0AE2-442C-AA37-619F728FF913}"/>
              </a:ext>
            </a:extLst>
          </p:cNvPr>
          <p:cNvGraphicFramePr>
            <a:graphicFrameLocks noGrp="1"/>
          </p:cNvGraphicFramePr>
          <p:nvPr>
            <p:extLst>
              <p:ext uri="{D42A27DB-BD31-4B8C-83A1-F6EECF244321}">
                <p14:modId xmlns:p14="http://schemas.microsoft.com/office/powerpoint/2010/main" val="1572467020"/>
              </p:ext>
            </p:extLst>
          </p:nvPr>
        </p:nvGraphicFramePr>
        <p:xfrm>
          <a:off x="8610600" y="2097723"/>
          <a:ext cx="2056015" cy="4079240"/>
        </p:xfrm>
        <a:graphic>
          <a:graphicData uri="http://schemas.openxmlformats.org/drawingml/2006/table">
            <a:tbl>
              <a:tblPr firstRow="1" bandRow="1">
                <a:tableStyleId>{0505E3EF-67EA-436B-97B2-0124C06EBD24}</a:tableStyleId>
              </a:tblPr>
              <a:tblGrid>
                <a:gridCol w="2056015">
                  <a:extLst>
                    <a:ext uri="{9D8B030D-6E8A-4147-A177-3AD203B41FA5}">
                      <a16:colId xmlns:a16="http://schemas.microsoft.com/office/drawing/2014/main" val="3299604201"/>
                    </a:ext>
                  </a:extLst>
                </a:gridCol>
              </a:tblGrid>
              <a:tr h="370840">
                <a:tc>
                  <a:txBody>
                    <a:bodyPr/>
                    <a:lstStyle/>
                    <a:p>
                      <a:endParaRPr lang="tr-TR" dirty="0"/>
                    </a:p>
                  </a:txBody>
                  <a:tcPr/>
                </a:tc>
                <a:extLst>
                  <a:ext uri="{0D108BD9-81ED-4DB2-BD59-A6C34878D82A}">
                    <a16:rowId xmlns:a16="http://schemas.microsoft.com/office/drawing/2014/main" val="4292186492"/>
                  </a:ext>
                </a:extLst>
              </a:tr>
              <a:tr h="370840">
                <a:tc>
                  <a:txBody>
                    <a:bodyPr/>
                    <a:lstStyle/>
                    <a:p>
                      <a:endParaRPr lang="tr-TR" dirty="0"/>
                    </a:p>
                  </a:txBody>
                  <a:tcPr/>
                </a:tc>
                <a:extLst>
                  <a:ext uri="{0D108BD9-81ED-4DB2-BD59-A6C34878D82A}">
                    <a16:rowId xmlns:a16="http://schemas.microsoft.com/office/drawing/2014/main" val="1737897998"/>
                  </a:ext>
                </a:extLst>
              </a:tr>
              <a:tr h="370840">
                <a:tc>
                  <a:txBody>
                    <a:bodyPr/>
                    <a:lstStyle/>
                    <a:p>
                      <a:endParaRPr lang="tr-TR"/>
                    </a:p>
                  </a:txBody>
                  <a:tcPr/>
                </a:tc>
                <a:extLst>
                  <a:ext uri="{0D108BD9-81ED-4DB2-BD59-A6C34878D82A}">
                    <a16:rowId xmlns:a16="http://schemas.microsoft.com/office/drawing/2014/main" val="4089278230"/>
                  </a:ext>
                </a:extLst>
              </a:tr>
              <a:tr h="370840">
                <a:tc>
                  <a:txBody>
                    <a:bodyPr/>
                    <a:lstStyle/>
                    <a:p>
                      <a:endParaRPr lang="tr-TR" dirty="0"/>
                    </a:p>
                  </a:txBody>
                  <a:tcPr/>
                </a:tc>
                <a:extLst>
                  <a:ext uri="{0D108BD9-81ED-4DB2-BD59-A6C34878D82A}">
                    <a16:rowId xmlns:a16="http://schemas.microsoft.com/office/drawing/2014/main" val="3483501634"/>
                  </a:ext>
                </a:extLst>
              </a:tr>
              <a:tr h="370840">
                <a:tc>
                  <a:txBody>
                    <a:bodyPr/>
                    <a:lstStyle/>
                    <a:p>
                      <a:endParaRPr lang="tr-TR" dirty="0"/>
                    </a:p>
                  </a:txBody>
                  <a:tcPr/>
                </a:tc>
                <a:extLst>
                  <a:ext uri="{0D108BD9-81ED-4DB2-BD59-A6C34878D82A}">
                    <a16:rowId xmlns:a16="http://schemas.microsoft.com/office/drawing/2014/main" val="88856749"/>
                  </a:ext>
                </a:extLst>
              </a:tr>
              <a:tr h="370840">
                <a:tc>
                  <a:txBody>
                    <a:bodyPr/>
                    <a:lstStyle/>
                    <a:p>
                      <a:endParaRPr lang="tr-TR" dirty="0"/>
                    </a:p>
                  </a:txBody>
                  <a:tcPr/>
                </a:tc>
                <a:extLst>
                  <a:ext uri="{0D108BD9-81ED-4DB2-BD59-A6C34878D82A}">
                    <a16:rowId xmlns:a16="http://schemas.microsoft.com/office/drawing/2014/main" val="3991472675"/>
                  </a:ext>
                </a:extLst>
              </a:tr>
              <a:tr h="370840">
                <a:tc>
                  <a:txBody>
                    <a:bodyPr/>
                    <a:lstStyle/>
                    <a:p>
                      <a:endParaRPr lang="tr-TR" dirty="0"/>
                    </a:p>
                  </a:txBody>
                  <a:tcPr/>
                </a:tc>
                <a:extLst>
                  <a:ext uri="{0D108BD9-81ED-4DB2-BD59-A6C34878D82A}">
                    <a16:rowId xmlns:a16="http://schemas.microsoft.com/office/drawing/2014/main" val="1907595931"/>
                  </a:ext>
                </a:extLst>
              </a:tr>
              <a:tr h="370840">
                <a:tc>
                  <a:txBody>
                    <a:bodyPr/>
                    <a:lstStyle/>
                    <a:p>
                      <a:endParaRPr lang="tr-TR" dirty="0"/>
                    </a:p>
                  </a:txBody>
                  <a:tcPr/>
                </a:tc>
                <a:extLst>
                  <a:ext uri="{0D108BD9-81ED-4DB2-BD59-A6C34878D82A}">
                    <a16:rowId xmlns:a16="http://schemas.microsoft.com/office/drawing/2014/main" val="1361642877"/>
                  </a:ext>
                </a:extLst>
              </a:tr>
              <a:tr h="370840">
                <a:tc>
                  <a:txBody>
                    <a:bodyPr/>
                    <a:lstStyle/>
                    <a:p>
                      <a:endParaRPr lang="tr-TR" dirty="0"/>
                    </a:p>
                  </a:txBody>
                  <a:tcPr/>
                </a:tc>
                <a:extLst>
                  <a:ext uri="{0D108BD9-81ED-4DB2-BD59-A6C34878D82A}">
                    <a16:rowId xmlns:a16="http://schemas.microsoft.com/office/drawing/2014/main" val="1132099090"/>
                  </a:ext>
                </a:extLst>
              </a:tr>
              <a:tr h="370840">
                <a:tc>
                  <a:txBody>
                    <a:bodyPr/>
                    <a:lstStyle/>
                    <a:p>
                      <a:endParaRPr lang="tr-TR" dirty="0"/>
                    </a:p>
                  </a:txBody>
                  <a:tcPr/>
                </a:tc>
                <a:extLst>
                  <a:ext uri="{0D108BD9-81ED-4DB2-BD59-A6C34878D82A}">
                    <a16:rowId xmlns:a16="http://schemas.microsoft.com/office/drawing/2014/main" val="1682996143"/>
                  </a:ext>
                </a:extLst>
              </a:tr>
              <a:tr h="370840">
                <a:tc>
                  <a:txBody>
                    <a:bodyPr/>
                    <a:lstStyle/>
                    <a:p>
                      <a:endParaRPr lang="tr-TR" dirty="0"/>
                    </a:p>
                  </a:txBody>
                  <a:tcPr/>
                </a:tc>
                <a:extLst>
                  <a:ext uri="{0D108BD9-81ED-4DB2-BD59-A6C34878D82A}">
                    <a16:rowId xmlns:a16="http://schemas.microsoft.com/office/drawing/2014/main" val="1661647560"/>
                  </a:ext>
                </a:extLst>
              </a:tr>
            </a:tbl>
          </a:graphicData>
        </a:graphic>
      </p:graphicFrame>
      <p:sp>
        <p:nvSpPr>
          <p:cNvPr id="10" name="Dikdörtgen 9">
            <a:extLst>
              <a:ext uri="{FF2B5EF4-FFF2-40B4-BE49-F238E27FC236}">
                <a16:creationId xmlns:a16="http://schemas.microsoft.com/office/drawing/2014/main" id="{6EC712E5-FE0D-4342-831E-55385F5D2596}"/>
              </a:ext>
            </a:extLst>
          </p:cNvPr>
          <p:cNvSpPr/>
          <p:nvPr/>
        </p:nvSpPr>
        <p:spPr>
          <a:xfrm>
            <a:off x="8620528" y="2088241"/>
            <a:ext cx="2056015" cy="1875296"/>
          </a:xfrm>
          <a:prstGeom prst="rect">
            <a:avLst/>
          </a:prstGeom>
          <a:noFill/>
          <a:ln w="5715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1" name="Dikdörtgen 10">
            <a:extLst>
              <a:ext uri="{FF2B5EF4-FFF2-40B4-BE49-F238E27FC236}">
                <a16:creationId xmlns:a16="http://schemas.microsoft.com/office/drawing/2014/main" id="{9CDD6EB2-4350-4D7E-A9E0-AC104D60F151}"/>
              </a:ext>
            </a:extLst>
          </p:cNvPr>
          <p:cNvSpPr/>
          <p:nvPr/>
        </p:nvSpPr>
        <p:spPr>
          <a:xfrm>
            <a:off x="8600672" y="4311149"/>
            <a:ext cx="2056015" cy="1875296"/>
          </a:xfrm>
          <a:prstGeom prst="rect">
            <a:avLst/>
          </a:prstGeom>
          <a:noFill/>
          <a:ln w="57150">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cxnSp>
        <p:nvCxnSpPr>
          <p:cNvPr id="12" name="Düz Ok Bağlayıcısı 11">
            <a:extLst>
              <a:ext uri="{FF2B5EF4-FFF2-40B4-BE49-F238E27FC236}">
                <a16:creationId xmlns:a16="http://schemas.microsoft.com/office/drawing/2014/main" id="{A431FD6D-BC2F-4A7E-948B-D15B4226CC58}"/>
              </a:ext>
            </a:extLst>
          </p:cNvPr>
          <p:cNvCxnSpPr>
            <a:cxnSpLocks/>
          </p:cNvCxnSpPr>
          <p:nvPr/>
        </p:nvCxnSpPr>
        <p:spPr>
          <a:xfrm flipV="1">
            <a:off x="6685280" y="2477646"/>
            <a:ext cx="1815616" cy="792363"/>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C3823D68-B213-43DE-B6BC-D52C33E4200F}"/>
              </a:ext>
            </a:extLst>
          </p:cNvPr>
          <p:cNvCxnSpPr>
            <a:cxnSpLocks/>
          </p:cNvCxnSpPr>
          <p:nvPr/>
        </p:nvCxnSpPr>
        <p:spPr>
          <a:xfrm flipV="1">
            <a:off x="6634143" y="3046474"/>
            <a:ext cx="1956601" cy="158073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quot;İzin Verilmiyor&quot; Simgesi 15">
            <a:extLst>
              <a:ext uri="{FF2B5EF4-FFF2-40B4-BE49-F238E27FC236}">
                <a16:creationId xmlns:a16="http://schemas.microsoft.com/office/drawing/2014/main" id="{4A586141-F147-4A0E-8359-939857E82CFD}"/>
              </a:ext>
            </a:extLst>
          </p:cNvPr>
          <p:cNvSpPr/>
          <p:nvPr/>
        </p:nvSpPr>
        <p:spPr>
          <a:xfrm>
            <a:off x="7502963" y="3352795"/>
            <a:ext cx="605434" cy="59327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cxnSp>
        <p:nvCxnSpPr>
          <p:cNvPr id="17" name="Düz Ok Bağlayıcısı 16">
            <a:extLst>
              <a:ext uri="{FF2B5EF4-FFF2-40B4-BE49-F238E27FC236}">
                <a16:creationId xmlns:a16="http://schemas.microsoft.com/office/drawing/2014/main" id="{B248E17F-45CE-4E9F-9EF1-8E69D5F2541C}"/>
              </a:ext>
            </a:extLst>
          </p:cNvPr>
          <p:cNvCxnSpPr>
            <a:cxnSpLocks/>
          </p:cNvCxnSpPr>
          <p:nvPr/>
        </p:nvCxnSpPr>
        <p:spPr>
          <a:xfrm>
            <a:off x="6634143" y="4875890"/>
            <a:ext cx="1866753" cy="65674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F6875FE3-7CC7-4674-8BDF-BDDF67B176EF}"/>
              </a:ext>
            </a:extLst>
          </p:cNvPr>
          <p:cNvCxnSpPr>
            <a:cxnSpLocks/>
          </p:cNvCxnSpPr>
          <p:nvPr/>
        </p:nvCxnSpPr>
        <p:spPr>
          <a:xfrm>
            <a:off x="6661336" y="3491794"/>
            <a:ext cx="1839560" cy="130131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quot;İzin Verilmiyor&quot; Simgesi 20">
            <a:extLst>
              <a:ext uri="{FF2B5EF4-FFF2-40B4-BE49-F238E27FC236}">
                <a16:creationId xmlns:a16="http://schemas.microsoft.com/office/drawing/2014/main" id="{19D6321D-CD68-443A-B7AC-8EF3FE3FDF40}"/>
              </a:ext>
            </a:extLst>
          </p:cNvPr>
          <p:cNvSpPr/>
          <p:nvPr/>
        </p:nvSpPr>
        <p:spPr>
          <a:xfrm>
            <a:off x="7534610" y="4053231"/>
            <a:ext cx="605434" cy="59327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pic>
        <p:nvPicPr>
          <p:cNvPr id="18" name="Picture 4" descr="9">
            <a:extLst>
              <a:ext uri="{FF2B5EF4-FFF2-40B4-BE49-F238E27FC236}">
                <a16:creationId xmlns:a16="http://schemas.microsoft.com/office/drawing/2014/main" id="{394D77DA-1428-4FCD-AE2F-B94C9CC1FB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425" y="2477646"/>
            <a:ext cx="3878263"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6D5ABF-E434-4054-8C6E-61241B3F3F14}"/>
              </a:ext>
            </a:extLst>
          </p:cNvPr>
          <p:cNvSpPr>
            <a:spLocks noGrp="1"/>
          </p:cNvSpPr>
          <p:nvPr>
            <p:ph type="title"/>
          </p:nvPr>
        </p:nvSpPr>
        <p:spPr/>
        <p:txBody>
          <a:bodyPr/>
          <a:lstStyle/>
          <a:p>
            <a:r>
              <a:rPr lang="tr-TR" dirty="0"/>
              <a:t>Sanal Bellek</a:t>
            </a:r>
          </a:p>
        </p:txBody>
      </p:sp>
      <p:sp>
        <p:nvSpPr>
          <p:cNvPr id="3" name="İçerik Yer Tutucusu 2">
            <a:extLst>
              <a:ext uri="{FF2B5EF4-FFF2-40B4-BE49-F238E27FC236}">
                <a16:creationId xmlns:a16="http://schemas.microsoft.com/office/drawing/2014/main" id="{508BAB3C-DE33-4B79-AA14-E57987D0945A}"/>
              </a:ext>
            </a:extLst>
          </p:cNvPr>
          <p:cNvSpPr>
            <a:spLocks noGrp="1"/>
          </p:cNvSpPr>
          <p:nvPr>
            <p:ph idx="1"/>
          </p:nvPr>
        </p:nvSpPr>
        <p:spPr/>
        <p:txBody>
          <a:bodyPr vert="horz" lIns="91440" tIns="45720" rIns="91440" bIns="45720" rtlCol="0" anchor="t">
            <a:normAutofit/>
          </a:bodyPr>
          <a:lstStyle/>
          <a:p>
            <a:pPr marL="0" indent="0">
              <a:buNone/>
            </a:pPr>
            <a:r>
              <a:rPr lang="tr-TR" dirty="0"/>
              <a:t>Ayrıca sanal bellek yöntemi ile ana bellek ve ikincil bellek arasında veri akışı ile bellek sınırsızmış yanılsaması sağlanabilir.  </a:t>
            </a:r>
          </a:p>
        </p:txBody>
      </p:sp>
      <p:sp>
        <p:nvSpPr>
          <p:cNvPr id="4" name="Slayt Numarası Yer Tutucusu 3">
            <a:extLst>
              <a:ext uri="{FF2B5EF4-FFF2-40B4-BE49-F238E27FC236}">
                <a16:creationId xmlns:a16="http://schemas.microsoft.com/office/drawing/2014/main" id="{34442776-6EDF-4FD2-B158-E9762860E380}"/>
              </a:ext>
            </a:extLst>
          </p:cNvPr>
          <p:cNvSpPr>
            <a:spLocks noGrp="1"/>
          </p:cNvSpPr>
          <p:nvPr>
            <p:ph type="sldNum" sz="quarter" idx="12"/>
          </p:nvPr>
        </p:nvSpPr>
        <p:spPr/>
        <p:txBody>
          <a:bodyPr/>
          <a:lstStyle/>
          <a:p>
            <a:fld id="{320A84BC-3F9E-4B08-9743-FC4E27FA5126}" type="slidenum">
              <a:rPr lang="tr-TR" smtClean="0"/>
              <a:t>11</a:t>
            </a:fld>
            <a:endParaRPr lang="tr-TR"/>
          </a:p>
        </p:txBody>
      </p:sp>
      <p:grpSp>
        <p:nvGrpSpPr>
          <p:cNvPr id="22" name="Grup 21">
            <a:extLst>
              <a:ext uri="{FF2B5EF4-FFF2-40B4-BE49-F238E27FC236}">
                <a16:creationId xmlns:a16="http://schemas.microsoft.com/office/drawing/2014/main" id="{52BDB8CD-1CAF-4106-A151-4F6447AA2EEF}"/>
              </a:ext>
            </a:extLst>
          </p:cNvPr>
          <p:cNvGrpSpPr/>
          <p:nvPr/>
        </p:nvGrpSpPr>
        <p:grpSpPr>
          <a:xfrm>
            <a:off x="2420814" y="2711011"/>
            <a:ext cx="7243279" cy="3645339"/>
            <a:chOff x="3068799" y="2679904"/>
            <a:chExt cx="7243279" cy="3645339"/>
          </a:xfrm>
        </p:grpSpPr>
        <p:pic>
          <p:nvPicPr>
            <p:cNvPr id="5" name="İçerik Yer Tutucusu 13" descr="Web tasarımı">
              <a:extLst>
                <a:ext uri="{FF2B5EF4-FFF2-40B4-BE49-F238E27FC236}">
                  <a16:creationId xmlns:a16="http://schemas.microsoft.com/office/drawing/2014/main" id="{C3B62684-EF14-4623-AC05-AFE5FA0801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8799" y="2968663"/>
              <a:ext cx="1396197" cy="1396197"/>
            </a:xfrm>
            <a:prstGeom prst="rect">
              <a:avLst/>
            </a:prstGeom>
          </p:spPr>
        </p:pic>
        <p:sp>
          <p:nvSpPr>
            <p:cNvPr id="7" name="Dikdörtgen 6">
              <a:extLst>
                <a:ext uri="{FF2B5EF4-FFF2-40B4-BE49-F238E27FC236}">
                  <a16:creationId xmlns:a16="http://schemas.microsoft.com/office/drawing/2014/main" id="{5F9F204F-215B-447A-805D-C94B604CDA49}"/>
                </a:ext>
              </a:extLst>
            </p:cNvPr>
            <p:cNvSpPr/>
            <p:nvPr/>
          </p:nvSpPr>
          <p:spPr>
            <a:xfrm>
              <a:off x="7590198" y="3446604"/>
              <a:ext cx="797668" cy="212108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cxnSp>
          <p:nvCxnSpPr>
            <p:cNvPr id="9" name="Düz Ok Bağlayıcısı 8">
              <a:extLst>
                <a:ext uri="{FF2B5EF4-FFF2-40B4-BE49-F238E27FC236}">
                  <a16:creationId xmlns:a16="http://schemas.microsoft.com/office/drawing/2014/main" id="{4AEA57D8-B0B7-46FC-BCA0-F6286BDB11A1}"/>
                </a:ext>
              </a:extLst>
            </p:cNvPr>
            <p:cNvCxnSpPr>
              <a:cxnSpLocks/>
            </p:cNvCxnSpPr>
            <p:nvPr/>
          </p:nvCxnSpPr>
          <p:spPr>
            <a:xfrm flipH="1">
              <a:off x="4464997" y="4390663"/>
              <a:ext cx="2991112" cy="0"/>
            </a:xfrm>
            <a:prstGeom prst="straightConnector1">
              <a:avLst/>
            </a:prstGeom>
            <a:ln w="7620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Dikdörtgen 10">
              <a:extLst>
                <a:ext uri="{FF2B5EF4-FFF2-40B4-BE49-F238E27FC236}">
                  <a16:creationId xmlns:a16="http://schemas.microsoft.com/office/drawing/2014/main" id="{EDC745E3-DFCB-41F0-A90A-77E43830D30A}"/>
                </a:ext>
              </a:extLst>
            </p:cNvPr>
            <p:cNvSpPr/>
            <p:nvPr/>
          </p:nvSpPr>
          <p:spPr>
            <a:xfrm>
              <a:off x="8482519" y="3446604"/>
              <a:ext cx="1829559" cy="2121084"/>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İkincil Bellek</a:t>
              </a:r>
            </a:p>
          </p:txBody>
        </p:sp>
        <p:pic>
          <p:nvPicPr>
            <p:cNvPr id="13" name="İçerik Yer Tutucusu 13" descr="Web tasarımı">
              <a:extLst>
                <a:ext uri="{FF2B5EF4-FFF2-40B4-BE49-F238E27FC236}">
                  <a16:creationId xmlns:a16="http://schemas.microsoft.com/office/drawing/2014/main" id="{E9B73039-E7F5-4FFB-A044-286486C00D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8799" y="3919125"/>
              <a:ext cx="1396197" cy="1396197"/>
            </a:xfrm>
            <a:prstGeom prst="rect">
              <a:avLst/>
            </a:prstGeom>
          </p:spPr>
        </p:pic>
        <p:pic>
          <p:nvPicPr>
            <p:cNvPr id="15" name="İçerik Yer Tutucusu 13" descr="Web tasarımı">
              <a:extLst>
                <a:ext uri="{FF2B5EF4-FFF2-40B4-BE49-F238E27FC236}">
                  <a16:creationId xmlns:a16="http://schemas.microsoft.com/office/drawing/2014/main" id="{FAF6448E-1E4B-4460-B6C9-71CB2B6A56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68799" y="4869587"/>
              <a:ext cx="1396197" cy="1396197"/>
            </a:xfrm>
            <a:prstGeom prst="rect">
              <a:avLst/>
            </a:prstGeom>
          </p:spPr>
        </p:pic>
        <p:sp>
          <p:nvSpPr>
            <p:cNvPr id="18" name="Serbest Form: Şekil 17">
              <a:extLst>
                <a:ext uri="{FF2B5EF4-FFF2-40B4-BE49-F238E27FC236}">
                  <a16:creationId xmlns:a16="http://schemas.microsoft.com/office/drawing/2014/main" id="{8943ED1F-3655-43FA-AFDC-68229F40D82D}"/>
                </a:ext>
              </a:extLst>
            </p:cNvPr>
            <p:cNvSpPr/>
            <p:nvPr/>
          </p:nvSpPr>
          <p:spPr>
            <a:xfrm rot="317674">
              <a:off x="8200796" y="2679904"/>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Serbest Form: Şekil 19">
              <a:extLst>
                <a:ext uri="{FF2B5EF4-FFF2-40B4-BE49-F238E27FC236}">
                  <a16:creationId xmlns:a16="http://schemas.microsoft.com/office/drawing/2014/main" id="{F187C5CC-5C1D-406F-80BB-679C801C1BCD}"/>
                </a:ext>
              </a:extLst>
            </p:cNvPr>
            <p:cNvSpPr/>
            <p:nvPr/>
          </p:nvSpPr>
          <p:spPr>
            <a:xfrm rot="10800000">
              <a:off x="8171922" y="5644112"/>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25" name="Dikdörtgen: Köşeleri Yuvarlatılmış 24">
            <a:extLst>
              <a:ext uri="{FF2B5EF4-FFF2-40B4-BE49-F238E27FC236}">
                <a16:creationId xmlns:a16="http://schemas.microsoft.com/office/drawing/2014/main" id="{3D9002FE-F4C4-4715-B559-7B50087C1822}"/>
              </a:ext>
            </a:extLst>
          </p:cNvPr>
          <p:cNvSpPr/>
          <p:nvPr/>
        </p:nvSpPr>
        <p:spPr>
          <a:xfrm>
            <a:off x="8881779" y="2592446"/>
            <a:ext cx="2934780" cy="836554"/>
          </a:xfrm>
          <a:prstGeom prst="roundRect">
            <a:avLst>
              <a:gd name="adj" fmla="val 50000"/>
            </a:avLst>
          </a:prstGeom>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b="1" dirty="0">
                <a:solidFill>
                  <a:sysClr val="windowText" lastClr="000000"/>
                </a:solidFill>
              </a:rPr>
              <a:t>Bellek dolduğunda kullanılmayan veri ikincil belleğe yollanır</a:t>
            </a:r>
          </a:p>
        </p:txBody>
      </p:sp>
      <p:sp>
        <p:nvSpPr>
          <p:cNvPr id="27" name="Dikdörtgen: Köşeleri Yuvarlatılmış 26">
            <a:extLst>
              <a:ext uri="{FF2B5EF4-FFF2-40B4-BE49-F238E27FC236}">
                <a16:creationId xmlns:a16="http://schemas.microsoft.com/office/drawing/2014/main" id="{BCB31F54-D4DD-40BE-AFA1-875807FBE48A}"/>
              </a:ext>
            </a:extLst>
          </p:cNvPr>
          <p:cNvSpPr/>
          <p:nvPr/>
        </p:nvSpPr>
        <p:spPr>
          <a:xfrm>
            <a:off x="3817011" y="5742512"/>
            <a:ext cx="3699716" cy="836554"/>
          </a:xfrm>
          <a:prstGeom prst="roundRect">
            <a:avLst>
              <a:gd name="adj" fmla="val 50000"/>
            </a:avLst>
          </a:prstGeom>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b="1" dirty="0">
                <a:solidFill>
                  <a:sysClr val="windowText" lastClr="000000"/>
                </a:solidFill>
              </a:rPr>
              <a:t>İkincil bellekteki veriye erişim olacağı zaman veri belleğe getirilir. </a:t>
            </a:r>
          </a:p>
        </p:txBody>
      </p:sp>
    </p:spTree>
    <p:extLst>
      <p:ext uri="{BB962C8B-B14F-4D97-AF65-F5344CB8AC3E}">
        <p14:creationId xmlns:p14="http://schemas.microsoft.com/office/powerpoint/2010/main" val="323038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D000AA-628F-47F1-BE65-3367D135E91C}"/>
              </a:ext>
            </a:extLst>
          </p:cNvPr>
          <p:cNvSpPr>
            <a:spLocks noGrp="1"/>
          </p:cNvSpPr>
          <p:nvPr>
            <p:ph type="title"/>
          </p:nvPr>
        </p:nvSpPr>
        <p:spPr/>
        <p:txBody>
          <a:bodyPr/>
          <a:lstStyle/>
          <a:p>
            <a:r>
              <a:rPr lang="tr-TR" dirty="0"/>
              <a:t>Sanal Bellek</a:t>
            </a:r>
          </a:p>
        </p:txBody>
      </p:sp>
      <p:sp>
        <p:nvSpPr>
          <p:cNvPr id="3" name="İçerik Yer Tutucusu 2">
            <a:extLst>
              <a:ext uri="{FF2B5EF4-FFF2-40B4-BE49-F238E27FC236}">
                <a16:creationId xmlns:a16="http://schemas.microsoft.com/office/drawing/2014/main" id="{7EC4E9DD-4F91-48CF-BA11-FE72FF96D6B0}"/>
              </a:ext>
            </a:extLst>
          </p:cNvPr>
          <p:cNvSpPr>
            <a:spLocks noGrp="1"/>
          </p:cNvSpPr>
          <p:nvPr>
            <p:ph idx="1"/>
          </p:nvPr>
        </p:nvSpPr>
        <p:spPr/>
        <p:txBody>
          <a:bodyPr/>
          <a:lstStyle/>
          <a:p>
            <a:pPr marL="0" indent="0">
              <a:buNone/>
            </a:pPr>
            <a:r>
              <a:rPr lang="tr-TR" dirty="0"/>
              <a:t>İkincil bellek ile ana bellek arasındaki veri akışı </a:t>
            </a:r>
            <a:r>
              <a:rPr lang="tr-TR" b="1" dirty="0"/>
              <a:t>sayfa</a:t>
            </a:r>
            <a:r>
              <a:rPr lang="tr-TR" dirty="0"/>
              <a:t>lar aracılığı ile yapılır. Sayfalar sabit boyutlu bellek bloklarıdır.</a:t>
            </a:r>
          </a:p>
        </p:txBody>
      </p:sp>
      <p:sp>
        <p:nvSpPr>
          <p:cNvPr id="4" name="Slayt Numarası Yer Tutucusu 3">
            <a:extLst>
              <a:ext uri="{FF2B5EF4-FFF2-40B4-BE49-F238E27FC236}">
                <a16:creationId xmlns:a16="http://schemas.microsoft.com/office/drawing/2014/main" id="{DF815F6C-D5F1-4FB7-B3B8-45FD0C9F90D7}"/>
              </a:ext>
            </a:extLst>
          </p:cNvPr>
          <p:cNvSpPr>
            <a:spLocks noGrp="1"/>
          </p:cNvSpPr>
          <p:nvPr>
            <p:ph type="sldNum" sz="quarter" idx="12"/>
          </p:nvPr>
        </p:nvSpPr>
        <p:spPr/>
        <p:txBody>
          <a:bodyPr/>
          <a:lstStyle/>
          <a:p>
            <a:fld id="{320A84BC-3F9E-4B08-9743-FC4E27FA5126}" type="slidenum">
              <a:rPr lang="tr-TR" smtClean="0"/>
              <a:t>12</a:t>
            </a:fld>
            <a:endParaRPr lang="tr-TR"/>
          </a:p>
        </p:txBody>
      </p:sp>
      <p:grpSp>
        <p:nvGrpSpPr>
          <p:cNvPr id="49" name="Grup 48">
            <a:extLst>
              <a:ext uri="{FF2B5EF4-FFF2-40B4-BE49-F238E27FC236}">
                <a16:creationId xmlns:a16="http://schemas.microsoft.com/office/drawing/2014/main" id="{2524FBAB-C670-4204-8D05-8DFAF0DCACF6}"/>
              </a:ext>
            </a:extLst>
          </p:cNvPr>
          <p:cNvGrpSpPr/>
          <p:nvPr/>
        </p:nvGrpSpPr>
        <p:grpSpPr>
          <a:xfrm>
            <a:off x="1275258" y="1886125"/>
            <a:ext cx="10118526" cy="4470225"/>
            <a:chOff x="1275258" y="1886125"/>
            <a:chExt cx="10118526" cy="4470225"/>
          </a:xfrm>
        </p:grpSpPr>
        <p:sp>
          <p:nvSpPr>
            <p:cNvPr id="16" name="Dikdörtgen 15">
              <a:extLst>
                <a:ext uri="{FF2B5EF4-FFF2-40B4-BE49-F238E27FC236}">
                  <a16:creationId xmlns:a16="http://schemas.microsoft.com/office/drawing/2014/main" id="{5AFB977C-8CDA-4A89-A63F-CC01DB5EDCFB}"/>
                </a:ext>
              </a:extLst>
            </p:cNvPr>
            <p:cNvSpPr/>
            <p:nvPr/>
          </p:nvSpPr>
          <p:spPr>
            <a:xfrm>
              <a:off x="6795296" y="2657259"/>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584EC892-11EF-4BAE-B8C7-DD3A17BA4CA1}"/>
                </a:ext>
              </a:extLst>
            </p:cNvPr>
            <p:cNvSpPr/>
            <p:nvPr/>
          </p:nvSpPr>
          <p:spPr>
            <a:xfrm>
              <a:off x="7403781" y="2038750"/>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dirty="0"/>
            </a:p>
          </p:txBody>
        </p:sp>
        <p:sp>
          <p:nvSpPr>
            <p:cNvPr id="18" name="Dikdörtgen 17">
              <a:extLst>
                <a:ext uri="{FF2B5EF4-FFF2-40B4-BE49-F238E27FC236}">
                  <a16:creationId xmlns:a16="http://schemas.microsoft.com/office/drawing/2014/main" id="{110BB6D6-F903-46A2-BBFD-1DFCCD551244}"/>
                </a:ext>
              </a:extLst>
            </p:cNvPr>
            <p:cNvSpPr/>
            <p:nvPr/>
          </p:nvSpPr>
          <p:spPr>
            <a:xfrm>
              <a:off x="8122188" y="1886125"/>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5356B821-07D5-4FC8-AF4F-8A9440B7D019}"/>
                </a:ext>
              </a:extLst>
            </p:cNvPr>
            <p:cNvSpPr/>
            <p:nvPr/>
          </p:nvSpPr>
          <p:spPr>
            <a:xfrm>
              <a:off x="8778187" y="2426762"/>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grpSp>
          <p:nvGrpSpPr>
            <p:cNvPr id="24" name="Grup 23">
              <a:extLst>
                <a:ext uri="{FF2B5EF4-FFF2-40B4-BE49-F238E27FC236}">
                  <a16:creationId xmlns:a16="http://schemas.microsoft.com/office/drawing/2014/main" id="{85318FFC-23E1-4497-890D-E17681944317}"/>
                </a:ext>
              </a:extLst>
            </p:cNvPr>
            <p:cNvGrpSpPr/>
            <p:nvPr/>
          </p:nvGrpSpPr>
          <p:grpSpPr>
            <a:xfrm>
              <a:off x="2420814" y="2711011"/>
              <a:ext cx="7243279" cy="3645339"/>
              <a:chOff x="3068799" y="2679904"/>
              <a:chExt cx="7243279" cy="3645339"/>
            </a:xfrm>
          </p:grpSpPr>
          <p:pic>
            <p:nvPicPr>
              <p:cNvPr id="25" name="İçerik Yer Tutucusu 13" descr="Web tasarımı">
                <a:extLst>
                  <a:ext uri="{FF2B5EF4-FFF2-40B4-BE49-F238E27FC236}">
                    <a16:creationId xmlns:a16="http://schemas.microsoft.com/office/drawing/2014/main" id="{1311CDD1-F16C-4B6C-B669-5C397B9F0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8799" y="2968663"/>
                <a:ext cx="1396197" cy="1396197"/>
              </a:xfrm>
              <a:prstGeom prst="rect">
                <a:avLst/>
              </a:prstGeom>
            </p:spPr>
          </p:pic>
          <p:sp>
            <p:nvSpPr>
              <p:cNvPr id="26" name="Dikdörtgen 25">
                <a:extLst>
                  <a:ext uri="{FF2B5EF4-FFF2-40B4-BE49-F238E27FC236}">
                    <a16:creationId xmlns:a16="http://schemas.microsoft.com/office/drawing/2014/main" id="{436481C9-36AA-44EF-ADD2-06F5DC48033E}"/>
                  </a:ext>
                </a:extLst>
              </p:cNvPr>
              <p:cNvSpPr/>
              <p:nvPr/>
            </p:nvSpPr>
            <p:spPr>
              <a:xfrm>
                <a:off x="7590198" y="3446604"/>
                <a:ext cx="797668" cy="212108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cxnSp>
            <p:nvCxnSpPr>
              <p:cNvPr id="27" name="Düz Ok Bağlayıcısı 26">
                <a:extLst>
                  <a:ext uri="{FF2B5EF4-FFF2-40B4-BE49-F238E27FC236}">
                    <a16:creationId xmlns:a16="http://schemas.microsoft.com/office/drawing/2014/main" id="{FA15C493-3237-486B-B4FE-5A829763A3B2}"/>
                  </a:ext>
                </a:extLst>
              </p:cNvPr>
              <p:cNvCxnSpPr>
                <a:cxnSpLocks/>
              </p:cNvCxnSpPr>
              <p:nvPr/>
            </p:nvCxnSpPr>
            <p:spPr>
              <a:xfrm flipH="1">
                <a:off x="4464997" y="4390663"/>
                <a:ext cx="2991112" cy="0"/>
              </a:xfrm>
              <a:prstGeom prst="straightConnector1">
                <a:avLst/>
              </a:prstGeom>
              <a:ln w="7620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Dikdörtgen 27">
                <a:extLst>
                  <a:ext uri="{FF2B5EF4-FFF2-40B4-BE49-F238E27FC236}">
                    <a16:creationId xmlns:a16="http://schemas.microsoft.com/office/drawing/2014/main" id="{E2F5D972-C5E9-4447-A0EB-83EB6ABAC208}"/>
                  </a:ext>
                </a:extLst>
              </p:cNvPr>
              <p:cNvSpPr/>
              <p:nvPr/>
            </p:nvSpPr>
            <p:spPr>
              <a:xfrm>
                <a:off x="8482519" y="3446604"/>
                <a:ext cx="1829559" cy="2121084"/>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İkincil Bellek</a:t>
                </a:r>
              </a:p>
            </p:txBody>
          </p:sp>
          <p:pic>
            <p:nvPicPr>
              <p:cNvPr id="29" name="İçerik Yer Tutucusu 13" descr="Web tasarımı">
                <a:extLst>
                  <a:ext uri="{FF2B5EF4-FFF2-40B4-BE49-F238E27FC236}">
                    <a16:creationId xmlns:a16="http://schemas.microsoft.com/office/drawing/2014/main" id="{9058CC6B-9B6A-4324-ABCD-0433FF9B17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8799" y="3919125"/>
                <a:ext cx="1396197" cy="1396197"/>
              </a:xfrm>
              <a:prstGeom prst="rect">
                <a:avLst/>
              </a:prstGeom>
            </p:spPr>
          </p:pic>
          <p:pic>
            <p:nvPicPr>
              <p:cNvPr id="30" name="İçerik Yer Tutucusu 13" descr="Web tasarımı">
                <a:extLst>
                  <a:ext uri="{FF2B5EF4-FFF2-40B4-BE49-F238E27FC236}">
                    <a16:creationId xmlns:a16="http://schemas.microsoft.com/office/drawing/2014/main" id="{FD538EDD-BEF0-4850-AC01-B84CC72417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68799" y="4869587"/>
                <a:ext cx="1396197" cy="1396197"/>
              </a:xfrm>
              <a:prstGeom prst="rect">
                <a:avLst/>
              </a:prstGeom>
            </p:spPr>
          </p:pic>
          <p:sp>
            <p:nvSpPr>
              <p:cNvPr id="31" name="Serbest Form: Şekil 30">
                <a:extLst>
                  <a:ext uri="{FF2B5EF4-FFF2-40B4-BE49-F238E27FC236}">
                    <a16:creationId xmlns:a16="http://schemas.microsoft.com/office/drawing/2014/main" id="{824AD1D4-6BD1-4B06-B11C-06AAFFEF371D}"/>
                  </a:ext>
                </a:extLst>
              </p:cNvPr>
              <p:cNvSpPr/>
              <p:nvPr/>
            </p:nvSpPr>
            <p:spPr>
              <a:xfrm rot="317674">
                <a:off x="8200796" y="2679904"/>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Serbest Form: Şekil 31">
                <a:extLst>
                  <a:ext uri="{FF2B5EF4-FFF2-40B4-BE49-F238E27FC236}">
                    <a16:creationId xmlns:a16="http://schemas.microsoft.com/office/drawing/2014/main" id="{B6C1BCA1-1D7C-48B8-8762-8D8ABD73764D}"/>
                  </a:ext>
                </a:extLst>
              </p:cNvPr>
              <p:cNvSpPr/>
              <p:nvPr/>
            </p:nvSpPr>
            <p:spPr>
              <a:xfrm rot="10800000">
                <a:off x="8171922" y="5644112"/>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33" name="Dikdörtgen 32">
              <a:extLst>
                <a:ext uri="{FF2B5EF4-FFF2-40B4-BE49-F238E27FC236}">
                  <a16:creationId xmlns:a16="http://schemas.microsoft.com/office/drawing/2014/main" id="{D9CD24E2-0CEB-4FD6-AA77-02830E49D9C7}"/>
                </a:ext>
              </a:extLst>
            </p:cNvPr>
            <p:cNvSpPr/>
            <p:nvPr/>
          </p:nvSpPr>
          <p:spPr>
            <a:xfrm>
              <a:off x="1758121" y="3267039"/>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4" name="Dikdörtgen 33">
              <a:extLst>
                <a:ext uri="{FF2B5EF4-FFF2-40B4-BE49-F238E27FC236}">
                  <a16:creationId xmlns:a16="http://schemas.microsoft.com/office/drawing/2014/main" id="{3087A5D1-6395-43FF-99FB-CB91DFCD765B}"/>
                </a:ext>
              </a:extLst>
            </p:cNvPr>
            <p:cNvSpPr/>
            <p:nvPr/>
          </p:nvSpPr>
          <p:spPr>
            <a:xfrm>
              <a:off x="1831506" y="3339336"/>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5" name="Dikdörtgen 34">
              <a:extLst>
                <a:ext uri="{FF2B5EF4-FFF2-40B4-BE49-F238E27FC236}">
                  <a16:creationId xmlns:a16="http://schemas.microsoft.com/office/drawing/2014/main" id="{3687DB58-BFE7-4DBF-9DE3-768DE0A8CACB}"/>
                </a:ext>
              </a:extLst>
            </p:cNvPr>
            <p:cNvSpPr/>
            <p:nvPr/>
          </p:nvSpPr>
          <p:spPr>
            <a:xfrm>
              <a:off x="1923030" y="3429000"/>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6" name="Dikdörtgen 35">
              <a:extLst>
                <a:ext uri="{FF2B5EF4-FFF2-40B4-BE49-F238E27FC236}">
                  <a16:creationId xmlns:a16="http://schemas.microsoft.com/office/drawing/2014/main" id="{D186F61D-5E8F-4800-B49D-9B195859C8CE}"/>
                </a:ext>
              </a:extLst>
            </p:cNvPr>
            <p:cNvSpPr/>
            <p:nvPr/>
          </p:nvSpPr>
          <p:spPr>
            <a:xfrm>
              <a:off x="1794189" y="4184855"/>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8D9617FD-FC9F-4A34-AEF7-86FDE0972535}"/>
                </a:ext>
              </a:extLst>
            </p:cNvPr>
            <p:cNvSpPr/>
            <p:nvPr/>
          </p:nvSpPr>
          <p:spPr>
            <a:xfrm>
              <a:off x="1867574" y="4257152"/>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F9654E66-21BC-49D6-9A75-638DAC765621}"/>
                </a:ext>
              </a:extLst>
            </p:cNvPr>
            <p:cNvSpPr/>
            <p:nvPr/>
          </p:nvSpPr>
          <p:spPr>
            <a:xfrm>
              <a:off x="1959098" y="4346816"/>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141AF3A2-5AD5-4AE5-92DC-131825980792}"/>
                </a:ext>
              </a:extLst>
            </p:cNvPr>
            <p:cNvSpPr/>
            <p:nvPr/>
          </p:nvSpPr>
          <p:spPr>
            <a:xfrm>
              <a:off x="1794189" y="5152064"/>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40" name="Dikdörtgen 39">
              <a:extLst>
                <a:ext uri="{FF2B5EF4-FFF2-40B4-BE49-F238E27FC236}">
                  <a16:creationId xmlns:a16="http://schemas.microsoft.com/office/drawing/2014/main" id="{AF0896BF-0FEA-4961-A606-A95E64F6F579}"/>
                </a:ext>
              </a:extLst>
            </p:cNvPr>
            <p:cNvSpPr/>
            <p:nvPr/>
          </p:nvSpPr>
          <p:spPr>
            <a:xfrm>
              <a:off x="1867574" y="5224361"/>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41" name="Dikdörtgen 40">
              <a:extLst>
                <a:ext uri="{FF2B5EF4-FFF2-40B4-BE49-F238E27FC236}">
                  <a16:creationId xmlns:a16="http://schemas.microsoft.com/office/drawing/2014/main" id="{6C6BCB7A-4547-4945-82CC-0BADD493504E}"/>
                </a:ext>
              </a:extLst>
            </p:cNvPr>
            <p:cNvSpPr/>
            <p:nvPr/>
          </p:nvSpPr>
          <p:spPr>
            <a:xfrm>
              <a:off x="1959098" y="5314025"/>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42" name="Metin kutusu 41">
              <a:extLst>
                <a:ext uri="{FF2B5EF4-FFF2-40B4-BE49-F238E27FC236}">
                  <a16:creationId xmlns:a16="http://schemas.microsoft.com/office/drawing/2014/main" id="{D8F6A33B-37FE-4CDD-B6B0-201D081F5A95}"/>
                </a:ext>
              </a:extLst>
            </p:cNvPr>
            <p:cNvSpPr txBox="1"/>
            <p:nvPr/>
          </p:nvSpPr>
          <p:spPr>
            <a:xfrm rot="16200000">
              <a:off x="490951" y="4201620"/>
              <a:ext cx="1937945" cy="369332"/>
            </a:xfrm>
            <a:prstGeom prst="rect">
              <a:avLst/>
            </a:prstGeom>
            <a:noFill/>
          </p:spPr>
          <p:txBody>
            <a:bodyPr wrap="square" rtlCol="0">
              <a:spAutoFit/>
            </a:bodyPr>
            <a:lstStyle/>
            <a:p>
              <a:r>
                <a:rPr lang="tr-TR" dirty="0"/>
                <a:t>Sanal Sayfalar</a:t>
              </a:r>
            </a:p>
          </p:txBody>
        </p:sp>
        <p:sp>
          <p:nvSpPr>
            <p:cNvPr id="43" name="Metin kutusu 42">
              <a:extLst>
                <a:ext uri="{FF2B5EF4-FFF2-40B4-BE49-F238E27FC236}">
                  <a16:creationId xmlns:a16="http://schemas.microsoft.com/office/drawing/2014/main" id="{188F38CE-B3F3-4DD9-BCEA-8A3A8CEBA235}"/>
                </a:ext>
              </a:extLst>
            </p:cNvPr>
            <p:cNvSpPr txBox="1"/>
            <p:nvPr/>
          </p:nvSpPr>
          <p:spPr>
            <a:xfrm>
              <a:off x="9455839" y="2519084"/>
              <a:ext cx="1937945" cy="369332"/>
            </a:xfrm>
            <a:prstGeom prst="rect">
              <a:avLst/>
            </a:prstGeom>
            <a:noFill/>
          </p:spPr>
          <p:txBody>
            <a:bodyPr wrap="square" rtlCol="0">
              <a:spAutoFit/>
            </a:bodyPr>
            <a:lstStyle/>
            <a:p>
              <a:r>
                <a:rPr lang="tr-TR" dirty="0"/>
                <a:t>Gerçek Sayfalar</a:t>
              </a:r>
            </a:p>
          </p:txBody>
        </p:sp>
        <p:sp>
          <p:nvSpPr>
            <p:cNvPr id="44" name="Dikdörtgen: Köşeleri Yuvarlatılmış 43">
              <a:extLst>
                <a:ext uri="{FF2B5EF4-FFF2-40B4-BE49-F238E27FC236}">
                  <a16:creationId xmlns:a16="http://schemas.microsoft.com/office/drawing/2014/main" id="{2E82CF11-90C7-4651-8A4D-9F58ACB2D5D8}"/>
                </a:ext>
              </a:extLst>
            </p:cNvPr>
            <p:cNvSpPr/>
            <p:nvPr/>
          </p:nvSpPr>
          <p:spPr>
            <a:xfrm>
              <a:off x="2301368" y="2825080"/>
              <a:ext cx="1624789" cy="325601"/>
            </a:xfrm>
            <a:prstGeom prst="roundRect">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Sanal Adres</a:t>
              </a:r>
            </a:p>
          </p:txBody>
        </p:sp>
        <p:sp>
          <p:nvSpPr>
            <p:cNvPr id="45" name="Dikdörtgen: Köşeleri Yuvarlatılmış 44">
              <a:extLst>
                <a:ext uri="{FF2B5EF4-FFF2-40B4-BE49-F238E27FC236}">
                  <a16:creationId xmlns:a16="http://schemas.microsoft.com/office/drawing/2014/main" id="{FCF769FA-80EF-4BE4-893B-411B8C2A7802}"/>
                </a:ext>
              </a:extLst>
            </p:cNvPr>
            <p:cNvSpPr/>
            <p:nvPr/>
          </p:nvSpPr>
          <p:spPr>
            <a:xfrm>
              <a:off x="5503026" y="2200701"/>
              <a:ext cx="1772410" cy="325601"/>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dirty="0"/>
                <a:t>Fiziksel Adres</a:t>
              </a:r>
            </a:p>
          </p:txBody>
        </p:sp>
      </p:grpSp>
    </p:spTree>
    <p:extLst>
      <p:ext uri="{BB962C8B-B14F-4D97-AF65-F5344CB8AC3E}">
        <p14:creationId xmlns:p14="http://schemas.microsoft.com/office/powerpoint/2010/main" val="374697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36CC4F-1211-4A7D-9FC3-F84FA1925DFE}"/>
              </a:ext>
            </a:extLst>
          </p:cNvPr>
          <p:cNvSpPr>
            <a:spLocks noGrp="1"/>
          </p:cNvSpPr>
          <p:nvPr>
            <p:ph type="title"/>
          </p:nvPr>
        </p:nvSpPr>
        <p:spPr/>
        <p:txBody>
          <a:bodyPr/>
          <a:lstStyle/>
          <a:p>
            <a:r>
              <a:rPr lang="tr-TR" dirty="0"/>
              <a:t>Adres Dönüşümü</a:t>
            </a:r>
          </a:p>
        </p:txBody>
      </p:sp>
      <p:sp>
        <p:nvSpPr>
          <p:cNvPr id="3" name="İçerik Yer Tutucusu 2">
            <a:extLst>
              <a:ext uri="{FF2B5EF4-FFF2-40B4-BE49-F238E27FC236}">
                <a16:creationId xmlns:a16="http://schemas.microsoft.com/office/drawing/2014/main" id="{320A618D-62CF-456D-8BE5-79C953F03AEC}"/>
              </a:ext>
            </a:extLst>
          </p:cNvPr>
          <p:cNvSpPr>
            <a:spLocks noGrp="1"/>
          </p:cNvSpPr>
          <p:nvPr>
            <p:ph idx="1"/>
          </p:nvPr>
        </p:nvSpPr>
        <p:spPr/>
        <p:txBody>
          <a:bodyPr/>
          <a:lstStyle/>
          <a:p>
            <a:pPr marL="0" indent="0">
              <a:buNone/>
            </a:pPr>
            <a:r>
              <a:rPr lang="tr-TR" dirty="0"/>
              <a:t>Belleğe erişim için sanal adreslerin fiziksel adreslere dönüştürülmesi gerekir. Bu işleme </a:t>
            </a:r>
            <a:r>
              <a:rPr lang="tr-TR" b="1" dirty="0"/>
              <a:t>adres dönüşümü </a:t>
            </a:r>
            <a:r>
              <a:rPr lang="tr-TR" dirty="0"/>
              <a:t>(</a:t>
            </a:r>
            <a:r>
              <a:rPr lang="tr-TR" i="1" dirty="0"/>
              <a:t>-</a:t>
            </a:r>
            <a:r>
              <a:rPr lang="tr-TR" i="1" dirty="0" err="1"/>
              <a:t>ing.</a:t>
            </a:r>
            <a:r>
              <a:rPr lang="tr-TR" i="1" dirty="0"/>
              <a:t> </a:t>
            </a:r>
            <a:r>
              <a:rPr lang="tr-TR" i="1" dirty="0" err="1"/>
              <a:t>page</a:t>
            </a:r>
            <a:r>
              <a:rPr lang="tr-TR" i="1" dirty="0"/>
              <a:t> </a:t>
            </a:r>
            <a:r>
              <a:rPr lang="tr-TR" i="1" dirty="0" err="1"/>
              <a:t>translation</a:t>
            </a:r>
            <a:r>
              <a:rPr lang="tr-TR" dirty="0"/>
              <a:t>) denir.</a:t>
            </a:r>
          </a:p>
        </p:txBody>
      </p:sp>
      <p:sp>
        <p:nvSpPr>
          <p:cNvPr id="4" name="Slayt Numarası Yer Tutucusu 3">
            <a:extLst>
              <a:ext uri="{FF2B5EF4-FFF2-40B4-BE49-F238E27FC236}">
                <a16:creationId xmlns:a16="http://schemas.microsoft.com/office/drawing/2014/main" id="{9D0A0BAB-E214-4410-8C6E-256301B0836C}"/>
              </a:ext>
            </a:extLst>
          </p:cNvPr>
          <p:cNvSpPr>
            <a:spLocks noGrp="1"/>
          </p:cNvSpPr>
          <p:nvPr>
            <p:ph type="sldNum" sz="quarter" idx="12"/>
          </p:nvPr>
        </p:nvSpPr>
        <p:spPr/>
        <p:txBody>
          <a:bodyPr/>
          <a:lstStyle/>
          <a:p>
            <a:fld id="{320A84BC-3F9E-4B08-9743-FC4E27FA5126}" type="slidenum">
              <a:rPr lang="tr-TR" smtClean="0"/>
              <a:t>13</a:t>
            </a:fld>
            <a:endParaRPr lang="tr-TR"/>
          </a:p>
        </p:txBody>
      </p:sp>
      <p:grpSp>
        <p:nvGrpSpPr>
          <p:cNvPr id="5" name="Grup 4">
            <a:extLst>
              <a:ext uri="{FF2B5EF4-FFF2-40B4-BE49-F238E27FC236}">
                <a16:creationId xmlns:a16="http://schemas.microsoft.com/office/drawing/2014/main" id="{3F357FEE-1E03-4B98-B12A-95FB47170BB2}"/>
              </a:ext>
            </a:extLst>
          </p:cNvPr>
          <p:cNvGrpSpPr/>
          <p:nvPr/>
        </p:nvGrpSpPr>
        <p:grpSpPr>
          <a:xfrm>
            <a:off x="1205158" y="2068687"/>
            <a:ext cx="10217201" cy="4470225"/>
            <a:chOff x="1176583" y="1886125"/>
            <a:chExt cx="10217201" cy="4470225"/>
          </a:xfrm>
        </p:grpSpPr>
        <p:sp>
          <p:nvSpPr>
            <p:cNvPr id="6" name="Dikdörtgen 5">
              <a:extLst>
                <a:ext uri="{FF2B5EF4-FFF2-40B4-BE49-F238E27FC236}">
                  <a16:creationId xmlns:a16="http://schemas.microsoft.com/office/drawing/2014/main" id="{4D8091AB-69B3-4030-8015-FDBFDC0CC3DC}"/>
                </a:ext>
              </a:extLst>
            </p:cNvPr>
            <p:cNvSpPr/>
            <p:nvPr/>
          </p:nvSpPr>
          <p:spPr>
            <a:xfrm>
              <a:off x="6795296" y="2657259"/>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7" name="Dikdörtgen 6">
              <a:extLst>
                <a:ext uri="{FF2B5EF4-FFF2-40B4-BE49-F238E27FC236}">
                  <a16:creationId xmlns:a16="http://schemas.microsoft.com/office/drawing/2014/main" id="{C4D27AF6-C4A9-408E-923A-89DCA9353459}"/>
                </a:ext>
              </a:extLst>
            </p:cNvPr>
            <p:cNvSpPr/>
            <p:nvPr/>
          </p:nvSpPr>
          <p:spPr>
            <a:xfrm>
              <a:off x="7403781" y="2038750"/>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dirty="0"/>
            </a:p>
          </p:txBody>
        </p:sp>
        <p:sp>
          <p:nvSpPr>
            <p:cNvPr id="8" name="Dikdörtgen 7">
              <a:extLst>
                <a:ext uri="{FF2B5EF4-FFF2-40B4-BE49-F238E27FC236}">
                  <a16:creationId xmlns:a16="http://schemas.microsoft.com/office/drawing/2014/main" id="{4A14B88C-BAB2-44FB-B748-C5F390C4FE98}"/>
                </a:ext>
              </a:extLst>
            </p:cNvPr>
            <p:cNvSpPr/>
            <p:nvPr/>
          </p:nvSpPr>
          <p:spPr>
            <a:xfrm>
              <a:off x="8122188" y="1886125"/>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0BA40C17-760C-4846-8755-50E8581C3292}"/>
                </a:ext>
              </a:extLst>
            </p:cNvPr>
            <p:cNvSpPr/>
            <p:nvPr/>
          </p:nvSpPr>
          <p:spPr>
            <a:xfrm>
              <a:off x="8778187" y="2426762"/>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grpSp>
          <p:nvGrpSpPr>
            <p:cNvPr id="10" name="Grup 9">
              <a:extLst>
                <a:ext uri="{FF2B5EF4-FFF2-40B4-BE49-F238E27FC236}">
                  <a16:creationId xmlns:a16="http://schemas.microsoft.com/office/drawing/2014/main" id="{C21A5A9B-36E2-4454-A898-2EFE7FCE8420}"/>
                </a:ext>
              </a:extLst>
            </p:cNvPr>
            <p:cNvGrpSpPr/>
            <p:nvPr/>
          </p:nvGrpSpPr>
          <p:grpSpPr>
            <a:xfrm>
              <a:off x="2420814" y="2711011"/>
              <a:ext cx="7243279" cy="3645339"/>
              <a:chOff x="3068799" y="2679904"/>
              <a:chExt cx="7243279" cy="3645339"/>
            </a:xfrm>
          </p:grpSpPr>
          <p:pic>
            <p:nvPicPr>
              <p:cNvPr id="24" name="İçerik Yer Tutucusu 13" descr="Web tasarımı">
                <a:extLst>
                  <a:ext uri="{FF2B5EF4-FFF2-40B4-BE49-F238E27FC236}">
                    <a16:creationId xmlns:a16="http://schemas.microsoft.com/office/drawing/2014/main" id="{855656AF-1AD9-4DF1-9084-76B88AF8E8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8799" y="2968663"/>
                <a:ext cx="1396197" cy="1396197"/>
              </a:xfrm>
              <a:prstGeom prst="rect">
                <a:avLst/>
              </a:prstGeom>
            </p:spPr>
          </p:pic>
          <p:sp>
            <p:nvSpPr>
              <p:cNvPr id="25" name="Dikdörtgen 24">
                <a:extLst>
                  <a:ext uri="{FF2B5EF4-FFF2-40B4-BE49-F238E27FC236}">
                    <a16:creationId xmlns:a16="http://schemas.microsoft.com/office/drawing/2014/main" id="{F0C2FF80-1761-469A-A6C6-497D63064AE5}"/>
                  </a:ext>
                </a:extLst>
              </p:cNvPr>
              <p:cNvSpPr/>
              <p:nvPr/>
            </p:nvSpPr>
            <p:spPr>
              <a:xfrm>
                <a:off x="7590198" y="3446604"/>
                <a:ext cx="797668" cy="212108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cxnSp>
            <p:nvCxnSpPr>
              <p:cNvPr id="26" name="Düz Ok Bağlayıcısı 25">
                <a:extLst>
                  <a:ext uri="{FF2B5EF4-FFF2-40B4-BE49-F238E27FC236}">
                    <a16:creationId xmlns:a16="http://schemas.microsoft.com/office/drawing/2014/main" id="{C8D7AA33-EBD9-491D-9FFF-F95EF6F5A6E4}"/>
                  </a:ext>
                </a:extLst>
              </p:cNvPr>
              <p:cNvCxnSpPr>
                <a:cxnSpLocks/>
              </p:cNvCxnSpPr>
              <p:nvPr/>
            </p:nvCxnSpPr>
            <p:spPr>
              <a:xfrm flipH="1">
                <a:off x="4464997" y="4390663"/>
                <a:ext cx="2991112" cy="0"/>
              </a:xfrm>
              <a:prstGeom prst="straightConnector1">
                <a:avLst/>
              </a:prstGeom>
              <a:ln w="7620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Dikdörtgen 26">
                <a:extLst>
                  <a:ext uri="{FF2B5EF4-FFF2-40B4-BE49-F238E27FC236}">
                    <a16:creationId xmlns:a16="http://schemas.microsoft.com/office/drawing/2014/main" id="{8F49CE59-B8FE-401F-B102-20DBF998D028}"/>
                  </a:ext>
                </a:extLst>
              </p:cNvPr>
              <p:cNvSpPr/>
              <p:nvPr/>
            </p:nvSpPr>
            <p:spPr>
              <a:xfrm>
                <a:off x="8482519" y="3446604"/>
                <a:ext cx="1829559" cy="2121084"/>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İkincil Bellek</a:t>
                </a:r>
              </a:p>
            </p:txBody>
          </p:sp>
          <p:pic>
            <p:nvPicPr>
              <p:cNvPr id="28" name="İçerik Yer Tutucusu 13" descr="Web tasarımı">
                <a:extLst>
                  <a:ext uri="{FF2B5EF4-FFF2-40B4-BE49-F238E27FC236}">
                    <a16:creationId xmlns:a16="http://schemas.microsoft.com/office/drawing/2014/main" id="{2472BD9F-D604-4936-B214-6235D5DBB8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8799" y="3919125"/>
                <a:ext cx="1396197" cy="1396197"/>
              </a:xfrm>
              <a:prstGeom prst="rect">
                <a:avLst/>
              </a:prstGeom>
            </p:spPr>
          </p:pic>
          <p:pic>
            <p:nvPicPr>
              <p:cNvPr id="29" name="İçerik Yer Tutucusu 13" descr="Web tasarımı">
                <a:extLst>
                  <a:ext uri="{FF2B5EF4-FFF2-40B4-BE49-F238E27FC236}">
                    <a16:creationId xmlns:a16="http://schemas.microsoft.com/office/drawing/2014/main" id="{03EB5359-50B3-41B6-8C97-0197AB4956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68799" y="4869587"/>
                <a:ext cx="1396197" cy="1396197"/>
              </a:xfrm>
              <a:prstGeom prst="rect">
                <a:avLst/>
              </a:prstGeom>
            </p:spPr>
          </p:pic>
          <p:sp>
            <p:nvSpPr>
              <p:cNvPr id="30" name="Serbest Form: Şekil 29">
                <a:extLst>
                  <a:ext uri="{FF2B5EF4-FFF2-40B4-BE49-F238E27FC236}">
                    <a16:creationId xmlns:a16="http://schemas.microsoft.com/office/drawing/2014/main" id="{CA5DB11F-D738-4B2D-ACE7-83B1AE672921}"/>
                  </a:ext>
                </a:extLst>
              </p:cNvPr>
              <p:cNvSpPr/>
              <p:nvPr/>
            </p:nvSpPr>
            <p:spPr>
              <a:xfrm rot="317674">
                <a:off x="8200796" y="2679904"/>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Serbest Form: Şekil 30">
                <a:extLst>
                  <a:ext uri="{FF2B5EF4-FFF2-40B4-BE49-F238E27FC236}">
                    <a16:creationId xmlns:a16="http://schemas.microsoft.com/office/drawing/2014/main" id="{5DC92223-139E-458B-80A6-5DDE997E0F58}"/>
                  </a:ext>
                </a:extLst>
              </p:cNvPr>
              <p:cNvSpPr/>
              <p:nvPr/>
            </p:nvSpPr>
            <p:spPr>
              <a:xfrm rot="10800000">
                <a:off x="8171922" y="5644112"/>
                <a:ext cx="1196502" cy="681131"/>
              </a:xfrm>
              <a:custGeom>
                <a:avLst/>
                <a:gdLst>
                  <a:gd name="connsiteX0" fmla="*/ 0 w 1196502"/>
                  <a:gd name="connsiteY0" fmla="*/ 681131 h 681131"/>
                  <a:gd name="connsiteX1" fmla="*/ 525294 w 1196502"/>
                  <a:gd name="connsiteY1" fmla="*/ 194 h 681131"/>
                  <a:gd name="connsiteX2" fmla="*/ 1196502 w 1196502"/>
                  <a:gd name="connsiteY2" fmla="*/ 622765 h 681131"/>
                </a:gdLst>
                <a:ahLst/>
                <a:cxnLst>
                  <a:cxn ang="0">
                    <a:pos x="connsiteX0" y="connsiteY0"/>
                  </a:cxn>
                  <a:cxn ang="0">
                    <a:pos x="connsiteX1" y="connsiteY1"/>
                  </a:cxn>
                  <a:cxn ang="0">
                    <a:pos x="connsiteX2" y="connsiteY2"/>
                  </a:cxn>
                </a:cxnLst>
                <a:rect l="l" t="t" r="r" b="b"/>
                <a:pathLst>
                  <a:path w="1196502" h="681131">
                    <a:moveTo>
                      <a:pt x="0" y="681131"/>
                    </a:moveTo>
                    <a:cubicBezTo>
                      <a:pt x="162938" y="345526"/>
                      <a:pt x="325877" y="9922"/>
                      <a:pt x="525294" y="194"/>
                    </a:cubicBezTo>
                    <a:cubicBezTo>
                      <a:pt x="724711" y="-9534"/>
                      <a:pt x="1021404" y="347148"/>
                      <a:pt x="1196502" y="622765"/>
                    </a:cubicBezTo>
                  </a:path>
                </a:pathLst>
              </a:custGeom>
              <a:noFill/>
              <a:ln w="57150">
                <a:solidFill>
                  <a:schemeClr val="accent1">
                    <a:shade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1" name="Dikdörtgen 10">
              <a:extLst>
                <a:ext uri="{FF2B5EF4-FFF2-40B4-BE49-F238E27FC236}">
                  <a16:creationId xmlns:a16="http://schemas.microsoft.com/office/drawing/2014/main" id="{0012DAFB-600C-4A09-BE47-EEB71EC24367}"/>
                </a:ext>
              </a:extLst>
            </p:cNvPr>
            <p:cNvSpPr/>
            <p:nvPr/>
          </p:nvSpPr>
          <p:spPr>
            <a:xfrm>
              <a:off x="1758121" y="3267039"/>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2" name="Dikdörtgen 11">
              <a:extLst>
                <a:ext uri="{FF2B5EF4-FFF2-40B4-BE49-F238E27FC236}">
                  <a16:creationId xmlns:a16="http://schemas.microsoft.com/office/drawing/2014/main" id="{F60C1F0B-479E-4D3B-98BC-5161DC532868}"/>
                </a:ext>
              </a:extLst>
            </p:cNvPr>
            <p:cNvSpPr/>
            <p:nvPr/>
          </p:nvSpPr>
          <p:spPr>
            <a:xfrm>
              <a:off x="1831506" y="3339336"/>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669EFB3D-1A7E-4B83-8502-C6BB4E70E1FC}"/>
                </a:ext>
              </a:extLst>
            </p:cNvPr>
            <p:cNvSpPr/>
            <p:nvPr/>
          </p:nvSpPr>
          <p:spPr>
            <a:xfrm>
              <a:off x="1923030" y="3429000"/>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52385B36-A745-4456-B8A7-54E4C156380D}"/>
                </a:ext>
              </a:extLst>
            </p:cNvPr>
            <p:cNvSpPr/>
            <p:nvPr/>
          </p:nvSpPr>
          <p:spPr>
            <a:xfrm>
              <a:off x="1794189" y="4184855"/>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E44FE7DF-8871-4C22-8AB7-5EE081EEA1C6}"/>
                </a:ext>
              </a:extLst>
            </p:cNvPr>
            <p:cNvSpPr/>
            <p:nvPr/>
          </p:nvSpPr>
          <p:spPr>
            <a:xfrm>
              <a:off x="1867574" y="4257152"/>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6" name="Dikdörtgen 15">
              <a:extLst>
                <a:ext uri="{FF2B5EF4-FFF2-40B4-BE49-F238E27FC236}">
                  <a16:creationId xmlns:a16="http://schemas.microsoft.com/office/drawing/2014/main" id="{8A3845A4-2F5D-41B8-92D7-BDCA28A52672}"/>
                </a:ext>
              </a:extLst>
            </p:cNvPr>
            <p:cNvSpPr/>
            <p:nvPr/>
          </p:nvSpPr>
          <p:spPr>
            <a:xfrm>
              <a:off x="1959098" y="4346816"/>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7" name="Dikdörtgen 16">
              <a:extLst>
                <a:ext uri="{FF2B5EF4-FFF2-40B4-BE49-F238E27FC236}">
                  <a16:creationId xmlns:a16="http://schemas.microsoft.com/office/drawing/2014/main" id="{89B96F60-6C09-4808-B97A-472A2E01F98C}"/>
                </a:ext>
              </a:extLst>
            </p:cNvPr>
            <p:cNvSpPr/>
            <p:nvPr/>
          </p:nvSpPr>
          <p:spPr>
            <a:xfrm>
              <a:off x="1794189" y="5152064"/>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70B4EAA7-BD30-4728-823C-2BDD12D8DCBE}"/>
                </a:ext>
              </a:extLst>
            </p:cNvPr>
            <p:cNvSpPr/>
            <p:nvPr/>
          </p:nvSpPr>
          <p:spPr>
            <a:xfrm>
              <a:off x="1867574" y="5224361"/>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19" name="Dikdörtgen 18">
              <a:extLst>
                <a:ext uri="{FF2B5EF4-FFF2-40B4-BE49-F238E27FC236}">
                  <a16:creationId xmlns:a16="http://schemas.microsoft.com/office/drawing/2014/main" id="{8483BFE5-628D-485B-A6A6-327ED0DD58AE}"/>
                </a:ext>
              </a:extLst>
            </p:cNvPr>
            <p:cNvSpPr/>
            <p:nvPr/>
          </p:nvSpPr>
          <p:spPr>
            <a:xfrm>
              <a:off x="1959098" y="5314025"/>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20" name="Metin kutusu 19">
              <a:extLst>
                <a:ext uri="{FF2B5EF4-FFF2-40B4-BE49-F238E27FC236}">
                  <a16:creationId xmlns:a16="http://schemas.microsoft.com/office/drawing/2014/main" id="{0C61729B-A89D-4C36-AB11-12ADDD83598E}"/>
                </a:ext>
              </a:extLst>
            </p:cNvPr>
            <p:cNvSpPr txBox="1"/>
            <p:nvPr/>
          </p:nvSpPr>
          <p:spPr>
            <a:xfrm rot="16200000">
              <a:off x="490951" y="4201620"/>
              <a:ext cx="1937945" cy="369332"/>
            </a:xfrm>
            <a:prstGeom prst="rect">
              <a:avLst/>
            </a:prstGeom>
            <a:noFill/>
          </p:spPr>
          <p:txBody>
            <a:bodyPr wrap="square" rtlCol="0">
              <a:spAutoFit/>
            </a:bodyPr>
            <a:lstStyle/>
            <a:p>
              <a:r>
                <a:rPr lang="tr-TR" dirty="0"/>
                <a:t>Sanal Sayfalar</a:t>
              </a:r>
            </a:p>
          </p:txBody>
        </p:sp>
        <p:sp>
          <p:nvSpPr>
            <p:cNvPr id="21" name="Metin kutusu 20">
              <a:extLst>
                <a:ext uri="{FF2B5EF4-FFF2-40B4-BE49-F238E27FC236}">
                  <a16:creationId xmlns:a16="http://schemas.microsoft.com/office/drawing/2014/main" id="{11B40CB5-6376-41A5-B704-FDA62F273CD6}"/>
                </a:ext>
              </a:extLst>
            </p:cNvPr>
            <p:cNvSpPr txBox="1"/>
            <p:nvPr/>
          </p:nvSpPr>
          <p:spPr>
            <a:xfrm>
              <a:off x="9455839" y="2519084"/>
              <a:ext cx="1937945" cy="369332"/>
            </a:xfrm>
            <a:prstGeom prst="rect">
              <a:avLst/>
            </a:prstGeom>
            <a:noFill/>
          </p:spPr>
          <p:txBody>
            <a:bodyPr wrap="square" rtlCol="0">
              <a:spAutoFit/>
            </a:bodyPr>
            <a:lstStyle/>
            <a:p>
              <a:r>
                <a:rPr lang="tr-TR" dirty="0"/>
                <a:t>Gerçek Sayfalar</a:t>
              </a:r>
            </a:p>
          </p:txBody>
        </p:sp>
        <p:sp>
          <p:nvSpPr>
            <p:cNvPr id="22" name="Dikdörtgen: Köşeleri Yuvarlatılmış 21">
              <a:extLst>
                <a:ext uri="{FF2B5EF4-FFF2-40B4-BE49-F238E27FC236}">
                  <a16:creationId xmlns:a16="http://schemas.microsoft.com/office/drawing/2014/main" id="{4A1E496E-D9BB-4941-87D3-7CFD955E8486}"/>
                </a:ext>
              </a:extLst>
            </p:cNvPr>
            <p:cNvSpPr/>
            <p:nvPr/>
          </p:nvSpPr>
          <p:spPr>
            <a:xfrm>
              <a:off x="1176583" y="2539176"/>
              <a:ext cx="1624789" cy="325601"/>
            </a:xfrm>
            <a:prstGeom prst="roundRect">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a:t>Sanal Adres</a:t>
              </a:r>
            </a:p>
          </p:txBody>
        </p:sp>
        <p:sp>
          <p:nvSpPr>
            <p:cNvPr id="23" name="Dikdörtgen: Köşeleri Yuvarlatılmış 22">
              <a:extLst>
                <a:ext uri="{FF2B5EF4-FFF2-40B4-BE49-F238E27FC236}">
                  <a16:creationId xmlns:a16="http://schemas.microsoft.com/office/drawing/2014/main" id="{2BA44012-6095-498C-A44E-9B06B7403F51}"/>
                </a:ext>
              </a:extLst>
            </p:cNvPr>
            <p:cNvSpPr/>
            <p:nvPr/>
          </p:nvSpPr>
          <p:spPr>
            <a:xfrm>
              <a:off x="5503026" y="2200701"/>
              <a:ext cx="1772410" cy="325601"/>
            </a:xfrm>
            <a:prstGeom prst="roundRect">
              <a:avLst>
                <a:gd name="adj"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dirty="0"/>
                <a:t>Fiziksel Adres</a:t>
              </a:r>
            </a:p>
          </p:txBody>
        </p:sp>
      </p:grpSp>
      <p:sp>
        <p:nvSpPr>
          <p:cNvPr id="32" name="Dikdörtgen: Köşeleri Yuvarlatılmış 31">
            <a:extLst>
              <a:ext uri="{FF2B5EF4-FFF2-40B4-BE49-F238E27FC236}">
                <a16:creationId xmlns:a16="http://schemas.microsoft.com/office/drawing/2014/main" id="{55A1B7FB-28F4-46DA-948C-E57AAFE9454D}"/>
              </a:ext>
            </a:extLst>
          </p:cNvPr>
          <p:cNvSpPr/>
          <p:nvPr/>
        </p:nvSpPr>
        <p:spPr>
          <a:xfrm>
            <a:off x="3086585" y="2771377"/>
            <a:ext cx="2668161" cy="539699"/>
          </a:xfrm>
          <a:prstGeom prst="roundRect">
            <a:avLst>
              <a:gd name="adj" fmla="val 5000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t>Adres Dönüşümü</a:t>
            </a:r>
          </a:p>
        </p:txBody>
      </p:sp>
      <p:cxnSp>
        <p:nvCxnSpPr>
          <p:cNvPr id="38" name="Bağlayıcı: Dirsek 37">
            <a:extLst>
              <a:ext uri="{FF2B5EF4-FFF2-40B4-BE49-F238E27FC236}">
                <a16:creationId xmlns:a16="http://schemas.microsoft.com/office/drawing/2014/main" id="{B2BA691E-A9FC-4699-A445-2B7F6EE18BFB}"/>
              </a:ext>
            </a:extLst>
          </p:cNvPr>
          <p:cNvCxnSpPr>
            <a:stCxn id="22" idx="3"/>
            <a:endCxn id="32" idx="0"/>
          </p:cNvCxnSpPr>
          <p:nvPr/>
        </p:nvCxnSpPr>
        <p:spPr>
          <a:xfrm flipV="1">
            <a:off x="2829947" y="2771377"/>
            <a:ext cx="1590719" cy="113162"/>
          </a:xfrm>
          <a:prstGeom prst="bentConnector4">
            <a:avLst>
              <a:gd name="adj1" fmla="val 8067"/>
              <a:gd name="adj2" fmla="val 345877"/>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Bağlayıcı: Dirsek 40">
            <a:extLst>
              <a:ext uri="{FF2B5EF4-FFF2-40B4-BE49-F238E27FC236}">
                <a16:creationId xmlns:a16="http://schemas.microsoft.com/office/drawing/2014/main" id="{CFE0BB0A-FA9B-40A3-BC2B-47166CDEE03A}"/>
              </a:ext>
            </a:extLst>
          </p:cNvPr>
          <p:cNvCxnSpPr>
            <a:cxnSpLocks/>
            <a:stCxn id="32" idx="2"/>
            <a:endCxn id="23" idx="2"/>
          </p:cNvCxnSpPr>
          <p:nvPr/>
        </p:nvCxnSpPr>
        <p:spPr>
          <a:xfrm rot="5400000" flipH="1" flipV="1">
            <a:off x="5118130" y="2011400"/>
            <a:ext cx="602212" cy="1997140"/>
          </a:xfrm>
          <a:prstGeom prst="bentConnector3">
            <a:avLst>
              <a:gd name="adj1" fmla="val -37960"/>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42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667938-BE53-4840-ACA1-285ACD441DBE}"/>
              </a:ext>
            </a:extLst>
          </p:cNvPr>
          <p:cNvSpPr>
            <a:spLocks noGrp="1"/>
          </p:cNvSpPr>
          <p:nvPr>
            <p:ph type="title"/>
          </p:nvPr>
        </p:nvSpPr>
        <p:spPr/>
        <p:txBody>
          <a:bodyPr/>
          <a:lstStyle/>
          <a:p>
            <a:r>
              <a:rPr lang="tr-TR" dirty="0"/>
              <a:t>Adres Dönüşümü</a:t>
            </a:r>
          </a:p>
        </p:txBody>
      </p:sp>
      <p:graphicFrame>
        <p:nvGraphicFramePr>
          <p:cNvPr id="5" name="Tablo 5">
            <a:extLst>
              <a:ext uri="{FF2B5EF4-FFF2-40B4-BE49-F238E27FC236}">
                <a16:creationId xmlns:a16="http://schemas.microsoft.com/office/drawing/2014/main" id="{B0B07202-C98B-4EF5-997D-7D463E23FC22}"/>
              </a:ext>
            </a:extLst>
          </p:cNvPr>
          <p:cNvGraphicFramePr>
            <a:graphicFrameLocks noGrp="1"/>
          </p:cNvGraphicFramePr>
          <p:nvPr>
            <p:ph idx="1"/>
            <p:extLst>
              <p:ext uri="{D42A27DB-BD31-4B8C-83A1-F6EECF244321}">
                <p14:modId xmlns:p14="http://schemas.microsoft.com/office/powerpoint/2010/main" val="2866415417"/>
              </p:ext>
            </p:extLst>
          </p:nvPr>
        </p:nvGraphicFramePr>
        <p:xfrm>
          <a:off x="2413000" y="2225675"/>
          <a:ext cx="6864350" cy="370840"/>
        </p:xfrm>
        <a:graphic>
          <a:graphicData uri="http://schemas.openxmlformats.org/drawingml/2006/table">
            <a:tbl>
              <a:tblPr firstRow="1" bandRow="1">
                <a:tableStyleId>{F5AB1C69-6EDB-4FF4-983F-18BD219EF322}</a:tableStyleId>
              </a:tblPr>
              <a:tblGrid>
                <a:gridCol w="3854450">
                  <a:extLst>
                    <a:ext uri="{9D8B030D-6E8A-4147-A177-3AD203B41FA5}">
                      <a16:colId xmlns:a16="http://schemas.microsoft.com/office/drawing/2014/main" val="3633241526"/>
                    </a:ext>
                  </a:extLst>
                </a:gridCol>
                <a:gridCol w="3009900">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4" name="Slayt Numarası Yer Tutucusu 3">
            <a:extLst>
              <a:ext uri="{FF2B5EF4-FFF2-40B4-BE49-F238E27FC236}">
                <a16:creationId xmlns:a16="http://schemas.microsoft.com/office/drawing/2014/main" id="{B660E036-4C0E-4695-BCC9-79DA083AD376}"/>
              </a:ext>
            </a:extLst>
          </p:cNvPr>
          <p:cNvSpPr>
            <a:spLocks noGrp="1"/>
          </p:cNvSpPr>
          <p:nvPr>
            <p:ph type="sldNum" sz="quarter" idx="12"/>
          </p:nvPr>
        </p:nvSpPr>
        <p:spPr/>
        <p:txBody>
          <a:bodyPr/>
          <a:lstStyle/>
          <a:p>
            <a:fld id="{320A84BC-3F9E-4B08-9743-FC4E27FA5126}" type="slidenum">
              <a:rPr lang="tr-TR" smtClean="0"/>
              <a:t>14</a:t>
            </a:fld>
            <a:endParaRPr lang="tr-TR"/>
          </a:p>
        </p:txBody>
      </p:sp>
      <p:graphicFrame>
        <p:nvGraphicFramePr>
          <p:cNvPr id="6" name="Tablo 5">
            <a:extLst>
              <a:ext uri="{FF2B5EF4-FFF2-40B4-BE49-F238E27FC236}">
                <a16:creationId xmlns:a16="http://schemas.microsoft.com/office/drawing/2014/main" id="{6CFB2D5A-D2FA-48DA-95F2-F2845B6700B9}"/>
              </a:ext>
            </a:extLst>
          </p:cNvPr>
          <p:cNvGraphicFramePr>
            <a:graphicFrameLocks/>
          </p:cNvGraphicFramePr>
          <p:nvPr>
            <p:extLst>
              <p:ext uri="{D42A27DB-BD31-4B8C-83A1-F6EECF244321}">
                <p14:modId xmlns:p14="http://schemas.microsoft.com/office/powerpoint/2010/main" val="3507901877"/>
              </p:ext>
            </p:extLst>
          </p:nvPr>
        </p:nvGraphicFramePr>
        <p:xfrm>
          <a:off x="2413000" y="4760293"/>
          <a:ext cx="6864350" cy="370840"/>
        </p:xfrm>
        <a:graphic>
          <a:graphicData uri="http://schemas.openxmlformats.org/drawingml/2006/table">
            <a:tbl>
              <a:tblPr firstRow="1" bandRow="1">
                <a:tableStyleId>{F5AB1C69-6EDB-4FF4-983F-18BD219EF322}</a:tableStyleId>
              </a:tblPr>
              <a:tblGrid>
                <a:gridCol w="3854450">
                  <a:extLst>
                    <a:ext uri="{9D8B030D-6E8A-4147-A177-3AD203B41FA5}">
                      <a16:colId xmlns:a16="http://schemas.microsoft.com/office/drawing/2014/main" val="3633241526"/>
                    </a:ext>
                  </a:extLst>
                </a:gridCol>
                <a:gridCol w="3009900">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Fiziksel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7" name="Düz Ok Bağlayıcısı 6">
            <a:extLst>
              <a:ext uri="{FF2B5EF4-FFF2-40B4-BE49-F238E27FC236}">
                <a16:creationId xmlns:a16="http://schemas.microsoft.com/office/drawing/2014/main" id="{14FF60DF-D1E0-41B3-8D43-14DCC3153189}"/>
              </a:ext>
            </a:extLst>
          </p:cNvPr>
          <p:cNvCxnSpPr>
            <a:cxnSpLocks/>
          </p:cNvCxnSpPr>
          <p:nvPr/>
        </p:nvCxnSpPr>
        <p:spPr>
          <a:xfrm>
            <a:off x="7800975" y="2667000"/>
            <a:ext cx="0" cy="1946826"/>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71984F7A-07BC-40BA-9EBA-B5DDF91F67BF}"/>
              </a:ext>
            </a:extLst>
          </p:cNvPr>
          <p:cNvCxnSpPr>
            <a:cxnSpLocks/>
          </p:cNvCxnSpPr>
          <p:nvPr/>
        </p:nvCxnSpPr>
        <p:spPr>
          <a:xfrm>
            <a:off x="4302401" y="2741957"/>
            <a:ext cx="0" cy="57150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Dikdörtgen: Köşeleri Yuvarlatılmış 24">
            <a:extLst>
              <a:ext uri="{FF2B5EF4-FFF2-40B4-BE49-F238E27FC236}">
                <a16:creationId xmlns:a16="http://schemas.microsoft.com/office/drawing/2014/main" id="{92BDB04E-A4A2-43D0-85A8-B71BD7F187A3}"/>
              </a:ext>
            </a:extLst>
          </p:cNvPr>
          <p:cNvSpPr/>
          <p:nvPr/>
        </p:nvSpPr>
        <p:spPr>
          <a:xfrm>
            <a:off x="2977597" y="3433691"/>
            <a:ext cx="2633870" cy="516834"/>
          </a:xfrm>
          <a:prstGeom prst="roundRect">
            <a:avLst>
              <a:gd name="adj" fmla="val 5000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b="1" dirty="0"/>
              <a:t>Dönüşüm</a:t>
            </a:r>
          </a:p>
        </p:txBody>
      </p:sp>
      <p:cxnSp>
        <p:nvCxnSpPr>
          <p:cNvPr id="26" name="Düz Ok Bağlayıcısı 25">
            <a:extLst>
              <a:ext uri="{FF2B5EF4-FFF2-40B4-BE49-F238E27FC236}">
                <a16:creationId xmlns:a16="http://schemas.microsoft.com/office/drawing/2014/main" id="{918BFE6E-7463-4A5C-99B5-163B8F915ED8}"/>
              </a:ext>
            </a:extLst>
          </p:cNvPr>
          <p:cNvCxnSpPr>
            <a:cxnSpLocks/>
          </p:cNvCxnSpPr>
          <p:nvPr/>
        </p:nvCxnSpPr>
        <p:spPr>
          <a:xfrm>
            <a:off x="4294532" y="4096992"/>
            <a:ext cx="0" cy="51683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3" name="İçerik Yer Tutucusu 13" descr="Web tasarımı">
            <a:extLst>
              <a:ext uri="{FF2B5EF4-FFF2-40B4-BE49-F238E27FC236}">
                <a16:creationId xmlns:a16="http://schemas.microsoft.com/office/drawing/2014/main" id="{7970DBC1-0D6A-4C10-AA2B-B44915885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9414" y="1018439"/>
            <a:ext cx="1396197" cy="1396197"/>
          </a:xfrm>
          <a:prstGeom prst="rect">
            <a:avLst/>
          </a:prstGeom>
        </p:spPr>
      </p:pic>
      <p:pic>
        <p:nvPicPr>
          <p:cNvPr id="54" name="İçerik Yer Tutucusu 13" descr="Web tasarımı">
            <a:extLst>
              <a:ext uri="{FF2B5EF4-FFF2-40B4-BE49-F238E27FC236}">
                <a16:creationId xmlns:a16="http://schemas.microsoft.com/office/drawing/2014/main" id="{074A8AE4-FDF9-4D6F-8C53-48C6C036EF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8556" y="964309"/>
            <a:ext cx="1396197" cy="1396197"/>
          </a:xfrm>
          <a:prstGeom prst="rect">
            <a:avLst/>
          </a:prstGeom>
        </p:spPr>
      </p:pic>
      <p:sp>
        <p:nvSpPr>
          <p:cNvPr id="55" name="Dikdörtgen 54">
            <a:extLst>
              <a:ext uri="{FF2B5EF4-FFF2-40B4-BE49-F238E27FC236}">
                <a16:creationId xmlns:a16="http://schemas.microsoft.com/office/drawing/2014/main" id="{7BCE96A5-447C-40B6-B9C0-7DAD0257C1AD}"/>
              </a:ext>
            </a:extLst>
          </p:cNvPr>
          <p:cNvSpPr/>
          <p:nvPr/>
        </p:nvSpPr>
        <p:spPr>
          <a:xfrm>
            <a:off x="1986721" y="1285708"/>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6" name="Dikdörtgen 55">
            <a:extLst>
              <a:ext uri="{FF2B5EF4-FFF2-40B4-BE49-F238E27FC236}">
                <a16:creationId xmlns:a16="http://schemas.microsoft.com/office/drawing/2014/main" id="{5F6C4CB7-223E-4F74-9240-E6A95B99CDF2}"/>
              </a:ext>
            </a:extLst>
          </p:cNvPr>
          <p:cNvSpPr/>
          <p:nvPr/>
        </p:nvSpPr>
        <p:spPr>
          <a:xfrm>
            <a:off x="2060106" y="1358005"/>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7" name="Dikdörtgen 56">
            <a:extLst>
              <a:ext uri="{FF2B5EF4-FFF2-40B4-BE49-F238E27FC236}">
                <a16:creationId xmlns:a16="http://schemas.microsoft.com/office/drawing/2014/main" id="{7F065324-EF08-44B9-85A1-EC52C3FBB9D3}"/>
              </a:ext>
            </a:extLst>
          </p:cNvPr>
          <p:cNvSpPr/>
          <p:nvPr/>
        </p:nvSpPr>
        <p:spPr>
          <a:xfrm>
            <a:off x="2151630" y="1447669"/>
            <a:ext cx="461715" cy="65120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8" name="Dikdörtgen 57">
            <a:extLst>
              <a:ext uri="{FF2B5EF4-FFF2-40B4-BE49-F238E27FC236}">
                <a16:creationId xmlns:a16="http://schemas.microsoft.com/office/drawing/2014/main" id="{C4C7243C-5C5A-4CEC-8DB8-804C26C206B4}"/>
              </a:ext>
            </a:extLst>
          </p:cNvPr>
          <p:cNvSpPr/>
          <p:nvPr/>
        </p:nvSpPr>
        <p:spPr>
          <a:xfrm>
            <a:off x="4351931" y="1198932"/>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9" name="Dikdörtgen 58">
            <a:extLst>
              <a:ext uri="{FF2B5EF4-FFF2-40B4-BE49-F238E27FC236}">
                <a16:creationId xmlns:a16="http://schemas.microsoft.com/office/drawing/2014/main" id="{AD3F6C3C-937E-41C7-82D6-79F86C60C996}"/>
              </a:ext>
            </a:extLst>
          </p:cNvPr>
          <p:cNvSpPr/>
          <p:nvPr/>
        </p:nvSpPr>
        <p:spPr>
          <a:xfrm>
            <a:off x="4425316" y="1271229"/>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60" name="Dikdörtgen 59">
            <a:extLst>
              <a:ext uri="{FF2B5EF4-FFF2-40B4-BE49-F238E27FC236}">
                <a16:creationId xmlns:a16="http://schemas.microsoft.com/office/drawing/2014/main" id="{0563856E-EAED-42CF-BB57-AB599A7B05DD}"/>
              </a:ext>
            </a:extLst>
          </p:cNvPr>
          <p:cNvSpPr/>
          <p:nvPr/>
        </p:nvSpPr>
        <p:spPr>
          <a:xfrm>
            <a:off x="4516840" y="1360893"/>
            <a:ext cx="461715" cy="651206"/>
          </a:xfrm>
          <a:prstGeom prst="rect">
            <a:avLst/>
          </a:prstGeom>
          <a:solidFill>
            <a:srgbClr val="C00000"/>
          </a:solidFill>
          <a:ln>
            <a:solidFill>
              <a:srgbClr val="82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61" name="Dikdörtgen: Köşeleri Yuvarlatılmış 60">
            <a:extLst>
              <a:ext uri="{FF2B5EF4-FFF2-40B4-BE49-F238E27FC236}">
                <a16:creationId xmlns:a16="http://schemas.microsoft.com/office/drawing/2014/main" id="{226AB2BA-99F5-457D-8387-F15B70328131}"/>
              </a:ext>
            </a:extLst>
          </p:cNvPr>
          <p:cNvSpPr/>
          <p:nvPr/>
        </p:nvSpPr>
        <p:spPr>
          <a:xfrm>
            <a:off x="9565448" y="2248294"/>
            <a:ext cx="1624789" cy="325601"/>
          </a:xfrm>
          <a:prstGeom prst="roundRect">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Sanal Adres</a:t>
            </a:r>
          </a:p>
        </p:txBody>
      </p:sp>
      <p:pic>
        <p:nvPicPr>
          <p:cNvPr id="62" name="İçerik Yer Tutucusu 13" descr="Web tasarımı">
            <a:extLst>
              <a:ext uri="{FF2B5EF4-FFF2-40B4-BE49-F238E27FC236}">
                <a16:creationId xmlns:a16="http://schemas.microsoft.com/office/drawing/2014/main" id="{F3C04591-2B1F-4407-BFCC-3C8D9DBCDD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36215" y="975755"/>
            <a:ext cx="1396197" cy="1396197"/>
          </a:xfrm>
          <a:prstGeom prst="rect">
            <a:avLst/>
          </a:prstGeom>
        </p:spPr>
      </p:pic>
      <p:sp>
        <p:nvSpPr>
          <p:cNvPr id="63" name="Dikdörtgen 62">
            <a:extLst>
              <a:ext uri="{FF2B5EF4-FFF2-40B4-BE49-F238E27FC236}">
                <a16:creationId xmlns:a16="http://schemas.microsoft.com/office/drawing/2014/main" id="{B4A562CF-EA48-4AE1-B92F-A08DC01A3A90}"/>
              </a:ext>
            </a:extLst>
          </p:cNvPr>
          <p:cNvSpPr/>
          <p:nvPr/>
        </p:nvSpPr>
        <p:spPr>
          <a:xfrm>
            <a:off x="6709590" y="1210378"/>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64" name="Dikdörtgen 63">
            <a:extLst>
              <a:ext uri="{FF2B5EF4-FFF2-40B4-BE49-F238E27FC236}">
                <a16:creationId xmlns:a16="http://schemas.microsoft.com/office/drawing/2014/main" id="{6D8123C6-FF1F-4188-95B5-5EE4609B7C31}"/>
              </a:ext>
            </a:extLst>
          </p:cNvPr>
          <p:cNvSpPr/>
          <p:nvPr/>
        </p:nvSpPr>
        <p:spPr>
          <a:xfrm>
            <a:off x="6782975" y="1282675"/>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65" name="Dikdörtgen 64">
            <a:extLst>
              <a:ext uri="{FF2B5EF4-FFF2-40B4-BE49-F238E27FC236}">
                <a16:creationId xmlns:a16="http://schemas.microsoft.com/office/drawing/2014/main" id="{3400111C-A122-4F21-933E-78A6F6A59E9C}"/>
              </a:ext>
            </a:extLst>
          </p:cNvPr>
          <p:cNvSpPr/>
          <p:nvPr/>
        </p:nvSpPr>
        <p:spPr>
          <a:xfrm>
            <a:off x="6874499" y="1372339"/>
            <a:ext cx="461715" cy="65120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66" name="Dikdörtgen: Köşeleri Yuvarlatılmış 65">
            <a:extLst>
              <a:ext uri="{FF2B5EF4-FFF2-40B4-BE49-F238E27FC236}">
                <a16:creationId xmlns:a16="http://schemas.microsoft.com/office/drawing/2014/main" id="{86020B3A-83C7-4E0C-B9C1-F09564B6B106}"/>
              </a:ext>
            </a:extLst>
          </p:cNvPr>
          <p:cNvSpPr/>
          <p:nvPr/>
        </p:nvSpPr>
        <p:spPr>
          <a:xfrm>
            <a:off x="9420717" y="4760293"/>
            <a:ext cx="1914249" cy="325601"/>
          </a:xfrm>
          <a:prstGeom prst="roundRect">
            <a:avLst>
              <a:gd name="adj" fmla="val 50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dirty="0"/>
              <a:t>Fiziksel Adres</a:t>
            </a:r>
          </a:p>
        </p:txBody>
      </p:sp>
      <p:sp>
        <p:nvSpPr>
          <p:cNvPr id="67" name="Dikdörtgen 66">
            <a:extLst>
              <a:ext uri="{FF2B5EF4-FFF2-40B4-BE49-F238E27FC236}">
                <a16:creationId xmlns:a16="http://schemas.microsoft.com/office/drawing/2014/main" id="{4E2A7D25-F9CC-4E14-B91D-C14EA934BF14}"/>
              </a:ext>
            </a:extLst>
          </p:cNvPr>
          <p:cNvSpPr/>
          <p:nvPr/>
        </p:nvSpPr>
        <p:spPr>
          <a:xfrm>
            <a:off x="4108635" y="5352386"/>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68" name="Dikdörtgen 67">
            <a:extLst>
              <a:ext uri="{FF2B5EF4-FFF2-40B4-BE49-F238E27FC236}">
                <a16:creationId xmlns:a16="http://schemas.microsoft.com/office/drawing/2014/main" id="{7C187AFD-217C-4179-AF05-DE9A1A784459}"/>
              </a:ext>
            </a:extLst>
          </p:cNvPr>
          <p:cNvSpPr/>
          <p:nvPr/>
        </p:nvSpPr>
        <p:spPr>
          <a:xfrm>
            <a:off x="4187132" y="5469228"/>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dirty="0"/>
          </a:p>
        </p:txBody>
      </p:sp>
      <p:sp>
        <p:nvSpPr>
          <p:cNvPr id="69" name="Dikdörtgen 68">
            <a:extLst>
              <a:ext uri="{FF2B5EF4-FFF2-40B4-BE49-F238E27FC236}">
                <a16:creationId xmlns:a16="http://schemas.microsoft.com/office/drawing/2014/main" id="{08F12598-AD07-4B3C-B7E3-0B248B221579}"/>
              </a:ext>
            </a:extLst>
          </p:cNvPr>
          <p:cNvSpPr/>
          <p:nvPr/>
        </p:nvSpPr>
        <p:spPr>
          <a:xfrm>
            <a:off x="7689347" y="5292910"/>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p>
        </p:txBody>
      </p:sp>
      <p:sp>
        <p:nvSpPr>
          <p:cNvPr id="70" name="Dikdörtgen 69">
            <a:extLst>
              <a:ext uri="{FF2B5EF4-FFF2-40B4-BE49-F238E27FC236}">
                <a16:creationId xmlns:a16="http://schemas.microsoft.com/office/drawing/2014/main" id="{DF288221-0922-44A3-912E-ED57A3CF548D}"/>
              </a:ext>
            </a:extLst>
          </p:cNvPr>
          <p:cNvSpPr/>
          <p:nvPr/>
        </p:nvSpPr>
        <p:spPr>
          <a:xfrm>
            <a:off x="7780975" y="5418138"/>
            <a:ext cx="461715" cy="6512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dirty="0"/>
          </a:p>
        </p:txBody>
      </p:sp>
      <p:sp>
        <p:nvSpPr>
          <p:cNvPr id="71" name="Dikdörtgen 70">
            <a:extLst>
              <a:ext uri="{FF2B5EF4-FFF2-40B4-BE49-F238E27FC236}">
                <a16:creationId xmlns:a16="http://schemas.microsoft.com/office/drawing/2014/main" id="{A8577104-3FF7-42C2-BDA6-2631E113F186}"/>
              </a:ext>
            </a:extLst>
          </p:cNvPr>
          <p:cNvSpPr/>
          <p:nvPr/>
        </p:nvSpPr>
        <p:spPr>
          <a:xfrm>
            <a:off x="4727345" y="5344201"/>
            <a:ext cx="797668" cy="118914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sp>
        <p:nvSpPr>
          <p:cNvPr id="72" name="Dikdörtgen 71">
            <a:extLst>
              <a:ext uri="{FF2B5EF4-FFF2-40B4-BE49-F238E27FC236}">
                <a16:creationId xmlns:a16="http://schemas.microsoft.com/office/drawing/2014/main" id="{2596194B-2A00-4CDB-8525-7F75C7C4D7AF}"/>
              </a:ext>
            </a:extLst>
          </p:cNvPr>
          <p:cNvSpPr/>
          <p:nvPr/>
        </p:nvSpPr>
        <p:spPr>
          <a:xfrm>
            <a:off x="5619666" y="5344201"/>
            <a:ext cx="1829559" cy="1193400"/>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İkincil Bellek</a:t>
            </a:r>
          </a:p>
        </p:txBody>
      </p:sp>
    </p:spTree>
    <p:extLst>
      <p:ext uri="{BB962C8B-B14F-4D97-AF65-F5344CB8AC3E}">
        <p14:creationId xmlns:p14="http://schemas.microsoft.com/office/powerpoint/2010/main" val="27283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B28FCA-8F8E-4810-8829-A13B1A1A21A5}"/>
              </a:ext>
            </a:extLst>
          </p:cNvPr>
          <p:cNvSpPr>
            <a:spLocks noGrp="1"/>
          </p:cNvSpPr>
          <p:nvPr>
            <p:ph type="title"/>
          </p:nvPr>
        </p:nvSpPr>
        <p:spPr/>
        <p:txBody>
          <a:bodyPr/>
          <a:lstStyle/>
          <a:p>
            <a:r>
              <a:rPr lang="tr-TR" dirty="0"/>
              <a:t>Adres Dönüşümü</a:t>
            </a:r>
          </a:p>
        </p:txBody>
      </p:sp>
      <p:graphicFrame>
        <p:nvGraphicFramePr>
          <p:cNvPr id="5" name="Tablo 5">
            <a:extLst>
              <a:ext uri="{FF2B5EF4-FFF2-40B4-BE49-F238E27FC236}">
                <a16:creationId xmlns:a16="http://schemas.microsoft.com/office/drawing/2014/main" id="{082BC76B-10B7-4552-BF16-9E656DE37A54}"/>
              </a:ext>
            </a:extLst>
          </p:cNvPr>
          <p:cNvGraphicFramePr>
            <a:graphicFrameLocks noGrp="1"/>
          </p:cNvGraphicFramePr>
          <p:nvPr>
            <p:ph idx="1"/>
            <p:extLst>
              <p:ext uri="{D42A27DB-BD31-4B8C-83A1-F6EECF244321}">
                <p14:modId xmlns:p14="http://schemas.microsoft.com/office/powerpoint/2010/main" val="245811328"/>
              </p:ext>
            </p:extLst>
          </p:nvPr>
        </p:nvGraphicFramePr>
        <p:xfrm>
          <a:off x="1457188" y="1087396"/>
          <a:ext cx="2687430" cy="4754880"/>
        </p:xfrm>
        <a:graphic>
          <a:graphicData uri="http://schemas.openxmlformats.org/drawingml/2006/table">
            <a:tbl>
              <a:tblPr firstRow="1" bandRow="1">
                <a:tableStyleId>{0505E3EF-67EA-436B-97B2-0124C06EBD24}</a:tableStyleId>
              </a:tblPr>
              <a:tblGrid>
                <a:gridCol w="2687430">
                  <a:extLst>
                    <a:ext uri="{9D8B030D-6E8A-4147-A177-3AD203B41FA5}">
                      <a16:colId xmlns:a16="http://schemas.microsoft.com/office/drawing/2014/main" val="420766161"/>
                    </a:ext>
                  </a:extLst>
                </a:gridCol>
              </a:tblGrid>
              <a:tr h="262302">
                <a:tc>
                  <a:txBody>
                    <a:bodyPr/>
                    <a:lstStyle/>
                    <a:p>
                      <a:endParaRPr lang="tr-TR"/>
                    </a:p>
                  </a:txBody>
                  <a:tcPr/>
                </a:tc>
                <a:extLst>
                  <a:ext uri="{0D108BD9-81ED-4DB2-BD59-A6C34878D82A}">
                    <a16:rowId xmlns:a16="http://schemas.microsoft.com/office/drawing/2014/main" val="764266943"/>
                  </a:ext>
                </a:extLst>
              </a:tr>
              <a:tr h="262302">
                <a:tc>
                  <a:txBody>
                    <a:bodyPr/>
                    <a:lstStyle/>
                    <a:p>
                      <a:endParaRPr lang="tr-TR"/>
                    </a:p>
                  </a:txBody>
                  <a:tcPr/>
                </a:tc>
                <a:extLst>
                  <a:ext uri="{0D108BD9-81ED-4DB2-BD59-A6C34878D82A}">
                    <a16:rowId xmlns:a16="http://schemas.microsoft.com/office/drawing/2014/main" val="383649002"/>
                  </a:ext>
                </a:extLst>
              </a:tr>
              <a:tr h="262302">
                <a:tc>
                  <a:txBody>
                    <a:bodyPr/>
                    <a:lstStyle/>
                    <a:p>
                      <a:endParaRPr lang="tr-TR" dirty="0"/>
                    </a:p>
                  </a:txBody>
                  <a:tcPr/>
                </a:tc>
                <a:extLst>
                  <a:ext uri="{0D108BD9-81ED-4DB2-BD59-A6C34878D82A}">
                    <a16:rowId xmlns:a16="http://schemas.microsoft.com/office/drawing/2014/main" val="104786423"/>
                  </a:ext>
                </a:extLst>
              </a:tr>
              <a:tr h="262302">
                <a:tc>
                  <a:txBody>
                    <a:bodyPr/>
                    <a:lstStyle/>
                    <a:p>
                      <a:endParaRPr lang="tr-TR"/>
                    </a:p>
                  </a:txBody>
                  <a:tcPr/>
                </a:tc>
                <a:extLst>
                  <a:ext uri="{0D108BD9-81ED-4DB2-BD59-A6C34878D82A}">
                    <a16:rowId xmlns:a16="http://schemas.microsoft.com/office/drawing/2014/main" val="1012276083"/>
                  </a:ext>
                </a:extLst>
              </a:tr>
              <a:tr h="262302">
                <a:tc>
                  <a:txBody>
                    <a:bodyPr/>
                    <a:lstStyle/>
                    <a:p>
                      <a:endParaRPr lang="tr-TR"/>
                    </a:p>
                  </a:txBody>
                  <a:tcPr/>
                </a:tc>
                <a:extLst>
                  <a:ext uri="{0D108BD9-81ED-4DB2-BD59-A6C34878D82A}">
                    <a16:rowId xmlns:a16="http://schemas.microsoft.com/office/drawing/2014/main" val="3839358336"/>
                  </a:ext>
                </a:extLst>
              </a:tr>
              <a:tr h="262302">
                <a:tc>
                  <a:txBody>
                    <a:bodyPr/>
                    <a:lstStyle/>
                    <a:p>
                      <a:endParaRPr lang="tr-TR"/>
                    </a:p>
                  </a:txBody>
                  <a:tcPr/>
                </a:tc>
                <a:extLst>
                  <a:ext uri="{0D108BD9-81ED-4DB2-BD59-A6C34878D82A}">
                    <a16:rowId xmlns:a16="http://schemas.microsoft.com/office/drawing/2014/main" val="179492997"/>
                  </a:ext>
                </a:extLst>
              </a:tr>
              <a:tr h="262302">
                <a:tc>
                  <a:txBody>
                    <a:bodyPr/>
                    <a:lstStyle/>
                    <a:p>
                      <a:endParaRPr lang="tr-TR" dirty="0"/>
                    </a:p>
                  </a:txBody>
                  <a:tcPr/>
                </a:tc>
                <a:extLst>
                  <a:ext uri="{0D108BD9-81ED-4DB2-BD59-A6C34878D82A}">
                    <a16:rowId xmlns:a16="http://schemas.microsoft.com/office/drawing/2014/main" val="2065398962"/>
                  </a:ext>
                </a:extLst>
              </a:tr>
              <a:tr h="262302">
                <a:tc>
                  <a:txBody>
                    <a:bodyPr/>
                    <a:lstStyle/>
                    <a:p>
                      <a:endParaRPr lang="tr-TR" dirty="0"/>
                    </a:p>
                  </a:txBody>
                  <a:tcPr/>
                </a:tc>
                <a:extLst>
                  <a:ext uri="{0D108BD9-81ED-4DB2-BD59-A6C34878D82A}">
                    <a16:rowId xmlns:a16="http://schemas.microsoft.com/office/drawing/2014/main" val="2090219718"/>
                  </a:ext>
                </a:extLst>
              </a:tr>
              <a:tr h="262302">
                <a:tc>
                  <a:txBody>
                    <a:bodyPr/>
                    <a:lstStyle/>
                    <a:p>
                      <a:endParaRPr lang="tr-TR" dirty="0"/>
                    </a:p>
                  </a:txBody>
                  <a:tcPr/>
                </a:tc>
                <a:extLst>
                  <a:ext uri="{0D108BD9-81ED-4DB2-BD59-A6C34878D82A}">
                    <a16:rowId xmlns:a16="http://schemas.microsoft.com/office/drawing/2014/main" val="1438407308"/>
                  </a:ext>
                </a:extLst>
              </a:tr>
              <a:tr h="262302">
                <a:tc>
                  <a:txBody>
                    <a:bodyPr/>
                    <a:lstStyle/>
                    <a:p>
                      <a:endParaRPr lang="tr-TR" dirty="0"/>
                    </a:p>
                  </a:txBody>
                  <a:tcPr/>
                </a:tc>
                <a:extLst>
                  <a:ext uri="{0D108BD9-81ED-4DB2-BD59-A6C34878D82A}">
                    <a16:rowId xmlns:a16="http://schemas.microsoft.com/office/drawing/2014/main" val="1635188379"/>
                  </a:ext>
                </a:extLst>
              </a:tr>
              <a:tr h="262302">
                <a:tc>
                  <a:txBody>
                    <a:bodyPr/>
                    <a:lstStyle/>
                    <a:p>
                      <a:endParaRPr lang="tr-TR" dirty="0"/>
                    </a:p>
                  </a:txBody>
                  <a:tcPr/>
                </a:tc>
                <a:extLst>
                  <a:ext uri="{0D108BD9-81ED-4DB2-BD59-A6C34878D82A}">
                    <a16:rowId xmlns:a16="http://schemas.microsoft.com/office/drawing/2014/main" val="1008804312"/>
                  </a:ext>
                </a:extLst>
              </a:tr>
              <a:tr h="262302">
                <a:tc>
                  <a:txBody>
                    <a:bodyPr/>
                    <a:lstStyle/>
                    <a:p>
                      <a:endParaRPr lang="tr-TR" dirty="0"/>
                    </a:p>
                  </a:txBody>
                  <a:tcPr/>
                </a:tc>
                <a:extLst>
                  <a:ext uri="{0D108BD9-81ED-4DB2-BD59-A6C34878D82A}">
                    <a16:rowId xmlns:a16="http://schemas.microsoft.com/office/drawing/2014/main" val="3750588176"/>
                  </a:ext>
                </a:extLst>
              </a:tr>
              <a:tr h="262302">
                <a:tc>
                  <a:txBody>
                    <a:bodyPr/>
                    <a:lstStyle/>
                    <a:p>
                      <a:endParaRPr lang="tr-TR" dirty="0"/>
                    </a:p>
                  </a:txBody>
                  <a:tcPr/>
                </a:tc>
                <a:extLst>
                  <a:ext uri="{0D108BD9-81ED-4DB2-BD59-A6C34878D82A}">
                    <a16:rowId xmlns:a16="http://schemas.microsoft.com/office/drawing/2014/main" val="2710986331"/>
                  </a:ext>
                </a:extLst>
              </a:tr>
            </a:tbl>
          </a:graphicData>
        </a:graphic>
      </p:graphicFrame>
      <p:sp>
        <p:nvSpPr>
          <p:cNvPr id="4" name="Slayt Numarası Yer Tutucusu 3">
            <a:extLst>
              <a:ext uri="{FF2B5EF4-FFF2-40B4-BE49-F238E27FC236}">
                <a16:creationId xmlns:a16="http://schemas.microsoft.com/office/drawing/2014/main" id="{202F877C-7408-4439-B9FF-FC998BBA3768}"/>
              </a:ext>
            </a:extLst>
          </p:cNvPr>
          <p:cNvSpPr>
            <a:spLocks noGrp="1"/>
          </p:cNvSpPr>
          <p:nvPr>
            <p:ph type="sldNum" sz="quarter" idx="12"/>
          </p:nvPr>
        </p:nvSpPr>
        <p:spPr/>
        <p:txBody>
          <a:bodyPr/>
          <a:lstStyle/>
          <a:p>
            <a:fld id="{320A84BC-3F9E-4B08-9743-FC4E27FA5126}" type="slidenum">
              <a:rPr lang="tr-TR" smtClean="0"/>
              <a:t>15</a:t>
            </a:fld>
            <a:endParaRPr lang="tr-TR"/>
          </a:p>
        </p:txBody>
      </p:sp>
      <p:graphicFrame>
        <p:nvGraphicFramePr>
          <p:cNvPr id="6" name="Tablo 5">
            <a:extLst>
              <a:ext uri="{FF2B5EF4-FFF2-40B4-BE49-F238E27FC236}">
                <a16:creationId xmlns:a16="http://schemas.microsoft.com/office/drawing/2014/main" id="{7E070FF7-D9A7-4D46-B606-AE42387BDD56}"/>
              </a:ext>
            </a:extLst>
          </p:cNvPr>
          <p:cNvGraphicFramePr>
            <a:graphicFrameLocks/>
          </p:cNvGraphicFramePr>
          <p:nvPr>
            <p:extLst>
              <p:ext uri="{D42A27DB-BD31-4B8C-83A1-F6EECF244321}">
                <p14:modId xmlns:p14="http://schemas.microsoft.com/office/powerpoint/2010/main" val="1091096895"/>
              </p:ext>
            </p:extLst>
          </p:nvPr>
        </p:nvGraphicFramePr>
        <p:xfrm>
          <a:off x="7920936" y="1087396"/>
          <a:ext cx="2687430" cy="2926080"/>
        </p:xfrm>
        <a:graphic>
          <a:graphicData uri="http://schemas.openxmlformats.org/drawingml/2006/table">
            <a:tbl>
              <a:tblPr firstRow="1" bandRow="1">
                <a:tableStyleId>{0505E3EF-67EA-436B-97B2-0124C06EBD24}</a:tableStyleId>
              </a:tblPr>
              <a:tblGrid>
                <a:gridCol w="2687430">
                  <a:extLst>
                    <a:ext uri="{9D8B030D-6E8A-4147-A177-3AD203B41FA5}">
                      <a16:colId xmlns:a16="http://schemas.microsoft.com/office/drawing/2014/main" val="420766161"/>
                    </a:ext>
                  </a:extLst>
                </a:gridCol>
              </a:tblGrid>
              <a:tr h="262302">
                <a:tc>
                  <a:txBody>
                    <a:bodyPr/>
                    <a:lstStyle/>
                    <a:p>
                      <a:endParaRPr lang="tr-TR"/>
                    </a:p>
                  </a:txBody>
                  <a:tcPr/>
                </a:tc>
                <a:extLst>
                  <a:ext uri="{0D108BD9-81ED-4DB2-BD59-A6C34878D82A}">
                    <a16:rowId xmlns:a16="http://schemas.microsoft.com/office/drawing/2014/main" val="764266943"/>
                  </a:ext>
                </a:extLst>
              </a:tr>
              <a:tr h="262302">
                <a:tc>
                  <a:txBody>
                    <a:bodyPr/>
                    <a:lstStyle/>
                    <a:p>
                      <a:endParaRPr lang="tr-TR"/>
                    </a:p>
                  </a:txBody>
                  <a:tcPr/>
                </a:tc>
                <a:extLst>
                  <a:ext uri="{0D108BD9-81ED-4DB2-BD59-A6C34878D82A}">
                    <a16:rowId xmlns:a16="http://schemas.microsoft.com/office/drawing/2014/main" val="383649002"/>
                  </a:ext>
                </a:extLst>
              </a:tr>
              <a:tr h="262302">
                <a:tc>
                  <a:txBody>
                    <a:bodyPr/>
                    <a:lstStyle/>
                    <a:p>
                      <a:endParaRPr lang="tr-TR"/>
                    </a:p>
                  </a:txBody>
                  <a:tcPr/>
                </a:tc>
                <a:extLst>
                  <a:ext uri="{0D108BD9-81ED-4DB2-BD59-A6C34878D82A}">
                    <a16:rowId xmlns:a16="http://schemas.microsoft.com/office/drawing/2014/main" val="104786423"/>
                  </a:ext>
                </a:extLst>
              </a:tr>
              <a:tr h="262302">
                <a:tc>
                  <a:txBody>
                    <a:bodyPr/>
                    <a:lstStyle/>
                    <a:p>
                      <a:endParaRPr lang="tr-TR"/>
                    </a:p>
                  </a:txBody>
                  <a:tcPr/>
                </a:tc>
                <a:extLst>
                  <a:ext uri="{0D108BD9-81ED-4DB2-BD59-A6C34878D82A}">
                    <a16:rowId xmlns:a16="http://schemas.microsoft.com/office/drawing/2014/main" val="1012276083"/>
                  </a:ext>
                </a:extLst>
              </a:tr>
              <a:tr h="262302">
                <a:tc>
                  <a:txBody>
                    <a:bodyPr/>
                    <a:lstStyle/>
                    <a:p>
                      <a:endParaRPr lang="tr-TR"/>
                    </a:p>
                  </a:txBody>
                  <a:tcPr/>
                </a:tc>
                <a:extLst>
                  <a:ext uri="{0D108BD9-81ED-4DB2-BD59-A6C34878D82A}">
                    <a16:rowId xmlns:a16="http://schemas.microsoft.com/office/drawing/2014/main" val="3839358336"/>
                  </a:ext>
                </a:extLst>
              </a:tr>
              <a:tr h="262302">
                <a:tc>
                  <a:txBody>
                    <a:bodyPr/>
                    <a:lstStyle/>
                    <a:p>
                      <a:endParaRPr lang="tr-TR"/>
                    </a:p>
                  </a:txBody>
                  <a:tcPr/>
                </a:tc>
                <a:extLst>
                  <a:ext uri="{0D108BD9-81ED-4DB2-BD59-A6C34878D82A}">
                    <a16:rowId xmlns:a16="http://schemas.microsoft.com/office/drawing/2014/main" val="179492997"/>
                  </a:ext>
                </a:extLst>
              </a:tr>
              <a:tr h="262302">
                <a:tc>
                  <a:txBody>
                    <a:bodyPr/>
                    <a:lstStyle/>
                    <a:p>
                      <a:endParaRPr lang="tr-TR" dirty="0"/>
                    </a:p>
                  </a:txBody>
                  <a:tcPr/>
                </a:tc>
                <a:extLst>
                  <a:ext uri="{0D108BD9-81ED-4DB2-BD59-A6C34878D82A}">
                    <a16:rowId xmlns:a16="http://schemas.microsoft.com/office/drawing/2014/main" val="2065398962"/>
                  </a:ext>
                </a:extLst>
              </a:tr>
              <a:tr h="262302">
                <a:tc>
                  <a:txBody>
                    <a:bodyPr/>
                    <a:lstStyle/>
                    <a:p>
                      <a:endParaRPr lang="tr-TR" dirty="0"/>
                    </a:p>
                  </a:txBody>
                  <a:tcPr/>
                </a:tc>
                <a:extLst>
                  <a:ext uri="{0D108BD9-81ED-4DB2-BD59-A6C34878D82A}">
                    <a16:rowId xmlns:a16="http://schemas.microsoft.com/office/drawing/2014/main" val="2090219718"/>
                  </a:ext>
                </a:extLst>
              </a:tr>
            </a:tbl>
          </a:graphicData>
        </a:graphic>
      </p:graphicFrame>
      <p:grpSp>
        <p:nvGrpSpPr>
          <p:cNvPr id="9" name="Grafik 7" descr="Veri tabanı">
            <a:extLst>
              <a:ext uri="{FF2B5EF4-FFF2-40B4-BE49-F238E27FC236}">
                <a16:creationId xmlns:a16="http://schemas.microsoft.com/office/drawing/2014/main" id="{8DC7CC5B-8BD8-4805-8366-F82470BAEB52}"/>
              </a:ext>
            </a:extLst>
          </p:cNvPr>
          <p:cNvGrpSpPr/>
          <p:nvPr/>
        </p:nvGrpSpPr>
        <p:grpSpPr>
          <a:xfrm>
            <a:off x="6261652" y="4652132"/>
            <a:ext cx="3419061" cy="1366949"/>
            <a:chOff x="7538415" y="4403655"/>
            <a:chExt cx="1339297" cy="860976"/>
          </a:xfrm>
          <a:solidFill>
            <a:schemeClr val="bg2">
              <a:lumMod val="25000"/>
            </a:schemeClr>
          </a:solidFill>
        </p:grpSpPr>
        <p:sp>
          <p:nvSpPr>
            <p:cNvPr id="10" name="Serbest Form: Şekil 9">
              <a:extLst>
                <a:ext uri="{FF2B5EF4-FFF2-40B4-BE49-F238E27FC236}">
                  <a16:creationId xmlns:a16="http://schemas.microsoft.com/office/drawing/2014/main" id="{A338199A-8B3D-480C-AD0F-E624EDF60935}"/>
                </a:ext>
              </a:extLst>
            </p:cNvPr>
            <p:cNvSpPr/>
            <p:nvPr/>
          </p:nvSpPr>
          <p:spPr>
            <a:xfrm>
              <a:off x="7538415" y="4403655"/>
              <a:ext cx="1339297" cy="382656"/>
            </a:xfrm>
            <a:custGeom>
              <a:avLst/>
              <a:gdLst>
                <a:gd name="connsiteX0" fmla="*/ 1339298 w 1339297"/>
                <a:gd name="connsiteY0" fmla="*/ 191328 h 382656"/>
                <a:gd name="connsiteX1" fmla="*/ 669649 w 1339297"/>
                <a:gd name="connsiteY1" fmla="*/ 382657 h 382656"/>
                <a:gd name="connsiteX2" fmla="*/ 0 w 1339297"/>
                <a:gd name="connsiteY2" fmla="*/ 191328 h 382656"/>
                <a:gd name="connsiteX3" fmla="*/ 669649 w 1339297"/>
                <a:gd name="connsiteY3" fmla="*/ 0 h 382656"/>
                <a:gd name="connsiteX4" fmla="*/ 1339298 w 1339297"/>
                <a:gd name="connsiteY4" fmla="*/ 191328 h 38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297" h="382656">
                  <a:moveTo>
                    <a:pt x="1339298" y="191328"/>
                  </a:moveTo>
                  <a:cubicBezTo>
                    <a:pt x="1339298" y="296996"/>
                    <a:pt x="1039486" y="382657"/>
                    <a:pt x="669649" y="382657"/>
                  </a:cubicBezTo>
                  <a:cubicBezTo>
                    <a:pt x="299812" y="382657"/>
                    <a:pt x="0" y="296996"/>
                    <a:pt x="0" y="191328"/>
                  </a:cubicBezTo>
                  <a:cubicBezTo>
                    <a:pt x="0" y="85661"/>
                    <a:pt x="299812" y="0"/>
                    <a:pt x="669649" y="0"/>
                  </a:cubicBezTo>
                  <a:cubicBezTo>
                    <a:pt x="1039486" y="0"/>
                    <a:pt x="1339298" y="85661"/>
                    <a:pt x="1339298" y="191328"/>
                  </a:cubicBezTo>
                  <a:close/>
                </a:path>
              </a:pathLst>
            </a:custGeom>
            <a:grpFill/>
            <a:ln w="23912" cap="flat">
              <a:noFill/>
              <a:prstDash val="solid"/>
              <a:miter/>
            </a:ln>
          </p:spPr>
          <p:txBody>
            <a:bodyPr rtlCol="0" anchor="ctr"/>
            <a:lstStyle/>
            <a:p>
              <a:endParaRPr lang="tr-TR"/>
            </a:p>
          </p:txBody>
        </p:sp>
        <p:sp>
          <p:nvSpPr>
            <p:cNvPr id="11" name="Serbest Form: Şekil 10">
              <a:extLst>
                <a:ext uri="{FF2B5EF4-FFF2-40B4-BE49-F238E27FC236}">
                  <a16:creationId xmlns:a16="http://schemas.microsoft.com/office/drawing/2014/main" id="{128B13BA-C9B6-483E-AEE5-456861F66DDA}"/>
                </a:ext>
              </a:extLst>
            </p:cNvPr>
            <p:cNvSpPr/>
            <p:nvPr/>
          </p:nvSpPr>
          <p:spPr>
            <a:xfrm>
              <a:off x="7538415" y="4690647"/>
              <a:ext cx="1339297" cy="573984"/>
            </a:xfrm>
            <a:custGeom>
              <a:avLst/>
              <a:gdLst>
                <a:gd name="connsiteX0" fmla="*/ 1147970 w 1339297"/>
                <a:gd name="connsiteY0" fmla="*/ 382657 h 573984"/>
                <a:gd name="connsiteX1" fmla="*/ 1100138 w 1339297"/>
                <a:gd name="connsiteY1" fmla="*/ 334824 h 573984"/>
                <a:gd name="connsiteX2" fmla="*/ 1147970 w 1339297"/>
                <a:gd name="connsiteY2" fmla="*/ 286992 h 573984"/>
                <a:gd name="connsiteX3" fmla="*/ 1195802 w 1339297"/>
                <a:gd name="connsiteY3" fmla="*/ 334824 h 573984"/>
                <a:gd name="connsiteX4" fmla="*/ 1147970 w 1339297"/>
                <a:gd name="connsiteY4" fmla="*/ 382657 h 573984"/>
                <a:gd name="connsiteX5" fmla="*/ 669649 w 1339297"/>
                <a:gd name="connsiteY5" fmla="*/ 191328 h 573984"/>
                <a:gd name="connsiteX6" fmla="*/ 0 w 1339297"/>
                <a:gd name="connsiteY6" fmla="*/ 0 h 573984"/>
                <a:gd name="connsiteX7" fmla="*/ 0 w 1339297"/>
                <a:gd name="connsiteY7" fmla="*/ 382657 h 573984"/>
                <a:gd name="connsiteX8" fmla="*/ 669649 w 1339297"/>
                <a:gd name="connsiteY8" fmla="*/ 573985 h 573984"/>
                <a:gd name="connsiteX9" fmla="*/ 1339298 w 1339297"/>
                <a:gd name="connsiteY9" fmla="*/ 382657 h 573984"/>
                <a:gd name="connsiteX10" fmla="*/ 1339298 w 1339297"/>
                <a:gd name="connsiteY10" fmla="*/ 0 h 573984"/>
                <a:gd name="connsiteX11" fmla="*/ 669649 w 1339297"/>
                <a:gd name="connsiteY11" fmla="*/ 191328 h 57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297" h="573984">
                  <a:moveTo>
                    <a:pt x="1147970" y="382657"/>
                  </a:moveTo>
                  <a:cubicBezTo>
                    <a:pt x="1119270" y="382657"/>
                    <a:pt x="1100138" y="363524"/>
                    <a:pt x="1100138" y="334824"/>
                  </a:cubicBezTo>
                  <a:cubicBezTo>
                    <a:pt x="1100138" y="306125"/>
                    <a:pt x="1119270" y="286992"/>
                    <a:pt x="1147970" y="286992"/>
                  </a:cubicBezTo>
                  <a:cubicBezTo>
                    <a:pt x="1176669" y="286992"/>
                    <a:pt x="1195802" y="306125"/>
                    <a:pt x="1195802" y="334824"/>
                  </a:cubicBezTo>
                  <a:cubicBezTo>
                    <a:pt x="1195802" y="363524"/>
                    <a:pt x="1176669" y="382657"/>
                    <a:pt x="1147970" y="382657"/>
                  </a:cubicBezTo>
                  <a:close/>
                  <a:moveTo>
                    <a:pt x="669649" y="191328"/>
                  </a:moveTo>
                  <a:cubicBezTo>
                    <a:pt x="301342" y="191328"/>
                    <a:pt x="0" y="105231"/>
                    <a:pt x="0" y="0"/>
                  </a:cubicBezTo>
                  <a:lnTo>
                    <a:pt x="0" y="382657"/>
                  </a:lnTo>
                  <a:cubicBezTo>
                    <a:pt x="0" y="487887"/>
                    <a:pt x="301342" y="573985"/>
                    <a:pt x="669649" y="573985"/>
                  </a:cubicBezTo>
                  <a:cubicBezTo>
                    <a:pt x="1037956" y="573985"/>
                    <a:pt x="1339298" y="487887"/>
                    <a:pt x="1339298" y="382657"/>
                  </a:cubicBezTo>
                  <a:lnTo>
                    <a:pt x="1339298" y="0"/>
                  </a:lnTo>
                  <a:cubicBezTo>
                    <a:pt x="1339298" y="105231"/>
                    <a:pt x="1037956" y="191328"/>
                    <a:pt x="669649" y="191328"/>
                  </a:cubicBezTo>
                  <a:close/>
                </a:path>
              </a:pathLst>
            </a:custGeom>
            <a:grpFill/>
            <a:ln w="23912" cap="flat">
              <a:noFill/>
              <a:prstDash val="solid"/>
              <a:miter/>
            </a:ln>
          </p:spPr>
          <p:txBody>
            <a:bodyPr rtlCol="0" anchor="ctr"/>
            <a:lstStyle/>
            <a:p>
              <a:endParaRPr lang="tr-TR" dirty="0"/>
            </a:p>
          </p:txBody>
        </p:sp>
      </p:grpSp>
      <p:sp>
        <p:nvSpPr>
          <p:cNvPr id="14" name="Metin kutusu 13">
            <a:extLst>
              <a:ext uri="{FF2B5EF4-FFF2-40B4-BE49-F238E27FC236}">
                <a16:creationId xmlns:a16="http://schemas.microsoft.com/office/drawing/2014/main" id="{313F1014-30A7-4858-98E0-9FE79AFB5430}"/>
              </a:ext>
            </a:extLst>
          </p:cNvPr>
          <p:cNvSpPr txBox="1"/>
          <p:nvPr/>
        </p:nvSpPr>
        <p:spPr>
          <a:xfrm>
            <a:off x="6261652" y="6013066"/>
            <a:ext cx="3720548" cy="461665"/>
          </a:xfrm>
          <a:prstGeom prst="rect">
            <a:avLst/>
          </a:prstGeom>
          <a:noFill/>
        </p:spPr>
        <p:txBody>
          <a:bodyPr wrap="square" rtlCol="0">
            <a:spAutoFit/>
          </a:bodyPr>
          <a:lstStyle/>
          <a:p>
            <a:r>
              <a:rPr lang="tr-TR" sz="2400" b="1" dirty="0"/>
              <a:t>İkincil Bellek Adresleri</a:t>
            </a:r>
          </a:p>
        </p:txBody>
      </p:sp>
      <p:sp>
        <p:nvSpPr>
          <p:cNvPr id="15" name="Metin kutusu 14">
            <a:extLst>
              <a:ext uri="{FF2B5EF4-FFF2-40B4-BE49-F238E27FC236}">
                <a16:creationId xmlns:a16="http://schemas.microsoft.com/office/drawing/2014/main" id="{BB14CE9E-34B8-4729-9145-7C8F9D13DBD9}"/>
              </a:ext>
            </a:extLst>
          </p:cNvPr>
          <p:cNvSpPr txBox="1"/>
          <p:nvPr/>
        </p:nvSpPr>
        <p:spPr>
          <a:xfrm>
            <a:off x="7019235" y="659135"/>
            <a:ext cx="4490831" cy="461665"/>
          </a:xfrm>
          <a:prstGeom prst="rect">
            <a:avLst/>
          </a:prstGeom>
          <a:noFill/>
        </p:spPr>
        <p:txBody>
          <a:bodyPr wrap="square" rtlCol="0">
            <a:spAutoFit/>
          </a:bodyPr>
          <a:lstStyle/>
          <a:p>
            <a:r>
              <a:rPr lang="tr-TR" sz="2400" b="1" dirty="0"/>
              <a:t>Ana Bellek (Fiziksel) Adresleri</a:t>
            </a:r>
          </a:p>
        </p:txBody>
      </p:sp>
      <p:sp>
        <p:nvSpPr>
          <p:cNvPr id="16" name="Metin kutusu 15">
            <a:extLst>
              <a:ext uri="{FF2B5EF4-FFF2-40B4-BE49-F238E27FC236}">
                <a16:creationId xmlns:a16="http://schemas.microsoft.com/office/drawing/2014/main" id="{EF5BC5A9-605B-4B78-A55A-DA800DE50AA8}"/>
              </a:ext>
            </a:extLst>
          </p:cNvPr>
          <p:cNvSpPr txBox="1"/>
          <p:nvPr/>
        </p:nvSpPr>
        <p:spPr>
          <a:xfrm>
            <a:off x="1331014" y="5846833"/>
            <a:ext cx="3496918" cy="461665"/>
          </a:xfrm>
          <a:prstGeom prst="rect">
            <a:avLst/>
          </a:prstGeom>
          <a:noFill/>
        </p:spPr>
        <p:txBody>
          <a:bodyPr wrap="square" rtlCol="0">
            <a:spAutoFit/>
          </a:bodyPr>
          <a:lstStyle/>
          <a:p>
            <a:r>
              <a:rPr lang="tr-TR" sz="2400" b="1" dirty="0"/>
              <a:t>Sanal Adresler</a:t>
            </a:r>
          </a:p>
        </p:txBody>
      </p:sp>
      <p:cxnSp>
        <p:nvCxnSpPr>
          <p:cNvPr id="18" name="Düz Ok Bağlayıcısı 17">
            <a:extLst>
              <a:ext uri="{FF2B5EF4-FFF2-40B4-BE49-F238E27FC236}">
                <a16:creationId xmlns:a16="http://schemas.microsoft.com/office/drawing/2014/main" id="{61E6EAEF-275D-435E-A72C-B10FFF8DA4DF}"/>
              </a:ext>
            </a:extLst>
          </p:cNvPr>
          <p:cNvCxnSpPr>
            <a:cxnSpLocks/>
          </p:cNvCxnSpPr>
          <p:nvPr/>
        </p:nvCxnSpPr>
        <p:spPr>
          <a:xfrm>
            <a:off x="2800903" y="1202635"/>
            <a:ext cx="5031132" cy="89452"/>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BD803574-431E-444A-AD1E-BD28AD663939}"/>
              </a:ext>
            </a:extLst>
          </p:cNvPr>
          <p:cNvCxnSpPr>
            <a:cxnSpLocks/>
          </p:cNvCxnSpPr>
          <p:nvPr/>
        </p:nvCxnSpPr>
        <p:spPr>
          <a:xfrm>
            <a:off x="2800903" y="1643270"/>
            <a:ext cx="5031132" cy="722243"/>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id="{291B59DB-9D70-4EF9-8AF8-12B1DA455AB6}"/>
              </a:ext>
            </a:extLst>
          </p:cNvPr>
          <p:cNvCxnSpPr>
            <a:cxnSpLocks/>
          </p:cNvCxnSpPr>
          <p:nvPr/>
        </p:nvCxnSpPr>
        <p:spPr>
          <a:xfrm>
            <a:off x="2800903" y="2037271"/>
            <a:ext cx="4320759" cy="2776228"/>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1CDB308B-E718-43C2-9D29-968D2E776AB1}"/>
              </a:ext>
            </a:extLst>
          </p:cNvPr>
          <p:cNvCxnSpPr>
            <a:cxnSpLocks/>
          </p:cNvCxnSpPr>
          <p:nvPr/>
        </p:nvCxnSpPr>
        <p:spPr>
          <a:xfrm>
            <a:off x="2800903" y="2741935"/>
            <a:ext cx="3818558" cy="2874396"/>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a:extLst>
              <a:ext uri="{FF2B5EF4-FFF2-40B4-BE49-F238E27FC236}">
                <a16:creationId xmlns:a16="http://schemas.microsoft.com/office/drawing/2014/main" id="{5886E2FD-888E-4FEF-B78A-5EC1033401B4}"/>
              </a:ext>
            </a:extLst>
          </p:cNvPr>
          <p:cNvCxnSpPr>
            <a:cxnSpLocks/>
          </p:cNvCxnSpPr>
          <p:nvPr/>
        </p:nvCxnSpPr>
        <p:spPr>
          <a:xfrm flipV="1">
            <a:off x="2800903" y="2737378"/>
            <a:ext cx="5031132" cy="757891"/>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id="{B652D676-BD52-4CBC-B513-F2676AC9C57C}"/>
              </a:ext>
            </a:extLst>
          </p:cNvPr>
          <p:cNvCxnSpPr>
            <a:cxnSpLocks/>
          </p:cNvCxnSpPr>
          <p:nvPr/>
        </p:nvCxnSpPr>
        <p:spPr>
          <a:xfrm flipV="1">
            <a:off x="2800903" y="2011579"/>
            <a:ext cx="4978952" cy="1840454"/>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2" name="Düz Ok Bağlayıcısı 31">
            <a:extLst>
              <a:ext uri="{FF2B5EF4-FFF2-40B4-BE49-F238E27FC236}">
                <a16:creationId xmlns:a16="http://schemas.microsoft.com/office/drawing/2014/main" id="{61D8AB67-E041-4205-8137-3BD7F6EC5E00}"/>
              </a:ext>
            </a:extLst>
          </p:cNvPr>
          <p:cNvCxnSpPr>
            <a:cxnSpLocks/>
          </p:cNvCxnSpPr>
          <p:nvPr/>
        </p:nvCxnSpPr>
        <p:spPr>
          <a:xfrm>
            <a:off x="2800903" y="4211301"/>
            <a:ext cx="3241551" cy="1278866"/>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4" name="Düz Ok Bağlayıcısı 33">
            <a:extLst>
              <a:ext uri="{FF2B5EF4-FFF2-40B4-BE49-F238E27FC236}">
                <a16:creationId xmlns:a16="http://schemas.microsoft.com/office/drawing/2014/main" id="{435E7D4C-1496-4793-A7A7-93E29DDB66DF}"/>
              </a:ext>
            </a:extLst>
          </p:cNvPr>
          <p:cNvCxnSpPr>
            <a:cxnSpLocks/>
          </p:cNvCxnSpPr>
          <p:nvPr/>
        </p:nvCxnSpPr>
        <p:spPr>
          <a:xfrm flipV="1">
            <a:off x="2800903" y="1627067"/>
            <a:ext cx="4978952" cy="749004"/>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a:extLst>
              <a:ext uri="{FF2B5EF4-FFF2-40B4-BE49-F238E27FC236}">
                <a16:creationId xmlns:a16="http://schemas.microsoft.com/office/drawing/2014/main" id="{D5D4AF46-6CD5-48D5-869B-37521582BAF0}"/>
              </a:ext>
            </a:extLst>
          </p:cNvPr>
          <p:cNvCxnSpPr>
            <a:cxnSpLocks/>
          </p:cNvCxnSpPr>
          <p:nvPr/>
        </p:nvCxnSpPr>
        <p:spPr>
          <a:xfrm>
            <a:off x="2800903" y="3103859"/>
            <a:ext cx="5005042" cy="354991"/>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a:extLst>
              <a:ext uri="{FF2B5EF4-FFF2-40B4-BE49-F238E27FC236}">
                <a16:creationId xmlns:a16="http://schemas.microsoft.com/office/drawing/2014/main" id="{06480B76-53EF-4ED9-929A-E30CA104C6EA}"/>
              </a:ext>
            </a:extLst>
          </p:cNvPr>
          <p:cNvCxnSpPr>
            <a:cxnSpLocks/>
          </p:cNvCxnSpPr>
          <p:nvPr/>
        </p:nvCxnSpPr>
        <p:spPr>
          <a:xfrm flipV="1">
            <a:off x="2800903" y="3067440"/>
            <a:ext cx="5031132" cy="1469290"/>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1" name="Düz Ok Bağlayıcısı 40">
            <a:extLst>
              <a:ext uri="{FF2B5EF4-FFF2-40B4-BE49-F238E27FC236}">
                <a16:creationId xmlns:a16="http://schemas.microsoft.com/office/drawing/2014/main" id="{8085893E-EAAA-494E-9276-1029A09E14C3}"/>
              </a:ext>
            </a:extLst>
          </p:cNvPr>
          <p:cNvCxnSpPr>
            <a:cxnSpLocks/>
          </p:cNvCxnSpPr>
          <p:nvPr/>
        </p:nvCxnSpPr>
        <p:spPr>
          <a:xfrm flipV="1">
            <a:off x="2800903" y="3808551"/>
            <a:ext cx="5031132" cy="1173067"/>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3" name="Düz Ok Bağlayıcısı 42">
            <a:extLst>
              <a:ext uri="{FF2B5EF4-FFF2-40B4-BE49-F238E27FC236}">
                <a16:creationId xmlns:a16="http://schemas.microsoft.com/office/drawing/2014/main" id="{820FEB5C-54CA-4A4F-8464-6278109AF555}"/>
              </a:ext>
            </a:extLst>
          </p:cNvPr>
          <p:cNvCxnSpPr>
            <a:cxnSpLocks/>
          </p:cNvCxnSpPr>
          <p:nvPr/>
        </p:nvCxnSpPr>
        <p:spPr>
          <a:xfrm>
            <a:off x="2845354" y="5291899"/>
            <a:ext cx="3304194" cy="383898"/>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5" name="Düz Ok Bağlayıcısı 44">
            <a:extLst>
              <a:ext uri="{FF2B5EF4-FFF2-40B4-BE49-F238E27FC236}">
                <a16:creationId xmlns:a16="http://schemas.microsoft.com/office/drawing/2014/main" id="{27D885DE-F57F-477E-80DB-82F6922801FA}"/>
              </a:ext>
            </a:extLst>
          </p:cNvPr>
          <p:cNvCxnSpPr>
            <a:cxnSpLocks/>
            <a:endCxn id="10" idx="2"/>
          </p:cNvCxnSpPr>
          <p:nvPr/>
        </p:nvCxnSpPr>
        <p:spPr>
          <a:xfrm flipV="1">
            <a:off x="2834178" y="4955899"/>
            <a:ext cx="3427474" cy="706292"/>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39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C63407-0658-4DF7-A514-1CBB48E72116}"/>
              </a:ext>
            </a:extLst>
          </p:cNvPr>
          <p:cNvSpPr>
            <a:spLocks noGrp="1"/>
          </p:cNvSpPr>
          <p:nvPr>
            <p:ph type="title"/>
          </p:nvPr>
        </p:nvSpPr>
        <p:spPr/>
        <p:txBody>
          <a:bodyPr/>
          <a:lstStyle/>
          <a:p>
            <a:r>
              <a:rPr lang="tr-TR" dirty="0"/>
              <a:t>Sayfa Tablosu</a:t>
            </a:r>
          </a:p>
        </p:txBody>
      </p:sp>
      <p:sp>
        <p:nvSpPr>
          <p:cNvPr id="3" name="İçerik Yer Tutucusu 2">
            <a:extLst>
              <a:ext uri="{FF2B5EF4-FFF2-40B4-BE49-F238E27FC236}">
                <a16:creationId xmlns:a16="http://schemas.microsoft.com/office/drawing/2014/main" id="{B9F51BDA-63E5-482E-8D24-606D9A2CE9E6}"/>
              </a:ext>
            </a:extLst>
          </p:cNvPr>
          <p:cNvSpPr>
            <a:spLocks noGrp="1"/>
          </p:cNvSpPr>
          <p:nvPr>
            <p:ph idx="1"/>
          </p:nvPr>
        </p:nvSpPr>
        <p:spPr/>
        <p:txBody>
          <a:bodyPr/>
          <a:lstStyle/>
          <a:p>
            <a:pPr marL="0" indent="0">
              <a:buNone/>
            </a:pPr>
            <a:r>
              <a:rPr lang="tr-TR" dirty="0"/>
              <a:t>Yapılan sanal ve fiziksel sayfa eşleşmelerini daha sonra dönüşümde kullanmak için bir yerde tutmamız gerekir. Bu eşleşmeler </a:t>
            </a:r>
            <a:r>
              <a:rPr lang="tr-TR" b="1" dirty="0"/>
              <a:t>sayfa tablosu </a:t>
            </a:r>
            <a:r>
              <a:rPr lang="tr-TR" dirty="0"/>
              <a:t>(</a:t>
            </a:r>
            <a:r>
              <a:rPr lang="tr-TR" i="1" dirty="0" err="1"/>
              <a:t>ing.</a:t>
            </a:r>
            <a:r>
              <a:rPr lang="tr-TR" i="1" dirty="0"/>
              <a:t> </a:t>
            </a:r>
            <a:r>
              <a:rPr lang="tr-TR" i="1" dirty="0" err="1"/>
              <a:t>page</a:t>
            </a:r>
            <a:r>
              <a:rPr lang="tr-TR" i="1" dirty="0"/>
              <a:t> </a:t>
            </a:r>
            <a:r>
              <a:rPr lang="tr-TR" i="1" dirty="0" err="1"/>
              <a:t>table</a:t>
            </a:r>
            <a:r>
              <a:rPr lang="tr-TR" dirty="0"/>
              <a:t>) isimli bir yapıda bellekte tutulur.</a:t>
            </a:r>
          </a:p>
        </p:txBody>
      </p:sp>
      <p:sp>
        <p:nvSpPr>
          <p:cNvPr id="4" name="Slayt Numarası Yer Tutucusu 3">
            <a:extLst>
              <a:ext uri="{FF2B5EF4-FFF2-40B4-BE49-F238E27FC236}">
                <a16:creationId xmlns:a16="http://schemas.microsoft.com/office/drawing/2014/main" id="{B55DD472-4736-431D-A89A-F2D01102646C}"/>
              </a:ext>
            </a:extLst>
          </p:cNvPr>
          <p:cNvSpPr>
            <a:spLocks noGrp="1"/>
          </p:cNvSpPr>
          <p:nvPr>
            <p:ph type="sldNum" sz="quarter" idx="12"/>
          </p:nvPr>
        </p:nvSpPr>
        <p:spPr/>
        <p:txBody>
          <a:bodyPr/>
          <a:lstStyle/>
          <a:p>
            <a:fld id="{320A84BC-3F9E-4B08-9743-FC4E27FA5126}" type="slidenum">
              <a:rPr lang="tr-TR" smtClean="0"/>
              <a:t>16</a:t>
            </a:fld>
            <a:endParaRPr lang="tr-TR"/>
          </a:p>
        </p:txBody>
      </p:sp>
      <p:graphicFrame>
        <p:nvGraphicFramePr>
          <p:cNvPr id="5" name="Tablo 5">
            <a:extLst>
              <a:ext uri="{FF2B5EF4-FFF2-40B4-BE49-F238E27FC236}">
                <a16:creationId xmlns:a16="http://schemas.microsoft.com/office/drawing/2014/main" id="{85A30C35-A549-4DFB-BA67-87AA01CDF4D1}"/>
              </a:ext>
            </a:extLst>
          </p:cNvPr>
          <p:cNvGraphicFramePr>
            <a:graphicFrameLocks noGrp="1"/>
          </p:cNvGraphicFramePr>
          <p:nvPr>
            <p:extLst>
              <p:ext uri="{D42A27DB-BD31-4B8C-83A1-F6EECF244321}">
                <p14:modId xmlns:p14="http://schemas.microsoft.com/office/powerpoint/2010/main" val="842033768"/>
              </p:ext>
            </p:extLst>
          </p:nvPr>
        </p:nvGraphicFramePr>
        <p:xfrm>
          <a:off x="6096000" y="2598161"/>
          <a:ext cx="4533900" cy="3226167"/>
        </p:xfrm>
        <a:graphic>
          <a:graphicData uri="http://schemas.openxmlformats.org/drawingml/2006/table">
            <a:tbl>
              <a:tblPr firstRow="1" bandRow="1">
                <a:tableStyleId>{F5AB1C69-6EDB-4FF4-983F-18BD219EF322}</a:tableStyleId>
              </a:tblPr>
              <a:tblGrid>
                <a:gridCol w="474335">
                  <a:extLst>
                    <a:ext uri="{9D8B030D-6E8A-4147-A177-3AD203B41FA5}">
                      <a16:colId xmlns:a16="http://schemas.microsoft.com/office/drawing/2014/main" val="174668876"/>
                    </a:ext>
                  </a:extLst>
                </a:gridCol>
                <a:gridCol w="4059565">
                  <a:extLst>
                    <a:ext uri="{9D8B030D-6E8A-4147-A177-3AD203B41FA5}">
                      <a16:colId xmlns:a16="http://schemas.microsoft.com/office/drawing/2014/main" val="2125038369"/>
                    </a:ext>
                  </a:extLst>
                </a:gridCol>
              </a:tblGrid>
              <a:tr h="460881">
                <a:tc>
                  <a:txBody>
                    <a:bodyPr/>
                    <a:lstStyle/>
                    <a:p>
                      <a:r>
                        <a:rPr lang="tr-TR" sz="2400" dirty="0">
                          <a:solidFill>
                            <a:schemeClr val="tx1"/>
                          </a:solidFill>
                        </a:rPr>
                        <a:t>G</a:t>
                      </a:r>
                    </a:p>
                  </a:txBody>
                  <a:tcPr>
                    <a:solidFill>
                      <a:schemeClr val="bg1"/>
                    </a:solidFill>
                  </a:tcPr>
                </a:tc>
                <a:tc>
                  <a:txBody>
                    <a:bodyPr/>
                    <a:lstStyle/>
                    <a:p>
                      <a:r>
                        <a:rPr lang="tr-TR" sz="2400" dirty="0">
                          <a:solidFill>
                            <a:schemeClr val="tx1"/>
                          </a:solidFill>
                        </a:rPr>
                        <a:t>Fiziksel Sayfa Numarası</a:t>
                      </a:r>
                    </a:p>
                  </a:txBody>
                  <a:tcPr>
                    <a:solidFill>
                      <a:schemeClr val="bg1"/>
                    </a:solidFill>
                  </a:tcPr>
                </a:tc>
                <a:extLst>
                  <a:ext uri="{0D108BD9-81ED-4DB2-BD59-A6C34878D82A}">
                    <a16:rowId xmlns:a16="http://schemas.microsoft.com/office/drawing/2014/main" val="2081765627"/>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3224451927"/>
                  </a:ext>
                </a:extLst>
              </a:tr>
              <a:tr h="460881">
                <a:tc>
                  <a:txBody>
                    <a:bodyPr/>
                    <a:lstStyle/>
                    <a:p>
                      <a:endParaRPr lang="tr-TR" sz="2400"/>
                    </a:p>
                  </a:txBody>
                  <a:tcPr/>
                </a:tc>
                <a:tc>
                  <a:txBody>
                    <a:bodyPr/>
                    <a:lstStyle/>
                    <a:p>
                      <a:endParaRPr lang="tr-TR" sz="2400"/>
                    </a:p>
                  </a:txBody>
                  <a:tcPr/>
                </a:tc>
                <a:extLst>
                  <a:ext uri="{0D108BD9-81ED-4DB2-BD59-A6C34878D82A}">
                    <a16:rowId xmlns:a16="http://schemas.microsoft.com/office/drawing/2014/main" val="3650734708"/>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4116524966"/>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2163406152"/>
                  </a:ext>
                </a:extLst>
              </a:tr>
              <a:tr h="460881">
                <a:tc>
                  <a:txBody>
                    <a:bodyPr/>
                    <a:lstStyle/>
                    <a:p>
                      <a:endParaRPr lang="tr-TR" sz="2400"/>
                    </a:p>
                  </a:txBody>
                  <a:tcPr/>
                </a:tc>
                <a:tc>
                  <a:txBody>
                    <a:bodyPr/>
                    <a:lstStyle/>
                    <a:p>
                      <a:endParaRPr lang="tr-TR" sz="2400"/>
                    </a:p>
                  </a:txBody>
                  <a:tcPr/>
                </a:tc>
                <a:extLst>
                  <a:ext uri="{0D108BD9-81ED-4DB2-BD59-A6C34878D82A}">
                    <a16:rowId xmlns:a16="http://schemas.microsoft.com/office/drawing/2014/main" val="2559300175"/>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1865491061"/>
                  </a:ext>
                </a:extLst>
              </a:tr>
            </a:tbl>
          </a:graphicData>
        </a:graphic>
      </p:graphicFrame>
      <p:graphicFrame>
        <p:nvGraphicFramePr>
          <p:cNvPr id="7" name="Tablo 5">
            <a:extLst>
              <a:ext uri="{FF2B5EF4-FFF2-40B4-BE49-F238E27FC236}">
                <a16:creationId xmlns:a16="http://schemas.microsoft.com/office/drawing/2014/main" id="{6DDE486D-941F-4FD6-80B4-EB9C66FA6B98}"/>
              </a:ext>
            </a:extLst>
          </p:cNvPr>
          <p:cNvGraphicFramePr>
            <a:graphicFrameLocks/>
          </p:cNvGraphicFramePr>
          <p:nvPr>
            <p:extLst>
              <p:ext uri="{D42A27DB-BD31-4B8C-83A1-F6EECF244321}">
                <p14:modId xmlns:p14="http://schemas.microsoft.com/office/powerpoint/2010/main" val="1091763404"/>
              </p:ext>
            </p:extLst>
          </p:nvPr>
        </p:nvGraphicFramePr>
        <p:xfrm>
          <a:off x="684248" y="2712692"/>
          <a:ext cx="4892261" cy="370840"/>
        </p:xfrm>
        <a:graphic>
          <a:graphicData uri="http://schemas.openxmlformats.org/drawingml/2006/table">
            <a:tbl>
              <a:tblPr firstRow="1" bandRow="1">
                <a:tableStyleId>{F5AB1C69-6EDB-4FF4-983F-18BD219EF322}</a:tableStyleId>
              </a:tblPr>
              <a:tblGrid>
                <a:gridCol w="2933595">
                  <a:extLst>
                    <a:ext uri="{9D8B030D-6E8A-4147-A177-3AD203B41FA5}">
                      <a16:colId xmlns:a16="http://schemas.microsoft.com/office/drawing/2014/main" val="3633241526"/>
                    </a:ext>
                  </a:extLst>
                </a:gridCol>
                <a:gridCol w="1958666">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9" name="Bağlayıcı: Dirsek 8">
            <a:extLst>
              <a:ext uri="{FF2B5EF4-FFF2-40B4-BE49-F238E27FC236}">
                <a16:creationId xmlns:a16="http://schemas.microsoft.com/office/drawing/2014/main" id="{14919348-FD11-43CA-84EA-11AF90DF6DD7}"/>
              </a:ext>
            </a:extLst>
          </p:cNvPr>
          <p:cNvCxnSpPr>
            <a:cxnSpLocks/>
          </p:cNvCxnSpPr>
          <p:nvPr/>
        </p:nvCxnSpPr>
        <p:spPr>
          <a:xfrm>
            <a:off x="2206487" y="3083532"/>
            <a:ext cx="3889513" cy="1607738"/>
          </a:xfrm>
          <a:prstGeom prst="bentConnector3">
            <a:avLst>
              <a:gd name="adj1" fmla="val -85"/>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783A3824-AAFB-48BA-9D90-BF8235DB63A3}"/>
              </a:ext>
            </a:extLst>
          </p:cNvPr>
          <p:cNvCxnSpPr/>
          <p:nvPr/>
        </p:nvCxnSpPr>
        <p:spPr>
          <a:xfrm flipH="1">
            <a:off x="5208104" y="4691270"/>
            <a:ext cx="1172818" cy="5168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1209E630-6FFC-4978-8875-AFBF1E8923E8}"/>
              </a:ext>
            </a:extLst>
          </p:cNvPr>
          <p:cNvSpPr txBox="1"/>
          <p:nvPr/>
        </p:nvSpPr>
        <p:spPr>
          <a:xfrm>
            <a:off x="3279912" y="5189602"/>
            <a:ext cx="2514601" cy="923330"/>
          </a:xfrm>
          <a:prstGeom prst="rect">
            <a:avLst/>
          </a:prstGeom>
          <a:noFill/>
        </p:spPr>
        <p:txBody>
          <a:bodyPr wrap="square" rtlCol="0">
            <a:spAutoFit/>
          </a:bodyPr>
          <a:lstStyle/>
          <a:p>
            <a:r>
              <a:rPr lang="tr-TR" dirty="0"/>
              <a:t>Sayfanın ana bellekte olup olmadığını gösterir.</a:t>
            </a:r>
          </a:p>
        </p:txBody>
      </p:sp>
      <p:cxnSp>
        <p:nvCxnSpPr>
          <p:cNvPr id="17" name="Düz Ok Bağlayıcısı 16">
            <a:extLst>
              <a:ext uri="{FF2B5EF4-FFF2-40B4-BE49-F238E27FC236}">
                <a16:creationId xmlns:a16="http://schemas.microsoft.com/office/drawing/2014/main" id="{0A626017-B2D3-459F-ABB3-45DB5414A1E1}"/>
              </a:ext>
            </a:extLst>
          </p:cNvPr>
          <p:cNvCxnSpPr/>
          <p:nvPr/>
        </p:nvCxnSpPr>
        <p:spPr>
          <a:xfrm>
            <a:off x="8348870" y="4691270"/>
            <a:ext cx="0" cy="1485693"/>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D266231B-6F0F-4219-8005-182A0ADD3F4E}"/>
              </a:ext>
            </a:extLst>
          </p:cNvPr>
          <p:cNvSpPr txBox="1"/>
          <p:nvPr/>
        </p:nvSpPr>
        <p:spPr>
          <a:xfrm>
            <a:off x="7028533" y="6116941"/>
            <a:ext cx="4313582" cy="369332"/>
          </a:xfrm>
          <a:prstGeom prst="rect">
            <a:avLst/>
          </a:prstGeom>
          <a:noFill/>
        </p:spPr>
        <p:txBody>
          <a:bodyPr wrap="square" rtlCol="0">
            <a:spAutoFit/>
          </a:bodyPr>
          <a:lstStyle/>
          <a:p>
            <a:r>
              <a:rPr lang="tr-TR" dirty="0"/>
              <a:t>Fiziksel Sayfa Numarası</a:t>
            </a:r>
          </a:p>
        </p:txBody>
      </p:sp>
    </p:spTree>
    <p:extLst>
      <p:ext uri="{BB962C8B-B14F-4D97-AF65-F5344CB8AC3E}">
        <p14:creationId xmlns:p14="http://schemas.microsoft.com/office/powerpoint/2010/main" val="165289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C63407-0658-4DF7-A514-1CBB48E72116}"/>
              </a:ext>
            </a:extLst>
          </p:cNvPr>
          <p:cNvSpPr>
            <a:spLocks noGrp="1"/>
          </p:cNvSpPr>
          <p:nvPr>
            <p:ph type="title"/>
          </p:nvPr>
        </p:nvSpPr>
        <p:spPr/>
        <p:txBody>
          <a:bodyPr/>
          <a:lstStyle/>
          <a:p>
            <a:r>
              <a:rPr lang="tr-TR" dirty="0"/>
              <a:t>Sayfa Tablosu</a:t>
            </a:r>
          </a:p>
        </p:txBody>
      </p:sp>
      <p:sp>
        <p:nvSpPr>
          <p:cNvPr id="3" name="İçerik Yer Tutucusu 2">
            <a:extLst>
              <a:ext uri="{FF2B5EF4-FFF2-40B4-BE49-F238E27FC236}">
                <a16:creationId xmlns:a16="http://schemas.microsoft.com/office/drawing/2014/main" id="{B9F51BDA-63E5-482E-8D24-606D9A2CE9E6}"/>
              </a:ext>
            </a:extLst>
          </p:cNvPr>
          <p:cNvSpPr>
            <a:spLocks noGrp="1"/>
          </p:cNvSpPr>
          <p:nvPr>
            <p:ph idx="1"/>
          </p:nvPr>
        </p:nvSpPr>
        <p:spPr/>
        <p:txBody>
          <a:bodyPr/>
          <a:lstStyle/>
          <a:p>
            <a:pPr marL="0" indent="0">
              <a:buNone/>
            </a:pPr>
            <a:r>
              <a:rPr lang="tr-TR" dirty="0"/>
              <a:t>Sayfa tablosunun adresi bir yazmaçta tutulur. Erişim yapılacağı zaman bu adresle tabloya erişilir.</a:t>
            </a:r>
          </a:p>
        </p:txBody>
      </p:sp>
      <p:sp>
        <p:nvSpPr>
          <p:cNvPr id="4" name="Slayt Numarası Yer Tutucusu 3">
            <a:extLst>
              <a:ext uri="{FF2B5EF4-FFF2-40B4-BE49-F238E27FC236}">
                <a16:creationId xmlns:a16="http://schemas.microsoft.com/office/drawing/2014/main" id="{B55DD472-4736-431D-A89A-F2D01102646C}"/>
              </a:ext>
            </a:extLst>
          </p:cNvPr>
          <p:cNvSpPr>
            <a:spLocks noGrp="1"/>
          </p:cNvSpPr>
          <p:nvPr>
            <p:ph type="sldNum" sz="quarter" idx="12"/>
          </p:nvPr>
        </p:nvSpPr>
        <p:spPr/>
        <p:txBody>
          <a:bodyPr/>
          <a:lstStyle/>
          <a:p>
            <a:fld id="{320A84BC-3F9E-4B08-9743-FC4E27FA5126}" type="slidenum">
              <a:rPr lang="tr-TR" smtClean="0"/>
              <a:t>17</a:t>
            </a:fld>
            <a:endParaRPr lang="tr-TR"/>
          </a:p>
        </p:txBody>
      </p:sp>
      <p:graphicFrame>
        <p:nvGraphicFramePr>
          <p:cNvPr id="5" name="Tablo 5">
            <a:extLst>
              <a:ext uri="{FF2B5EF4-FFF2-40B4-BE49-F238E27FC236}">
                <a16:creationId xmlns:a16="http://schemas.microsoft.com/office/drawing/2014/main" id="{85A30C35-A549-4DFB-BA67-87AA01CDF4D1}"/>
              </a:ext>
            </a:extLst>
          </p:cNvPr>
          <p:cNvGraphicFramePr>
            <a:graphicFrameLocks noGrp="1"/>
          </p:cNvGraphicFramePr>
          <p:nvPr/>
        </p:nvGraphicFramePr>
        <p:xfrm>
          <a:off x="6096000" y="2598161"/>
          <a:ext cx="4533900" cy="3226167"/>
        </p:xfrm>
        <a:graphic>
          <a:graphicData uri="http://schemas.openxmlformats.org/drawingml/2006/table">
            <a:tbl>
              <a:tblPr firstRow="1" bandRow="1">
                <a:tableStyleId>{F5AB1C69-6EDB-4FF4-983F-18BD219EF322}</a:tableStyleId>
              </a:tblPr>
              <a:tblGrid>
                <a:gridCol w="474335">
                  <a:extLst>
                    <a:ext uri="{9D8B030D-6E8A-4147-A177-3AD203B41FA5}">
                      <a16:colId xmlns:a16="http://schemas.microsoft.com/office/drawing/2014/main" val="174668876"/>
                    </a:ext>
                  </a:extLst>
                </a:gridCol>
                <a:gridCol w="4059565">
                  <a:extLst>
                    <a:ext uri="{9D8B030D-6E8A-4147-A177-3AD203B41FA5}">
                      <a16:colId xmlns:a16="http://schemas.microsoft.com/office/drawing/2014/main" val="2125038369"/>
                    </a:ext>
                  </a:extLst>
                </a:gridCol>
              </a:tblGrid>
              <a:tr h="460881">
                <a:tc>
                  <a:txBody>
                    <a:bodyPr/>
                    <a:lstStyle/>
                    <a:p>
                      <a:r>
                        <a:rPr lang="tr-TR" sz="2400" dirty="0">
                          <a:solidFill>
                            <a:schemeClr val="tx1"/>
                          </a:solidFill>
                        </a:rPr>
                        <a:t>G</a:t>
                      </a:r>
                    </a:p>
                  </a:txBody>
                  <a:tcPr>
                    <a:solidFill>
                      <a:schemeClr val="bg1"/>
                    </a:solidFill>
                  </a:tcPr>
                </a:tc>
                <a:tc>
                  <a:txBody>
                    <a:bodyPr/>
                    <a:lstStyle/>
                    <a:p>
                      <a:r>
                        <a:rPr lang="tr-TR" sz="2400" dirty="0">
                          <a:solidFill>
                            <a:schemeClr val="tx1"/>
                          </a:solidFill>
                        </a:rPr>
                        <a:t>Fiziksel Sayfa Numarası</a:t>
                      </a:r>
                    </a:p>
                  </a:txBody>
                  <a:tcPr>
                    <a:solidFill>
                      <a:schemeClr val="bg1"/>
                    </a:solidFill>
                  </a:tcPr>
                </a:tc>
                <a:extLst>
                  <a:ext uri="{0D108BD9-81ED-4DB2-BD59-A6C34878D82A}">
                    <a16:rowId xmlns:a16="http://schemas.microsoft.com/office/drawing/2014/main" val="2081765627"/>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3224451927"/>
                  </a:ext>
                </a:extLst>
              </a:tr>
              <a:tr h="460881">
                <a:tc>
                  <a:txBody>
                    <a:bodyPr/>
                    <a:lstStyle/>
                    <a:p>
                      <a:endParaRPr lang="tr-TR" sz="2400"/>
                    </a:p>
                  </a:txBody>
                  <a:tcPr/>
                </a:tc>
                <a:tc>
                  <a:txBody>
                    <a:bodyPr/>
                    <a:lstStyle/>
                    <a:p>
                      <a:endParaRPr lang="tr-TR" sz="2400"/>
                    </a:p>
                  </a:txBody>
                  <a:tcPr/>
                </a:tc>
                <a:extLst>
                  <a:ext uri="{0D108BD9-81ED-4DB2-BD59-A6C34878D82A}">
                    <a16:rowId xmlns:a16="http://schemas.microsoft.com/office/drawing/2014/main" val="3650734708"/>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4116524966"/>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2163406152"/>
                  </a:ext>
                </a:extLst>
              </a:tr>
              <a:tr h="460881">
                <a:tc>
                  <a:txBody>
                    <a:bodyPr/>
                    <a:lstStyle/>
                    <a:p>
                      <a:endParaRPr lang="tr-TR" sz="2400"/>
                    </a:p>
                  </a:txBody>
                  <a:tcPr/>
                </a:tc>
                <a:tc>
                  <a:txBody>
                    <a:bodyPr/>
                    <a:lstStyle/>
                    <a:p>
                      <a:endParaRPr lang="tr-TR" sz="2400"/>
                    </a:p>
                  </a:txBody>
                  <a:tcPr/>
                </a:tc>
                <a:extLst>
                  <a:ext uri="{0D108BD9-81ED-4DB2-BD59-A6C34878D82A}">
                    <a16:rowId xmlns:a16="http://schemas.microsoft.com/office/drawing/2014/main" val="2559300175"/>
                  </a:ext>
                </a:extLst>
              </a:tr>
              <a:tr h="460881">
                <a:tc>
                  <a:txBody>
                    <a:bodyPr/>
                    <a:lstStyle/>
                    <a:p>
                      <a:endParaRPr lang="tr-TR" sz="2400"/>
                    </a:p>
                  </a:txBody>
                  <a:tcPr/>
                </a:tc>
                <a:tc>
                  <a:txBody>
                    <a:bodyPr/>
                    <a:lstStyle/>
                    <a:p>
                      <a:endParaRPr lang="tr-TR" sz="2400" dirty="0"/>
                    </a:p>
                  </a:txBody>
                  <a:tcPr/>
                </a:tc>
                <a:extLst>
                  <a:ext uri="{0D108BD9-81ED-4DB2-BD59-A6C34878D82A}">
                    <a16:rowId xmlns:a16="http://schemas.microsoft.com/office/drawing/2014/main" val="1865491061"/>
                  </a:ext>
                </a:extLst>
              </a:tr>
            </a:tbl>
          </a:graphicData>
        </a:graphic>
      </p:graphicFrame>
      <p:graphicFrame>
        <p:nvGraphicFramePr>
          <p:cNvPr id="7" name="Tablo 5">
            <a:extLst>
              <a:ext uri="{FF2B5EF4-FFF2-40B4-BE49-F238E27FC236}">
                <a16:creationId xmlns:a16="http://schemas.microsoft.com/office/drawing/2014/main" id="{6DDE486D-941F-4FD6-80B4-EB9C66FA6B98}"/>
              </a:ext>
            </a:extLst>
          </p:cNvPr>
          <p:cNvGraphicFramePr>
            <a:graphicFrameLocks/>
          </p:cNvGraphicFramePr>
          <p:nvPr>
            <p:extLst>
              <p:ext uri="{D42A27DB-BD31-4B8C-83A1-F6EECF244321}">
                <p14:modId xmlns:p14="http://schemas.microsoft.com/office/powerpoint/2010/main" val="2374822186"/>
              </p:ext>
            </p:extLst>
          </p:nvPr>
        </p:nvGraphicFramePr>
        <p:xfrm>
          <a:off x="684248" y="2712692"/>
          <a:ext cx="4892261" cy="370840"/>
        </p:xfrm>
        <a:graphic>
          <a:graphicData uri="http://schemas.openxmlformats.org/drawingml/2006/table">
            <a:tbl>
              <a:tblPr firstRow="1" bandRow="1">
                <a:tableStyleId>{F5AB1C69-6EDB-4FF4-983F-18BD219EF322}</a:tableStyleId>
              </a:tblPr>
              <a:tblGrid>
                <a:gridCol w="2933595">
                  <a:extLst>
                    <a:ext uri="{9D8B030D-6E8A-4147-A177-3AD203B41FA5}">
                      <a16:colId xmlns:a16="http://schemas.microsoft.com/office/drawing/2014/main" val="3633241526"/>
                    </a:ext>
                  </a:extLst>
                </a:gridCol>
                <a:gridCol w="1958666">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9" name="Bağlayıcı: Dirsek 8">
            <a:extLst>
              <a:ext uri="{FF2B5EF4-FFF2-40B4-BE49-F238E27FC236}">
                <a16:creationId xmlns:a16="http://schemas.microsoft.com/office/drawing/2014/main" id="{14919348-FD11-43CA-84EA-11AF90DF6DD7}"/>
              </a:ext>
            </a:extLst>
          </p:cNvPr>
          <p:cNvCxnSpPr>
            <a:cxnSpLocks/>
          </p:cNvCxnSpPr>
          <p:nvPr/>
        </p:nvCxnSpPr>
        <p:spPr>
          <a:xfrm>
            <a:off x="2206487" y="3083532"/>
            <a:ext cx="3889513" cy="1607738"/>
          </a:xfrm>
          <a:prstGeom prst="bentConnector3">
            <a:avLst>
              <a:gd name="adj1" fmla="val -85"/>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783A3824-AAFB-48BA-9D90-BF8235DB63A3}"/>
              </a:ext>
            </a:extLst>
          </p:cNvPr>
          <p:cNvCxnSpPr/>
          <p:nvPr/>
        </p:nvCxnSpPr>
        <p:spPr>
          <a:xfrm flipH="1">
            <a:off x="5208104" y="4691270"/>
            <a:ext cx="1172818" cy="5168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1209E630-6FFC-4978-8875-AFBF1E8923E8}"/>
              </a:ext>
            </a:extLst>
          </p:cNvPr>
          <p:cNvSpPr txBox="1"/>
          <p:nvPr/>
        </p:nvSpPr>
        <p:spPr>
          <a:xfrm>
            <a:off x="3279912" y="5189602"/>
            <a:ext cx="2514601" cy="923330"/>
          </a:xfrm>
          <a:prstGeom prst="rect">
            <a:avLst/>
          </a:prstGeom>
          <a:noFill/>
        </p:spPr>
        <p:txBody>
          <a:bodyPr wrap="square" rtlCol="0">
            <a:spAutoFit/>
          </a:bodyPr>
          <a:lstStyle/>
          <a:p>
            <a:r>
              <a:rPr lang="tr-TR" dirty="0"/>
              <a:t>Sayfanın ana bellekte olup olmadığını gösterir.</a:t>
            </a:r>
          </a:p>
        </p:txBody>
      </p:sp>
      <p:cxnSp>
        <p:nvCxnSpPr>
          <p:cNvPr id="17" name="Düz Ok Bağlayıcısı 16">
            <a:extLst>
              <a:ext uri="{FF2B5EF4-FFF2-40B4-BE49-F238E27FC236}">
                <a16:creationId xmlns:a16="http://schemas.microsoft.com/office/drawing/2014/main" id="{0A626017-B2D3-459F-ABB3-45DB5414A1E1}"/>
              </a:ext>
            </a:extLst>
          </p:cNvPr>
          <p:cNvCxnSpPr/>
          <p:nvPr/>
        </p:nvCxnSpPr>
        <p:spPr>
          <a:xfrm>
            <a:off x="8348870" y="4691270"/>
            <a:ext cx="0" cy="1485693"/>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D266231B-6F0F-4219-8005-182A0ADD3F4E}"/>
              </a:ext>
            </a:extLst>
          </p:cNvPr>
          <p:cNvSpPr txBox="1"/>
          <p:nvPr/>
        </p:nvSpPr>
        <p:spPr>
          <a:xfrm>
            <a:off x="7028533" y="6116941"/>
            <a:ext cx="4313582" cy="369332"/>
          </a:xfrm>
          <a:prstGeom prst="rect">
            <a:avLst/>
          </a:prstGeom>
          <a:noFill/>
        </p:spPr>
        <p:txBody>
          <a:bodyPr wrap="square" rtlCol="0">
            <a:spAutoFit/>
          </a:bodyPr>
          <a:lstStyle/>
          <a:p>
            <a:r>
              <a:rPr lang="tr-TR" dirty="0"/>
              <a:t>Fiziksel Sayfa Numarası</a:t>
            </a:r>
          </a:p>
        </p:txBody>
      </p:sp>
      <p:graphicFrame>
        <p:nvGraphicFramePr>
          <p:cNvPr id="19" name="Tablo 5">
            <a:extLst>
              <a:ext uri="{FF2B5EF4-FFF2-40B4-BE49-F238E27FC236}">
                <a16:creationId xmlns:a16="http://schemas.microsoft.com/office/drawing/2014/main" id="{B61A4B99-6B8F-46A9-9AC1-E11C8B7906BA}"/>
              </a:ext>
            </a:extLst>
          </p:cNvPr>
          <p:cNvGraphicFramePr>
            <a:graphicFrameLocks/>
          </p:cNvGraphicFramePr>
          <p:nvPr>
            <p:extLst>
              <p:ext uri="{D42A27DB-BD31-4B8C-83A1-F6EECF244321}">
                <p14:modId xmlns:p14="http://schemas.microsoft.com/office/powerpoint/2010/main" val="1545932865"/>
              </p:ext>
            </p:extLst>
          </p:nvPr>
        </p:nvGraphicFramePr>
        <p:xfrm>
          <a:off x="684248" y="2178704"/>
          <a:ext cx="4892261" cy="370840"/>
        </p:xfrm>
        <a:graphic>
          <a:graphicData uri="http://schemas.openxmlformats.org/drawingml/2006/table">
            <a:tbl>
              <a:tblPr firstRow="1" bandRow="1">
                <a:tableStyleId>{F5AB1C69-6EDB-4FF4-983F-18BD219EF322}</a:tableStyleId>
              </a:tblPr>
              <a:tblGrid>
                <a:gridCol w="4892261">
                  <a:extLst>
                    <a:ext uri="{9D8B030D-6E8A-4147-A177-3AD203B41FA5}">
                      <a16:colId xmlns:a16="http://schemas.microsoft.com/office/drawing/2014/main" val="3633241526"/>
                    </a:ext>
                  </a:extLst>
                </a:gridCol>
              </a:tblGrid>
              <a:tr h="370840">
                <a:tc>
                  <a:txBody>
                    <a:bodyPr/>
                    <a:lstStyle/>
                    <a:p>
                      <a:pPr algn="ctr"/>
                      <a:r>
                        <a:rPr lang="tr-TR" dirty="0">
                          <a:solidFill>
                            <a:schemeClr val="tx1"/>
                          </a:solidFill>
                        </a:rPr>
                        <a:t>Sayfa Tablosu Yazmacı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20" name="Bağlayıcı: Dirsek 19">
            <a:extLst>
              <a:ext uri="{FF2B5EF4-FFF2-40B4-BE49-F238E27FC236}">
                <a16:creationId xmlns:a16="http://schemas.microsoft.com/office/drawing/2014/main" id="{C5A023FD-0546-41C1-8AEE-E38694F7AAA2}"/>
              </a:ext>
            </a:extLst>
          </p:cNvPr>
          <p:cNvCxnSpPr>
            <a:cxnSpLocks/>
            <a:stCxn id="19" idx="3"/>
          </p:cNvCxnSpPr>
          <p:nvPr/>
        </p:nvCxnSpPr>
        <p:spPr>
          <a:xfrm>
            <a:off x="5576509" y="2364124"/>
            <a:ext cx="519491" cy="69116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2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E2EAC9-F7CF-4478-9184-51DFDE64CFE4}"/>
              </a:ext>
            </a:extLst>
          </p:cNvPr>
          <p:cNvSpPr>
            <a:spLocks noGrp="1"/>
          </p:cNvSpPr>
          <p:nvPr>
            <p:ph type="title"/>
          </p:nvPr>
        </p:nvSpPr>
        <p:spPr/>
        <p:txBody>
          <a:bodyPr/>
          <a:lstStyle/>
          <a:p>
            <a:r>
              <a:rPr lang="tr-TR" dirty="0"/>
              <a:t>Belleğe Erişim Örneği</a:t>
            </a:r>
          </a:p>
        </p:txBody>
      </p:sp>
      <p:sp>
        <p:nvSpPr>
          <p:cNvPr id="4" name="Slayt Numarası Yer Tutucusu 3">
            <a:extLst>
              <a:ext uri="{FF2B5EF4-FFF2-40B4-BE49-F238E27FC236}">
                <a16:creationId xmlns:a16="http://schemas.microsoft.com/office/drawing/2014/main" id="{1187FB55-7B59-4D9E-A7D9-EB8A19478EBB}"/>
              </a:ext>
            </a:extLst>
          </p:cNvPr>
          <p:cNvSpPr>
            <a:spLocks noGrp="1"/>
          </p:cNvSpPr>
          <p:nvPr>
            <p:ph type="sldNum" sz="quarter" idx="12"/>
          </p:nvPr>
        </p:nvSpPr>
        <p:spPr/>
        <p:txBody>
          <a:bodyPr/>
          <a:lstStyle/>
          <a:p>
            <a:fld id="{320A84BC-3F9E-4B08-9743-FC4E27FA5126}" type="slidenum">
              <a:rPr lang="tr-TR" smtClean="0"/>
              <a:t>18</a:t>
            </a:fld>
            <a:endParaRPr lang="tr-TR"/>
          </a:p>
        </p:txBody>
      </p:sp>
      <p:sp>
        <p:nvSpPr>
          <p:cNvPr id="5" name="Metin kutusu 4">
            <a:extLst>
              <a:ext uri="{FF2B5EF4-FFF2-40B4-BE49-F238E27FC236}">
                <a16:creationId xmlns:a16="http://schemas.microsoft.com/office/drawing/2014/main" id="{0889EDEC-48AB-4D27-AB8F-8C9EF872BF2A}"/>
              </a:ext>
            </a:extLst>
          </p:cNvPr>
          <p:cNvSpPr txBox="1"/>
          <p:nvPr/>
        </p:nvSpPr>
        <p:spPr>
          <a:xfrm>
            <a:off x="1933922" y="911878"/>
            <a:ext cx="2121243" cy="369332"/>
          </a:xfrm>
          <a:prstGeom prst="rect">
            <a:avLst/>
          </a:prstGeom>
          <a:noFill/>
        </p:spPr>
        <p:txBody>
          <a:bodyPr wrap="square" rtlCol="0">
            <a:spAutoFit/>
          </a:bodyPr>
          <a:lstStyle/>
          <a:p>
            <a:r>
              <a:rPr lang="tr-TR" dirty="0" err="1">
                <a:latin typeface="Consolas" panose="020B0609020204030204" pitchFamily="49" charset="0"/>
              </a:rPr>
              <a:t>ld</a:t>
            </a:r>
            <a:r>
              <a:rPr lang="tr-TR" dirty="0">
                <a:latin typeface="Consolas" panose="020B0609020204030204" pitchFamily="49" charset="0"/>
              </a:rPr>
              <a:t> a4, -24(s0)</a:t>
            </a:r>
          </a:p>
        </p:txBody>
      </p:sp>
      <p:sp>
        <p:nvSpPr>
          <p:cNvPr id="6" name="Dikdörtgen 5">
            <a:extLst>
              <a:ext uri="{FF2B5EF4-FFF2-40B4-BE49-F238E27FC236}">
                <a16:creationId xmlns:a16="http://schemas.microsoft.com/office/drawing/2014/main" id="{63C1C09F-00BE-428E-A249-F4E4450A0746}"/>
              </a:ext>
            </a:extLst>
          </p:cNvPr>
          <p:cNvSpPr/>
          <p:nvPr/>
        </p:nvSpPr>
        <p:spPr>
          <a:xfrm>
            <a:off x="4055165" y="1000105"/>
            <a:ext cx="2773018" cy="646043"/>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graphicFrame>
        <p:nvGraphicFramePr>
          <p:cNvPr id="9" name="Tablo 5">
            <a:extLst>
              <a:ext uri="{FF2B5EF4-FFF2-40B4-BE49-F238E27FC236}">
                <a16:creationId xmlns:a16="http://schemas.microsoft.com/office/drawing/2014/main" id="{8775AEB6-D119-4767-913B-C5A5ED64B147}"/>
              </a:ext>
            </a:extLst>
          </p:cNvPr>
          <p:cNvGraphicFramePr>
            <a:graphicFrameLocks noGrp="1"/>
          </p:cNvGraphicFramePr>
          <p:nvPr>
            <p:ph idx="1"/>
            <p:extLst>
              <p:ext uri="{D42A27DB-BD31-4B8C-83A1-F6EECF244321}">
                <p14:modId xmlns:p14="http://schemas.microsoft.com/office/powerpoint/2010/main" val="1883951413"/>
              </p:ext>
            </p:extLst>
          </p:nvPr>
        </p:nvGraphicFramePr>
        <p:xfrm>
          <a:off x="6965660" y="741218"/>
          <a:ext cx="4961835" cy="370840"/>
        </p:xfrm>
        <a:graphic>
          <a:graphicData uri="http://schemas.openxmlformats.org/drawingml/2006/table">
            <a:tbl>
              <a:tblPr firstRow="1" bandRow="1">
                <a:tableStyleId>{F5AB1C69-6EDB-4FF4-983F-18BD219EF322}</a:tableStyleId>
              </a:tblPr>
              <a:tblGrid>
                <a:gridCol w="2786155">
                  <a:extLst>
                    <a:ext uri="{9D8B030D-6E8A-4147-A177-3AD203B41FA5}">
                      <a16:colId xmlns:a16="http://schemas.microsoft.com/office/drawing/2014/main" val="3633241526"/>
                    </a:ext>
                  </a:extLst>
                </a:gridCol>
                <a:gridCol w="2175680">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graphicFrame>
        <p:nvGraphicFramePr>
          <p:cNvPr id="11" name="Tablo 5">
            <a:extLst>
              <a:ext uri="{FF2B5EF4-FFF2-40B4-BE49-F238E27FC236}">
                <a16:creationId xmlns:a16="http://schemas.microsoft.com/office/drawing/2014/main" id="{A9A974B3-5F8E-4C2E-A2D8-237A97A292B8}"/>
              </a:ext>
            </a:extLst>
          </p:cNvPr>
          <p:cNvGraphicFramePr>
            <a:graphicFrameLocks/>
          </p:cNvGraphicFramePr>
          <p:nvPr>
            <p:extLst>
              <p:ext uri="{D42A27DB-BD31-4B8C-83A1-F6EECF244321}">
                <p14:modId xmlns:p14="http://schemas.microsoft.com/office/powerpoint/2010/main" val="1750284847"/>
              </p:ext>
            </p:extLst>
          </p:nvPr>
        </p:nvGraphicFramePr>
        <p:xfrm>
          <a:off x="459333" y="1275308"/>
          <a:ext cx="3458355" cy="370840"/>
        </p:xfrm>
        <a:graphic>
          <a:graphicData uri="http://schemas.openxmlformats.org/drawingml/2006/table">
            <a:tbl>
              <a:tblPr firstRow="1" bandRow="1">
                <a:tableStyleId>{F5AB1C69-6EDB-4FF4-983F-18BD219EF322}</a:tableStyleId>
              </a:tblPr>
              <a:tblGrid>
                <a:gridCol w="3458355">
                  <a:extLst>
                    <a:ext uri="{9D8B030D-6E8A-4147-A177-3AD203B41FA5}">
                      <a16:colId xmlns:a16="http://schemas.microsoft.com/office/drawing/2014/main" val="3633241526"/>
                    </a:ext>
                  </a:extLst>
                </a:gridCol>
              </a:tblGrid>
              <a:tr h="370840">
                <a:tc>
                  <a:txBody>
                    <a:bodyPr/>
                    <a:lstStyle/>
                    <a:p>
                      <a:pPr algn="ctr"/>
                      <a:r>
                        <a:rPr lang="tr-TR" dirty="0">
                          <a:solidFill>
                            <a:schemeClr val="tx1"/>
                          </a:solidFill>
                        </a:rPr>
                        <a:t>Sayfa Tablosu Yazmacı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13" name="Düz Ok Bağlayıcısı 12">
            <a:extLst>
              <a:ext uri="{FF2B5EF4-FFF2-40B4-BE49-F238E27FC236}">
                <a16:creationId xmlns:a16="http://schemas.microsoft.com/office/drawing/2014/main" id="{DC18285D-C4C1-44C6-81CC-3C945CDCA25E}"/>
              </a:ext>
            </a:extLst>
          </p:cNvPr>
          <p:cNvCxnSpPr>
            <a:cxnSpLocks/>
          </p:cNvCxnSpPr>
          <p:nvPr/>
        </p:nvCxnSpPr>
        <p:spPr>
          <a:xfrm>
            <a:off x="4623743" y="1646148"/>
            <a:ext cx="0" cy="2276583"/>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Metin kutusu 13">
            <a:extLst>
              <a:ext uri="{FF2B5EF4-FFF2-40B4-BE49-F238E27FC236}">
                <a16:creationId xmlns:a16="http://schemas.microsoft.com/office/drawing/2014/main" id="{F7C77EC3-4148-4363-905F-0E8AB419E748}"/>
              </a:ext>
            </a:extLst>
          </p:cNvPr>
          <p:cNvSpPr txBox="1"/>
          <p:nvPr/>
        </p:nvSpPr>
        <p:spPr>
          <a:xfrm>
            <a:off x="1184806" y="1950687"/>
            <a:ext cx="3438937" cy="923330"/>
          </a:xfrm>
          <a:prstGeom prst="rect">
            <a:avLst/>
          </a:prstGeom>
          <a:noFill/>
        </p:spPr>
        <p:txBody>
          <a:bodyPr wrap="square" rtlCol="0">
            <a:spAutoFit/>
          </a:bodyPr>
          <a:lstStyle/>
          <a:p>
            <a:pPr algn="r"/>
            <a:r>
              <a:rPr lang="tr-TR" i="1" dirty="0"/>
              <a:t>1.</a:t>
            </a:r>
          </a:p>
          <a:p>
            <a:pPr algn="r"/>
            <a:r>
              <a:rPr lang="tr-TR" b="1" i="1" dirty="0"/>
              <a:t>Sanal Sayfa Numarası </a:t>
            </a:r>
            <a:r>
              <a:rPr lang="tr-TR" i="1" dirty="0"/>
              <a:t>ile sayfa tablosuna erişilir.</a:t>
            </a:r>
          </a:p>
        </p:txBody>
      </p:sp>
      <p:sp>
        <p:nvSpPr>
          <p:cNvPr id="15" name="Dikdörtgen 14">
            <a:extLst>
              <a:ext uri="{FF2B5EF4-FFF2-40B4-BE49-F238E27FC236}">
                <a16:creationId xmlns:a16="http://schemas.microsoft.com/office/drawing/2014/main" id="{0EF9B499-E0E1-4D94-BB87-6DBD6C033EC0}"/>
              </a:ext>
            </a:extLst>
          </p:cNvPr>
          <p:cNvSpPr/>
          <p:nvPr/>
        </p:nvSpPr>
        <p:spPr>
          <a:xfrm rot="5400000">
            <a:off x="5300694" y="1981464"/>
            <a:ext cx="1994802" cy="5877337"/>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sp>
        <p:nvSpPr>
          <p:cNvPr id="18" name="Dikdörtgen 17">
            <a:extLst>
              <a:ext uri="{FF2B5EF4-FFF2-40B4-BE49-F238E27FC236}">
                <a16:creationId xmlns:a16="http://schemas.microsoft.com/office/drawing/2014/main" id="{D2116E19-76C8-4E78-A5BA-06C9423825E0}"/>
              </a:ext>
            </a:extLst>
          </p:cNvPr>
          <p:cNvSpPr/>
          <p:nvPr/>
        </p:nvSpPr>
        <p:spPr>
          <a:xfrm>
            <a:off x="3558209" y="4055165"/>
            <a:ext cx="1689652" cy="1654187"/>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cxnSp>
        <p:nvCxnSpPr>
          <p:cNvPr id="19" name="Düz Ok Bağlayıcısı 18">
            <a:extLst>
              <a:ext uri="{FF2B5EF4-FFF2-40B4-BE49-F238E27FC236}">
                <a16:creationId xmlns:a16="http://schemas.microsoft.com/office/drawing/2014/main" id="{386473DC-B974-441A-BC5E-CA6A1D9F7B3F}"/>
              </a:ext>
            </a:extLst>
          </p:cNvPr>
          <p:cNvCxnSpPr>
            <a:cxnSpLocks/>
          </p:cNvCxnSpPr>
          <p:nvPr/>
        </p:nvCxnSpPr>
        <p:spPr>
          <a:xfrm flipV="1">
            <a:off x="4935170" y="1646148"/>
            <a:ext cx="0" cy="279874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Metin kutusu 20">
            <a:extLst>
              <a:ext uri="{FF2B5EF4-FFF2-40B4-BE49-F238E27FC236}">
                <a16:creationId xmlns:a16="http://schemas.microsoft.com/office/drawing/2014/main" id="{8E395179-ED64-4438-B743-14F712F04AFE}"/>
              </a:ext>
            </a:extLst>
          </p:cNvPr>
          <p:cNvSpPr txBox="1"/>
          <p:nvPr/>
        </p:nvSpPr>
        <p:spPr>
          <a:xfrm>
            <a:off x="4932639" y="1734375"/>
            <a:ext cx="3438937" cy="1200329"/>
          </a:xfrm>
          <a:prstGeom prst="rect">
            <a:avLst/>
          </a:prstGeom>
          <a:noFill/>
        </p:spPr>
        <p:txBody>
          <a:bodyPr wrap="square" rtlCol="0">
            <a:spAutoFit/>
          </a:bodyPr>
          <a:lstStyle/>
          <a:p>
            <a:r>
              <a:rPr lang="tr-TR" i="1" dirty="0"/>
              <a:t>2.</a:t>
            </a:r>
          </a:p>
          <a:p>
            <a:r>
              <a:rPr lang="tr-TR" i="1" dirty="0"/>
              <a:t>Sanal Sayfa Numarasına karşılık gelen </a:t>
            </a:r>
            <a:r>
              <a:rPr lang="tr-TR" b="1" i="1" dirty="0"/>
              <a:t>Fiziksel Sayfa Numarası </a:t>
            </a:r>
            <a:r>
              <a:rPr lang="tr-TR" i="1" dirty="0"/>
              <a:t>döner.</a:t>
            </a:r>
          </a:p>
        </p:txBody>
      </p:sp>
      <p:graphicFrame>
        <p:nvGraphicFramePr>
          <p:cNvPr id="22" name="Tablo 21">
            <a:extLst>
              <a:ext uri="{FF2B5EF4-FFF2-40B4-BE49-F238E27FC236}">
                <a16:creationId xmlns:a16="http://schemas.microsoft.com/office/drawing/2014/main" id="{6A93611E-97C7-4853-86CA-D6B405C2845F}"/>
              </a:ext>
            </a:extLst>
          </p:cNvPr>
          <p:cNvGraphicFramePr>
            <a:graphicFrameLocks/>
          </p:cNvGraphicFramePr>
          <p:nvPr>
            <p:extLst>
              <p:ext uri="{D42A27DB-BD31-4B8C-83A1-F6EECF244321}">
                <p14:modId xmlns:p14="http://schemas.microsoft.com/office/powerpoint/2010/main" val="382966988"/>
              </p:ext>
            </p:extLst>
          </p:nvPr>
        </p:nvGraphicFramePr>
        <p:xfrm>
          <a:off x="6965661" y="1450995"/>
          <a:ext cx="4954490" cy="370840"/>
        </p:xfrm>
        <a:graphic>
          <a:graphicData uri="http://schemas.openxmlformats.org/drawingml/2006/table">
            <a:tbl>
              <a:tblPr firstRow="1" bandRow="1">
                <a:tableStyleId>{F5AB1C69-6EDB-4FF4-983F-18BD219EF322}</a:tableStyleId>
              </a:tblPr>
              <a:tblGrid>
                <a:gridCol w="2782031">
                  <a:extLst>
                    <a:ext uri="{9D8B030D-6E8A-4147-A177-3AD203B41FA5}">
                      <a16:colId xmlns:a16="http://schemas.microsoft.com/office/drawing/2014/main" val="3633241526"/>
                    </a:ext>
                  </a:extLst>
                </a:gridCol>
                <a:gridCol w="2172459">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Fiziksel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26" name="Düz Ok Bağlayıcısı 25">
            <a:extLst>
              <a:ext uri="{FF2B5EF4-FFF2-40B4-BE49-F238E27FC236}">
                <a16:creationId xmlns:a16="http://schemas.microsoft.com/office/drawing/2014/main" id="{4D5E7722-D5AE-476C-81C5-ACFC4BB4DA12}"/>
              </a:ext>
            </a:extLst>
          </p:cNvPr>
          <p:cNvCxnSpPr/>
          <p:nvPr/>
        </p:nvCxnSpPr>
        <p:spPr>
          <a:xfrm>
            <a:off x="8229600" y="1046167"/>
            <a:ext cx="0" cy="4800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a:extLst>
              <a:ext uri="{FF2B5EF4-FFF2-40B4-BE49-F238E27FC236}">
                <a16:creationId xmlns:a16="http://schemas.microsoft.com/office/drawing/2014/main" id="{CBC661E9-673C-46A3-B1C0-A9CD6DDA1D01}"/>
              </a:ext>
            </a:extLst>
          </p:cNvPr>
          <p:cNvCxnSpPr>
            <a:cxnSpLocks/>
          </p:cNvCxnSpPr>
          <p:nvPr/>
        </p:nvCxnSpPr>
        <p:spPr>
          <a:xfrm>
            <a:off x="6151056" y="1646148"/>
            <a:ext cx="0" cy="2276583"/>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Metin kutusu 27">
            <a:extLst>
              <a:ext uri="{FF2B5EF4-FFF2-40B4-BE49-F238E27FC236}">
                <a16:creationId xmlns:a16="http://schemas.microsoft.com/office/drawing/2014/main" id="{CBF85DE7-5B5A-41FA-A955-7BF5F9915250}"/>
              </a:ext>
            </a:extLst>
          </p:cNvPr>
          <p:cNvSpPr txBox="1"/>
          <p:nvPr/>
        </p:nvSpPr>
        <p:spPr>
          <a:xfrm>
            <a:off x="6148524" y="2611538"/>
            <a:ext cx="3438937" cy="646331"/>
          </a:xfrm>
          <a:prstGeom prst="rect">
            <a:avLst/>
          </a:prstGeom>
          <a:noFill/>
        </p:spPr>
        <p:txBody>
          <a:bodyPr wrap="square" rtlCol="0">
            <a:spAutoFit/>
          </a:bodyPr>
          <a:lstStyle/>
          <a:p>
            <a:r>
              <a:rPr lang="tr-TR" i="1" dirty="0"/>
              <a:t>3.</a:t>
            </a:r>
          </a:p>
          <a:p>
            <a:r>
              <a:rPr lang="tr-TR" b="1" i="1" dirty="0"/>
              <a:t>Fiziksel adresle </a:t>
            </a:r>
            <a:r>
              <a:rPr lang="tr-TR" i="1" dirty="0"/>
              <a:t>belleğe erişilir.</a:t>
            </a:r>
          </a:p>
        </p:txBody>
      </p:sp>
      <p:cxnSp>
        <p:nvCxnSpPr>
          <p:cNvPr id="29" name="Düz Ok Bağlayıcısı 28">
            <a:extLst>
              <a:ext uri="{FF2B5EF4-FFF2-40B4-BE49-F238E27FC236}">
                <a16:creationId xmlns:a16="http://schemas.microsoft.com/office/drawing/2014/main" id="{5DA0D207-84BA-4A49-BF65-F33BC1AAD02C}"/>
              </a:ext>
            </a:extLst>
          </p:cNvPr>
          <p:cNvCxnSpPr>
            <a:cxnSpLocks/>
          </p:cNvCxnSpPr>
          <p:nvPr/>
        </p:nvCxnSpPr>
        <p:spPr>
          <a:xfrm flipV="1">
            <a:off x="6670720" y="1636415"/>
            <a:ext cx="0" cy="279874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Metin kutusu 29">
            <a:extLst>
              <a:ext uri="{FF2B5EF4-FFF2-40B4-BE49-F238E27FC236}">
                <a16:creationId xmlns:a16="http://schemas.microsoft.com/office/drawing/2014/main" id="{73265027-E2A4-4551-BD5C-F6F5BEB4A517}"/>
              </a:ext>
            </a:extLst>
          </p:cNvPr>
          <p:cNvSpPr txBox="1"/>
          <p:nvPr/>
        </p:nvSpPr>
        <p:spPr>
          <a:xfrm>
            <a:off x="6686801" y="3165536"/>
            <a:ext cx="3438937" cy="646331"/>
          </a:xfrm>
          <a:prstGeom prst="rect">
            <a:avLst/>
          </a:prstGeom>
          <a:noFill/>
        </p:spPr>
        <p:txBody>
          <a:bodyPr wrap="square" rtlCol="0">
            <a:spAutoFit/>
          </a:bodyPr>
          <a:lstStyle/>
          <a:p>
            <a:r>
              <a:rPr lang="tr-TR" i="1" dirty="0"/>
              <a:t>4.</a:t>
            </a:r>
          </a:p>
          <a:p>
            <a:r>
              <a:rPr lang="tr-TR" b="1" i="1" dirty="0"/>
              <a:t>İstenen veri </a:t>
            </a:r>
            <a:r>
              <a:rPr lang="tr-TR" i="1" dirty="0"/>
              <a:t>okunur.</a:t>
            </a:r>
          </a:p>
        </p:txBody>
      </p:sp>
      <p:sp>
        <p:nvSpPr>
          <p:cNvPr id="31" name="Dikdörtgen: Köşeleri Yuvarlatılmış 30">
            <a:extLst>
              <a:ext uri="{FF2B5EF4-FFF2-40B4-BE49-F238E27FC236}">
                <a16:creationId xmlns:a16="http://schemas.microsoft.com/office/drawing/2014/main" id="{7066EE9F-D68F-4E2B-9036-1D1F93FCF196}"/>
              </a:ext>
            </a:extLst>
          </p:cNvPr>
          <p:cNvSpPr/>
          <p:nvPr/>
        </p:nvSpPr>
        <p:spPr>
          <a:xfrm>
            <a:off x="327991" y="3035787"/>
            <a:ext cx="3589697" cy="678762"/>
          </a:xfrm>
          <a:prstGeom prst="roundRect">
            <a:avLst>
              <a:gd name="adj" fmla="val 50000"/>
            </a:avLst>
          </a:prstGeom>
          <a:ln w="38100">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dirty="0">
                <a:solidFill>
                  <a:schemeClr val="tx1"/>
                </a:solidFill>
              </a:rPr>
              <a:t>Belleğe bir erişim yapılacakken </a:t>
            </a:r>
            <a:r>
              <a:rPr lang="tr-TR" b="1" dirty="0">
                <a:solidFill>
                  <a:schemeClr val="tx1"/>
                </a:solidFill>
              </a:rPr>
              <a:t>iki erişim </a:t>
            </a:r>
            <a:r>
              <a:rPr lang="tr-TR" dirty="0">
                <a:solidFill>
                  <a:schemeClr val="tx1"/>
                </a:solidFill>
              </a:rPr>
              <a:t>yapılır.</a:t>
            </a:r>
          </a:p>
        </p:txBody>
      </p:sp>
      <p:sp>
        <p:nvSpPr>
          <p:cNvPr id="32" name="Dikdörtgen: Köşeleri Yuvarlatılmış 31">
            <a:extLst>
              <a:ext uri="{FF2B5EF4-FFF2-40B4-BE49-F238E27FC236}">
                <a16:creationId xmlns:a16="http://schemas.microsoft.com/office/drawing/2014/main" id="{FD94E39F-033B-4E4B-A532-2DFF5141FFF2}"/>
              </a:ext>
            </a:extLst>
          </p:cNvPr>
          <p:cNvSpPr/>
          <p:nvPr/>
        </p:nvSpPr>
        <p:spPr>
          <a:xfrm>
            <a:off x="7702749" y="4943149"/>
            <a:ext cx="3769424" cy="703424"/>
          </a:xfrm>
          <a:prstGeom prst="roundRect">
            <a:avLst>
              <a:gd name="adj" fmla="val 50000"/>
            </a:avLst>
          </a:prstGeom>
          <a:ln w="38100">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b="1" dirty="0">
                <a:solidFill>
                  <a:schemeClr val="tx1"/>
                </a:solidFill>
              </a:rPr>
              <a:t>Sanal bellek sistemi hızlandırmaz.</a:t>
            </a:r>
          </a:p>
        </p:txBody>
      </p:sp>
    </p:spTree>
    <p:extLst>
      <p:ext uri="{BB962C8B-B14F-4D97-AF65-F5344CB8AC3E}">
        <p14:creationId xmlns:p14="http://schemas.microsoft.com/office/powerpoint/2010/main" val="399431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P spid="28" grpId="0"/>
      <p:bldP spid="30" grpId="0"/>
      <p:bldP spid="3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F1DCEE-1E00-45F6-906A-D48DCBA80281}"/>
              </a:ext>
            </a:extLst>
          </p:cNvPr>
          <p:cNvSpPr>
            <a:spLocks noGrp="1"/>
          </p:cNvSpPr>
          <p:nvPr>
            <p:ph type="title"/>
          </p:nvPr>
        </p:nvSpPr>
        <p:spPr/>
        <p:txBody>
          <a:bodyPr/>
          <a:lstStyle/>
          <a:p>
            <a:r>
              <a:rPr lang="tr-TR" dirty="0"/>
              <a:t>Etkin Sayfalar Önbelleği</a:t>
            </a:r>
          </a:p>
        </p:txBody>
      </p:sp>
      <p:sp>
        <p:nvSpPr>
          <p:cNvPr id="3" name="İçerik Yer Tutucusu 2">
            <a:extLst>
              <a:ext uri="{FF2B5EF4-FFF2-40B4-BE49-F238E27FC236}">
                <a16:creationId xmlns:a16="http://schemas.microsoft.com/office/drawing/2014/main" id="{765ED49E-C4DC-4E71-AD34-7015871EA318}"/>
              </a:ext>
            </a:extLst>
          </p:cNvPr>
          <p:cNvSpPr>
            <a:spLocks noGrp="1"/>
          </p:cNvSpPr>
          <p:nvPr>
            <p:ph idx="1"/>
          </p:nvPr>
        </p:nvSpPr>
        <p:spPr/>
        <p:txBody>
          <a:bodyPr/>
          <a:lstStyle/>
          <a:p>
            <a:pPr marL="0" indent="0">
              <a:buNone/>
            </a:pPr>
            <a:r>
              <a:rPr lang="tr-TR" dirty="0"/>
              <a:t>Dönüşüm için işlemcide tutulan önbelleğe </a:t>
            </a:r>
            <a:r>
              <a:rPr lang="tr-TR" b="1" dirty="0"/>
              <a:t>etkin sayfalar önbelleği</a:t>
            </a:r>
            <a:r>
              <a:rPr lang="tr-TR" dirty="0"/>
              <a:t> (</a:t>
            </a:r>
            <a:r>
              <a:rPr lang="tr-TR" i="1" dirty="0"/>
              <a:t>-</a:t>
            </a:r>
            <a:r>
              <a:rPr lang="tr-TR" i="1" dirty="0" err="1"/>
              <a:t>ing.</a:t>
            </a:r>
            <a:r>
              <a:rPr lang="tr-TR" i="1" dirty="0"/>
              <a:t> </a:t>
            </a:r>
            <a:r>
              <a:rPr lang="tr-TR" i="1" dirty="0" err="1"/>
              <a:t>translation</a:t>
            </a:r>
            <a:r>
              <a:rPr lang="tr-TR" i="1" dirty="0"/>
              <a:t> </a:t>
            </a:r>
            <a:r>
              <a:rPr lang="tr-TR" i="1" dirty="0" err="1"/>
              <a:t>lookaside</a:t>
            </a:r>
            <a:r>
              <a:rPr lang="tr-TR" i="1" dirty="0"/>
              <a:t> </a:t>
            </a:r>
            <a:r>
              <a:rPr lang="tr-TR" i="1" dirty="0" err="1"/>
              <a:t>buffer</a:t>
            </a:r>
            <a:r>
              <a:rPr lang="tr-TR" dirty="0"/>
              <a:t>) denir. </a:t>
            </a:r>
          </a:p>
        </p:txBody>
      </p:sp>
      <p:sp>
        <p:nvSpPr>
          <p:cNvPr id="4" name="Slayt Numarası Yer Tutucusu 3">
            <a:extLst>
              <a:ext uri="{FF2B5EF4-FFF2-40B4-BE49-F238E27FC236}">
                <a16:creationId xmlns:a16="http://schemas.microsoft.com/office/drawing/2014/main" id="{F51C4F06-192D-45BF-B6CA-6ABAD0B4343E}"/>
              </a:ext>
            </a:extLst>
          </p:cNvPr>
          <p:cNvSpPr>
            <a:spLocks noGrp="1"/>
          </p:cNvSpPr>
          <p:nvPr>
            <p:ph type="sldNum" sz="quarter" idx="12"/>
          </p:nvPr>
        </p:nvSpPr>
        <p:spPr/>
        <p:txBody>
          <a:bodyPr/>
          <a:lstStyle/>
          <a:p>
            <a:fld id="{320A84BC-3F9E-4B08-9743-FC4E27FA5126}" type="slidenum">
              <a:rPr lang="tr-TR" smtClean="0"/>
              <a:t>19</a:t>
            </a:fld>
            <a:endParaRPr lang="tr-TR"/>
          </a:p>
        </p:txBody>
      </p:sp>
      <p:sp>
        <p:nvSpPr>
          <p:cNvPr id="5" name="Dikdörtgen 4">
            <a:extLst>
              <a:ext uri="{FF2B5EF4-FFF2-40B4-BE49-F238E27FC236}">
                <a16:creationId xmlns:a16="http://schemas.microsoft.com/office/drawing/2014/main" id="{9A7B9313-0535-4800-9C4A-713F0A34AF65}"/>
              </a:ext>
            </a:extLst>
          </p:cNvPr>
          <p:cNvSpPr/>
          <p:nvPr/>
        </p:nvSpPr>
        <p:spPr>
          <a:xfrm>
            <a:off x="696949" y="2991822"/>
            <a:ext cx="1732721"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6" name="Dikdörtgen 5">
            <a:extLst>
              <a:ext uri="{FF2B5EF4-FFF2-40B4-BE49-F238E27FC236}">
                <a16:creationId xmlns:a16="http://schemas.microsoft.com/office/drawing/2014/main" id="{9E423CA9-5FD2-481D-9AA9-F51B67FADF70}"/>
              </a:ext>
            </a:extLst>
          </p:cNvPr>
          <p:cNvSpPr/>
          <p:nvPr/>
        </p:nvSpPr>
        <p:spPr>
          <a:xfrm rot="5400000">
            <a:off x="7901366" y="3006026"/>
            <a:ext cx="3482305"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7" name="Dikdörtgen 6">
            <a:extLst>
              <a:ext uri="{FF2B5EF4-FFF2-40B4-BE49-F238E27FC236}">
                <a16:creationId xmlns:a16="http://schemas.microsoft.com/office/drawing/2014/main" id="{50E15E7F-3305-43C1-A08C-83CDDBD91666}"/>
              </a:ext>
            </a:extLst>
          </p:cNvPr>
          <p:cNvSpPr/>
          <p:nvPr/>
        </p:nvSpPr>
        <p:spPr>
          <a:xfrm>
            <a:off x="8797692" y="3340525"/>
            <a:ext cx="1689652" cy="1654187"/>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9" name="Dikdörtgen 8">
            <a:extLst>
              <a:ext uri="{FF2B5EF4-FFF2-40B4-BE49-F238E27FC236}">
                <a16:creationId xmlns:a16="http://schemas.microsoft.com/office/drawing/2014/main" id="{FAEE738F-7F58-464C-9989-93B09E17A644}"/>
              </a:ext>
            </a:extLst>
          </p:cNvPr>
          <p:cNvSpPr/>
          <p:nvPr/>
        </p:nvSpPr>
        <p:spPr>
          <a:xfrm>
            <a:off x="4384828" y="2991822"/>
            <a:ext cx="1401404" cy="1772044"/>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11" name="Düz Ok Bağlayıcısı 10">
            <a:extLst>
              <a:ext uri="{FF2B5EF4-FFF2-40B4-BE49-F238E27FC236}">
                <a16:creationId xmlns:a16="http://schemas.microsoft.com/office/drawing/2014/main" id="{0CF6F431-026B-460F-97C3-A68D105C8265}"/>
              </a:ext>
            </a:extLst>
          </p:cNvPr>
          <p:cNvCxnSpPr>
            <a:cxnSpLocks/>
          </p:cNvCxnSpPr>
          <p:nvPr/>
        </p:nvCxnSpPr>
        <p:spPr>
          <a:xfrm>
            <a:off x="2448718" y="3250339"/>
            <a:ext cx="193611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6180CD36-8639-4FC6-B5AD-EEF1B43FF264}"/>
              </a:ext>
            </a:extLst>
          </p:cNvPr>
          <p:cNvCxnSpPr>
            <a:cxnSpLocks/>
          </p:cNvCxnSpPr>
          <p:nvPr/>
        </p:nvCxnSpPr>
        <p:spPr>
          <a:xfrm flipH="1">
            <a:off x="2416601" y="3582711"/>
            <a:ext cx="1968227"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ED87CDBB-573A-4E4E-9517-58C27B530F17}"/>
              </a:ext>
            </a:extLst>
          </p:cNvPr>
          <p:cNvSpPr txBox="1"/>
          <p:nvPr/>
        </p:nvSpPr>
        <p:spPr>
          <a:xfrm>
            <a:off x="2440450" y="2288239"/>
            <a:ext cx="2534478" cy="646331"/>
          </a:xfrm>
          <a:prstGeom prst="rect">
            <a:avLst/>
          </a:prstGeom>
          <a:noFill/>
        </p:spPr>
        <p:txBody>
          <a:bodyPr wrap="square" rtlCol="0">
            <a:spAutoFit/>
          </a:bodyPr>
          <a:lstStyle/>
          <a:p>
            <a:r>
              <a:rPr lang="tr-TR" dirty="0"/>
              <a:t>Dönüşüm için ilk önce ESÖ kontrol edilir. </a:t>
            </a:r>
          </a:p>
        </p:txBody>
      </p:sp>
      <p:sp>
        <p:nvSpPr>
          <p:cNvPr id="20" name="Metin kutusu 19">
            <a:extLst>
              <a:ext uri="{FF2B5EF4-FFF2-40B4-BE49-F238E27FC236}">
                <a16:creationId xmlns:a16="http://schemas.microsoft.com/office/drawing/2014/main" id="{B7CF942F-DCFC-47E4-BED0-39DA3157ACE2}"/>
              </a:ext>
            </a:extLst>
          </p:cNvPr>
          <p:cNvSpPr txBox="1"/>
          <p:nvPr/>
        </p:nvSpPr>
        <p:spPr>
          <a:xfrm>
            <a:off x="958396" y="6020923"/>
            <a:ext cx="7522529" cy="369332"/>
          </a:xfrm>
          <a:prstGeom prst="rect">
            <a:avLst/>
          </a:prstGeom>
          <a:noFill/>
        </p:spPr>
        <p:txBody>
          <a:bodyPr wrap="square" rtlCol="0">
            <a:spAutoFit/>
          </a:bodyPr>
          <a:lstStyle/>
          <a:p>
            <a:r>
              <a:rPr lang="tr-TR" dirty="0" err="1"/>
              <a:t>ESÖ’de</a:t>
            </a:r>
            <a:r>
              <a:rPr lang="tr-TR" dirty="0"/>
              <a:t> dönüşüm bulunursa direkt belleğe fiziksel adresle erişim olur.</a:t>
            </a:r>
          </a:p>
        </p:txBody>
      </p:sp>
      <p:cxnSp>
        <p:nvCxnSpPr>
          <p:cNvPr id="22" name="Bağlayıcı: Dirsek 21">
            <a:extLst>
              <a:ext uri="{FF2B5EF4-FFF2-40B4-BE49-F238E27FC236}">
                <a16:creationId xmlns:a16="http://schemas.microsoft.com/office/drawing/2014/main" id="{05D6A042-20BB-4AEB-8E62-FC60EE9BC9BB}"/>
              </a:ext>
            </a:extLst>
          </p:cNvPr>
          <p:cNvCxnSpPr>
            <a:stCxn id="5" idx="2"/>
          </p:cNvCxnSpPr>
          <p:nvPr/>
        </p:nvCxnSpPr>
        <p:spPr>
          <a:xfrm rot="16200000" flipH="1">
            <a:off x="4698047" y="1629128"/>
            <a:ext cx="648141" cy="6917615"/>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A33CE73D-2E9B-478D-9C75-DE9320F41288}"/>
              </a:ext>
            </a:extLst>
          </p:cNvPr>
          <p:cNvSpPr txBox="1"/>
          <p:nvPr/>
        </p:nvSpPr>
        <p:spPr>
          <a:xfrm>
            <a:off x="1789043" y="5031940"/>
            <a:ext cx="3578087" cy="369328"/>
          </a:xfrm>
          <a:prstGeom prst="rect">
            <a:avLst/>
          </a:prstGeom>
          <a:noFill/>
        </p:spPr>
        <p:txBody>
          <a:bodyPr wrap="square" rtlCol="0">
            <a:spAutoFit/>
          </a:bodyPr>
          <a:lstStyle/>
          <a:p>
            <a:r>
              <a:rPr lang="tr-TR" b="1" i="1" dirty="0"/>
              <a:t>Fiziksel Adres</a:t>
            </a:r>
          </a:p>
        </p:txBody>
      </p:sp>
      <p:cxnSp>
        <p:nvCxnSpPr>
          <p:cNvPr id="25" name="Bağlayıcı: Dirsek 24">
            <a:extLst>
              <a:ext uri="{FF2B5EF4-FFF2-40B4-BE49-F238E27FC236}">
                <a16:creationId xmlns:a16="http://schemas.microsoft.com/office/drawing/2014/main" id="{FE546DE1-64A0-4FF2-BE89-EA424EA80B88}"/>
              </a:ext>
            </a:extLst>
          </p:cNvPr>
          <p:cNvCxnSpPr/>
          <p:nvPr/>
        </p:nvCxnSpPr>
        <p:spPr>
          <a:xfrm rot="10800000">
            <a:off x="1083365" y="4763865"/>
            <a:ext cx="7397560" cy="998255"/>
          </a:xfrm>
          <a:prstGeom prst="bentConnector3">
            <a:avLst>
              <a:gd name="adj1" fmla="val 9998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Metin kutusu 26">
            <a:extLst>
              <a:ext uri="{FF2B5EF4-FFF2-40B4-BE49-F238E27FC236}">
                <a16:creationId xmlns:a16="http://schemas.microsoft.com/office/drawing/2014/main" id="{378A753E-4943-4A6C-8A53-3AE138F18A1A}"/>
              </a:ext>
            </a:extLst>
          </p:cNvPr>
          <p:cNvSpPr txBox="1"/>
          <p:nvPr/>
        </p:nvSpPr>
        <p:spPr>
          <a:xfrm>
            <a:off x="2448718" y="3658516"/>
            <a:ext cx="2458720" cy="646331"/>
          </a:xfrm>
          <a:prstGeom prst="rect">
            <a:avLst/>
          </a:prstGeom>
          <a:noFill/>
        </p:spPr>
        <p:txBody>
          <a:bodyPr wrap="square" rtlCol="0">
            <a:spAutoFit/>
          </a:bodyPr>
          <a:lstStyle/>
          <a:p>
            <a:r>
              <a:rPr lang="tr-TR" dirty="0"/>
              <a:t>Fiziksel Sayfa Numarası</a:t>
            </a:r>
          </a:p>
        </p:txBody>
      </p:sp>
    </p:spTree>
    <p:extLst>
      <p:ext uri="{BB962C8B-B14F-4D97-AF65-F5344CB8AC3E}">
        <p14:creationId xmlns:p14="http://schemas.microsoft.com/office/powerpoint/2010/main" val="225509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AC036D5-8B1D-46E6-BA18-1C2C87C95732}"/>
              </a:ext>
            </a:extLst>
          </p:cNvPr>
          <p:cNvSpPr>
            <a:spLocks noGrp="1"/>
          </p:cNvSpPr>
          <p:nvPr>
            <p:ph type="title"/>
          </p:nvPr>
        </p:nvSpPr>
        <p:spPr>
          <a:xfrm>
            <a:off x="838200" y="-128651"/>
            <a:ext cx="10515600" cy="1325563"/>
          </a:xfrm>
        </p:spPr>
        <p:txBody>
          <a:bodyPr/>
          <a:lstStyle/>
          <a:p>
            <a:r>
              <a:rPr lang="tr-TR" b="1" dirty="0"/>
              <a:t>Kaynaklar</a:t>
            </a:r>
            <a:endParaRPr lang="en-US" b="1" dirty="0"/>
          </a:p>
        </p:txBody>
      </p:sp>
      <p:sp>
        <p:nvSpPr>
          <p:cNvPr id="6" name="İçerik Yer Tutucusu 5">
            <a:extLst>
              <a:ext uri="{FF2B5EF4-FFF2-40B4-BE49-F238E27FC236}">
                <a16:creationId xmlns:a16="http://schemas.microsoft.com/office/drawing/2014/main" id="{1DA200F6-131F-4E58-86C4-605638C0C70B}"/>
              </a:ext>
            </a:extLst>
          </p:cNvPr>
          <p:cNvSpPr>
            <a:spLocks noGrp="1"/>
          </p:cNvSpPr>
          <p:nvPr>
            <p:ph idx="1"/>
          </p:nvPr>
        </p:nvSpPr>
        <p:spPr>
          <a:xfrm>
            <a:off x="149629" y="980902"/>
            <a:ext cx="9630532" cy="5196061"/>
          </a:xfrm>
        </p:spPr>
        <p:txBody>
          <a:bodyPr>
            <a:normAutofit/>
          </a:bodyPr>
          <a:lstStyle/>
          <a:p>
            <a:r>
              <a:rPr lang="en-US" dirty="0"/>
              <a:t>Computer Organization and Design: The Hardware Software Interface [RISC-V Edition] David A. Patterson, John L. Hennessy</a:t>
            </a:r>
          </a:p>
          <a:p>
            <a:pPr lvl="1"/>
            <a:r>
              <a:rPr lang="tr-TR" dirty="0"/>
              <a:t>5. Bölüm</a:t>
            </a:r>
            <a:endParaRPr lang="en-US" b="1" dirty="0"/>
          </a:p>
          <a:p>
            <a:r>
              <a:rPr lang="tr-TR" dirty="0"/>
              <a:t>TOBB üniversitesi, </a:t>
            </a:r>
            <a:r>
              <a:rPr lang="tr-TR" dirty="0" err="1"/>
              <a:t>Prof</a:t>
            </a:r>
            <a:r>
              <a:rPr lang="tr-TR" dirty="0"/>
              <a:t> Dr. Oğuz ERGİN, Bilgisayar Mimarisi ve Organizasyonu dersi ders sunumları</a:t>
            </a:r>
            <a:endParaRPr lang="en-US" dirty="0"/>
          </a:p>
          <a:p>
            <a:pPr marL="0" indent="0">
              <a:buNone/>
            </a:pPr>
            <a:endParaRPr lang="tr-TR" i="1" dirty="0"/>
          </a:p>
        </p:txBody>
      </p:sp>
      <p:sp>
        <p:nvSpPr>
          <p:cNvPr id="4" name="Slayt Numarası Yer Tutucusu 3">
            <a:extLst>
              <a:ext uri="{FF2B5EF4-FFF2-40B4-BE49-F238E27FC236}">
                <a16:creationId xmlns:a16="http://schemas.microsoft.com/office/drawing/2014/main" id="{CB91A29A-A161-47AA-B745-8E82BCF57285}"/>
              </a:ext>
            </a:extLst>
          </p:cNvPr>
          <p:cNvSpPr>
            <a:spLocks noGrp="1"/>
          </p:cNvSpPr>
          <p:nvPr>
            <p:ph type="sldNum" sz="quarter" idx="12"/>
          </p:nvPr>
        </p:nvSpPr>
        <p:spPr/>
        <p:txBody>
          <a:bodyPr/>
          <a:lstStyle/>
          <a:p>
            <a:fld id="{330EA680-D336-4FF7-8B7A-9848BB0A1C32}" type="slidenum">
              <a:rPr lang="en-US" dirty="0" smtClean="0"/>
              <a:t>2</a:t>
            </a:fld>
            <a:endParaRPr lang="en-US" dirty="0"/>
          </a:p>
        </p:txBody>
      </p:sp>
    </p:spTree>
    <p:extLst>
      <p:ext uri="{BB962C8B-B14F-4D97-AF65-F5344CB8AC3E}">
        <p14:creationId xmlns:p14="http://schemas.microsoft.com/office/powerpoint/2010/main" val="1506410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F1DCEE-1E00-45F6-906A-D48DCBA80281}"/>
              </a:ext>
            </a:extLst>
          </p:cNvPr>
          <p:cNvSpPr>
            <a:spLocks noGrp="1"/>
          </p:cNvSpPr>
          <p:nvPr>
            <p:ph type="title"/>
          </p:nvPr>
        </p:nvSpPr>
        <p:spPr/>
        <p:txBody>
          <a:bodyPr/>
          <a:lstStyle/>
          <a:p>
            <a:r>
              <a:rPr lang="tr-TR" dirty="0"/>
              <a:t>Etkin Sayfalar Önbelleği</a:t>
            </a:r>
          </a:p>
        </p:txBody>
      </p:sp>
      <p:sp>
        <p:nvSpPr>
          <p:cNvPr id="3" name="İçerik Yer Tutucusu 2">
            <a:extLst>
              <a:ext uri="{FF2B5EF4-FFF2-40B4-BE49-F238E27FC236}">
                <a16:creationId xmlns:a16="http://schemas.microsoft.com/office/drawing/2014/main" id="{765ED49E-C4DC-4E71-AD34-7015871EA318}"/>
              </a:ext>
            </a:extLst>
          </p:cNvPr>
          <p:cNvSpPr>
            <a:spLocks noGrp="1"/>
          </p:cNvSpPr>
          <p:nvPr>
            <p:ph idx="1"/>
          </p:nvPr>
        </p:nvSpPr>
        <p:spPr/>
        <p:txBody>
          <a:bodyPr/>
          <a:lstStyle/>
          <a:p>
            <a:pPr marL="0" indent="0">
              <a:buNone/>
            </a:pPr>
            <a:r>
              <a:rPr lang="tr-TR" dirty="0"/>
              <a:t>Dönüşüm için işlemcide tutulan önbelleğe </a:t>
            </a:r>
            <a:r>
              <a:rPr lang="tr-TR" b="1" dirty="0"/>
              <a:t>etkin sayfalar önbelleği</a:t>
            </a:r>
            <a:r>
              <a:rPr lang="tr-TR" dirty="0"/>
              <a:t> (</a:t>
            </a:r>
            <a:r>
              <a:rPr lang="tr-TR" i="1" dirty="0"/>
              <a:t>-</a:t>
            </a:r>
            <a:r>
              <a:rPr lang="tr-TR" i="1" dirty="0" err="1"/>
              <a:t>ing.</a:t>
            </a:r>
            <a:r>
              <a:rPr lang="tr-TR" i="1" dirty="0"/>
              <a:t> </a:t>
            </a:r>
            <a:r>
              <a:rPr lang="tr-TR" i="1" dirty="0" err="1"/>
              <a:t>translation</a:t>
            </a:r>
            <a:r>
              <a:rPr lang="tr-TR" i="1" dirty="0"/>
              <a:t> </a:t>
            </a:r>
            <a:r>
              <a:rPr lang="tr-TR" i="1" dirty="0" err="1"/>
              <a:t>lookaside</a:t>
            </a:r>
            <a:r>
              <a:rPr lang="tr-TR" i="1" dirty="0"/>
              <a:t> </a:t>
            </a:r>
            <a:r>
              <a:rPr lang="tr-TR" i="1" dirty="0" err="1"/>
              <a:t>buffer</a:t>
            </a:r>
            <a:r>
              <a:rPr lang="tr-TR" dirty="0"/>
              <a:t>) denir. </a:t>
            </a:r>
          </a:p>
        </p:txBody>
      </p:sp>
      <p:sp>
        <p:nvSpPr>
          <p:cNvPr id="4" name="Slayt Numarası Yer Tutucusu 3">
            <a:extLst>
              <a:ext uri="{FF2B5EF4-FFF2-40B4-BE49-F238E27FC236}">
                <a16:creationId xmlns:a16="http://schemas.microsoft.com/office/drawing/2014/main" id="{F51C4F06-192D-45BF-B6CA-6ABAD0B4343E}"/>
              </a:ext>
            </a:extLst>
          </p:cNvPr>
          <p:cNvSpPr>
            <a:spLocks noGrp="1"/>
          </p:cNvSpPr>
          <p:nvPr>
            <p:ph type="sldNum" sz="quarter" idx="12"/>
          </p:nvPr>
        </p:nvSpPr>
        <p:spPr/>
        <p:txBody>
          <a:bodyPr/>
          <a:lstStyle/>
          <a:p>
            <a:fld id="{320A84BC-3F9E-4B08-9743-FC4E27FA5126}" type="slidenum">
              <a:rPr lang="tr-TR" smtClean="0"/>
              <a:t>20</a:t>
            </a:fld>
            <a:endParaRPr lang="tr-TR" dirty="0"/>
          </a:p>
        </p:txBody>
      </p:sp>
      <p:sp>
        <p:nvSpPr>
          <p:cNvPr id="5" name="Dikdörtgen 4">
            <a:extLst>
              <a:ext uri="{FF2B5EF4-FFF2-40B4-BE49-F238E27FC236}">
                <a16:creationId xmlns:a16="http://schemas.microsoft.com/office/drawing/2014/main" id="{9A7B9313-0535-4800-9C4A-713F0A34AF65}"/>
              </a:ext>
            </a:extLst>
          </p:cNvPr>
          <p:cNvSpPr/>
          <p:nvPr/>
        </p:nvSpPr>
        <p:spPr>
          <a:xfrm>
            <a:off x="696949" y="2991822"/>
            <a:ext cx="1732721"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6" name="Dikdörtgen 5">
            <a:extLst>
              <a:ext uri="{FF2B5EF4-FFF2-40B4-BE49-F238E27FC236}">
                <a16:creationId xmlns:a16="http://schemas.microsoft.com/office/drawing/2014/main" id="{9E423CA9-5FD2-481D-9AA9-F51B67FADF70}"/>
              </a:ext>
            </a:extLst>
          </p:cNvPr>
          <p:cNvSpPr/>
          <p:nvPr/>
        </p:nvSpPr>
        <p:spPr>
          <a:xfrm rot="5400000">
            <a:off x="7901366" y="3006026"/>
            <a:ext cx="3482305"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7" name="Dikdörtgen 6">
            <a:extLst>
              <a:ext uri="{FF2B5EF4-FFF2-40B4-BE49-F238E27FC236}">
                <a16:creationId xmlns:a16="http://schemas.microsoft.com/office/drawing/2014/main" id="{50E15E7F-3305-43C1-A08C-83CDDBD91666}"/>
              </a:ext>
            </a:extLst>
          </p:cNvPr>
          <p:cNvSpPr/>
          <p:nvPr/>
        </p:nvSpPr>
        <p:spPr>
          <a:xfrm>
            <a:off x="8797692" y="3340525"/>
            <a:ext cx="1689652" cy="1654187"/>
          </a:xfrm>
          <a:prstGeom prst="rect">
            <a:avLst/>
          </a:pr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9" name="Dikdörtgen 8">
            <a:extLst>
              <a:ext uri="{FF2B5EF4-FFF2-40B4-BE49-F238E27FC236}">
                <a16:creationId xmlns:a16="http://schemas.microsoft.com/office/drawing/2014/main" id="{FAEE738F-7F58-464C-9989-93B09E17A644}"/>
              </a:ext>
            </a:extLst>
          </p:cNvPr>
          <p:cNvSpPr/>
          <p:nvPr/>
        </p:nvSpPr>
        <p:spPr>
          <a:xfrm>
            <a:off x="4384828" y="2991822"/>
            <a:ext cx="1401404" cy="1772044"/>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11" name="Düz Ok Bağlayıcısı 10">
            <a:extLst>
              <a:ext uri="{FF2B5EF4-FFF2-40B4-BE49-F238E27FC236}">
                <a16:creationId xmlns:a16="http://schemas.microsoft.com/office/drawing/2014/main" id="{0CF6F431-026B-460F-97C3-A68D105C8265}"/>
              </a:ext>
            </a:extLst>
          </p:cNvPr>
          <p:cNvCxnSpPr>
            <a:cxnSpLocks/>
          </p:cNvCxnSpPr>
          <p:nvPr/>
        </p:nvCxnSpPr>
        <p:spPr>
          <a:xfrm>
            <a:off x="2448718" y="3250339"/>
            <a:ext cx="193611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6180CD36-8639-4FC6-B5AD-EEF1B43FF264}"/>
              </a:ext>
            </a:extLst>
          </p:cNvPr>
          <p:cNvCxnSpPr>
            <a:cxnSpLocks/>
          </p:cNvCxnSpPr>
          <p:nvPr/>
        </p:nvCxnSpPr>
        <p:spPr>
          <a:xfrm flipH="1">
            <a:off x="2440450" y="4189205"/>
            <a:ext cx="1968227"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ED87CDBB-573A-4E4E-9517-58C27B530F17}"/>
              </a:ext>
            </a:extLst>
          </p:cNvPr>
          <p:cNvSpPr txBox="1"/>
          <p:nvPr/>
        </p:nvSpPr>
        <p:spPr>
          <a:xfrm>
            <a:off x="2440450" y="2288239"/>
            <a:ext cx="2534478" cy="646331"/>
          </a:xfrm>
          <a:prstGeom prst="rect">
            <a:avLst/>
          </a:prstGeom>
          <a:noFill/>
        </p:spPr>
        <p:txBody>
          <a:bodyPr wrap="square" rtlCol="0">
            <a:spAutoFit/>
          </a:bodyPr>
          <a:lstStyle/>
          <a:p>
            <a:r>
              <a:rPr lang="tr-TR" dirty="0"/>
              <a:t>Dönüşüm için ilk önce ESÖ kontrol edilir. </a:t>
            </a:r>
          </a:p>
        </p:txBody>
      </p:sp>
      <p:sp>
        <p:nvSpPr>
          <p:cNvPr id="20" name="Metin kutusu 19">
            <a:extLst>
              <a:ext uri="{FF2B5EF4-FFF2-40B4-BE49-F238E27FC236}">
                <a16:creationId xmlns:a16="http://schemas.microsoft.com/office/drawing/2014/main" id="{B7CF942F-DCFC-47E4-BED0-39DA3157ACE2}"/>
              </a:ext>
            </a:extLst>
          </p:cNvPr>
          <p:cNvSpPr txBox="1"/>
          <p:nvPr/>
        </p:nvSpPr>
        <p:spPr>
          <a:xfrm>
            <a:off x="958396" y="6020923"/>
            <a:ext cx="8861465" cy="646331"/>
          </a:xfrm>
          <a:prstGeom prst="rect">
            <a:avLst/>
          </a:prstGeom>
          <a:noFill/>
        </p:spPr>
        <p:txBody>
          <a:bodyPr wrap="square" rtlCol="0">
            <a:spAutoFit/>
          </a:bodyPr>
          <a:lstStyle/>
          <a:p>
            <a:r>
              <a:rPr lang="tr-TR" dirty="0" err="1"/>
              <a:t>ESÖ’de</a:t>
            </a:r>
            <a:r>
              <a:rPr lang="tr-TR" dirty="0"/>
              <a:t> dönüşüm </a:t>
            </a:r>
            <a:r>
              <a:rPr lang="tr-TR" b="1" dirty="0"/>
              <a:t>bulunamazsa</a:t>
            </a:r>
            <a:r>
              <a:rPr lang="tr-TR" dirty="0"/>
              <a:t> sayfa tablosuna erişilir. Daha sonra fiziksel adresle erişim yapılır.</a:t>
            </a:r>
          </a:p>
        </p:txBody>
      </p:sp>
      <p:cxnSp>
        <p:nvCxnSpPr>
          <p:cNvPr id="22" name="Bağlayıcı: Dirsek 21">
            <a:extLst>
              <a:ext uri="{FF2B5EF4-FFF2-40B4-BE49-F238E27FC236}">
                <a16:creationId xmlns:a16="http://schemas.microsoft.com/office/drawing/2014/main" id="{05D6A042-20BB-4AEB-8E62-FC60EE9BC9BB}"/>
              </a:ext>
            </a:extLst>
          </p:cNvPr>
          <p:cNvCxnSpPr>
            <a:stCxn id="5" idx="2"/>
          </p:cNvCxnSpPr>
          <p:nvPr/>
        </p:nvCxnSpPr>
        <p:spPr>
          <a:xfrm rot="16200000" flipH="1">
            <a:off x="4698047" y="1629128"/>
            <a:ext cx="648141" cy="6917615"/>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A33CE73D-2E9B-478D-9C75-DE9320F41288}"/>
              </a:ext>
            </a:extLst>
          </p:cNvPr>
          <p:cNvSpPr txBox="1"/>
          <p:nvPr/>
        </p:nvSpPr>
        <p:spPr>
          <a:xfrm>
            <a:off x="1789043" y="5031940"/>
            <a:ext cx="3578087" cy="369328"/>
          </a:xfrm>
          <a:prstGeom prst="rect">
            <a:avLst/>
          </a:prstGeom>
          <a:noFill/>
        </p:spPr>
        <p:txBody>
          <a:bodyPr wrap="square" rtlCol="0">
            <a:spAutoFit/>
          </a:bodyPr>
          <a:lstStyle/>
          <a:p>
            <a:r>
              <a:rPr lang="tr-TR" b="1" i="1" dirty="0"/>
              <a:t>Fiziksel Adres</a:t>
            </a:r>
          </a:p>
        </p:txBody>
      </p:sp>
      <p:cxnSp>
        <p:nvCxnSpPr>
          <p:cNvPr id="25" name="Bağlayıcı: Dirsek 24">
            <a:extLst>
              <a:ext uri="{FF2B5EF4-FFF2-40B4-BE49-F238E27FC236}">
                <a16:creationId xmlns:a16="http://schemas.microsoft.com/office/drawing/2014/main" id="{FE546DE1-64A0-4FF2-BE89-EA424EA80B88}"/>
              </a:ext>
            </a:extLst>
          </p:cNvPr>
          <p:cNvCxnSpPr/>
          <p:nvPr/>
        </p:nvCxnSpPr>
        <p:spPr>
          <a:xfrm rot="10800000">
            <a:off x="1083365" y="4763865"/>
            <a:ext cx="7397560" cy="998255"/>
          </a:xfrm>
          <a:prstGeom prst="bentConnector3">
            <a:avLst>
              <a:gd name="adj1" fmla="val 9998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DCC1B5F5-AB51-4513-8A5C-6469B9853DC1}"/>
              </a:ext>
            </a:extLst>
          </p:cNvPr>
          <p:cNvCxnSpPr>
            <a:cxnSpLocks/>
          </p:cNvCxnSpPr>
          <p:nvPr/>
        </p:nvCxnSpPr>
        <p:spPr>
          <a:xfrm>
            <a:off x="5818349" y="3830122"/>
            <a:ext cx="2979343"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3696881F-8DD6-4A00-AA37-C5061D14847B}"/>
              </a:ext>
            </a:extLst>
          </p:cNvPr>
          <p:cNvCxnSpPr>
            <a:cxnSpLocks/>
          </p:cNvCxnSpPr>
          <p:nvPr/>
        </p:nvCxnSpPr>
        <p:spPr>
          <a:xfrm flipH="1">
            <a:off x="5786232" y="4162494"/>
            <a:ext cx="301146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064E38E2-6053-4EA8-ABB9-7B3851859B14}"/>
              </a:ext>
            </a:extLst>
          </p:cNvPr>
          <p:cNvSpPr txBox="1"/>
          <p:nvPr/>
        </p:nvSpPr>
        <p:spPr>
          <a:xfrm>
            <a:off x="5902960" y="4318000"/>
            <a:ext cx="2458720" cy="646331"/>
          </a:xfrm>
          <a:prstGeom prst="rect">
            <a:avLst/>
          </a:prstGeom>
          <a:noFill/>
        </p:spPr>
        <p:txBody>
          <a:bodyPr wrap="square" rtlCol="0">
            <a:spAutoFit/>
          </a:bodyPr>
          <a:lstStyle/>
          <a:p>
            <a:r>
              <a:rPr lang="tr-TR" dirty="0"/>
              <a:t>Fiziksel Sayfa Numarası</a:t>
            </a:r>
          </a:p>
        </p:txBody>
      </p:sp>
    </p:spTree>
    <p:extLst>
      <p:ext uri="{BB962C8B-B14F-4D97-AF65-F5344CB8AC3E}">
        <p14:creationId xmlns:p14="http://schemas.microsoft.com/office/powerpoint/2010/main" val="35912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3A1BB9-B1B4-4BB0-B0C1-AFA97EF8B977}"/>
              </a:ext>
            </a:extLst>
          </p:cNvPr>
          <p:cNvSpPr>
            <a:spLocks noGrp="1"/>
          </p:cNvSpPr>
          <p:nvPr>
            <p:ph type="title"/>
          </p:nvPr>
        </p:nvSpPr>
        <p:spPr/>
        <p:txBody>
          <a:bodyPr/>
          <a:lstStyle/>
          <a:p>
            <a:r>
              <a:rPr lang="tr-TR" dirty="0"/>
              <a:t>Sayfa Hatası</a:t>
            </a:r>
          </a:p>
        </p:txBody>
      </p:sp>
      <p:sp>
        <p:nvSpPr>
          <p:cNvPr id="3" name="İçerik Yer Tutucusu 2">
            <a:extLst>
              <a:ext uri="{FF2B5EF4-FFF2-40B4-BE49-F238E27FC236}">
                <a16:creationId xmlns:a16="http://schemas.microsoft.com/office/drawing/2014/main" id="{A15F8432-51AA-496E-B931-6E954B2A1B4C}"/>
              </a:ext>
            </a:extLst>
          </p:cNvPr>
          <p:cNvSpPr>
            <a:spLocks noGrp="1"/>
          </p:cNvSpPr>
          <p:nvPr>
            <p:ph idx="1"/>
          </p:nvPr>
        </p:nvSpPr>
        <p:spPr>
          <a:xfrm>
            <a:off x="164757" y="1235676"/>
            <a:ext cx="8233848" cy="5485798"/>
          </a:xfrm>
        </p:spPr>
        <p:txBody>
          <a:bodyPr>
            <a:normAutofit/>
          </a:bodyPr>
          <a:lstStyle/>
          <a:p>
            <a:pPr marL="0" indent="0">
              <a:buNone/>
            </a:pPr>
            <a:r>
              <a:rPr lang="tr-TR" dirty="0"/>
              <a:t>Sayfa tablosunda da sayfa bulunamazsa ne olur?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Sayfa hatası (-</a:t>
            </a:r>
            <a:r>
              <a:rPr lang="tr-TR" dirty="0" err="1"/>
              <a:t>ing.</a:t>
            </a:r>
            <a:r>
              <a:rPr lang="tr-TR" dirty="0"/>
              <a:t> </a:t>
            </a:r>
            <a:r>
              <a:rPr lang="tr-TR" dirty="0" err="1"/>
              <a:t>page</a:t>
            </a:r>
            <a:r>
              <a:rPr lang="tr-TR" dirty="0"/>
              <a:t> </a:t>
            </a:r>
            <a:r>
              <a:rPr lang="tr-TR" dirty="0" err="1"/>
              <a:t>fault</a:t>
            </a:r>
            <a:r>
              <a:rPr lang="tr-TR" dirty="0"/>
              <a:t>) sanal sayfaya karşılık gelen fiziksel sayfa ana bellekte bulunamadığı zaman olur. </a:t>
            </a:r>
          </a:p>
          <a:p>
            <a:pPr marL="0" indent="0">
              <a:buNone/>
            </a:pPr>
            <a:r>
              <a:rPr lang="tr-TR" dirty="0"/>
              <a:t>İki nedeni olabilir:</a:t>
            </a:r>
          </a:p>
          <a:p>
            <a:pPr marL="514350" indent="-514350">
              <a:buAutoNum type="arabicPeriod"/>
            </a:pPr>
            <a:r>
              <a:rPr lang="tr-TR" dirty="0"/>
              <a:t>Fiziksel sayfa ikincil bellektedir.</a:t>
            </a:r>
          </a:p>
          <a:p>
            <a:pPr marL="514350" indent="-514350">
              <a:buAutoNum type="arabicPeriod"/>
            </a:pPr>
            <a:r>
              <a:rPr lang="tr-TR" dirty="0"/>
              <a:t>Fiziksel sayfa henüz atanmamıştır.</a:t>
            </a:r>
          </a:p>
        </p:txBody>
      </p:sp>
      <p:sp>
        <p:nvSpPr>
          <p:cNvPr id="19" name="Slayt Numarası Yer Tutucusu 3">
            <a:extLst>
              <a:ext uri="{FF2B5EF4-FFF2-40B4-BE49-F238E27FC236}">
                <a16:creationId xmlns:a16="http://schemas.microsoft.com/office/drawing/2014/main" id="{A67CF4DD-4C17-4999-BDAC-805D1CD00DE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pPr/>
              <a:t>21</a:t>
            </a:fld>
            <a:endParaRPr lang="tr-TR" dirty="0"/>
          </a:p>
        </p:txBody>
      </p:sp>
      <p:sp>
        <p:nvSpPr>
          <p:cNvPr id="20" name="Dikdörtgen 19">
            <a:extLst>
              <a:ext uri="{FF2B5EF4-FFF2-40B4-BE49-F238E27FC236}">
                <a16:creationId xmlns:a16="http://schemas.microsoft.com/office/drawing/2014/main" id="{BF835C68-B938-4879-8AE0-C6344254E589}"/>
              </a:ext>
            </a:extLst>
          </p:cNvPr>
          <p:cNvSpPr/>
          <p:nvPr/>
        </p:nvSpPr>
        <p:spPr>
          <a:xfrm>
            <a:off x="1850453" y="1878691"/>
            <a:ext cx="1542987"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21" name="Dikdörtgen 20">
            <a:extLst>
              <a:ext uri="{FF2B5EF4-FFF2-40B4-BE49-F238E27FC236}">
                <a16:creationId xmlns:a16="http://schemas.microsoft.com/office/drawing/2014/main" id="{5B45AE14-8B2D-486D-BA43-C24B1F692E0E}"/>
              </a:ext>
            </a:extLst>
          </p:cNvPr>
          <p:cNvSpPr/>
          <p:nvPr/>
        </p:nvSpPr>
        <p:spPr>
          <a:xfrm rot="5400000">
            <a:off x="8050731" y="2042965"/>
            <a:ext cx="3085562"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22" name="Dikdörtgen 21">
            <a:extLst>
              <a:ext uri="{FF2B5EF4-FFF2-40B4-BE49-F238E27FC236}">
                <a16:creationId xmlns:a16="http://schemas.microsoft.com/office/drawing/2014/main" id="{AEFA0AFB-F84C-4479-A3EE-0D3E824A7EDF}"/>
              </a:ext>
            </a:extLst>
          </p:cNvPr>
          <p:cNvSpPr/>
          <p:nvPr/>
        </p:nvSpPr>
        <p:spPr>
          <a:xfrm>
            <a:off x="8748685" y="2179092"/>
            <a:ext cx="1689652" cy="1654187"/>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23" name="Dikdörtgen 22">
            <a:extLst>
              <a:ext uri="{FF2B5EF4-FFF2-40B4-BE49-F238E27FC236}">
                <a16:creationId xmlns:a16="http://schemas.microsoft.com/office/drawing/2014/main" id="{8611553C-B26E-4FF8-B7B2-319ED6A1CD36}"/>
              </a:ext>
            </a:extLst>
          </p:cNvPr>
          <p:cNvSpPr/>
          <p:nvPr/>
        </p:nvSpPr>
        <p:spPr>
          <a:xfrm>
            <a:off x="4059959" y="1878691"/>
            <a:ext cx="1401404" cy="1772044"/>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24" name="Düz Ok Bağlayıcısı 23">
            <a:extLst>
              <a:ext uri="{FF2B5EF4-FFF2-40B4-BE49-F238E27FC236}">
                <a16:creationId xmlns:a16="http://schemas.microsoft.com/office/drawing/2014/main" id="{42D6C1D0-2998-4A0E-834F-B51CEAF131A3}"/>
              </a:ext>
            </a:extLst>
          </p:cNvPr>
          <p:cNvCxnSpPr>
            <a:cxnSpLocks/>
          </p:cNvCxnSpPr>
          <p:nvPr/>
        </p:nvCxnSpPr>
        <p:spPr>
          <a:xfrm>
            <a:off x="3385339" y="2743532"/>
            <a:ext cx="67462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a:extLst>
              <a:ext uri="{FF2B5EF4-FFF2-40B4-BE49-F238E27FC236}">
                <a16:creationId xmlns:a16="http://schemas.microsoft.com/office/drawing/2014/main" id="{950CFE86-6D00-4B8A-8104-995ED08DE127}"/>
              </a:ext>
            </a:extLst>
          </p:cNvPr>
          <p:cNvCxnSpPr>
            <a:cxnSpLocks/>
          </p:cNvCxnSpPr>
          <p:nvPr/>
        </p:nvCxnSpPr>
        <p:spPr>
          <a:xfrm>
            <a:off x="5461363" y="2529642"/>
            <a:ext cx="2979343"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Metin kutusu 33">
            <a:extLst>
              <a:ext uri="{FF2B5EF4-FFF2-40B4-BE49-F238E27FC236}">
                <a16:creationId xmlns:a16="http://schemas.microsoft.com/office/drawing/2014/main" id="{D3F3E70A-7036-46D3-9F10-4FFE2FAF8337}"/>
              </a:ext>
            </a:extLst>
          </p:cNvPr>
          <p:cNvSpPr txBox="1"/>
          <p:nvPr/>
        </p:nvSpPr>
        <p:spPr>
          <a:xfrm>
            <a:off x="8790786" y="2088906"/>
            <a:ext cx="1031837" cy="923330"/>
          </a:xfrm>
          <a:prstGeom prst="rect">
            <a:avLst/>
          </a:prstGeom>
          <a:noFill/>
        </p:spPr>
        <p:txBody>
          <a:bodyPr wrap="square" rtlCol="0">
            <a:spAutoFit/>
          </a:bodyPr>
          <a:lstStyle/>
          <a:p>
            <a:r>
              <a:rPr lang="tr-TR" sz="5400" b="1" dirty="0">
                <a:solidFill>
                  <a:srgbClr val="FF0000"/>
                </a:solidFill>
              </a:rPr>
              <a:t>?</a:t>
            </a:r>
          </a:p>
        </p:txBody>
      </p:sp>
      <p:sp>
        <p:nvSpPr>
          <p:cNvPr id="35" name="Dikdörtgen: Köşeleri Yuvarlatılmış 34">
            <a:extLst>
              <a:ext uri="{FF2B5EF4-FFF2-40B4-BE49-F238E27FC236}">
                <a16:creationId xmlns:a16="http://schemas.microsoft.com/office/drawing/2014/main" id="{00606FEA-A8FF-4FEA-862C-8C284EFDB83A}"/>
              </a:ext>
            </a:extLst>
          </p:cNvPr>
          <p:cNvSpPr/>
          <p:nvPr/>
        </p:nvSpPr>
        <p:spPr>
          <a:xfrm>
            <a:off x="5684353" y="2655570"/>
            <a:ext cx="2568146" cy="589278"/>
          </a:xfrm>
          <a:prstGeom prst="roundRect">
            <a:avLst>
              <a:gd name="adj" fmla="val 50000"/>
            </a:avLst>
          </a:prstGeom>
          <a:solidFill>
            <a:srgbClr val="C00000"/>
          </a:solidFill>
          <a:ln w="38100">
            <a:solidFill>
              <a:srgbClr val="8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b="1" dirty="0"/>
              <a:t>Sayfa Hatası</a:t>
            </a:r>
          </a:p>
        </p:txBody>
      </p:sp>
    </p:spTree>
    <p:extLst>
      <p:ext uri="{BB962C8B-B14F-4D97-AF65-F5344CB8AC3E}">
        <p14:creationId xmlns:p14="http://schemas.microsoft.com/office/powerpoint/2010/main" val="58507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D190B7-9E37-4AC5-BC9F-81DF8A7B3D6F}"/>
              </a:ext>
            </a:extLst>
          </p:cNvPr>
          <p:cNvSpPr>
            <a:spLocks noGrp="1"/>
          </p:cNvSpPr>
          <p:nvPr>
            <p:ph type="title"/>
          </p:nvPr>
        </p:nvSpPr>
        <p:spPr/>
        <p:txBody>
          <a:bodyPr/>
          <a:lstStyle/>
          <a:p>
            <a:r>
              <a:rPr lang="tr-TR" dirty="0"/>
              <a:t>Sayfa Hatası</a:t>
            </a:r>
          </a:p>
        </p:txBody>
      </p:sp>
      <p:sp>
        <p:nvSpPr>
          <p:cNvPr id="3" name="İçerik Yer Tutucusu 2">
            <a:extLst>
              <a:ext uri="{FF2B5EF4-FFF2-40B4-BE49-F238E27FC236}">
                <a16:creationId xmlns:a16="http://schemas.microsoft.com/office/drawing/2014/main" id="{5A122801-DEE2-4BF1-9CF5-F9E725D6AAC0}"/>
              </a:ext>
            </a:extLst>
          </p:cNvPr>
          <p:cNvSpPr>
            <a:spLocks noGrp="1"/>
          </p:cNvSpPr>
          <p:nvPr>
            <p:ph idx="1"/>
          </p:nvPr>
        </p:nvSpPr>
        <p:spPr/>
        <p:txBody>
          <a:bodyPr vert="horz" lIns="91440" tIns="45720" rIns="91440" bIns="45720" rtlCol="0" anchor="t">
            <a:normAutofit/>
          </a:bodyPr>
          <a:lstStyle/>
          <a:p>
            <a:pPr marL="0" indent="0">
              <a:buNone/>
            </a:pPr>
            <a:r>
              <a:rPr lang="tr-TR" dirty="0"/>
              <a:t>Sayfa hatası olduğu zaman denetim </a:t>
            </a:r>
            <a:r>
              <a:rPr lang="tr-TR" b="1" dirty="0"/>
              <a:t>işletim sistemine </a:t>
            </a:r>
            <a:r>
              <a:rPr lang="tr-TR" dirty="0"/>
              <a:t>geçer.</a:t>
            </a:r>
          </a:p>
          <a:p>
            <a:pPr marL="0" indent="0">
              <a:buNone/>
            </a:pPr>
            <a:r>
              <a:rPr lang="tr-TR" dirty="0"/>
              <a:t>İşletim sistemi sayfayı ikincil bellekte bulmaya çalışır. </a:t>
            </a:r>
          </a:p>
          <a:p>
            <a:pPr lvl="1"/>
            <a:r>
              <a:rPr lang="tr-TR" dirty="0"/>
              <a:t>Önceden hangi sayfaların ikincil belleğe alınacağını bilemediğimiz için ikincil bellekte bu sayfalar için ayrılmış bir bölüm bulunur, bu bölüme takas dosyası  (İngilizce: </a:t>
            </a:r>
            <a:r>
              <a:rPr lang="tr-TR" i="1" dirty="0"/>
              <a:t>swap </a:t>
            </a:r>
            <a:r>
              <a:rPr lang="tr-TR" i="1" dirty="0" err="1"/>
              <a:t>space</a:t>
            </a:r>
            <a:r>
              <a:rPr lang="tr-TR" dirty="0"/>
              <a:t>)</a:t>
            </a:r>
            <a:r>
              <a:rPr lang="tr-TR" i="1" dirty="0"/>
              <a:t> </a:t>
            </a:r>
            <a:r>
              <a:rPr lang="tr-TR" dirty="0"/>
              <a:t>denir. </a:t>
            </a:r>
          </a:p>
          <a:p>
            <a:pPr lvl="1"/>
            <a:r>
              <a:rPr lang="tr-TR" dirty="0"/>
              <a:t>Aynı zamanda bu bölümdeki sayfaların nerede durduğunun da kaydını tutan bir yapı oluşturur. (Sayfa tablosunda da tutulabilir, ayrı bir tablo da olabilir.)</a:t>
            </a:r>
          </a:p>
        </p:txBody>
      </p:sp>
      <p:sp>
        <p:nvSpPr>
          <p:cNvPr id="4" name="Slayt Numarası Yer Tutucusu 3">
            <a:extLst>
              <a:ext uri="{FF2B5EF4-FFF2-40B4-BE49-F238E27FC236}">
                <a16:creationId xmlns:a16="http://schemas.microsoft.com/office/drawing/2014/main" id="{1F080F40-1342-41FA-A4CA-B849B1345145}"/>
              </a:ext>
            </a:extLst>
          </p:cNvPr>
          <p:cNvSpPr>
            <a:spLocks noGrp="1"/>
          </p:cNvSpPr>
          <p:nvPr>
            <p:ph type="sldNum" sz="quarter" idx="12"/>
          </p:nvPr>
        </p:nvSpPr>
        <p:spPr/>
        <p:txBody>
          <a:bodyPr/>
          <a:lstStyle/>
          <a:p>
            <a:fld id="{320A84BC-3F9E-4B08-9743-FC4E27FA5126}" type="slidenum">
              <a:rPr lang="tr-TR" smtClean="0"/>
              <a:t>22</a:t>
            </a:fld>
            <a:endParaRPr lang="tr-TR"/>
          </a:p>
        </p:txBody>
      </p:sp>
      <p:grpSp>
        <p:nvGrpSpPr>
          <p:cNvPr id="14" name="Grup 13">
            <a:extLst>
              <a:ext uri="{FF2B5EF4-FFF2-40B4-BE49-F238E27FC236}">
                <a16:creationId xmlns:a16="http://schemas.microsoft.com/office/drawing/2014/main" id="{64A8CBF8-91C6-446B-804F-8D20C3F670E4}"/>
              </a:ext>
            </a:extLst>
          </p:cNvPr>
          <p:cNvGrpSpPr/>
          <p:nvPr/>
        </p:nvGrpSpPr>
        <p:grpSpPr>
          <a:xfrm>
            <a:off x="1424162" y="3999802"/>
            <a:ext cx="9343676" cy="1778260"/>
            <a:chOff x="1565973" y="2079562"/>
            <a:chExt cx="9343676" cy="1778260"/>
          </a:xfrm>
        </p:grpSpPr>
        <p:sp>
          <p:nvSpPr>
            <p:cNvPr id="5" name="Dikdörtgen 4">
              <a:extLst>
                <a:ext uri="{FF2B5EF4-FFF2-40B4-BE49-F238E27FC236}">
                  <a16:creationId xmlns:a16="http://schemas.microsoft.com/office/drawing/2014/main" id="{AD9961F9-C3F0-4EDD-82A5-A937A3E92913}"/>
                </a:ext>
              </a:extLst>
            </p:cNvPr>
            <p:cNvSpPr/>
            <p:nvPr/>
          </p:nvSpPr>
          <p:spPr>
            <a:xfrm>
              <a:off x="1565973" y="2085778"/>
              <a:ext cx="1542987"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6" name="Dikdörtgen 5">
              <a:extLst>
                <a:ext uri="{FF2B5EF4-FFF2-40B4-BE49-F238E27FC236}">
                  <a16:creationId xmlns:a16="http://schemas.microsoft.com/office/drawing/2014/main" id="{4819F275-A9F1-48BE-9A73-D92F769529A1}"/>
                </a:ext>
              </a:extLst>
            </p:cNvPr>
            <p:cNvSpPr/>
            <p:nvPr/>
          </p:nvSpPr>
          <p:spPr>
            <a:xfrm rot="5400000">
              <a:off x="5995651" y="1810207"/>
              <a:ext cx="1772043"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7" name="Dikdörtgen 6">
              <a:extLst>
                <a:ext uri="{FF2B5EF4-FFF2-40B4-BE49-F238E27FC236}">
                  <a16:creationId xmlns:a16="http://schemas.microsoft.com/office/drawing/2014/main" id="{A23C43AD-3EEF-4EF1-916D-EE6081ACEA09}"/>
                </a:ext>
              </a:extLst>
            </p:cNvPr>
            <p:cNvSpPr/>
            <p:nvPr/>
          </p:nvSpPr>
          <p:spPr>
            <a:xfrm>
              <a:off x="6036846" y="2603093"/>
              <a:ext cx="1689652" cy="1003705"/>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8" name="Dikdörtgen 7">
              <a:extLst>
                <a:ext uri="{FF2B5EF4-FFF2-40B4-BE49-F238E27FC236}">
                  <a16:creationId xmlns:a16="http://schemas.microsoft.com/office/drawing/2014/main" id="{EB66A41A-1266-4607-8E35-717B663125EA}"/>
                </a:ext>
              </a:extLst>
            </p:cNvPr>
            <p:cNvSpPr/>
            <p:nvPr/>
          </p:nvSpPr>
          <p:spPr>
            <a:xfrm>
              <a:off x="3775479" y="2085778"/>
              <a:ext cx="1401404" cy="1772044"/>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9" name="Düz Ok Bağlayıcısı 8">
              <a:extLst>
                <a:ext uri="{FF2B5EF4-FFF2-40B4-BE49-F238E27FC236}">
                  <a16:creationId xmlns:a16="http://schemas.microsoft.com/office/drawing/2014/main" id="{F25A847C-22E3-479D-A62E-C28F0DC67B57}"/>
                </a:ext>
              </a:extLst>
            </p:cNvPr>
            <p:cNvCxnSpPr>
              <a:cxnSpLocks/>
            </p:cNvCxnSpPr>
            <p:nvPr/>
          </p:nvCxnSpPr>
          <p:spPr>
            <a:xfrm>
              <a:off x="3100859" y="2751108"/>
              <a:ext cx="67462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EC5DF1F3-2E08-4FE1-9501-13BBCC60831C}"/>
                </a:ext>
              </a:extLst>
            </p:cNvPr>
            <p:cNvCxnSpPr>
              <a:cxnSpLocks/>
            </p:cNvCxnSpPr>
            <p:nvPr/>
          </p:nvCxnSpPr>
          <p:spPr>
            <a:xfrm>
              <a:off x="5176883" y="2736729"/>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0A98071F-EFE4-44C3-BC23-3C3C896A33FD}"/>
                </a:ext>
              </a:extLst>
            </p:cNvPr>
            <p:cNvCxnSpPr>
              <a:cxnSpLocks/>
            </p:cNvCxnSpPr>
            <p:nvPr/>
          </p:nvCxnSpPr>
          <p:spPr>
            <a:xfrm>
              <a:off x="8043266" y="2679458"/>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ikdörtgen 12">
              <a:extLst>
                <a:ext uri="{FF2B5EF4-FFF2-40B4-BE49-F238E27FC236}">
                  <a16:creationId xmlns:a16="http://schemas.microsoft.com/office/drawing/2014/main" id="{2BA88872-F851-455B-9EE3-18F441307D40}"/>
                </a:ext>
              </a:extLst>
            </p:cNvPr>
            <p:cNvSpPr/>
            <p:nvPr/>
          </p:nvSpPr>
          <p:spPr>
            <a:xfrm rot="5400000">
              <a:off x="8862033" y="1803992"/>
              <a:ext cx="1772045"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İkincil Bellek</a:t>
              </a:r>
            </a:p>
          </p:txBody>
        </p:sp>
      </p:grpSp>
      <p:grpSp>
        <p:nvGrpSpPr>
          <p:cNvPr id="15" name="Grafik 7" descr="Veri tabanı">
            <a:extLst>
              <a:ext uri="{FF2B5EF4-FFF2-40B4-BE49-F238E27FC236}">
                <a16:creationId xmlns:a16="http://schemas.microsoft.com/office/drawing/2014/main" id="{387598C1-99A9-49C2-8C1F-0A03FED79076}"/>
              </a:ext>
            </a:extLst>
          </p:cNvPr>
          <p:cNvGrpSpPr/>
          <p:nvPr/>
        </p:nvGrpSpPr>
        <p:grpSpPr>
          <a:xfrm>
            <a:off x="8834751" y="4567817"/>
            <a:ext cx="1542988" cy="1003705"/>
            <a:chOff x="7538415" y="4403655"/>
            <a:chExt cx="1339297" cy="860976"/>
          </a:xfrm>
          <a:solidFill>
            <a:schemeClr val="tx1">
              <a:lumMod val="95000"/>
              <a:lumOff val="5000"/>
            </a:schemeClr>
          </a:solidFill>
        </p:grpSpPr>
        <p:sp>
          <p:nvSpPr>
            <p:cNvPr id="16" name="Serbest Form: Şekil 15">
              <a:extLst>
                <a:ext uri="{FF2B5EF4-FFF2-40B4-BE49-F238E27FC236}">
                  <a16:creationId xmlns:a16="http://schemas.microsoft.com/office/drawing/2014/main" id="{59EF33D7-FD27-4A03-BC84-A69851D483D5}"/>
                </a:ext>
              </a:extLst>
            </p:cNvPr>
            <p:cNvSpPr/>
            <p:nvPr/>
          </p:nvSpPr>
          <p:spPr>
            <a:xfrm>
              <a:off x="7538415" y="4403655"/>
              <a:ext cx="1339297" cy="382656"/>
            </a:xfrm>
            <a:custGeom>
              <a:avLst/>
              <a:gdLst>
                <a:gd name="connsiteX0" fmla="*/ 1339298 w 1339297"/>
                <a:gd name="connsiteY0" fmla="*/ 191328 h 382656"/>
                <a:gd name="connsiteX1" fmla="*/ 669649 w 1339297"/>
                <a:gd name="connsiteY1" fmla="*/ 382657 h 382656"/>
                <a:gd name="connsiteX2" fmla="*/ 0 w 1339297"/>
                <a:gd name="connsiteY2" fmla="*/ 191328 h 382656"/>
                <a:gd name="connsiteX3" fmla="*/ 669649 w 1339297"/>
                <a:gd name="connsiteY3" fmla="*/ 0 h 382656"/>
                <a:gd name="connsiteX4" fmla="*/ 1339298 w 1339297"/>
                <a:gd name="connsiteY4" fmla="*/ 191328 h 38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297" h="382656">
                  <a:moveTo>
                    <a:pt x="1339298" y="191328"/>
                  </a:moveTo>
                  <a:cubicBezTo>
                    <a:pt x="1339298" y="296996"/>
                    <a:pt x="1039486" y="382657"/>
                    <a:pt x="669649" y="382657"/>
                  </a:cubicBezTo>
                  <a:cubicBezTo>
                    <a:pt x="299812" y="382657"/>
                    <a:pt x="0" y="296996"/>
                    <a:pt x="0" y="191328"/>
                  </a:cubicBezTo>
                  <a:cubicBezTo>
                    <a:pt x="0" y="85661"/>
                    <a:pt x="299812" y="0"/>
                    <a:pt x="669649" y="0"/>
                  </a:cubicBezTo>
                  <a:cubicBezTo>
                    <a:pt x="1039486" y="0"/>
                    <a:pt x="1339298" y="85661"/>
                    <a:pt x="1339298" y="191328"/>
                  </a:cubicBezTo>
                  <a:close/>
                </a:path>
              </a:pathLst>
            </a:custGeom>
            <a:grpFill/>
            <a:ln w="23912" cap="flat">
              <a:noFill/>
              <a:prstDash val="solid"/>
              <a:miter/>
            </a:ln>
          </p:spPr>
          <p:txBody>
            <a:bodyPr rtlCol="0" anchor="ctr"/>
            <a:lstStyle/>
            <a:p>
              <a:endParaRPr lang="tr-TR"/>
            </a:p>
          </p:txBody>
        </p:sp>
        <p:sp>
          <p:nvSpPr>
            <p:cNvPr id="17" name="Serbest Form: Şekil 16">
              <a:extLst>
                <a:ext uri="{FF2B5EF4-FFF2-40B4-BE49-F238E27FC236}">
                  <a16:creationId xmlns:a16="http://schemas.microsoft.com/office/drawing/2014/main" id="{D2E5262D-A74B-4C4C-BDB0-CA4CA80CB03C}"/>
                </a:ext>
              </a:extLst>
            </p:cNvPr>
            <p:cNvSpPr/>
            <p:nvPr/>
          </p:nvSpPr>
          <p:spPr>
            <a:xfrm>
              <a:off x="7538415" y="4690647"/>
              <a:ext cx="1339297" cy="573984"/>
            </a:xfrm>
            <a:custGeom>
              <a:avLst/>
              <a:gdLst>
                <a:gd name="connsiteX0" fmla="*/ 1147970 w 1339297"/>
                <a:gd name="connsiteY0" fmla="*/ 382657 h 573984"/>
                <a:gd name="connsiteX1" fmla="*/ 1100138 w 1339297"/>
                <a:gd name="connsiteY1" fmla="*/ 334824 h 573984"/>
                <a:gd name="connsiteX2" fmla="*/ 1147970 w 1339297"/>
                <a:gd name="connsiteY2" fmla="*/ 286992 h 573984"/>
                <a:gd name="connsiteX3" fmla="*/ 1195802 w 1339297"/>
                <a:gd name="connsiteY3" fmla="*/ 334824 h 573984"/>
                <a:gd name="connsiteX4" fmla="*/ 1147970 w 1339297"/>
                <a:gd name="connsiteY4" fmla="*/ 382657 h 573984"/>
                <a:gd name="connsiteX5" fmla="*/ 669649 w 1339297"/>
                <a:gd name="connsiteY5" fmla="*/ 191328 h 573984"/>
                <a:gd name="connsiteX6" fmla="*/ 0 w 1339297"/>
                <a:gd name="connsiteY6" fmla="*/ 0 h 573984"/>
                <a:gd name="connsiteX7" fmla="*/ 0 w 1339297"/>
                <a:gd name="connsiteY7" fmla="*/ 382657 h 573984"/>
                <a:gd name="connsiteX8" fmla="*/ 669649 w 1339297"/>
                <a:gd name="connsiteY8" fmla="*/ 573985 h 573984"/>
                <a:gd name="connsiteX9" fmla="*/ 1339298 w 1339297"/>
                <a:gd name="connsiteY9" fmla="*/ 382657 h 573984"/>
                <a:gd name="connsiteX10" fmla="*/ 1339298 w 1339297"/>
                <a:gd name="connsiteY10" fmla="*/ 0 h 573984"/>
                <a:gd name="connsiteX11" fmla="*/ 669649 w 1339297"/>
                <a:gd name="connsiteY11" fmla="*/ 191328 h 57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297" h="573984">
                  <a:moveTo>
                    <a:pt x="1147970" y="382657"/>
                  </a:moveTo>
                  <a:cubicBezTo>
                    <a:pt x="1119270" y="382657"/>
                    <a:pt x="1100138" y="363524"/>
                    <a:pt x="1100138" y="334824"/>
                  </a:cubicBezTo>
                  <a:cubicBezTo>
                    <a:pt x="1100138" y="306125"/>
                    <a:pt x="1119270" y="286992"/>
                    <a:pt x="1147970" y="286992"/>
                  </a:cubicBezTo>
                  <a:cubicBezTo>
                    <a:pt x="1176669" y="286992"/>
                    <a:pt x="1195802" y="306125"/>
                    <a:pt x="1195802" y="334824"/>
                  </a:cubicBezTo>
                  <a:cubicBezTo>
                    <a:pt x="1195802" y="363524"/>
                    <a:pt x="1176669" y="382657"/>
                    <a:pt x="1147970" y="382657"/>
                  </a:cubicBezTo>
                  <a:close/>
                  <a:moveTo>
                    <a:pt x="669649" y="191328"/>
                  </a:moveTo>
                  <a:cubicBezTo>
                    <a:pt x="301342" y="191328"/>
                    <a:pt x="0" y="105231"/>
                    <a:pt x="0" y="0"/>
                  </a:cubicBezTo>
                  <a:lnTo>
                    <a:pt x="0" y="382657"/>
                  </a:lnTo>
                  <a:cubicBezTo>
                    <a:pt x="0" y="487887"/>
                    <a:pt x="301342" y="573985"/>
                    <a:pt x="669649" y="573985"/>
                  </a:cubicBezTo>
                  <a:cubicBezTo>
                    <a:pt x="1037956" y="573985"/>
                    <a:pt x="1339298" y="487887"/>
                    <a:pt x="1339298" y="382657"/>
                  </a:cubicBezTo>
                  <a:lnTo>
                    <a:pt x="1339298" y="0"/>
                  </a:lnTo>
                  <a:cubicBezTo>
                    <a:pt x="1339298" y="105231"/>
                    <a:pt x="1037956" y="191328"/>
                    <a:pt x="669649" y="191328"/>
                  </a:cubicBezTo>
                  <a:close/>
                </a:path>
              </a:pathLst>
            </a:custGeom>
            <a:grpFill/>
            <a:ln w="23912" cap="flat">
              <a:noFill/>
              <a:prstDash val="solid"/>
              <a:miter/>
            </a:ln>
          </p:spPr>
          <p:txBody>
            <a:bodyPr rtlCol="0" anchor="ctr"/>
            <a:lstStyle/>
            <a:p>
              <a:endParaRPr lang="tr-TR" dirty="0"/>
            </a:p>
          </p:txBody>
        </p:sp>
      </p:grpSp>
    </p:spTree>
    <p:extLst>
      <p:ext uri="{BB962C8B-B14F-4D97-AF65-F5344CB8AC3E}">
        <p14:creationId xmlns:p14="http://schemas.microsoft.com/office/powerpoint/2010/main" val="399259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B5AF4-0F27-4552-9514-620EB5373DBA}"/>
              </a:ext>
            </a:extLst>
          </p:cNvPr>
          <p:cNvSpPr>
            <a:spLocks noGrp="1"/>
          </p:cNvSpPr>
          <p:nvPr>
            <p:ph type="title"/>
          </p:nvPr>
        </p:nvSpPr>
        <p:spPr/>
        <p:txBody>
          <a:bodyPr/>
          <a:lstStyle/>
          <a:p>
            <a:r>
              <a:rPr lang="tr-TR" dirty="0"/>
              <a:t>Sayfa Hatası</a:t>
            </a:r>
          </a:p>
        </p:txBody>
      </p:sp>
      <p:sp>
        <p:nvSpPr>
          <p:cNvPr id="3" name="İçerik Yer Tutucusu 2">
            <a:extLst>
              <a:ext uri="{FF2B5EF4-FFF2-40B4-BE49-F238E27FC236}">
                <a16:creationId xmlns:a16="http://schemas.microsoft.com/office/drawing/2014/main" id="{182D13B6-E2C0-449C-815D-E1F7D9E1C380}"/>
              </a:ext>
            </a:extLst>
          </p:cNvPr>
          <p:cNvSpPr>
            <a:spLocks noGrp="1"/>
          </p:cNvSpPr>
          <p:nvPr>
            <p:ph idx="1"/>
          </p:nvPr>
        </p:nvSpPr>
        <p:spPr/>
        <p:txBody>
          <a:bodyPr/>
          <a:lstStyle/>
          <a:p>
            <a:pPr marL="0" indent="0">
              <a:buNone/>
            </a:pPr>
            <a:r>
              <a:rPr lang="tr-TR" dirty="0"/>
              <a:t>Sayfa ikincil bellekte bulunursa belleğe getirilmesi gerekir.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Bellekte yazılacak yer yoksa, bir sayfa seçilir ve ikincil belleğe yazılır. Getirilen veri de onun yerine yazılır. </a:t>
            </a:r>
          </a:p>
          <a:p>
            <a:pPr lvl="1"/>
            <a:r>
              <a:rPr lang="tr-TR" dirty="0"/>
              <a:t>Burada sayfa seçmek için önbellek veri çıkarma politikalarında gördüğümüz algoritmalar kullanılır. </a:t>
            </a:r>
          </a:p>
        </p:txBody>
      </p:sp>
      <p:sp>
        <p:nvSpPr>
          <p:cNvPr id="4" name="Slayt Numarası Yer Tutucusu 3">
            <a:extLst>
              <a:ext uri="{FF2B5EF4-FFF2-40B4-BE49-F238E27FC236}">
                <a16:creationId xmlns:a16="http://schemas.microsoft.com/office/drawing/2014/main" id="{379637E9-9CB9-4ED1-972D-C17E1F355B2A}"/>
              </a:ext>
            </a:extLst>
          </p:cNvPr>
          <p:cNvSpPr>
            <a:spLocks noGrp="1"/>
          </p:cNvSpPr>
          <p:nvPr>
            <p:ph type="sldNum" sz="quarter" idx="12"/>
          </p:nvPr>
        </p:nvSpPr>
        <p:spPr/>
        <p:txBody>
          <a:bodyPr/>
          <a:lstStyle/>
          <a:p>
            <a:fld id="{320A84BC-3F9E-4B08-9743-FC4E27FA5126}" type="slidenum">
              <a:rPr lang="tr-TR" smtClean="0"/>
              <a:t>23</a:t>
            </a:fld>
            <a:endParaRPr lang="tr-TR"/>
          </a:p>
        </p:txBody>
      </p:sp>
      <p:grpSp>
        <p:nvGrpSpPr>
          <p:cNvPr id="20" name="Grup 19">
            <a:extLst>
              <a:ext uri="{FF2B5EF4-FFF2-40B4-BE49-F238E27FC236}">
                <a16:creationId xmlns:a16="http://schemas.microsoft.com/office/drawing/2014/main" id="{2935B611-0541-4588-8D7A-07544A41876A}"/>
              </a:ext>
            </a:extLst>
          </p:cNvPr>
          <p:cNvGrpSpPr/>
          <p:nvPr/>
        </p:nvGrpSpPr>
        <p:grpSpPr>
          <a:xfrm>
            <a:off x="1424162" y="1928059"/>
            <a:ext cx="9343676" cy="1778260"/>
            <a:chOff x="1424162" y="1928059"/>
            <a:chExt cx="9343676" cy="1778260"/>
          </a:xfrm>
        </p:grpSpPr>
        <p:grpSp>
          <p:nvGrpSpPr>
            <p:cNvPr id="5" name="Grup 4">
              <a:extLst>
                <a:ext uri="{FF2B5EF4-FFF2-40B4-BE49-F238E27FC236}">
                  <a16:creationId xmlns:a16="http://schemas.microsoft.com/office/drawing/2014/main" id="{4FDE4633-9291-45CE-8EBC-CEFBB7326EE1}"/>
                </a:ext>
              </a:extLst>
            </p:cNvPr>
            <p:cNvGrpSpPr/>
            <p:nvPr/>
          </p:nvGrpSpPr>
          <p:grpSpPr>
            <a:xfrm>
              <a:off x="1424162" y="1928059"/>
              <a:ext cx="9343676" cy="1778260"/>
              <a:chOff x="1565973" y="2079562"/>
              <a:chExt cx="9343676" cy="1778260"/>
            </a:xfrm>
          </p:grpSpPr>
          <p:sp>
            <p:nvSpPr>
              <p:cNvPr id="6" name="Dikdörtgen 5">
                <a:extLst>
                  <a:ext uri="{FF2B5EF4-FFF2-40B4-BE49-F238E27FC236}">
                    <a16:creationId xmlns:a16="http://schemas.microsoft.com/office/drawing/2014/main" id="{582C10EB-0165-4FD7-9BBD-075541A7373D}"/>
                  </a:ext>
                </a:extLst>
              </p:cNvPr>
              <p:cNvSpPr/>
              <p:nvPr/>
            </p:nvSpPr>
            <p:spPr>
              <a:xfrm>
                <a:off x="1565973" y="2085778"/>
                <a:ext cx="1542987"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7" name="Dikdörtgen 6">
                <a:extLst>
                  <a:ext uri="{FF2B5EF4-FFF2-40B4-BE49-F238E27FC236}">
                    <a16:creationId xmlns:a16="http://schemas.microsoft.com/office/drawing/2014/main" id="{430C1551-6059-431C-AD7E-2EB0907FDEA1}"/>
                  </a:ext>
                </a:extLst>
              </p:cNvPr>
              <p:cNvSpPr/>
              <p:nvPr/>
            </p:nvSpPr>
            <p:spPr>
              <a:xfrm rot="5400000">
                <a:off x="5995651" y="1810207"/>
                <a:ext cx="1772043"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8" name="Dikdörtgen 7">
                <a:extLst>
                  <a:ext uri="{FF2B5EF4-FFF2-40B4-BE49-F238E27FC236}">
                    <a16:creationId xmlns:a16="http://schemas.microsoft.com/office/drawing/2014/main" id="{3DE740E8-9D75-4AB2-B989-8C5FDD1613F5}"/>
                  </a:ext>
                </a:extLst>
              </p:cNvPr>
              <p:cNvSpPr/>
              <p:nvPr/>
            </p:nvSpPr>
            <p:spPr>
              <a:xfrm>
                <a:off x="6036846" y="2603093"/>
                <a:ext cx="1689652" cy="1003705"/>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9" name="Dikdörtgen 8">
                <a:extLst>
                  <a:ext uri="{FF2B5EF4-FFF2-40B4-BE49-F238E27FC236}">
                    <a16:creationId xmlns:a16="http://schemas.microsoft.com/office/drawing/2014/main" id="{5679FDCF-00B8-4743-AF9D-00C1351A8E35}"/>
                  </a:ext>
                </a:extLst>
              </p:cNvPr>
              <p:cNvSpPr/>
              <p:nvPr/>
            </p:nvSpPr>
            <p:spPr>
              <a:xfrm>
                <a:off x="3775479" y="2085778"/>
                <a:ext cx="1401404" cy="1772044"/>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10" name="Düz Ok Bağlayıcısı 9">
                <a:extLst>
                  <a:ext uri="{FF2B5EF4-FFF2-40B4-BE49-F238E27FC236}">
                    <a16:creationId xmlns:a16="http://schemas.microsoft.com/office/drawing/2014/main" id="{15583571-15C5-496D-B83D-03BBAFADA715}"/>
                  </a:ext>
                </a:extLst>
              </p:cNvPr>
              <p:cNvCxnSpPr>
                <a:cxnSpLocks/>
              </p:cNvCxnSpPr>
              <p:nvPr/>
            </p:nvCxnSpPr>
            <p:spPr>
              <a:xfrm>
                <a:off x="3100859" y="2751108"/>
                <a:ext cx="67462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2C5FCF68-DA32-4361-B4F8-AB36B949AF99}"/>
                  </a:ext>
                </a:extLst>
              </p:cNvPr>
              <p:cNvCxnSpPr>
                <a:cxnSpLocks/>
              </p:cNvCxnSpPr>
              <p:nvPr/>
            </p:nvCxnSpPr>
            <p:spPr>
              <a:xfrm>
                <a:off x="5176883" y="2736729"/>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E8BE1CDE-697A-46CB-B68C-7D54E59A1F5A}"/>
                  </a:ext>
                </a:extLst>
              </p:cNvPr>
              <p:cNvCxnSpPr>
                <a:cxnSpLocks/>
              </p:cNvCxnSpPr>
              <p:nvPr/>
            </p:nvCxnSpPr>
            <p:spPr>
              <a:xfrm>
                <a:off x="8043266" y="2679458"/>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ikdörtgen 12">
                <a:extLst>
                  <a:ext uri="{FF2B5EF4-FFF2-40B4-BE49-F238E27FC236}">
                    <a16:creationId xmlns:a16="http://schemas.microsoft.com/office/drawing/2014/main" id="{E05F0D90-795E-482A-9432-47E673A50E92}"/>
                  </a:ext>
                </a:extLst>
              </p:cNvPr>
              <p:cNvSpPr/>
              <p:nvPr/>
            </p:nvSpPr>
            <p:spPr>
              <a:xfrm rot="5400000">
                <a:off x="8862033" y="1803992"/>
                <a:ext cx="1772045"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İkincil Bellek</a:t>
                </a:r>
              </a:p>
            </p:txBody>
          </p:sp>
        </p:grpSp>
        <p:grpSp>
          <p:nvGrpSpPr>
            <p:cNvPr id="14" name="Grafik 7" descr="Veri tabanı">
              <a:extLst>
                <a:ext uri="{FF2B5EF4-FFF2-40B4-BE49-F238E27FC236}">
                  <a16:creationId xmlns:a16="http://schemas.microsoft.com/office/drawing/2014/main" id="{6B83B141-6964-4A04-A92B-B4AD84649BD8}"/>
                </a:ext>
              </a:extLst>
            </p:cNvPr>
            <p:cNvGrpSpPr/>
            <p:nvPr/>
          </p:nvGrpSpPr>
          <p:grpSpPr>
            <a:xfrm>
              <a:off x="8834750" y="2527955"/>
              <a:ext cx="1542988" cy="1003705"/>
              <a:chOff x="7538415" y="4403655"/>
              <a:chExt cx="1339297" cy="860976"/>
            </a:xfrm>
            <a:solidFill>
              <a:schemeClr val="tx1">
                <a:lumMod val="95000"/>
                <a:lumOff val="5000"/>
              </a:schemeClr>
            </a:solidFill>
          </p:grpSpPr>
          <p:sp>
            <p:nvSpPr>
              <p:cNvPr id="15" name="Serbest Form: Şekil 14">
                <a:extLst>
                  <a:ext uri="{FF2B5EF4-FFF2-40B4-BE49-F238E27FC236}">
                    <a16:creationId xmlns:a16="http://schemas.microsoft.com/office/drawing/2014/main" id="{429A2E44-D6D7-4D69-916B-2EBABE0A09D9}"/>
                  </a:ext>
                </a:extLst>
              </p:cNvPr>
              <p:cNvSpPr/>
              <p:nvPr/>
            </p:nvSpPr>
            <p:spPr>
              <a:xfrm>
                <a:off x="7538415" y="4403655"/>
                <a:ext cx="1339297" cy="382656"/>
              </a:xfrm>
              <a:custGeom>
                <a:avLst/>
                <a:gdLst>
                  <a:gd name="connsiteX0" fmla="*/ 1339298 w 1339297"/>
                  <a:gd name="connsiteY0" fmla="*/ 191328 h 382656"/>
                  <a:gd name="connsiteX1" fmla="*/ 669649 w 1339297"/>
                  <a:gd name="connsiteY1" fmla="*/ 382657 h 382656"/>
                  <a:gd name="connsiteX2" fmla="*/ 0 w 1339297"/>
                  <a:gd name="connsiteY2" fmla="*/ 191328 h 382656"/>
                  <a:gd name="connsiteX3" fmla="*/ 669649 w 1339297"/>
                  <a:gd name="connsiteY3" fmla="*/ 0 h 382656"/>
                  <a:gd name="connsiteX4" fmla="*/ 1339298 w 1339297"/>
                  <a:gd name="connsiteY4" fmla="*/ 191328 h 38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297" h="382656">
                    <a:moveTo>
                      <a:pt x="1339298" y="191328"/>
                    </a:moveTo>
                    <a:cubicBezTo>
                      <a:pt x="1339298" y="296996"/>
                      <a:pt x="1039486" y="382657"/>
                      <a:pt x="669649" y="382657"/>
                    </a:cubicBezTo>
                    <a:cubicBezTo>
                      <a:pt x="299812" y="382657"/>
                      <a:pt x="0" y="296996"/>
                      <a:pt x="0" y="191328"/>
                    </a:cubicBezTo>
                    <a:cubicBezTo>
                      <a:pt x="0" y="85661"/>
                      <a:pt x="299812" y="0"/>
                      <a:pt x="669649" y="0"/>
                    </a:cubicBezTo>
                    <a:cubicBezTo>
                      <a:pt x="1039486" y="0"/>
                      <a:pt x="1339298" y="85661"/>
                      <a:pt x="1339298" y="191328"/>
                    </a:cubicBezTo>
                    <a:close/>
                  </a:path>
                </a:pathLst>
              </a:custGeom>
              <a:grpFill/>
              <a:ln w="23912" cap="flat">
                <a:noFill/>
                <a:prstDash val="solid"/>
                <a:miter/>
              </a:ln>
            </p:spPr>
            <p:txBody>
              <a:bodyPr rtlCol="0" anchor="ctr"/>
              <a:lstStyle/>
              <a:p>
                <a:endParaRPr lang="tr-TR"/>
              </a:p>
            </p:txBody>
          </p:sp>
          <p:sp>
            <p:nvSpPr>
              <p:cNvPr id="16" name="Serbest Form: Şekil 15">
                <a:extLst>
                  <a:ext uri="{FF2B5EF4-FFF2-40B4-BE49-F238E27FC236}">
                    <a16:creationId xmlns:a16="http://schemas.microsoft.com/office/drawing/2014/main" id="{9FABC118-9D56-4424-A2DC-ABCB23F62E29}"/>
                  </a:ext>
                </a:extLst>
              </p:cNvPr>
              <p:cNvSpPr/>
              <p:nvPr/>
            </p:nvSpPr>
            <p:spPr>
              <a:xfrm>
                <a:off x="7538415" y="4690647"/>
                <a:ext cx="1339297" cy="573984"/>
              </a:xfrm>
              <a:custGeom>
                <a:avLst/>
                <a:gdLst>
                  <a:gd name="connsiteX0" fmla="*/ 1147970 w 1339297"/>
                  <a:gd name="connsiteY0" fmla="*/ 382657 h 573984"/>
                  <a:gd name="connsiteX1" fmla="*/ 1100138 w 1339297"/>
                  <a:gd name="connsiteY1" fmla="*/ 334824 h 573984"/>
                  <a:gd name="connsiteX2" fmla="*/ 1147970 w 1339297"/>
                  <a:gd name="connsiteY2" fmla="*/ 286992 h 573984"/>
                  <a:gd name="connsiteX3" fmla="*/ 1195802 w 1339297"/>
                  <a:gd name="connsiteY3" fmla="*/ 334824 h 573984"/>
                  <a:gd name="connsiteX4" fmla="*/ 1147970 w 1339297"/>
                  <a:gd name="connsiteY4" fmla="*/ 382657 h 573984"/>
                  <a:gd name="connsiteX5" fmla="*/ 669649 w 1339297"/>
                  <a:gd name="connsiteY5" fmla="*/ 191328 h 573984"/>
                  <a:gd name="connsiteX6" fmla="*/ 0 w 1339297"/>
                  <a:gd name="connsiteY6" fmla="*/ 0 h 573984"/>
                  <a:gd name="connsiteX7" fmla="*/ 0 w 1339297"/>
                  <a:gd name="connsiteY7" fmla="*/ 382657 h 573984"/>
                  <a:gd name="connsiteX8" fmla="*/ 669649 w 1339297"/>
                  <a:gd name="connsiteY8" fmla="*/ 573985 h 573984"/>
                  <a:gd name="connsiteX9" fmla="*/ 1339298 w 1339297"/>
                  <a:gd name="connsiteY9" fmla="*/ 382657 h 573984"/>
                  <a:gd name="connsiteX10" fmla="*/ 1339298 w 1339297"/>
                  <a:gd name="connsiteY10" fmla="*/ 0 h 573984"/>
                  <a:gd name="connsiteX11" fmla="*/ 669649 w 1339297"/>
                  <a:gd name="connsiteY11" fmla="*/ 191328 h 57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297" h="573984">
                    <a:moveTo>
                      <a:pt x="1147970" y="382657"/>
                    </a:moveTo>
                    <a:cubicBezTo>
                      <a:pt x="1119270" y="382657"/>
                      <a:pt x="1100138" y="363524"/>
                      <a:pt x="1100138" y="334824"/>
                    </a:cubicBezTo>
                    <a:cubicBezTo>
                      <a:pt x="1100138" y="306125"/>
                      <a:pt x="1119270" y="286992"/>
                      <a:pt x="1147970" y="286992"/>
                    </a:cubicBezTo>
                    <a:cubicBezTo>
                      <a:pt x="1176669" y="286992"/>
                      <a:pt x="1195802" y="306125"/>
                      <a:pt x="1195802" y="334824"/>
                    </a:cubicBezTo>
                    <a:cubicBezTo>
                      <a:pt x="1195802" y="363524"/>
                      <a:pt x="1176669" y="382657"/>
                      <a:pt x="1147970" y="382657"/>
                    </a:cubicBezTo>
                    <a:close/>
                    <a:moveTo>
                      <a:pt x="669649" y="191328"/>
                    </a:moveTo>
                    <a:cubicBezTo>
                      <a:pt x="301342" y="191328"/>
                      <a:pt x="0" y="105231"/>
                      <a:pt x="0" y="0"/>
                    </a:cubicBezTo>
                    <a:lnTo>
                      <a:pt x="0" y="382657"/>
                    </a:lnTo>
                    <a:cubicBezTo>
                      <a:pt x="0" y="487887"/>
                      <a:pt x="301342" y="573985"/>
                      <a:pt x="669649" y="573985"/>
                    </a:cubicBezTo>
                    <a:cubicBezTo>
                      <a:pt x="1037956" y="573985"/>
                      <a:pt x="1339298" y="487887"/>
                      <a:pt x="1339298" y="382657"/>
                    </a:cubicBezTo>
                    <a:lnTo>
                      <a:pt x="1339298" y="0"/>
                    </a:lnTo>
                    <a:cubicBezTo>
                      <a:pt x="1339298" y="105231"/>
                      <a:pt x="1037956" y="191328"/>
                      <a:pt x="669649" y="191328"/>
                    </a:cubicBezTo>
                    <a:close/>
                  </a:path>
                </a:pathLst>
              </a:custGeom>
              <a:grpFill/>
              <a:ln w="23912" cap="flat">
                <a:noFill/>
                <a:prstDash val="solid"/>
                <a:miter/>
              </a:ln>
            </p:spPr>
            <p:txBody>
              <a:bodyPr rtlCol="0" anchor="ctr"/>
              <a:lstStyle/>
              <a:p>
                <a:endParaRPr lang="tr-TR" dirty="0"/>
              </a:p>
            </p:txBody>
          </p:sp>
        </p:grpSp>
        <p:cxnSp>
          <p:nvCxnSpPr>
            <p:cNvPr id="17" name="Düz Ok Bağlayıcısı 16">
              <a:extLst>
                <a:ext uri="{FF2B5EF4-FFF2-40B4-BE49-F238E27FC236}">
                  <a16:creationId xmlns:a16="http://schemas.microsoft.com/office/drawing/2014/main" id="{3742B8ED-2B48-402A-9C34-DB82E77D56C2}"/>
                </a:ext>
              </a:extLst>
            </p:cNvPr>
            <p:cNvCxnSpPr>
              <a:cxnSpLocks/>
            </p:cNvCxnSpPr>
            <p:nvPr/>
          </p:nvCxnSpPr>
          <p:spPr>
            <a:xfrm flipH="1">
              <a:off x="7869870" y="3234830"/>
              <a:ext cx="57478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7643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014E02-6F76-4E13-8DA7-A7572CDFC3A8}"/>
              </a:ext>
            </a:extLst>
          </p:cNvPr>
          <p:cNvSpPr>
            <a:spLocks noGrp="1"/>
          </p:cNvSpPr>
          <p:nvPr>
            <p:ph type="title"/>
          </p:nvPr>
        </p:nvSpPr>
        <p:spPr/>
        <p:txBody>
          <a:bodyPr/>
          <a:lstStyle/>
          <a:p>
            <a:r>
              <a:rPr lang="tr-TR" dirty="0"/>
              <a:t>Sayfa Hatası</a:t>
            </a:r>
          </a:p>
        </p:txBody>
      </p:sp>
      <p:sp>
        <p:nvSpPr>
          <p:cNvPr id="4" name="Slayt Numarası Yer Tutucusu 3">
            <a:extLst>
              <a:ext uri="{FF2B5EF4-FFF2-40B4-BE49-F238E27FC236}">
                <a16:creationId xmlns:a16="http://schemas.microsoft.com/office/drawing/2014/main" id="{2F8EF840-91DE-4222-AB76-7D0E7B2545B3}"/>
              </a:ext>
            </a:extLst>
          </p:cNvPr>
          <p:cNvSpPr>
            <a:spLocks noGrp="1"/>
          </p:cNvSpPr>
          <p:nvPr>
            <p:ph type="sldNum" sz="quarter" idx="12"/>
          </p:nvPr>
        </p:nvSpPr>
        <p:spPr/>
        <p:txBody>
          <a:bodyPr/>
          <a:lstStyle/>
          <a:p>
            <a:fld id="{320A84BC-3F9E-4B08-9743-FC4E27FA5126}" type="slidenum">
              <a:rPr lang="tr-TR" smtClean="0"/>
              <a:t>24</a:t>
            </a:fld>
            <a:endParaRPr lang="tr-TR"/>
          </a:p>
        </p:txBody>
      </p:sp>
      <p:pic>
        <p:nvPicPr>
          <p:cNvPr id="5" name="Picture 4" descr="9">
            <a:extLst>
              <a:ext uri="{FF2B5EF4-FFF2-40B4-BE49-F238E27FC236}">
                <a16:creationId xmlns:a16="http://schemas.microsoft.com/office/drawing/2014/main" id="{0AD5215A-F681-4734-990A-8775447AA1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5617" y="611961"/>
            <a:ext cx="6539026" cy="545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4207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B16704-6407-45D3-8365-CE1511D320A3}"/>
              </a:ext>
            </a:extLst>
          </p:cNvPr>
          <p:cNvSpPr>
            <a:spLocks noGrp="1"/>
          </p:cNvSpPr>
          <p:nvPr>
            <p:ph type="title"/>
          </p:nvPr>
        </p:nvSpPr>
        <p:spPr/>
        <p:txBody>
          <a:bodyPr/>
          <a:lstStyle/>
          <a:p>
            <a:r>
              <a:rPr lang="tr-TR" dirty="0"/>
              <a:t>Sayfa Hatası</a:t>
            </a:r>
          </a:p>
        </p:txBody>
      </p:sp>
      <p:sp>
        <p:nvSpPr>
          <p:cNvPr id="3" name="İçerik Yer Tutucusu 2">
            <a:extLst>
              <a:ext uri="{FF2B5EF4-FFF2-40B4-BE49-F238E27FC236}">
                <a16:creationId xmlns:a16="http://schemas.microsoft.com/office/drawing/2014/main" id="{88792F85-7BDC-4683-AD25-4D2B840E3424}"/>
              </a:ext>
            </a:extLst>
          </p:cNvPr>
          <p:cNvSpPr>
            <a:spLocks noGrp="1"/>
          </p:cNvSpPr>
          <p:nvPr>
            <p:ph idx="1"/>
          </p:nvPr>
        </p:nvSpPr>
        <p:spPr>
          <a:xfrm>
            <a:off x="164757" y="1235676"/>
            <a:ext cx="11755394" cy="5120674"/>
          </a:xfrm>
        </p:spPr>
        <p:txBody>
          <a:bodyPr>
            <a:normAutofit/>
          </a:bodyPr>
          <a:lstStyle/>
          <a:p>
            <a:pPr marL="0" indent="0">
              <a:buNone/>
            </a:pPr>
            <a:r>
              <a:rPr lang="tr-TR" dirty="0"/>
              <a:t>Sayfa hatasının bir diğer sebebi de henüz herhangi bir sayfanın sanal adrese eşleştirilmemiş olmasıdır.</a:t>
            </a:r>
          </a:p>
          <a:p>
            <a:pPr marL="0" indent="0">
              <a:buNone/>
            </a:pPr>
            <a:endParaRPr lang="tr-TR" dirty="0"/>
          </a:p>
          <a:p>
            <a:pPr marL="514350" indent="-514350">
              <a:buFont typeface="+mj-lt"/>
              <a:buAutoNum type="arabicPeriod"/>
            </a:pPr>
            <a:r>
              <a:rPr lang="tr-TR" dirty="0"/>
              <a:t>Bu durumda işletim sistemi boş bir fiziksel sayfayla sanal sayfayı eşleştirir ve eşleşmeyi sayfa tablosuna yazar. </a:t>
            </a:r>
          </a:p>
          <a:p>
            <a:pPr marL="514350" indent="-514350">
              <a:buFont typeface="+mj-lt"/>
              <a:buAutoNum type="arabicPeriod"/>
            </a:pPr>
            <a:r>
              <a:rPr lang="tr-TR" dirty="0"/>
              <a:t>Ana bellekte boş fiziksel sayfa yoksa, bir sayfa seçilip ikincil belleğe yazılır ve boşalan yer yeni dönüşüm için ayrılır.</a:t>
            </a:r>
          </a:p>
          <a:p>
            <a:pPr marL="514350" indent="-514350">
              <a:buFont typeface="+mj-lt"/>
              <a:buAutoNum type="arabicPeriod"/>
            </a:pPr>
            <a:r>
              <a:rPr lang="tr-TR" dirty="0"/>
              <a:t>Sayfa tablosu ve ESÖ güncellenir.</a:t>
            </a:r>
          </a:p>
          <a:p>
            <a:pPr marL="0" indent="0">
              <a:buNone/>
            </a:pPr>
            <a:endParaRPr lang="tr-TR" dirty="0"/>
          </a:p>
          <a:p>
            <a:pPr marL="0" indent="0">
              <a:buNone/>
            </a:pPr>
            <a:r>
              <a:rPr lang="tr-TR" dirty="0"/>
              <a:t>İşletim sistemi sayfa hatasına sebep olan buyruğu kaydettiği için oradan itibaren program yürütülmeye devam eder.</a:t>
            </a:r>
          </a:p>
        </p:txBody>
      </p:sp>
      <p:sp>
        <p:nvSpPr>
          <p:cNvPr id="4" name="Slayt Numarası Yer Tutucusu 3">
            <a:extLst>
              <a:ext uri="{FF2B5EF4-FFF2-40B4-BE49-F238E27FC236}">
                <a16:creationId xmlns:a16="http://schemas.microsoft.com/office/drawing/2014/main" id="{034344AA-0974-4412-9781-ABF0C1B5A937}"/>
              </a:ext>
            </a:extLst>
          </p:cNvPr>
          <p:cNvSpPr>
            <a:spLocks noGrp="1"/>
          </p:cNvSpPr>
          <p:nvPr>
            <p:ph type="sldNum" sz="quarter" idx="12"/>
          </p:nvPr>
        </p:nvSpPr>
        <p:spPr/>
        <p:txBody>
          <a:bodyPr/>
          <a:lstStyle/>
          <a:p>
            <a:fld id="{320A84BC-3F9E-4B08-9743-FC4E27FA5126}" type="slidenum">
              <a:rPr lang="tr-TR" smtClean="0"/>
              <a:t>25</a:t>
            </a:fld>
            <a:endParaRPr lang="tr-TR"/>
          </a:p>
        </p:txBody>
      </p:sp>
    </p:spTree>
    <p:extLst>
      <p:ext uri="{BB962C8B-B14F-4D97-AF65-F5344CB8AC3E}">
        <p14:creationId xmlns:p14="http://schemas.microsoft.com/office/powerpoint/2010/main" val="2720047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4899B3-3647-4D64-AA7F-4A7C65363A5A}"/>
              </a:ext>
            </a:extLst>
          </p:cNvPr>
          <p:cNvSpPr>
            <a:spLocks noGrp="1"/>
          </p:cNvSpPr>
          <p:nvPr>
            <p:ph type="title"/>
          </p:nvPr>
        </p:nvSpPr>
        <p:spPr/>
        <p:txBody>
          <a:bodyPr>
            <a:normAutofit/>
          </a:bodyPr>
          <a:lstStyle/>
          <a:p>
            <a:r>
              <a:rPr lang="tr-TR" dirty="0"/>
              <a:t>Yazma İşlemi</a:t>
            </a:r>
          </a:p>
        </p:txBody>
      </p:sp>
      <p:sp>
        <p:nvSpPr>
          <p:cNvPr id="3" name="İçerik Yer Tutucusu 2">
            <a:extLst>
              <a:ext uri="{FF2B5EF4-FFF2-40B4-BE49-F238E27FC236}">
                <a16:creationId xmlns:a16="http://schemas.microsoft.com/office/drawing/2014/main" id="{C8F0C3DF-01AF-4BB4-B28E-634237C087A7}"/>
              </a:ext>
            </a:extLst>
          </p:cNvPr>
          <p:cNvSpPr>
            <a:spLocks noGrp="1"/>
          </p:cNvSpPr>
          <p:nvPr>
            <p:ph idx="1"/>
          </p:nvPr>
        </p:nvSpPr>
        <p:spPr/>
        <p:txBody>
          <a:bodyPr/>
          <a:lstStyle/>
          <a:p>
            <a:pPr marL="0" indent="0">
              <a:buNone/>
            </a:pPr>
            <a:r>
              <a:rPr lang="tr-TR" dirty="0"/>
              <a:t>Bellek hiyerarşisinde önbellek ve ana bellek için yazma işlemleri iki şekilde yapılabiliyordu: (1) doğrudan yazma, (2) sonradan yazma.</a:t>
            </a:r>
          </a:p>
          <a:p>
            <a:pPr marL="0" indent="0">
              <a:buNone/>
            </a:pPr>
            <a:r>
              <a:rPr lang="tr-TR" dirty="0"/>
              <a:t>Sanal bellek için ise ikincil bellek ve ana bellek arasındaki gecikme çok fazladır. İkincil belleğe yazma işlemi çok uzun süreceği için sanal bellek sisteminde bu iki seviye arasında her zaman sonradan yazma yöntemi uygulanır. </a:t>
            </a:r>
          </a:p>
        </p:txBody>
      </p:sp>
      <p:sp>
        <p:nvSpPr>
          <p:cNvPr id="4" name="Slayt Numarası Yer Tutucusu 3">
            <a:extLst>
              <a:ext uri="{FF2B5EF4-FFF2-40B4-BE49-F238E27FC236}">
                <a16:creationId xmlns:a16="http://schemas.microsoft.com/office/drawing/2014/main" id="{E5024B8D-3AEA-4EFF-AF4A-AB5E428EB423}"/>
              </a:ext>
            </a:extLst>
          </p:cNvPr>
          <p:cNvSpPr>
            <a:spLocks noGrp="1"/>
          </p:cNvSpPr>
          <p:nvPr>
            <p:ph type="sldNum" sz="quarter" idx="12"/>
          </p:nvPr>
        </p:nvSpPr>
        <p:spPr/>
        <p:txBody>
          <a:bodyPr/>
          <a:lstStyle/>
          <a:p>
            <a:fld id="{320A84BC-3F9E-4B08-9743-FC4E27FA5126}" type="slidenum">
              <a:rPr lang="tr-TR" smtClean="0"/>
              <a:t>26</a:t>
            </a:fld>
            <a:endParaRPr lang="tr-TR"/>
          </a:p>
        </p:txBody>
      </p:sp>
      <p:grpSp>
        <p:nvGrpSpPr>
          <p:cNvPr id="5" name="Grup 4">
            <a:extLst>
              <a:ext uri="{FF2B5EF4-FFF2-40B4-BE49-F238E27FC236}">
                <a16:creationId xmlns:a16="http://schemas.microsoft.com/office/drawing/2014/main" id="{713D4E93-141A-42B9-BA1E-09CE02F7B477}"/>
              </a:ext>
            </a:extLst>
          </p:cNvPr>
          <p:cNvGrpSpPr/>
          <p:nvPr/>
        </p:nvGrpSpPr>
        <p:grpSpPr>
          <a:xfrm>
            <a:off x="1801090" y="3915060"/>
            <a:ext cx="8844267" cy="1803947"/>
            <a:chOff x="3611398" y="2053875"/>
            <a:chExt cx="8844267" cy="1803947"/>
          </a:xfrm>
        </p:grpSpPr>
        <p:sp>
          <p:nvSpPr>
            <p:cNvPr id="6" name="Dikdörtgen 5">
              <a:extLst>
                <a:ext uri="{FF2B5EF4-FFF2-40B4-BE49-F238E27FC236}">
                  <a16:creationId xmlns:a16="http://schemas.microsoft.com/office/drawing/2014/main" id="{8772E902-FC94-4F30-94D5-3307A8B8C741}"/>
                </a:ext>
              </a:extLst>
            </p:cNvPr>
            <p:cNvSpPr/>
            <p:nvPr/>
          </p:nvSpPr>
          <p:spPr>
            <a:xfrm>
              <a:off x="3611398" y="2079562"/>
              <a:ext cx="1542987"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7" name="Dikdörtgen 6">
              <a:extLst>
                <a:ext uri="{FF2B5EF4-FFF2-40B4-BE49-F238E27FC236}">
                  <a16:creationId xmlns:a16="http://schemas.microsoft.com/office/drawing/2014/main" id="{6B6B674B-4306-449E-98A1-A6EF43BC668E}"/>
                </a:ext>
              </a:extLst>
            </p:cNvPr>
            <p:cNvSpPr/>
            <p:nvPr/>
          </p:nvSpPr>
          <p:spPr>
            <a:xfrm rot="5400000">
              <a:off x="6297586" y="2112143"/>
              <a:ext cx="1772043" cy="171931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tr-TR" sz="2800" b="1" i="1" dirty="0">
                  <a:solidFill>
                    <a:schemeClr val="tx1"/>
                  </a:solidFill>
                </a:rPr>
                <a:t>Bellek</a:t>
              </a:r>
            </a:p>
          </p:txBody>
        </p:sp>
        <p:cxnSp>
          <p:nvCxnSpPr>
            <p:cNvPr id="10" name="Düz Ok Bağlayıcısı 9">
              <a:extLst>
                <a:ext uri="{FF2B5EF4-FFF2-40B4-BE49-F238E27FC236}">
                  <a16:creationId xmlns:a16="http://schemas.microsoft.com/office/drawing/2014/main" id="{0C66839F-9220-4AAF-B5A6-58F5B5DEB99D}"/>
                </a:ext>
              </a:extLst>
            </p:cNvPr>
            <p:cNvCxnSpPr>
              <a:cxnSpLocks/>
            </p:cNvCxnSpPr>
            <p:nvPr/>
          </p:nvCxnSpPr>
          <p:spPr>
            <a:xfrm>
              <a:off x="5154385" y="2751108"/>
              <a:ext cx="1169564"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B6CCBAC6-0EF3-4A74-8552-477A3C60E446}"/>
                </a:ext>
              </a:extLst>
            </p:cNvPr>
            <p:cNvCxnSpPr>
              <a:cxnSpLocks/>
            </p:cNvCxnSpPr>
            <p:nvPr/>
          </p:nvCxnSpPr>
          <p:spPr>
            <a:xfrm>
              <a:off x="8043266" y="2679458"/>
              <a:ext cx="2089212"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Dikdörtgen 12">
              <a:extLst>
                <a:ext uri="{FF2B5EF4-FFF2-40B4-BE49-F238E27FC236}">
                  <a16:creationId xmlns:a16="http://schemas.microsoft.com/office/drawing/2014/main" id="{ECBDD26D-17D6-4629-B006-15D0EF8CAA83}"/>
                </a:ext>
              </a:extLst>
            </p:cNvPr>
            <p:cNvSpPr/>
            <p:nvPr/>
          </p:nvSpPr>
          <p:spPr>
            <a:xfrm rot="5400000">
              <a:off x="10408049" y="1778305"/>
              <a:ext cx="1772045"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İkincil Bellek</a:t>
              </a:r>
            </a:p>
          </p:txBody>
        </p:sp>
      </p:grpSp>
      <p:grpSp>
        <p:nvGrpSpPr>
          <p:cNvPr id="14" name="Grafik 7" descr="Veri tabanı">
            <a:extLst>
              <a:ext uri="{FF2B5EF4-FFF2-40B4-BE49-F238E27FC236}">
                <a16:creationId xmlns:a16="http://schemas.microsoft.com/office/drawing/2014/main" id="{7F49C402-7513-4081-96E9-4633597D231B}"/>
              </a:ext>
            </a:extLst>
          </p:cNvPr>
          <p:cNvGrpSpPr/>
          <p:nvPr/>
        </p:nvGrpSpPr>
        <p:grpSpPr>
          <a:xfrm>
            <a:off x="8834751" y="4567817"/>
            <a:ext cx="1542988" cy="1003705"/>
            <a:chOff x="7538415" y="4403655"/>
            <a:chExt cx="1339297" cy="860976"/>
          </a:xfrm>
          <a:solidFill>
            <a:schemeClr val="tx1">
              <a:lumMod val="95000"/>
              <a:lumOff val="5000"/>
            </a:schemeClr>
          </a:solidFill>
        </p:grpSpPr>
        <p:sp>
          <p:nvSpPr>
            <p:cNvPr id="15" name="Serbest Form: Şekil 14">
              <a:extLst>
                <a:ext uri="{FF2B5EF4-FFF2-40B4-BE49-F238E27FC236}">
                  <a16:creationId xmlns:a16="http://schemas.microsoft.com/office/drawing/2014/main" id="{E54DC2C2-94DF-4F75-9A6D-3F30DF86DBF7}"/>
                </a:ext>
              </a:extLst>
            </p:cNvPr>
            <p:cNvSpPr/>
            <p:nvPr/>
          </p:nvSpPr>
          <p:spPr>
            <a:xfrm>
              <a:off x="7538415" y="4403655"/>
              <a:ext cx="1339297" cy="382656"/>
            </a:xfrm>
            <a:custGeom>
              <a:avLst/>
              <a:gdLst>
                <a:gd name="connsiteX0" fmla="*/ 1339298 w 1339297"/>
                <a:gd name="connsiteY0" fmla="*/ 191328 h 382656"/>
                <a:gd name="connsiteX1" fmla="*/ 669649 w 1339297"/>
                <a:gd name="connsiteY1" fmla="*/ 382657 h 382656"/>
                <a:gd name="connsiteX2" fmla="*/ 0 w 1339297"/>
                <a:gd name="connsiteY2" fmla="*/ 191328 h 382656"/>
                <a:gd name="connsiteX3" fmla="*/ 669649 w 1339297"/>
                <a:gd name="connsiteY3" fmla="*/ 0 h 382656"/>
                <a:gd name="connsiteX4" fmla="*/ 1339298 w 1339297"/>
                <a:gd name="connsiteY4" fmla="*/ 191328 h 38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297" h="382656">
                  <a:moveTo>
                    <a:pt x="1339298" y="191328"/>
                  </a:moveTo>
                  <a:cubicBezTo>
                    <a:pt x="1339298" y="296996"/>
                    <a:pt x="1039486" y="382657"/>
                    <a:pt x="669649" y="382657"/>
                  </a:cubicBezTo>
                  <a:cubicBezTo>
                    <a:pt x="299812" y="382657"/>
                    <a:pt x="0" y="296996"/>
                    <a:pt x="0" y="191328"/>
                  </a:cubicBezTo>
                  <a:cubicBezTo>
                    <a:pt x="0" y="85661"/>
                    <a:pt x="299812" y="0"/>
                    <a:pt x="669649" y="0"/>
                  </a:cubicBezTo>
                  <a:cubicBezTo>
                    <a:pt x="1039486" y="0"/>
                    <a:pt x="1339298" y="85661"/>
                    <a:pt x="1339298" y="191328"/>
                  </a:cubicBezTo>
                  <a:close/>
                </a:path>
              </a:pathLst>
            </a:custGeom>
            <a:grpFill/>
            <a:ln w="23912" cap="flat">
              <a:noFill/>
              <a:prstDash val="solid"/>
              <a:miter/>
            </a:ln>
          </p:spPr>
          <p:txBody>
            <a:bodyPr rtlCol="0" anchor="ctr"/>
            <a:lstStyle/>
            <a:p>
              <a:endParaRPr lang="tr-TR"/>
            </a:p>
          </p:txBody>
        </p:sp>
        <p:sp>
          <p:nvSpPr>
            <p:cNvPr id="16" name="Serbest Form: Şekil 15">
              <a:extLst>
                <a:ext uri="{FF2B5EF4-FFF2-40B4-BE49-F238E27FC236}">
                  <a16:creationId xmlns:a16="http://schemas.microsoft.com/office/drawing/2014/main" id="{7E9554C1-F884-401B-ACCD-8EA157A4C4E3}"/>
                </a:ext>
              </a:extLst>
            </p:cNvPr>
            <p:cNvSpPr/>
            <p:nvPr/>
          </p:nvSpPr>
          <p:spPr>
            <a:xfrm>
              <a:off x="7538415" y="4690647"/>
              <a:ext cx="1339297" cy="573984"/>
            </a:xfrm>
            <a:custGeom>
              <a:avLst/>
              <a:gdLst>
                <a:gd name="connsiteX0" fmla="*/ 1147970 w 1339297"/>
                <a:gd name="connsiteY0" fmla="*/ 382657 h 573984"/>
                <a:gd name="connsiteX1" fmla="*/ 1100138 w 1339297"/>
                <a:gd name="connsiteY1" fmla="*/ 334824 h 573984"/>
                <a:gd name="connsiteX2" fmla="*/ 1147970 w 1339297"/>
                <a:gd name="connsiteY2" fmla="*/ 286992 h 573984"/>
                <a:gd name="connsiteX3" fmla="*/ 1195802 w 1339297"/>
                <a:gd name="connsiteY3" fmla="*/ 334824 h 573984"/>
                <a:gd name="connsiteX4" fmla="*/ 1147970 w 1339297"/>
                <a:gd name="connsiteY4" fmla="*/ 382657 h 573984"/>
                <a:gd name="connsiteX5" fmla="*/ 669649 w 1339297"/>
                <a:gd name="connsiteY5" fmla="*/ 191328 h 573984"/>
                <a:gd name="connsiteX6" fmla="*/ 0 w 1339297"/>
                <a:gd name="connsiteY6" fmla="*/ 0 h 573984"/>
                <a:gd name="connsiteX7" fmla="*/ 0 w 1339297"/>
                <a:gd name="connsiteY7" fmla="*/ 382657 h 573984"/>
                <a:gd name="connsiteX8" fmla="*/ 669649 w 1339297"/>
                <a:gd name="connsiteY8" fmla="*/ 573985 h 573984"/>
                <a:gd name="connsiteX9" fmla="*/ 1339298 w 1339297"/>
                <a:gd name="connsiteY9" fmla="*/ 382657 h 573984"/>
                <a:gd name="connsiteX10" fmla="*/ 1339298 w 1339297"/>
                <a:gd name="connsiteY10" fmla="*/ 0 h 573984"/>
                <a:gd name="connsiteX11" fmla="*/ 669649 w 1339297"/>
                <a:gd name="connsiteY11" fmla="*/ 191328 h 57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297" h="573984">
                  <a:moveTo>
                    <a:pt x="1147970" y="382657"/>
                  </a:moveTo>
                  <a:cubicBezTo>
                    <a:pt x="1119270" y="382657"/>
                    <a:pt x="1100138" y="363524"/>
                    <a:pt x="1100138" y="334824"/>
                  </a:cubicBezTo>
                  <a:cubicBezTo>
                    <a:pt x="1100138" y="306125"/>
                    <a:pt x="1119270" y="286992"/>
                    <a:pt x="1147970" y="286992"/>
                  </a:cubicBezTo>
                  <a:cubicBezTo>
                    <a:pt x="1176669" y="286992"/>
                    <a:pt x="1195802" y="306125"/>
                    <a:pt x="1195802" y="334824"/>
                  </a:cubicBezTo>
                  <a:cubicBezTo>
                    <a:pt x="1195802" y="363524"/>
                    <a:pt x="1176669" y="382657"/>
                    <a:pt x="1147970" y="382657"/>
                  </a:cubicBezTo>
                  <a:close/>
                  <a:moveTo>
                    <a:pt x="669649" y="191328"/>
                  </a:moveTo>
                  <a:cubicBezTo>
                    <a:pt x="301342" y="191328"/>
                    <a:pt x="0" y="105231"/>
                    <a:pt x="0" y="0"/>
                  </a:cubicBezTo>
                  <a:lnTo>
                    <a:pt x="0" y="382657"/>
                  </a:lnTo>
                  <a:cubicBezTo>
                    <a:pt x="0" y="487887"/>
                    <a:pt x="301342" y="573985"/>
                    <a:pt x="669649" y="573985"/>
                  </a:cubicBezTo>
                  <a:cubicBezTo>
                    <a:pt x="1037956" y="573985"/>
                    <a:pt x="1339298" y="487887"/>
                    <a:pt x="1339298" y="382657"/>
                  </a:cubicBezTo>
                  <a:lnTo>
                    <a:pt x="1339298" y="0"/>
                  </a:lnTo>
                  <a:cubicBezTo>
                    <a:pt x="1339298" y="105231"/>
                    <a:pt x="1037956" y="191328"/>
                    <a:pt x="669649" y="191328"/>
                  </a:cubicBezTo>
                  <a:close/>
                </a:path>
              </a:pathLst>
            </a:custGeom>
            <a:grpFill/>
            <a:ln w="23912" cap="flat">
              <a:noFill/>
              <a:prstDash val="solid"/>
              <a:miter/>
            </a:ln>
          </p:spPr>
          <p:txBody>
            <a:bodyPr rtlCol="0" anchor="ctr"/>
            <a:lstStyle/>
            <a:p>
              <a:endParaRPr lang="tr-TR" dirty="0"/>
            </a:p>
          </p:txBody>
        </p:sp>
      </p:grpSp>
      <p:sp>
        <p:nvSpPr>
          <p:cNvPr id="18" name="Dikdörtgen: Köşeleri Yuvarlatılmış 17">
            <a:extLst>
              <a:ext uri="{FF2B5EF4-FFF2-40B4-BE49-F238E27FC236}">
                <a16:creationId xmlns:a16="http://schemas.microsoft.com/office/drawing/2014/main" id="{6253DF7D-50C6-4041-BBDA-2B90EF067B90}"/>
              </a:ext>
            </a:extLst>
          </p:cNvPr>
          <p:cNvSpPr/>
          <p:nvPr/>
        </p:nvSpPr>
        <p:spPr>
          <a:xfrm>
            <a:off x="6745539" y="4688924"/>
            <a:ext cx="2012098" cy="533695"/>
          </a:xfrm>
          <a:prstGeom prst="roundRect">
            <a:avLst>
              <a:gd name="adj" fmla="val 50000"/>
            </a:avLst>
          </a:prstGeom>
          <a:solidFill>
            <a:srgbClr val="C00000"/>
          </a:solidFill>
          <a:ln w="38100">
            <a:solidFill>
              <a:srgbClr val="8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t>ÇOK YAVAŞ</a:t>
            </a:r>
          </a:p>
        </p:txBody>
      </p:sp>
      <p:sp>
        <p:nvSpPr>
          <p:cNvPr id="22" name="Metin kutusu 21">
            <a:extLst>
              <a:ext uri="{FF2B5EF4-FFF2-40B4-BE49-F238E27FC236}">
                <a16:creationId xmlns:a16="http://schemas.microsoft.com/office/drawing/2014/main" id="{DAC30866-65A6-4611-BF58-657D1D84DF16}"/>
              </a:ext>
            </a:extLst>
          </p:cNvPr>
          <p:cNvSpPr txBox="1"/>
          <p:nvPr/>
        </p:nvSpPr>
        <p:spPr>
          <a:xfrm>
            <a:off x="6631028" y="4140205"/>
            <a:ext cx="1542987" cy="369332"/>
          </a:xfrm>
          <a:prstGeom prst="rect">
            <a:avLst/>
          </a:prstGeom>
          <a:noFill/>
        </p:spPr>
        <p:txBody>
          <a:bodyPr wrap="square" rtlCol="0">
            <a:spAutoFit/>
          </a:bodyPr>
          <a:lstStyle/>
          <a:p>
            <a:r>
              <a:rPr lang="tr-TR" dirty="0"/>
              <a:t>Giriş/Çıkış</a:t>
            </a:r>
          </a:p>
        </p:txBody>
      </p:sp>
      <p:sp>
        <p:nvSpPr>
          <p:cNvPr id="23" name="Dikdörtgen 22">
            <a:extLst>
              <a:ext uri="{FF2B5EF4-FFF2-40B4-BE49-F238E27FC236}">
                <a16:creationId xmlns:a16="http://schemas.microsoft.com/office/drawing/2014/main" id="{EBF956AF-D3A9-4D6E-AA99-632467CC9E8E}"/>
              </a:ext>
            </a:extLst>
          </p:cNvPr>
          <p:cNvSpPr/>
          <p:nvPr/>
        </p:nvSpPr>
        <p:spPr>
          <a:xfrm>
            <a:off x="1471353" y="3790604"/>
            <a:ext cx="5082561" cy="2044931"/>
          </a:xfrm>
          <a:prstGeom prst="rect">
            <a:avLst/>
          </a:prstGeom>
          <a:noFill/>
          <a:ln w="3810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01010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475C89-7B61-492F-9DE8-38347AFB491A}"/>
              </a:ext>
            </a:extLst>
          </p:cNvPr>
          <p:cNvSpPr>
            <a:spLocks noGrp="1"/>
          </p:cNvSpPr>
          <p:nvPr>
            <p:ph type="title"/>
          </p:nvPr>
        </p:nvSpPr>
        <p:spPr/>
        <p:txBody>
          <a:bodyPr/>
          <a:lstStyle/>
          <a:p>
            <a:r>
              <a:rPr lang="tr-TR" dirty="0"/>
              <a:t>ESÖ ve Veri Önbelleğine Aynı Anda Erişim</a:t>
            </a:r>
          </a:p>
        </p:txBody>
      </p:sp>
      <p:sp>
        <p:nvSpPr>
          <p:cNvPr id="3" name="İçerik Yer Tutucusu 2">
            <a:extLst>
              <a:ext uri="{FF2B5EF4-FFF2-40B4-BE49-F238E27FC236}">
                <a16:creationId xmlns:a16="http://schemas.microsoft.com/office/drawing/2014/main" id="{702B6365-292D-431E-9CBA-18827C8D8859}"/>
              </a:ext>
            </a:extLst>
          </p:cNvPr>
          <p:cNvSpPr>
            <a:spLocks noGrp="1"/>
          </p:cNvSpPr>
          <p:nvPr>
            <p:ph idx="1"/>
          </p:nvPr>
        </p:nvSpPr>
        <p:spPr>
          <a:xfrm>
            <a:off x="164757" y="4982485"/>
            <a:ext cx="11755394" cy="1194478"/>
          </a:xfrm>
        </p:spPr>
        <p:txBody>
          <a:bodyPr/>
          <a:lstStyle/>
          <a:p>
            <a:pPr marL="0" indent="0">
              <a:buNone/>
            </a:pPr>
            <a:r>
              <a:rPr lang="tr-TR" dirty="0"/>
              <a:t>Bazı şartlar sağlandığında ESÖ ve veri önbelleğine erişim aynı anda yapılabilir.</a:t>
            </a:r>
          </a:p>
        </p:txBody>
      </p:sp>
      <p:sp>
        <p:nvSpPr>
          <p:cNvPr id="4" name="Slayt Numarası Yer Tutucusu 3">
            <a:extLst>
              <a:ext uri="{FF2B5EF4-FFF2-40B4-BE49-F238E27FC236}">
                <a16:creationId xmlns:a16="http://schemas.microsoft.com/office/drawing/2014/main" id="{30D22815-2092-4D6B-8CD9-896AE0B838FB}"/>
              </a:ext>
            </a:extLst>
          </p:cNvPr>
          <p:cNvSpPr>
            <a:spLocks noGrp="1"/>
          </p:cNvSpPr>
          <p:nvPr>
            <p:ph type="sldNum" sz="quarter" idx="12"/>
          </p:nvPr>
        </p:nvSpPr>
        <p:spPr/>
        <p:txBody>
          <a:bodyPr/>
          <a:lstStyle/>
          <a:p>
            <a:fld id="{320A84BC-3F9E-4B08-9743-FC4E27FA5126}" type="slidenum">
              <a:rPr lang="tr-TR" smtClean="0"/>
              <a:t>27</a:t>
            </a:fld>
            <a:endParaRPr lang="tr-TR"/>
          </a:p>
        </p:txBody>
      </p:sp>
      <p:grpSp>
        <p:nvGrpSpPr>
          <p:cNvPr id="99" name="Grup 98">
            <a:extLst>
              <a:ext uri="{FF2B5EF4-FFF2-40B4-BE49-F238E27FC236}">
                <a16:creationId xmlns:a16="http://schemas.microsoft.com/office/drawing/2014/main" id="{1E266522-965A-4605-9418-274368F5CDEE}"/>
              </a:ext>
            </a:extLst>
          </p:cNvPr>
          <p:cNvGrpSpPr/>
          <p:nvPr/>
        </p:nvGrpSpPr>
        <p:grpSpPr>
          <a:xfrm>
            <a:off x="2206876" y="1589697"/>
            <a:ext cx="7778247" cy="3047645"/>
            <a:chOff x="560084" y="2205797"/>
            <a:chExt cx="7778247" cy="3047645"/>
          </a:xfrm>
        </p:grpSpPr>
        <p:graphicFrame>
          <p:nvGraphicFramePr>
            <p:cNvPr id="5" name="Tablo 5">
              <a:extLst>
                <a:ext uri="{FF2B5EF4-FFF2-40B4-BE49-F238E27FC236}">
                  <a16:creationId xmlns:a16="http://schemas.microsoft.com/office/drawing/2014/main" id="{36EF64E8-5D1F-49D6-9FB7-102D5E6091AB}"/>
                </a:ext>
              </a:extLst>
            </p:cNvPr>
            <p:cNvGraphicFramePr>
              <a:graphicFrameLocks/>
            </p:cNvGraphicFramePr>
            <p:nvPr>
              <p:extLst>
                <p:ext uri="{D42A27DB-BD31-4B8C-83A1-F6EECF244321}">
                  <p14:modId xmlns:p14="http://schemas.microsoft.com/office/powerpoint/2010/main" val="3094820551"/>
                </p:ext>
              </p:extLst>
            </p:nvPr>
          </p:nvGraphicFramePr>
          <p:xfrm>
            <a:off x="560084" y="2205797"/>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graphicFrame>
          <p:nvGraphicFramePr>
            <p:cNvPr id="6" name="Tablo 5">
              <a:extLst>
                <a:ext uri="{FF2B5EF4-FFF2-40B4-BE49-F238E27FC236}">
                  <a16:creationId xmlns:a16="http://schemas.microsoft.com/office/drawing/2014/main" id="{144760F6-18E2-4A25-9EB0-7AC7DC3D2FE1}"/>
                </a:ext>
              </a:extLst>
            </p:cNvPr>
            <p:cNvGraphicFramePr>
              <a:graphicFrameLocks/>
            </p:cNvGraphicFramePr>
            <p:nvPr>
              <p:extLst>
                <p:ext uri="{D42A27DB-BD31-4B8C-83A1-F6EECF244321}">
                  <p14:modId xmlns:p14="http://schemas.microsoft.com/office/powerpoint/2010/main" val="2069961873"/>
                </p:ext>
              </p:extLst>
            </p:nvPr>
          </p:nvGraphicFramePr>
          <p:xfrm>
            <a:off x="560084" y="4882602"/>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Fiziksel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grpSp>
          <p:nvGrpSpPr>
            <p:cNvPr id="39" name="Grup 38">
              <a:extLst>
                <a:ext uri="{FF2B5EF4-FFF2-40B4-BE49-F238E27FC236}">
                  <a16:creationId xmlns:a16="http://schemas.microsoft.com/office/drawing/2014/main" id="{6807E2D1-41BF-40FD-9C52-85F18C7F1E26}"/>
                </a:ext>
              </a:extLst>
            </p:cNvPr>
            <p:cNvGrpSpPr/>
            <p:nvPr/>
          </p:nvGrpSpPr>
          <p:grpSpPr>
            <a:xfrm>
              <a:off x="1861038" y="2731133"/>
              <a:ext cx="6477293" cy="1772044"/>
              <a:chOff x="1424162" y="1934275"/>
              <a:chExt cx="6477293" cy="1772044"/>
            </a:xfrm>
          </p:grpSpPr>
          <p:grpSp>
            <p:nvGrpSpPr>
              <p:cNvPr id="8" name="Grup 7">
                <a:extLst>
                  <a:ext uri="{FF2B5EF4-FFF2-40B4-BE49-F238E27FC236}">
                    <a16:creationId xmlns:a16="http://schemas.microsoft.com/office/drawing/2014/main" id="{C8C34C58-215D-4268-A030-0458BEA8518C}"/>
                  </a:ext>
                </a:extLst>
              </p:cNvPr>
              <p:cNvGrpSpPr/>
              <p:nvPr/>
            </p:nvGrpSpPr>
            <p:grpSpPr>
              <a:xfrm>
                <a:off x="1424162" y="1934275"/>
                <a:ext cx="6477293" cy="1772044"/>
                <a:chOff x="1565973" y="2085778"/>
                <a:chExt cx="6477293" cy="1772044"/>
              </a:xfrm>
            </p:grpSpPr>
            <p:sp>
              <p:nvSpPr>
                <p:cNvPr id="13" name="Dikdörtgen 12">
                  <a:extLst>
                    <a:ext uri="{FF2B5EF4-FFF2-40B4-BE49-F238E27FC236}">
                      <a16:creationId xmlns:a16="http://schemas.microsoft.com/office/drawing/2014/main" id="{A84CB20D-F850-496C-9713-CBCCA15A5FA4}"/>
                    </a:ext>
                  </a:extLst>
                </p:cNvPr>
                <p:cNvSpPr/>
                <p:nvPr/>
              </p:nvSpPr>
              <p:spPr>
                <a:xfrm>
                  <a:off x="1565973" y="2085778"/>
                  <a:ext cx="1542987" cy="1772044"/>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3200" b="1" i="1" dirty="0">
                      <a:solidFill>
                        <a:schemeClr val="tx1"/>
                      </a:solidFill>
                    </a:rPr>
                    <a:t>İşlemci</a:t>
                  </a:r>
                </a:p>
              </p:txBody>
            </p:sp>
            <p:sp>
              <p:nvSpPr>
                <p:cNvPr id="14" name="Dikdörtgen 13">
                  <a:extLst>
                    <a:ext uri="{FF2B5EF4-FFF2-40B4-BE49-F238E27FC236}">
                      <a16:creationId xmlns:a16="http://schemas.microsoft.com/office/drawing/2014/main" id="{D7A6BDF6-870A-43FC-8ED1-F03DA6511EF7}"/>
                    </a:ext>
                  </a:extLst>
                </p:cNvPr>
                <p:cNvSpPr/>
                <p:nvPr/>
              </p:nvSpPr>
              <p:spPr>
                <a:xfrm rot="5400000">
                  <a:off x="5995651" y="1810207"/>
                  <a:ext cx="1772043" cy="232318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15" name="Dikdörtgen 14">
                  <a:extLst>
                    <a:ext uri="{FF2B5EF4-FFF2-40B4-BE49-F238E27FC236}">
                      <a16:creationId xmlns:a16="http://schemas.microsoft.com/office/drawing/2014/main" id="{4E41553B-D581-4723-B8F8-024537180C34}"/>
                    </a:ext>
                  </a:extLst>
                </p:cNvPr>
                <p:cNvSpPr/>
                <p:nvPr/>
              </p:nvSpPr>
              <p:spPr>
                <a:xfrm>
                  <a:off x="6036846" y="2603093"/>
                  <a:ext cx="1689652" cy="1003705"/>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sp>
              <p:nvSpPr>
                <p:cNvPr id="16" name="Dikdörtgen 15">
                  <a:extLst>
                    <a:ext uri="{FF2B5EF4-FFF2-40B4-BE49-F238E27FC236}">
                      <a16:creationId xmlns:a16="http://schemas.microsoft.com/office/drawing/2014/main" id="{D8957E64-FC9D-4773-96FB-8D25371A4F39}"/>
                    </a:ext>
                  </a:extLst>
                </p:cNvPr>
                <p:cNvSpPr/>
                <p:nvPr/>
              </p:nvSpPr>
              <p:spPr>
                <a:xfrm>
                  <a:off x="3775479" y="2085778"/>
                  <a:ext cx="1401404" cy="816816"/>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Etkin Sayfalar Önbelleği</a:t>
                  </a:r>
                </a:p>
              </p:txBody>
            </p:sp>
            <p:cxnSp>
              <p:nvCxnSpPr>
                <p:cNvPr id="17" name="Düz Ok Bağlayıcısı 16">
                  <a:extLst>
                    <a:ext uri="{FF2B5EF4-FFF2-40B4-BE49-F238E27FC236}">
                      <a16:creationId xmlns:a16="http://schemas.microsoft.com/office/drawing/2014/main" id="{762FB5DE-1584-4AEC-B2F5-45DE23B85AF3}"/>
                    </a:ext>
                  </a:extLst>
                </p:cNvPr>
                <p:cNvCxnSpPr>
                  <a:cxnSpLocks/>
                </p:cNvCxnSpPr>
                <p:nvPr/>
              </p:nvCxnSpPr>
              <p:spPr>
                <a:xfrm>
                  <a:off x="3100858" y="2373421"/>
                  <a:ext cx="67462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3F4154B5-8018-412F-AB28-6F15DB02D5E8}"/>
                    </a:ext>
                  </a:extLst>
                </p:cNvPr>
                <p:cNvCxnSpPr>
                  <a:cxnSpLocks/>
                </p:cNvCxnSpPr>
                <p:nvPr/>
              </p:nvCxnSpPr>
              <p:spPr>
                <a:xfrm>
                  <a:off x="5176883" y="2373421"/>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Düz Ok Bağlayıcısı 20">
                <a:extLst>
                  <a:ext uri="{FF2B5EF4-FFF2-40B4-BE49-F238E27FC236}">
                    <a16:creationId xmlns:a16="http://schemas.microsoft.com/office/drawing/2014/main" id="{7BCE1771-2FCA-4F1A-A472-1E81A3F971B3}"/>
                  </a:ext>
                </a:extLst>
              </p:cNvPr>
              <p:cNvCxnSpPr>
                <a:cxnSpLocks/>
              </p:cNvCxnSpPr>
              <p:nvPr/>
            </p:nvCxnSpPr>
            <p:spPr>
              <a:xfrm flipH="1">
                <a:off x="5003488" y="2527955"/>
                <a:ext cx="57478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62C5C2F2-0814-4C47-ACEE-45FBCDDBB394}"/>
                  </a:ext>
                </a:extLst>
              </p:cNvPr>
              <p:cNvCxnSpPr>
                <a:cxnSpLocks/>
              </p:cNvCxnSpPr>
              <p:nvPr/>
            </p:nvCxnSpPr>
            <p:spPr>
              <a:xfrm flipH="1">
                <a:off x="2959047" y="2527955"/>
                <a:ext cx="66651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3" name="Bağlayıcı: Dirsek 72">
              <a:extLst>
                <a:ext uri="{FF2B5EF4-FFF2-40B4-BE49-F238E27FC236}">
                  <a16:creationId xmlns:a16="http://schemas.microsoft.com/office/drawing/2014/main" id="{A2A3FEDF-DD1D-40D2-907D-0CFA01D64F45}"/>
                </a:ext>
              </a:extLst>
            </p:cNvPr>
            <p:cNvCxnSpPr>
              <a:cxnSpLocks/>
            </p:cNvCxnSpPr>
            <p:nvPr/>
          </p:nvCxnSpPr>
          <p:spPr>
            <a:xfrm flipV="1">
              <a:off x="2432813" y="3993950"/>
              <a:ext cx="963112" cy="852277"/>
            </a:xfrm>
            <a:prstGeom prst="bentConnector3">
              <a:avLst>
                <a:gd name="adj1" fmla="val -567"/>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Bağlayıcı: Dirsek 73">
              <a:extLst>
                <a:ext uri="{FF2B5EF4-FFF2-40B4-BE49-F238E27FC236}">
                  <a16:creationId xmlns:a16="http://schemas.microsoft.com/office/drawing/2014/main" id="{6B5C2C50-1A16-4C8D-A935-69FF0542E610}"/>
                </a:ext>
              </a:extLst>
            </p:cNvPr>
            <p:cNvCxnSpPr>
              <a:cxnSpLocks/>
            </p:cNvCxnSpPr>
            <p:nvPr/>
          </p:nvCxnSpPr>
          <p:spPr>
            <a:xfrm>
              <a:off x="1083819" y="2579643"/>
              <a:ext cx="2328309" cy="446659"/>
            </a:xfrm>
            <a:prstGeom prst="bentConnector3">
              <a:avLst>
                <a:gd name="adj1" fmla="val 2189"/>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Bağlayıcı: Dirsek 76">
              <a:extLst>
                <a:ext uri="{FF2B5EF4-FFF2-40B4-BE49-F238E27FC236}">
                  <a16:creationId xmlns:a16="http://schemas.microsoft.com/office/drawing/2014/main" id="{FDB32164-4B05-4E41-A813-BD701942D223}"/>
                </a:ext>
              </a:extLst>
            </p:cNvPr>
            <p:cNvCxnSpPr>
              <a:cxnSpLocks/>
            </p:cNvCxnSpPr>
            <p:nvPr/>
          </p:nvCxnSpPr>
          <p:spPr>
            <a:xfrm rot="10800000" flipV="1">
              <a:off x="1105147" y="3332338"/>
              <a:ext cx="2290779" cy="1550264"/>
            </a:xfrm>
            <a:prstGeom prst="bentConnector3">
              <a:avLst>
                <a:gd name="adj1" fmla="val 99896"/>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Dikdörtgen 84">
              <a:extLst>
                <a:ext uri="{FF2B5EF4-FFF2-40B4-BE49-F238E27FC236}">
                  <a16:creationId xmlns:a16="http://schemas.microsoft.com/office/drawing/2014/main" id="{BE7622F1-0687-4F03-86C5-2698194DF31C}"/>
                </a:ext>
              </a:extLst>
            </p:cNvPr>
            <p:cNvSpPr/>
            <p:nvPr/>
          </p:nvSpPr>
          <p:spPr>
            <a:xfrm>
              <a:off x="4070544" y="3720564"/>
              <a:ext cx="1401404" cy="816816"/>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Veri Önbelleği</a:t>
              </a:r>
            </a:p>
          </p:txBody>
        </p:sp>
        <p:cxnSp>
          <p:nvCxnSpPr>
            <p:cNvPr id="86" name="Düz Ok Bağlayıcısı 85">
              <a:extLst>
                <a:ext uri="{FF2B5EF4-FFF2-40B4-BE49-F238E27FC236}">
                  <a16:creationId xmlns:a16="http://schemas.microsoft.com/office/drawing/2014/main" id="{F8238FCD-D753-40DD-B9C9-8539D4537BF2}"/>
                </a:ext>
              </a:extLst>
            </p:cNvPr>
            <p:cNvCxnSpPr>
              <a:cxnSpLocks/>
            </p:cNvCxnSpPr>
            <p:nvPr/>
          </p:nvCxnSpPr>
          <p:spPr>
            <a:xfrm>
              <a:off x="3415134" y="3974352"/>
              <a:ext cx="67462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Düz Ok Bağlayıcısı 86">
              <a:extLst>
                <a:ext uri="{FF2B5EF4-FFF2-40B4-BE49-F238E27FC236}">
                  <a16:creationId xmlns:a16="http://schemas.microsoft.com/office/drawing/2014/main" id="{F42534CE-3260-42EE-A40E-ABB8C4903E0A}"/>
                </a:ext>
              </a:extLst>
            </p:cNvPr>
            <p:cNvCxnSpPr>
              <a:cxnSpLocks/>
            </p:cNvCxnSpPr>
            <p:nvPr/>
          </p:nvCxnSpPr>
          <p:spPr>
            <a:xfrm>
              <a:off x="5488153" y="3946116"/>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Düz Ok Bağlayıcısı 87">
              <a:extLst>
                <a:ext uri="{FF2B5EF4-FFF2-40B4-BE49-F238E27FC236}">
                  <a16:creationId xmlns:a16="http://schemas.microsoft.com/office/drawing/2014/main" id="{97BF7FC2-5C6B-4EB0-8BDC-20B42289D4EF}"/>
                </a:ext>
              </a:extLst>
            </p:cNvPr>
            <p:cNvCxnSpPr>
              <a:cxnSpLocks/>
            </p:cNvCxnSpPr>
            <p:nvPr/>
          </p:nvCxnSpPr>
          <p:spPr>
            <a:xfrm flipH="1">
              <a:off x="5456569" y="4252153"/>
              <a:ext cx="574780"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Düz Ok Bağlayıcısı 88">
              <a:extLst>
                <a:ext uri="{FF2B5EF4-FFF2-40B4-BE49-F238E27FC236}">
                  <a16:creationId xmlns:a16="http://schemas.microsoft.com/office/drawing/2014/main" id="{70A3EE9D-B46E-48CB-91F5-107B5FD9D4B3}"/>
                </a:ext>
              </a:extLst>
            </p:cNvPr>
            <p:cNvCxnSpPr>
              <a:cxnSpLocks/>
            </p:cNvCxnSpPr>
            <p:nvPr/>
          </p:nvCxnSpPr>
          <p:spPr>
            <a:xfrm flipH="1">
              <a:off x="3412128" y="4252153"/>
              <a:ext cx="66651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Dikdörtgen 32">
            <a:extLst>
              <a:ext uri="{FF2B5EF4-FFF2-40B4-BE49-F238E27FC236}">
                <a16:creationId xmlns:a16="http://schemas.microsoft.com/office/drawing/2014/main" id="{F6B41E56-D8EC-40AD-A3D6-8945AE49D0B4}"/>
              </a:ext>
            </a:extLst>
          </p:cNvPr>
          <p:cNvSpPr/>
          <p:nvPr/>
        </p:nvSpPr>
        <p:spPr>
          <a:xfrm>
            <a:off x="3325091" y="2031858"/>
            <a:ext cx="6941127" cy="2044931"/>
          </a:xfrm>
          <a:prstGeom prst="rect">
            <a:avLst/>
          </a:prstGeom>
          <a:noFill/>
          <a:ln w="3810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34" name="Grafik 7" descr="Veri tabanı">
            <a:extLst>
              <a:ext uri="{FF2B5EF4-FFF2-40B4-BE49-F238E27FC236}">
                <a16:creationId xmlns:a16="http://schemas.microsoft.com/office/drawing/2014/main" id="{0829881F-0F25-40A0-9979-1DE4776E2A61}"/>
              </a:ext>
            </a:extLst>
          </p:cNvPr>
          <p:cNvGrpSpPr/>
          <p:nvPr/>
        </p:nvGrpSpPr>
        <p:grpSpPr>
          <a:xfrm>
            <a:off x="10759549" y="1104402"/>
            <a:ext cx="976637" cy="856135"/>
            <a:chOff x="7538415" y="4403655"/>
            <a:chExt cx="1339297" cy="860976"/>
          </a:xfrm>
          <a:solidFill>
            <a:schemeClr val="tx1">
              <a:lumMod val="95000"/>
              <a:lumOff val="5000"/>
            </a:schemeClr>
          </a:solidFill>
        </p:grpSpPr>
        <p:sp>
          <p:nvSpPr>
            <p:cNvPr id="35" name="Serbest Form: Şekil 34">
              <a:extLst>
                <a:ext uri="{FF2B5EF4-FFF2-40B4-BE49-F238E27FC236}">
                  <a16:creationId xmlns:a16="http://schemas.microsoft.com/office/drawing/2014/main" id="{D4CE7649-F62C-4C27-9618-1EA140D1A8BF}"/>
                </a:ext>
              </a:extLst>
            </p:cNvPr>
            <p:cNvSpPr/>
            <p:nvPr/>
          </p:nvSpPr>
          <p:spPr>
            <a:xfrm>
              <a:off x="7538415" y="4403655"/>
              <a:ext cx="1339297" cy="382656"/>
            </a:xfrm>
            <a:custGeom>
              <a:avLst/>
              <a:gdLst>
                <a:gd name="connsiteX0" fmla="*/ 1339298 w 1339297"/>
                <a:gd name="connsiteY0" fmla="*/ 191328 h 382656"/>
                <a:gd name="connsiteX1" fmla="*/ 669649 w 1339297"/>
                <a:gd name="connsiteY1" fmla="*/ 382657 h 382656"/>
                <a:gd name="connsiteX2" fmla="*/ 0 w 1339297"/>
                <a:gd name="connsiteY2" fmla="*/ 191328 h 382656"/>
                <a:gd name="connsiteX3" fmla="*/ 669649 w 1339297"/>
                <a:gd name="connsiteY3" fmla="*/ 0 h 382656"/>
                <a:gd name="connsiteX4" fmla="*/ 1339298 w 1339297"/>
                <a:gd name="connsiteY4" fmla="*/ 191328 h 38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297" h="382656">
                  <a:moveTo>
                    <a:pt x="1339298" y="191328"/>
                  </a:moveTo>
                  <a:cubicBezTo>
                    <a:pt x="1339298" y="296996"/>
                    <a:pt x="1039486" y="382657"/>
                    <a:pt x="669649" y="382657"/>
                  </a:cubicBezTo>
                  <a:cubicBezTo>
                    <a:pt x="299812" y="382657"/>
                    <a:pt x="0" y="296996"/>
                    <a:pt x="0" y="191328"/>
                  </a:cubicBezTo>
                  <a:cubicBezTo>
                    <a:pt x="0" y="85661"/>
                    <a:pt x="299812" y="0"/>
                    <a:pt x="669649" y="0"/>
                  </a:cubicBezTo>
                  <a:cubicBezTo>
                    <a:pt x="1039486" y="0"/>
                    <a:pt x="1339298" y="85661"/>
                    <a:pt x="1339298" y="191328"/>
                  </a:cubicBezTo>
                  <a:close/>
                </a:path>
              </a:pathLst>
            </a:custGeom>
            <a:grpFill/>
            <a:ln w="23912" cap="flat">
              <a:noFill/>
              <a:prstDash val="solid"/>
              <a:miter/>
            </a:ln>
          </p:spPr>
          <p:txBody>
            <a:bodyPr rtlCol="0" anchor="ctr"/>
            <a:lstStyle/>
            <a:p>
              <a:endParaRPr lang="tr-TR"/>
            </a:p>
          </p:txBody>
        </p:sp>
        <p:sp>
          <p:nvSpPr>
            <p:cNvPr id="36" name="Serbest Form: Şekil 35">
              <a:extLst>
                <a:ext uri="{FF2B5EF4-FFF2-40B4-BE49-F238E27FC236}">
                  <a16:creationId xmlns:a16="http://schemas.microsoft.com/office/drawing/2014/main" id="{D0C4AE73-FB02-481C-84F8-89A294C3033A}"/>
                </a:ext>
              </a:extLst>
            </p:cNvPr>
            <p:cNvSpPr/>
            <p:nvPr/>
          </p:nvSpPr>
          <p:spPr>
            <a:xfrm>
              <a:off x="7538415" y="4690647"/>
              <a:ext cx="1339297" cy="573984"/>
            </a:xfrm>
            <a:custGeom>
              <a:avLst/>
              <a:gdLst>
                <a:gd name="connsiteX0" fmla="*/ 1147970 w 1339297"/>
                <a:gd name="connsiteY0" fmla="*/ 382657 h 573984"/>
                <a:gd name="connsiteX1" fmla="*/ 1100138 w 1339297"/>
                <a:gd name="connsiteY1" fmla="*/ 334824 h 573984"/>
                <a:gd name="connsiteX2" fmla="*/ 1147970 w 1339297"/>
                <a:gd name="connsiteY2" fmla="*/ 286992 h 573984"/>
                <a:gd name="connsiteX3" fmla="*/ 1195802 w 1339297"/>
                <a:gd name="connsiteY3" fmla="*/ 334824 h 573984"/>
                <a:gd name="connsiteX4" fmla="*/ 1147970 w 1339297"/>
                <a:gd name="connsiteY4" fmla="*/ 382657 h 573984"/>
                <a:gd name="connsiteX5" fmla="*/ 669649 w 1339297"/>
                <a:gd name="connsiteY5" fmla="*/ 191328 h 573984"/>
                <a:gd name="connsiteX6" fmla="*/ 0 w 1339297"/>
                <a:gd name="connsiteY6" fmla="*/ 0 h 573984"/>
                <a:gd name="connsiteX7" fmla="*/ 0 w 1339297"/>
                <a:gd name="connsiteY7" fmla="*/ 382657 h 573984"/>
                <a:gd name="connsiteX8" fmla="*/ 669649 w 1339297"/>
                <a:gd name="connsiteY8" fmla="*/ 573985 h 573984"/>
                <a:gd name="connsiteX9" fmla="*/ 1339298 w 1339297"/>
                <a:gd name="connsiteY9" fmla="*/ 382657 h 573984"/>
                <a:gd name="connsiteX10" fmla="*/ 1339298 w 1339297"/>
                <a:gd name="connsiteY10" fmla="*/ 0 h 573984"/>
                <a:gd name="connsiteX11" fmla="*/ 669649 w 1339297"/>
                <a:gd name="connsiteY11" fmla="*/ 191328 h 57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9297" h="573984">
                  <a:moveTo>
                    <a:pt x="1147970" y="382657"/>
                  </a:moveTo>
                  <a:cubicBezTo>
                    <a:pt x="1119270" y="382657"/>
                    <a:pt x="1100138" y="363524"/>
                    <a:pt x="1100138" y="334824"/>
                  </a:cubicBezTo>
                  <a:cubicBezTo>
                    <a:pt x="1100138" y="306125"/>
                    <a:pt x="1119270" y="286992"/>
                    <a:pt x="1147970" y="286992"/>
                  </a:cubicBezTo>
                  <a:cubicBezTo>
                    <a:pt x="1176669" y="286992"/>
                    <a:pt x="1195802" y="306125"/>
                    <a:pt x="1195802" y="334824"/>
                  </a:cubicBezTo>
                  <a:cubicBezTo>
                    <a:pt x="1195802" y="363524"/>
                    <a:pt x="1176669" y="382657"/>
                    <a:pt x="1147970" y="382657"/>
                  </a:cubicBezTo>
                  <a:close/>
                  <a:moveTo>
                    <a:pt x="669649" y="191328"/>
                  </a:moveTo>
                  <a:cubicBezTo>
                    <a:pt x="301342" y="191328"/>
                    <a:pt x="0" y="105231"/>
                    <a:pt x="0" y="0"/>
                  </a:cubicBezTo>
                  <a:lnTo>
                    <a:pt x="0" y="382657"/>
                  </a:lnTo>
                  <a:cubicBezTo>
                    <a:pt x="0" y="487887"/>
                    <a:pt x="301342" y="573985"/>
                    <a:pt x="669649" y="573985"/>
                  </a:cubicBezTo>
                  <a:cubicBezTo>
                    <a:pt x="1037956" y="573985"/>
                    <a:pt x="1339298" y="487887"/>
                    <a:pt x="1339298" y="382657"/>
                  </a:cubicBezTo>
                  <a:lnTo>
                    <a:pt x="1339298" y="0"/>
                  </a:lnTo>
                  <a:cubicBezTo>
                    <a:pt x="1339298" y="105231"/>
                    <a:pt x="1037956" y="191328"/>
                    <a:pt x="669649" y="191328"/>
                  </a:cubicBezTo>
                  <a:close/>
                </a:path>
              </a:pathLst>
            </a:custGeom>
            <a:grpFill/>
            <a:ln w="23912" cap="flat">
              <a:noFill/>
              <a:prstDash val="solid"/>
              <a:miter/>
            </a:ln>
          </p:spPr>
          <p:txBody>
            <a:bodyPr rtlCol="0" anchor="ctr"/>
            <a:lstStyle/>
            <a:p>
              <a:endParaRPr lang="tr-TR" dirty="0"/>
            </a:p>
          </p:txBody>
        </p:sp>
      </p:grpSp>
      <p:sp>
        <p:nvSpPr>
          <p:cNvPr id="7" name="Serbest Form: Şekil 6">
            <a:extLst>
              <a:ext uri="{FF2B5EF4-FFF2-40B4-BE49-F238E27FC236}">
                <a16:creationId xmlns:a16="http://schemas.microsoft.com/office/drawing/2014/main" id="{5A6F2B72-A95A-4FF1-91D5-0F1BACC1529E}"/>
              </a:ext>
            </a:extLst>
          </p:cNvPr>
          <p:cNvSpPr/>
          <p:nvPr/>
        </p:nvSpPr>
        <p:spPr>
          <a:xfrm>
            <a:off x="9942022" y="1475957"/>
            <a:ext cx="689956" cy="435970"/>
          </a:xfrm>
          <a:custGeom>
            <a:avLst/>
            <a:gdLst>
              <a:gd name="connsiteX0" fmla="*/ 0 w 689956"/>
              <a:gd name="connsiteY0" fmla="*/ 435970 h 435970"/>
              <a:gd name="connsiteX1" fmla="*/ 174567 w 689956"/>
              <a:gd name="connsiteY1" fmla="*/ 53585 h 435970"/>
              <a:gd name="connsiteX2" fmla="*/ 689956 w 689956"/>
              <a:gd name="connsiteY2" fmla="*/ 12021 h 435970"/>
            </a:gdLst>
            <a:ahLst/>
            <a:cxnLst>
              <a:cxn ang="0">
                <a:pos x="connsiteX0" y="connsiteY0"/>
              </a:cxn>
              <a:cxn ang="0">
                <a:pos x="connsiteX1" y="connsiteY1"/>
              </a:cxn>
              <a:cxn ang="0">
                <a:pos x="connsiteX2" y="connsiteY2"/>
              </a:cxn>
            </a:cxnLst>
            <a:rect l="l" t="t" r="r" b="b"/>
            <a:pathLst>
              <a:path w="689956" h="435970">
                <a:moveTo>
                  <a:pt x="0" y="435970"/>
                </a:moveTo>
                <a:cubicBezTo>
                  <a:pt x="29787" y="280106"/>
                  <a:pt x="59574" y="124243"/>
                  <a:pt x="174567" y="53585"/>
                </a:cubicBezTo>
                <a:cubicBezTo>
                  <a:pt x="289560" y="-17073"/>
                  <a:pt x="489758" y="-2526"/>
                  <a:pt x="689956" y="12021"/>
                </a:cubicBezTo>
              </a:path>
            </a:pathLst>
          </a:custGeom>
          <a:noFill/>
          <a:ln w="38100">
            <a:solidFill>
              <a:schemeClr val="tx1">
                <a:lumMod val="95000"/>
                <a:lumOff val="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Serbest Form: Şekil 37">
            <a:extLst>
              <a:ext uri="{FF2B5EF4-FFF2-40B4-BE49-F238E27FC236}">
                <a16:creationId xmlns:a16="http://schemas.microsoft.com/office/drawing/2014/main" id="{F39AF041-7209-453C-B0BA-79D205DD7CD2}"/>
              </a:ext>
            </a:extLst>
          </p:cNvPr>
          <p:cNvSpPr/>
          <p:nvPr/>
        </p:nvSpPr>
        <p:spPr>
          <a:xfrm rot="10398172">
            <a:off x="10355967" y="2039085"/>
            <a:ext cx="689956" cy="435970"/>
          </a:xfrm>
          <a:custGeom>
            <a:avLst/>
            <a:gdLst>
              <a:gd name="connsiteX0" fmla="*/ 0 w 689956"/>
              <a:gd name="connsiteY0" fmla="*/ 435970 h 435970"/>
              <a:gd name="connsiteX1" fmla="*/ 174567 w 689956"/>
              <a:gd name="connsiteY1" fmla="*/ 53585 h 435970"/>
              <a:gd name="connsiteX2" fmla="*/ 689956 w 689956"/>
              <a:gd name="connsiteY2" fmla="*/ 12021 h 435970"/>
            </a:gdLst>
            <a:ahLst/>
            <a:cxnLst>
              <a:cxn ang="0">
                <a:pos x="connsiteX0" y="connsiteY0"/>
              </a:cxn>
              <a:cxn ang="0">
                <a:pos x="connsiteX1" y="connsiteY1"/>
              </a:cxn>
              <a:cxn ang="0">
                <a:pos x="connsiteX2" y="connsiteY2"/>
              </a:cxn>
            </a:cxnLst>
            <a:rect l="l" t="t" r="r" b="b"/>
            <a:pathLst>
              <a:path w="689956" h="435970">
                <a:moveTo>
                  <a:pt x="0" y="435970"/>
                </a:moveTo>
                <a:cubicBezTo>
                  <a:pt x="29787" y="280106"/>
                  <a:pt x="59574" y="124243"/>
                  <a:pt x="174567" y="53585"/>
                </a:cubicBezTo>
                <a:cubicBezTo>
                  <a:pt x="289560" y="-17073"/>
                  <a:pt x="489758" y="-2526"/>
                  <a:pt x="689956" y="12021"/>
                </a:cubicBezTo>
              </a:path>
            </a:pathLst>
          </a:custGeom>
          <a:noFill/>
          <a:ln w="38100">
            <a:solidFill>
              <a:schemeClr val="tx1">
                <a:lumMod val="95000"/>
                <a:lumOff val="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21121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6845D7-17E8-4CF5-842D-0BA1E865E5B5}"/>
              </a:ext>
            </a:extLst>
          </p:cNvPr>
          <p:cNvSpPr>
            <a:spLocks noGrp="1"/>
          </p:cNvSpPr>
          <p:nvPr>
            <p:ph type="title"/>
          </p:nvPr>
        </p:nvSpPr>
        <p:spPr/>
        <p:txBody>
          <a:bodyPr/>
          <a:lstStyle/>
          <a:p>
            <a:r>
              <a:rPr lang="tr-TR" dirty="0"/>
              <a:t>ESÖ ve Veri Önbelleğine Aynı Anda Erişim</a:t>
            </a:r>
          </a:p>
        </p:txBody>
      </p:sp>
      <p:sp>
        <p:nvSpPr>
          <p:cNvPr id="4" name="Slayt Numarası Yer Tutucusu 3">
            <a:extLst>
              <a:ext uri="{FF2B5EF4-FFF2-40B4-BE49-F238E27FC236}">
                <a16:creationId xmlns:a16="http://schemas.microsoft.com/office/drawing/2014/main" id="{4778DC74-9545-49CD-AD9E-2D906EB922BA}"/>
              </a:ext>
            </a:extLst>
          </p:cNvPr>
          <p:cNvSpPr>
            <a:spLocks noGrp="1"/>
          </p:cNvSpPr>
          <p:nvPr>
            <p:ph type="sldNum" sz="quarter" idx="12"/>
          </p:nvPr>
        </p:nvSpPr>
        <p:spPr/>
        <p:txBody>
          <a:bodyPr/>
          <a:lstStyle/>
          <a:p>
            <a:fld id="{320A84BC-3F9E-4B08-9743-FC4E27FA5126}" type="slidenum">
              <a:rPr lang="tr-TR" smtClean="0"/>
              <a:t>28</a:t>
            </a:fld>
            <a:endParaRPr lang="tr-TR" dirty="0"/>
          </a:p>
        </p:txBody>
      </p:sp>
      <p:graphicFrame>
        <p:nvGraphicFramePr>
          <p:cNvPr id="5" name="Tablo 5">
            <a:extLst>
              <a:ext uri="{FF2B5EF4-FFF2-40B4-BE49-F238E27FC236}">
                <a16:creationId xmlns:a16="http://schemas.microsoft.com/office/drawing/2014/main" id="{43B77F64-6D5A-42BA-90AF-791736857CBB}"/>
              </a:ext>
            </a:extLst>
          </p:cNvPr>
          <p:cNvGraphicFramePr>
            <a:graphicFrameLocks/>
          </p:cNvGraphicFramePr>
          <p:nvPr>
            <p:extLst>
              <p:ext uri="{D42A27DB-BD31-4B8C-83A1-F6EECF244321}">
                <p14:modId xmlns:p14="http://schemas.microsoft.com/office/powerpoint/2010/main" val="3957489652"/>
              </p:ext>
            </p:extLst>
          </p:nvPr>
        </p:nvGraphicFramePr>
        <p:xfrm>
          <a:off x="2587666" y="1671354"/>
          <a:ext cx="7550247" cy="370840"/>
        </p:xfrm>
        <a:graphic>
          <a:graphicData uri="http://schemas.openxmlformats.org/drawingml/2006/table">
            <a:tbl>
              <a:tblPr firstRow="1" bandRow="1">
                <a:tableStyleId>{F5AB1C69-6EDB-4FF4-983F-18BD219EF322}</a:tableStyleId>
              </a:tblPr>
              <a:tblGrid>
                <a:gridCol w="4239593">
                  <a:extLst>
                    <a:ext uri="{9D8B030D-6E8A-4147-A177-3AD203B41FA5}">
                      <a16:colId xmlns:a16="http://schemas.microsoft.com/office/drawing/2014/main" val="3633241526"/>
                    </a:ext>
                  </a:extLst>
                </a:gridCol>
                <a:gridCol w="3310654">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6" name="Metin kutusu 5">
            <a:extLst>
              <a:ext uri="{FF2B5EF4-FFF2-40B4-BE49-F238E27FC236}">
                <a16:creationId xmlns:a16="http://schemas.microsoft.com/office/drawing/2014/main" id="{0D15605D-0266-4835-92D9-EE7F5AF54FFE}"/>
              </a:ext>
            </a:extLst>
          </p:cNvPr>
          <p:cNvSpPr txBox="1"/>
          <p:nvPr/>
        </p:nvSpPr>
        <p:spPr>
          <a:xfrm>
            <a:off x="6798365" y="2073301"/>
            <a:ext cx="2713383" cy="369332"/>
          </a:xfrm>
          <a:prstGeom prst="rect">
            <a:avLst/>
          </a:prstGeom>
          <a:noFill/>
        </p:spPr>
        <p:txBody>
          <a:bodyPr wrap="square" rtlCol="0">
            <a:spAutoFit/>
          </a:bodyPr>
          <a:lstStyle/>
          <a:p>
            <a:pPr algn="ctr"/>
            <a:r>
              <a:rPr lang="tr-TR" i="1" dirty="0"/>
              <a:t>Sayfa boyutuna bağlıdır.</a:t>
            </a:r>
          </a:p>
        </p:txBody>
      </p:sp>
      <p:graphicFrame>
        <p:nvGraphicFramePr>
          <p:cNvPr id="7" name="Tablo 5">
            <a:extLst>
              <a:ext uri="{FF2B5EF4-FFF2-40B4-BE49-F238E27FC236}">
                <a16:creationId xmlns:a16="http://schemas.microsoft.com/office/drawing/2014/main" id="{74E4902E-AE22-4ACC-BACF-F017063D44F0}"/>
              </a:ext>
            </a:extLst>
          </p:cNvPr>
          <p:cNvGraphicFramePr>
            <a:graphicFrameLocks/>
          </p:cNvGraphicFramePr>
          <p:nvPr>
            <p:extLst>
              <p:ext uri="{D42A27DB-BD31-4B8C-83A1-F6EECF244321}">
                <p14:modId xmlns:p14="http://schemas.microsoft.com/office/powerpoint/2010/main" val="946792054"/>
              </p:ext>
            </p:extLst>
          </p:nvPr>
        </p:nvGraphicFramePr>
        <p:xfrm>
          <a:off x="2587666" y="3319466"/>
          <a:ext cx="7550247" cy="370840"/>
        </p:xfrm>
        <a:graphic>
          <a:graphicData uri="http://schemas.openxmlformats.org/drawingml/2006/table">
            <a:tbl>
              <a:tblPr firstRow="1" bandRow="1">
                <a:tableStyleId>{F5AB1C69-6EDB-4FF4-983F-18BD219EF322}</a:tableStyleId>
              </a:tblPr>
              <a:tblGrid>
                <a:gridCol w="4290212">
                  <a:extLst>
                    <a:ext uri="{9D8B030D-6E8A-4147-A177-3AD203B41FA5}">
                      <a16:colId xmlns:a16="http://schemas.microsoft.com/office/drawing/2014/main" val="3633241526"/>
                    </a:ext>
                  </a:extLst>
                </a:gridCol>
                <a:gridCol w="3260035">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Fiziksel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9" name="Düz Ok Bağlayıcısı 8">
            <a:extLst>
              <a:ext uri="{FF2B5EF4-FFF2-40B4-BE49-F238E27FC236}">
                <a16:creationId xmlns:a16="http://schemas.microsoft.com/office/drawing/2014/main" id="{487B1911-3126-4D30-9F0F-DA8F80DC32B3}"/>
              </a:ext>
            </a:extLst>
          </p:cNvPr>
          <p:cNvCxnSpPr>
            <a:stCxn id="6" idx="2"/>
          </p:cNvCxnSpPr>
          <p:nvPr/>
        </p:nvCxnSpPr>
        <p:spPr>
          <a:xfrm flipH="1">
            <a:off x="8155056" y="2442633"/>
            <a:ext cx="1" cy="84721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Metin kutusu 9">
            <a:extLst>
              <a:ext uri="{FF2B5EF4-FFF2-40B4-BE49-F238E27FC236}">
                <a16:creationId xmlns:a16="http://schemas.microsoft.com/office/drawing/2014/main" id="{24B8E4D8-B9DC-4A69-BE15-7321A824ADF6}"/>
              </a:ext>
            </a:extLst>
          </p:cNvPr>
          <p:cNvSpPr txBox="1"/>
          <p:nvPr/>
        </p:nvSpPr>
        <p:spPr>
          <a:xfrm>
            <a:off x="8418443" y="2713383"/>
            <a:ext cx="3289853" cy="369332"/>
          </a:xfrm>
          <a:prstGeom prst="rect">
            <a:avLst/>
          </a:prstGeom>
          <a:noFill/>
        </p:spPr>
        <p:txBody>
          <a:bodyPr wrap="square" rtlCol="0">
            <a:spAutoFit/>
          </a:bodyPr>
          <a:lstStyle/>
          <a:p>
            <a:r>
              <a:rPr lang="tr-TR" dirty="0"/>
              <a:t>Değiştirilmez.</a:t>
            </a:r>
          </a:p>
        </p:txBody>
      </p:sp>
      <p:graphicFrame>
        <p:nvGraphicFramePr>
          <p:cNvPr id="11" name="Tablo 7">
            <a:extLst>
              <a:ext uri="{FF2B5EF4-FFF2-40B4-BE49-F238E27FC236}">
                <a16:creationId xmlns:a16="http://schemas.microsoft.com/office/drawing/2014/main" id="{D54C0819-0D35-4D06-81B6-8B773343BC6D}"/>
              </a:ext>
            </a:extLst>
          </p:cNvPr>
          <p:cNvGraphicFramePr>
            <a:graphicFrameLocks noGrp="1"/>
          </p:cNvGraphicFramePr>
          <p:nvPr>
            <p:extLst>
              <p:ext uri="{D42A27DB-BD31-4B8C-83A1-F6EECF244321}">
                <p14:modId xmlns:p14="http://schemas.microsoft.com/office/powerpoint/2010/main" val="3462895848"/>
              </p:ext>
            </p:extLst>
          </p:nvPr>
        </p:nvGraphicFramePr>
        <p:xfrm>
          <a:off x="430879" y="4251566"/>
          <a:ext cx="4654827" cy="2039440"/>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245187">
                <a:tc>
                  <a:txBody>
                    <a:bodyPr/>
                    <a:lstStyle/>
                    <a:p>
                      <a:r>
                        <a:rPr lang="tr-TR" sz="2000" b="1" dirty="0"/>
                        <a:t>Etiket</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Veri Öbeği</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245187">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graphicFrame>
        <p:nvGraphicFramePr>
          <p:cNvPr id="16" name="Tablo 5">
            <a:extLst>
              <a:ext uri="{FF2B5EF4-FFF2-40B4-BE49-F238E27FC236}">
                <a16:creationId xmlns:a16="http://schemas.microsoft.com/office/drawing/2014/main" id="{8095837F-83D3-4ABD-89D7-18842D357759}"/>
              </a:ext>
            </a:extLst>
          </p:cNvPr>
          <p:cNvGraphicFramePr>
            <a:graphicFrameLocks/>
          </p:cNvGraphicFramePr>
          <p:nvPr>
            <p:extLst>
              <p:ext uri="{D42A27DB-BD31-4B8C-83A1-F6EECF244321}">
                <p14:modId xmlns:p14="http://schemas.microsoft.com/office/powerpoint/2010/main" val="116136221"/>
              </p:ext>
            </p:extLst>
          </p:nvPr>
        </p:nvGraphicFramePr>
        <p:xfrm>
          <a:off x="2587666" y="3865527"/>
          <a:ext cx="7579853" cy="370840"/>
        </p:xfrm>
        <a:graphic>
          <a:graphicData uri="http://schemas.openxmlformats.org/drawingml/2006/table">
            <a:tbl>
              <a:tblPr firstRow="1" bandRow="1">
                <a:tableStyleId>{F5AB1C69-6EDB-4FF4-983F-18BD219EF322}</a:tableStyleId>
              </a:tblPr>
              <a:tblGrid>
                <a:gridCol w="4284650">
                  <a:extLst>
                    <a:ext uri="{9D8B030D-6E8A-4147-A177-3AD203B41FA5}">
                      <a16:colId xmlns:a16="http://schemas.microsoft.com/office/drawing/2014/main" val="3633241526"/>
                    </a:ext>
                  </a:extLst>
                </a:gridCol>
                <a:gridCol w="2809316">
                  <a:extLst>
                    <a:ext uri="{9D8B030D-6E8A-4147-A177-3AD203B41FA5}">
                      <a16:colId xmlns:a16="http://schemas.microsoft.com/office/drawing/2014/main" val="2428155223"/>
                    </a:ext>
                  </a:extLst>
                </a:gridCol>
                <a:gridCol w="485887">
                  <a:extLst>
                    <a:ext uri="{9D8B030D-6E8A-4147-A177-3AD203B41FA5}">
                      <a16:colId xmlns:a16="http://schemas.microsoft.com/office/drawing/2014/main" val="1494427193"/>
                    </a:ext>
                  </a:extLst>
                </a:gridCol>
              </a:tblGrid>
              <a:tr h="370840">
                <a:tc>
                  <a:txBody>
                    <a:bodyPr/>
                    <a:lstStyle/>
                    <a:p>
                      <a:pPr algn="ctr"/>
                      <a:r>
                        <a:rPr lang="tr-TR" dirty="0">
                          <a:solidFill>
                            <a:schemeClr val="tx1"/>
                          </a:solidFill>
                        </a:rPr>
                        <a:t>Etiket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Dizin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cxnSp>
        <p:nvCxnSpPr>
          <p:cNvPr id="18" name="Düz Ok Bağlayıcısı 17">
            <a:extLst>
              <a:ext uri="{FF2B5EF4-FFF2-40B4-BE49-F238E27FC236}">
                <a16:creationId xmlns:a16="http://schemas.microsoft.com/office/drawing/2014/main" id="{5DA087CF-DA73-4941-A3B7-12B3EFA32913}"/>
              </a:ext>
            </a:extLst>
          </p:cNvPr>
          <p:cNvCxnSpPr>
            <a:cxnSpLocks/>
          </p:cNvCxnSpPr>
          <p:nvPr/>
        </p:nvCxnSpPr>
        <p:spPr>
          <a:xfrm flipH="1">
            <a:off x="5237922" y="4354412"/>
            <a:ext cx="2590262" cy="6647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2E2E59AC-CA41-4A1A-BD3C-7A1C0201E36B}"/>
              </a:ext>
            </a:extLst>
          </p:cNvPr>
          <p:cNvSpPr txBox="1"/>
          <p:nvPr/>
        </p:nvSpPr>
        <p:spPr>
          <a:xfrm>
            <a:off x="7828184" y="4270365"/>
            <a:ext cx="3429000" cy="646331"/>
          </a:xfrm>
          <a:prstGeom prst="rect">
            <a:avLst/>
          </a:prstGeom>
          <a:noFill/>
        </p:spPr>
        <p:txBody>
          <a:bodyPr wrap="square" rtlCol="0">
            <a:spAutoFit/>
          </a:bodyPr>
          <a:lstStyle/>
          <a:p>
            <a:r>
              <a:rPr lang="tr-TR" i="1" dirty="0"/>
              <a:t>Dizin önbelleğe erişim için kullanılır. </a:t>
            </a:r>
          </a:p>
        </p:txBody>
      </p:sp>
      <p:sp>
        <p:nvSpPr>
          <p:cNvPr id="20" name="Dikdörtgen 19">
            <a:extLst>
              <a:ext uri="{FF2B5EF4-FFF2-40B4-BE49-F238E27FC236}">
                <a16:creationId xmlns:a16="http://schemas.microsoft.com/office/drawing/2014/main" id="{ABC939B6-702D-4FE0-82E7-62B30E559C1B}"/>
              </a:ext>
            </a:extLst>
          </p:cNvPr>
          <p:cNvSpPr/>
          <p:nvPr/>
        </p:nvSpPr>
        <p:spPr>
          <a:xfrm>
            <a:off x="6867945" y="3353464"/>
            <a:ext cx="3269967" cy="8829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Dikdörtgen: Köşeleri Yuvarlatılmış 20">
            <a:extLst>
              <a:ext uri="{FF2B5EF4-FFF2-40B4-BE49-F238E27FC236}">
                <a16:creationId xmlns:a16="http://schemas.microsoft.com/office/drawing/2014/main" id="{BC8BFDE6-B28F-4636-8DBB-B4785BDE15F8}"/>
              </a:ext>
            </a:extLst>
          </p:cNvPr>
          <p:cNvSpPr/>
          <p:nvPr/>
        </p:nvSpPr>
        <p:spPr>
          <a:xfrm>
            <a:off x="5427482" y="4950685"/>
            <a:ext cx="6492669" cy="1437817"/>
          </a:xfrm>
          <a:prstGeom prst="roundRect">
            <a:avLst>
              <a:gd name="adj" fmla="val 50000"/>
            </a:avLst>
          </a:prstGeom>
          <a:ln w="38100">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b="1" dirty="0">
                <a:solidFill>
                  <a:schemeClr val="tx1"/>
                </a:solidFill>
              </a:rPr>
              <a:t>Eğer dizin için kullanılan bitler fiziksel adrese değiştirilmeden getirilirse veri önbelleğine aynı anda erişilebilir.</a:t>
            </a:r>
          </a:p>
        </p:txBody>
      </p:sp>
    </p:spTree>
    <p:extLst>
      <p:ext uri="{BB962C8B-B14F-4D97-AF65-F5344CB8AC3E}">
        <p14:creationId xmlns:p14="http://schemas.microsoft.com/office/powerpoint/2010/main" val="169661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2C2201-4349-4134-B453-922D2135BD34}"/>
              </a:ext>
            </a:extLst>
          </p:cNvPr>
          <p:cNvSpPr>
            <a:spLocks noGrp="1"/>
          </p:cNvSpPr>
          <p:nvPr>
            <p:ph type="title"/>
          </p:nvPr>
        </p:nvSpPr>
        <p:spPr/>
        <p:txBody>
          <a:bodyPr/>
          <a:lstStyle/>
          <a:p>
            <a:r>
              <a:rPr lang="tr-TR" dirty="0"/>
              <a:t>ESÖ ve Veri Önbelleğine Aynı Anda Erişim</a:t>
            </a:r>
          </a:p>
        </p:txBody>
      </p:sp>
      <p:sp>
        <p:nvSpPr>
          <p:cNvPr id="4" name="Slayt Numarası Yer Tutucusu 3">
            <a:extLst>
              <a:ext uri="{FF2B5EF4-FFF2-40B4-BE49-F238E27FC236}">
                <a16:creationId xmlns:a16="http://schemas.microsoft.com/office/drawing/2014/main" id="{21717A5E-CB64-4410-9E44-45491247F10E}"/>
              </a:ext>
            </a:extLst>
          </p:cNvPr>
          <p:cNvSpPr>
            <a:spLocks noGrp="1"/>
          </p:cNvSpPr>
          <p:nvPr>
            <p:ph type="sldNum" sz="quarter" idx="12"/>
          </p:nvPr>
        </p:nvSpPr>
        <p:spPr/>
        <p:txBody>
          <a:bodyPr/>
          <a:lstStyle/>
          <a:p>
            <a:fld id="{320A84BC-3F9E-4B08-9743-FC4E27FA5126}" type="slidenum">
              <a:rPr lang="tr-TR" smtClean="0"/>
              <a:t>29</a:t>
            </a:fld>
            <a:endParaRPr lang="tr-TR" dirty="0"/>
          </a:p>
        </p:txBody>
      </p:sp>
      <p:graphicFrame>
        <p:nvGraphicFramePr>
          <p:cNvPr id="6" name="Tablo 5">
            <a:extLst>
              <a:ext uri="{FF2B5EF4-FFF2-40B4-BE49-F238E27FC236}">
                <a16:creationId xmlns:a16="http://schemas.microsoft.com/office/drawing/2014/main" id="{0E73DD9F-0ECF-42A9-B760-2102AF00A1EC}"/>
              </a:ext>
            </a:extLst>
          </p:cNvPr>
          <p:cNvGraphicFramePr>
            <a:graphicFrameLocks/>
          </p:cNvGraphicFramePr>
          <p:nvPr>
            <p:extLst>
              <p:ext uri="{D42A27DB-BD31-4B8C-83A1-F6EECF244321}">
                <p14:modId xmlns:p14="http://schemas.microsoft.com/office/powerpoint/2010/main" val="4209233820"/>
              </p:ext>
            </p:extLst>
          </p:nvPr>
        </p:nvGraphicFramePr>
        <p:xfrm>
          <a:off x="350825" y="1295007"/>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graphicFrame>
        <p:nvGraphicFramePr>
          <p:cNvPr id="7" name="Tablo 6">
            <a:extLst>
              <a:ext uri="{FF2B5EF4-FFF2-40B4-BE49-F238E27FC236}">
                <a16:creationId xmlns:a16="http://schemas.microsoft.com/office/drawing/2014/main" id="{F34C8703-2E09-4CF6-9D76-D0A014B75AFC}"/>
              </a:ext>
            </a:extLst>
          </p:cNvPr>
          <p:cNvGraphicFramePr>
            <a:graphicFrameLocks/>
          </p:cNvGraphicFramePr>
          <p:nvPr>
            <p:extLst>
              <p:ext uri="{D42A27DB-BD31-4B8C-83A1-F6EECF244321}">
                <p14:modId xmlns:p14="http://schemas.microsoft.com/office/powerpoint/2010/main" val="311248831"/>
              </p:ext>
            </p:extLst>
          </p:nvPr>
        </p:nvGraphicFramePr>
        <p:xfrm>
          <a:off x="1094809" y="4764700"/>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Fiziksel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graphicFrame>
        <p:nvGraphicFramePr>
          <p:cNvPr id="61" name="Tablo 7">
            <a:extLst>
              <a:ext uri="{FF2B5EF4-FFF2-40B4-BE49-F238E27FC236}">
                <a16:creationId xmlns:a16="http://schemas.microsoft.com/office/drawing/2014/main" id="{30B466C4-9AF7-4B9B-839A-3B48A74DF822}"/>
              </a:ext>
            </a:extLst>
          </p:cNvPr>
          <p:cNvGraphicFramePr>
            <a:graphicFrameLocks noGrp="1"/>
          </p:cNvGraphicFramePr>
          <p:nvPr>
            <p:extLst>
              <p:ext uri="{D42A27DB-BD31-4B8C-83A1-F6EECF244321}">
                <p14:modId xmlns:p14="http://schemas.microsoft.com/office/powerpoint/2010/main" val="1427381021"/>
              </p:ext>
            </p:extLst>
          </p:nvPr>
        </p:nvGraphicFramePr>
        <p:xfrm>
          <a:off x="6564979" y="1796096"/>
          <a:ext cx="4654827" cy="2039440"/>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245187">
                <a:tc>
                  <a:txBody>
                    <a:bodyPr/>
                    <a:lstStyle/>
                    <a:p>
                      <a:r>
                        <a:rPr lang="tr-TR" sz="2000" b="1" dirty="0"/>
                        <a:t>Etiket</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Veri Öbeği</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245187">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245187">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cxnSp>
        <p:nvCxnSpPr>
          <p:cNvPr id="63" name="Bağlayıcı: Dirsek 62">
            <a:extLst>
              <a:ext uri="{FF2B5EF4-FFF2-40B4-BE49-F238E27FC236}">
                <a16:creationId xmlns:a16="http://schemas.microsoft.com/office/drawing/2014/main" id="{9AA4C7B0-9295-47F0-B056-07E39F6EEF3B}"/>
              </a:ext>
            </a:extLst>
          </p:cNvPr>
          <p:cNvCxnSpPr>
            <a:cxnSpLocks/>
            <a:endCxn id="61" idx="1"/>
          </p:cNvCxnSpPr>
          <p:nvPr/>
        </p:nvCxnSpPr>
        <p:spPr>
          <a:xfrm rot="16200000" flipH="1">
            <a:off x="5419260" y="1670097"/>
            <a:ext cx="1149970" cy="1141467"/>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Tablo 7">
            <a:extLst>
              <a:ext uri="{FF2B5EF4-FFF2-40B4-BE49-F238E27FC236}">
                <a16:creationId xmlns:a16="http://schemas.microsoft.com/office/drawing/2014/main" id="{878BD732-4572-4B91-9646-89C054EA07AC}"/>
              </a:ext>
            </a:extLst>
          </p:cNvPr>
          <p:cNvGraphicFramePr>
            <a:graphicFrameLocks noGrp="1"/>
          </p:cNvGraphicFramePr>
          <p:nvPr>
            <p:extLst>
              <p:ext uri="{D42A27DB-BD31-4B8C-83A1-F6EECF244321}">
                <p14:modId xmlns:p14="http://schemas.microsoft.com/office/powerpoint/2010/main" val="1014444047"/>
              </p:ext>
            </p:extLst>
          </p:nvPr>
        </p:nvGraphicFramePr>
        <p:xfrm>
          <a:off x="1094809" y="1921337"/>
          <a:ext cx="3867716" cy="2008960"/>
        </p:xfrm>
        <a:graphic>
          <a:graphicData uri="http://schemas.openxmlformats.org/drawingml/2006/table">
            <a:tbl>
              <a:tblPr firstRow="1" bandRow="1">
                <a:tableStyleId>{0505E3EF-67EA-436B-97B2-0124C06EBD24}</a:tableStyleId>
              </a:tblPr>
              <a:tblGrid>
                <a:gridCol w="448190">
                  <a:extLst>
                    <a:ext uri="{9D8B030D-6E8A-4147-A177-3AD203B41FA5}">
                      <a16:colId xmlns:a16="http://schemas.microsoft.com/office/drawing/2014/main" val="288280332"/>
                    </a:ext>
                  </a:extLst>
                </a:gridCol>
                <a:gridCol w="3419526">
                  <a:extLst>
                    <a:ext uri="{9D8B030D-6E8A-4147-A177-3AD203B41FA5}">
                      <a16:colId xmlns:a16="http://schemas.microsoft.com/office/drawing/2014/main" val="3719010146"/>
                    </a:ext>
                  </a:extLst>
                </a:gridCol>
              </a:tblGrid>
              <a:tr h="245187">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Fiziksel Sayfa Numarası</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245187">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245187">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245187">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245187">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cxnSp>
        <p:nvCxnSpPr>
          <p:cNvPr id="66" name="Bağlayıcı: Dirsek 65">
            <a:extLst>
              <a:ext uri="{FF2B5EF4-FFF2-40B4-BE49-F238E27FC236}">
                <a16:creationId xmlns:a16="http://schemas.microsoft.com/office/drawing/2014/main" id="{4742FE4A-4A9F-40A5-84DE-4BB4CB7520DD}"/>
              </a:ext>
            </a:extLst>
          </p:cNvPr>
          <p:cNvCxnSpPr>
            <a:cxnSpLocks/>
            <a:endCxn id="64" idx="1"/>
          </p:cNvCxnSpPr>
          <p:nvPr/>
        </p:nvCxnSpPr>
        <p:spPr>
          <a:xfrm rot="16200000" flipH="1">
            <a:off x="203560" y="2034568"/>
            <a:ext cx="1259972" cy="522526"/>
          </a:xfrm>
          <a:prstGeom prst="bentConnector2">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Metin kutusu 68">
            <a:extLst>
              <a:ext uri="{FF2B5EF4-FFF2-40B4-BE49-F238E27FC236}">
                <a16:creationId xmlns:a16="http://schemas.microsoft.com/office/drawing/2014/main" id="{C66A9374-F48D-42B0-816E-C65D42C51719}"/>
              </a:ext>
            </a:extLst>
          </p:cNvPr>
          <p:cNvSpPr txBox="1"/>
          <p:nvPr/>
        </p:nvSpPr>
        <p:spPr>
          <a:xfrm>
            <a:off x="1647825" y="3960777"/>
            <a:ext cx="3305175" cy="369332"/>
          </a:xfrm>
          <a:prstGeom prst="rect">
            <a:avLst/>
          </a:prstGeom>
          <a:noFill/>
        </p:spPr>
        <p:txBody>
          <a:bodyPr wrap="square" rtlCol="0">
            <a:spAutoFit/>
          </a:bodyPr>
          <a:lstStyle/>
          <a:p>
            <a:r>
              <a:rPr lang="tr-TR" dirty="0"/>
              <a:t>Etkin Sayfalar Önbelleği</a:t>
            </a:r>
          </a:p>
        </p:txBody>
      </p:sp>
      <p:sp>
        <p:nvSpPr>
          <p:cNvPr id="70" name="Metin kutusu 69">
            <a:extLst>
              <a:ext uri="{FF2B5EF4-FFF2-40B4-BE49-F238E27FC236}">
                <a16:creationId xmlns:a16="http://schemas.microsoft.com/office/drawing/2014/main" id="{5F10CD13-084B-48D7-AEA4-14C5D5672D7E}"/>
              </a:ext>
            </a:extLst>
          </p:cNvPr>
          <p:cNvSpPr txBox="1"/>
          <p:nvPr/>
        </p:nvSpPr>
        <p:spPr>
          <a:xfrm>
            <a:off x="7515225" y="3865750"/>
            <a:ext cx="3305175" cy="369332"/>
          </a:xfrm>
          <a:prstGeom prst="rect">
            <a:avLst/>
          </a:prstGeom>
          <a:noFill/>
        </p:spPr>
        <p:txBody>
          <a:bodyPr wrap="square" rtlCol="0">
            <a:spAutoFit/>
          </a:bodyPr>
          <a:lstStyle/>
          <a:p>
            <a:r>
              <a:rPr lang="tr-TR" dirty="0"/>
              <a:t>Veri Önbelleği</a:t>
            </a:r>
          </a:p>
        </p:txBody>
      </p:sp>
      <p:cxnSp>
        <p:nvCxnSpPr>
          <p:cNvPr id="71" name="Düz Ok Bağlayıcısı 70">
            <a:extLst>
              <a:ext uri="{FF2B5EF4-FFF2-40B4-BE49-F238E27FC236}">
                <a16:creationId xmlns:a16="http://schemas.microsoft.com/office/drawing/2014/main" id="{42452FCA-FAEB-46F0-A08D-8158EDA430A1}"/>
              </a:ext>
            </a:extLst>
          </p:cNvPr>
          <p:cNvCxnSpPr>
            <a:cxnSpLocks/>
          </p:cNvCxnSpPr>
          <p:nvPr/>
        </p:nvCxnSpPr>
        <p:spPr>
          <a:xfrm>
            <a:off x="3033920" y="2925817"/>
            <a:ext cx="0" cy="1817633"/>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a:extLst>
              <a:ext uri="{FF2B5EF4-FFF2-40B4-BE49-F238E27FC236}">
                <a16:creationId xmlns:a16="http://schemas.microsoft.com/office/drawing/2014/main" id="{33A46D37-76CB-4A51-8CC2-731406C407FC}"/>
              </a:ext>
            </a:extLst>
          </p:cNvPr>
          <p:cNvCxnSpPr>
            <a:cxnSpLocks/>
          </p:cNvCxnSpPr>
          <p:nvPr/>
        </p:nvCxnSpPr>
        <p:spPr>
          <a:xfrm>
            <a:off x="7325139" y="2815816"/>
            <a:ext cx="0" cy="2430254"/>
          </a:xfrm>
          <a:prstGeom prst="straightConnector1">
            <a:avLst/>
          </a:prstGeom>
          <a:ln w="38100">
            <a:solidFill>
              <a:schemeClr val="tx1">
                <a:lumMod val="95000"/>
                <a:lumOff val="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4" name="Metin kutusu 73">
            <a:extLst>
              <a:ext uri="{FF2B5EF4-FFF2-40B4-BE49-F238E27FC236}">
                <a16:creationId xmlns:a16="http://schemas.microsoft.com/office/drawing/2014/main" id="{4C1C94F5-0A80-4343-88F7-A9CC3D2BA4A3}"/>
              </a:ext>
            </a:extLst>
          </p:cNvPr>
          <p:cNvSpPr txBox="1"/>
          <p:nvPr/>
        </p:nvSpPr>
        <p:spPr>
          <a:xfrm>
            <a:off x="3300412" y="4330109"/>
            <a:ext cx="2742040" cy="369332"/>
          </a:xfrm>
          <a:prstGeom prst="rect">
            <a:avLst/>
          </a:prstGeom>
          <a:noFill/>
        </p:spPr>
        <p:txBody>
          <a:bodyPr wrap="square" rtlCol="0">
            <a:spAutoFit/>
          </a:bodyPr>
          <a:lstStyle/>
          <a:p>
            <a:r>
              <a:rPr lang="tr-TR" dirty="0"/>
              <a:t>Fiziksel Sayfa No</a:t>
            </a:r>
          </a:p>
        </p:txBody>
      </p:sp>
      <p:sp>
        <p:nvSpPr>
          <p:cNvPr id="75" name="Metin kutusu 74">
            <a:extLst>
              <a:ext uri="{FF2B5EF4-FFF2-40B4-BE49-F238E27FC236}">
                <a16:creationId xmlns:a16="http://schemas.microsoft.com/office/drawing/2014/main" id="{2F179EBB-806D-4DE8-9CCD-552A2C093279}"/>
              </a:ext>
            </a:extLst>
          </p:cNvPr>
          <p:cNvSpPr txBox="1"/>
          <p:nvPr/>
        </p:nvSpPr>
        <p:spPr>
          <a:xfrm>
            <a:off x="7367795" y="4280549"/>
            <a:ext cx="2742040" cy="369332"/>
          </a:xfrm>
          <a:prstGeom prst="rect">
            <a:avLst/>
          </a:prstGeom>
          <a:noFill/>
        </p:spPr>
        <p:txBody>
          <a:bodyPr wrap="square" rtlCol="0">
            <a:spAutoFit/>
          </a:bodyPr>
          <a:lstStyle/>
          <a:p>
            <a:r>
              <a:rPr lang="tr-TR" dirty="0"/>
              <a:t>Etiket</a:t>
            </a:r>
          </a:p>
        </p:txBody>
      </p:sp>
      <p:cxnSp>
        <p:nvCxnSpPr>
          <p:cNvPr id="78" name="Bağlayıcı: Dirsek 77">
            <a:extLst>
              <a:ext uri="{FF2B5EF4-FFF2-40B4-BE49-F238E27FC236}">
                <a16:creationId xmlns:a16="http://schemas.microsoft.com/office/drawing/2014/main" id="{98199869-29CF-41F9-9C9C-797ABA526CB5}"/>
              </a:ext>
            </a:extLst>
          </p:cNvPr>
          <p:cNvCxnSpPr>
            <a:cxnSpLocks/>
          </p:cNvCxnSpPr>
          <p:nvPr/>
        </p:nvCxnSpPr>
        <p:spPr>
          <a:xfrm>
            <a:off x="3028666" y="5143263"/>
            <a:ext cx="4096037" cy="301327"/>
          </a:xfrm>
          <a:prstGeom prst="bentConnector3">
            <a:avLst>
              <a:gd name="adj1" fmla="val 70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845A454D-DA58-4009-8060-5CFE3ABBB744}"/>
              </a:ext>
            </a:extLst>
          </p:cNvPr>
          <p:cNvSpPr/>
          <p:nvPr/>
        </p:nvSpPr>
        <p:spPr>
          <a:xfrm>
            <a:off x="7097329" y="5246070"/>
            <a:ext cx="540931" cy="54093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4000" b="1" dirty="0"/>
              <a:t>=</a:t>
            </a:r>
          </a:p>
        </p:txBody>
      </p:sp>
      <p:sp>
        <p:nvSpPr>
          <p:cNvPr id="84" name="Metin kutusu 83">
            <a:extLst>
              <a:ext uri="{FF2B5EF4-FFF2-40B4-BE49-F238E27FC236}">
                <a16:creationId xmlns:a16="http://schemas.microsoft.com/office/drawing/2014/main" id="{24EDA84F-47BC-4858-B02A-FCCEDB1F8DBD}"/>
              </a:ext>
            </a:extLst>
          </p:cNvPr>
          <p:cNvSpPr txBox="1"/>
          <p:nvPr/>
        </p:nvSpPr>
        <p:spPr>
          <a:xfrm>
            <a:off x="6325286" y="5471585"/>
            <a:ext cx="922304" cy="369332"/>
          </a:xfrm>
          <a:prstGeom prst="rect">
            <a:avLst/>
          </a:prstGeom>
          <a:noFill/>
        </p:spPr>
        <p:txBody>
          <a:bodyPr wrap="square" rtlCol="0">
            <a:spAutoFit/>
          </a:bodyPr>
          <a:lstStyle/>
          <a:p>
            <a:r>
              <a:rPr lang="tr-TR" dirty="0"/>
              <a:t>Etiket</a:t>
            </a:r>
          </a:p>
        </p:txBody>
      </p:sp>
      <p:cxnSp>
        <p:nvCxnSpPr>
          <p:cNvPr id="86" name="Düz Ok Bağlayıcısı 85">
            <a:extLst>
              <a:ext uri="{FF2B5EF4-FFF2-40B4-BE49-F238E27FC236}">
                <a16:creationId xmlns:a16="http://schemas.microsoft.com/office/drawing/2014/main" id="{09274C3B-2379-4658-A3C7-F3D51B5D0122}"/>
              </a:ext>
            </a:extLst>
          </p:cNvPr>
          <p:cNvCxnSpPr>
            <a:stCxn id="82" idx="6"/>
          </p:cNvCxnSpPr>
          <p:nvPr/>
        </p:nvCxnSpPr>
        <p:spPr>
          <a:xfrm flipV="1">
            <a:off x="7638260" y="5516535"/>
            <a:ext cx="1254132" cy="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Metin kutusu 86">
            <a:extLst>
              <a:ext uri="{FF2B5EF4-FFF2-40B4-BE49-F238E27FC236}">
                <a16:creationId xmlns:a16="http://schemas.microsoft.com/office/drawing/2014/main" id="{632F69FB-0A3A-446B-B18D-C4EBDBB1E7D8}"/>
              </a:ext>
            </a:extLst>
          </p:cNvPr>
          <p:cNvSpPr txBox="1"/>
          <p:nvPr/>
        </p:nvSpPr>
        <p:spPr>
          <a:xfrm>
            <a:off x="8956804" y="5135540"/>
            <a:ext cx="2044570" cy="923330"/>
          </a:xfrm>
          <a:prstGeom prst="rect">
            <a:avLst/>
          </a:prstGeom>
          <a:noFill/>
        </p:spPr>
        <p:txBody>
          <a:bodyPr wrap="square" rtlCol="0">
            <a:spAutoFit/>
          </a:bodyPr>
          <a:lstStyle/>
          <a:p>
            <a:r>
              <a:rPr lang="tr-TR" dirty="0"/>
              <a:t>Eşleşiyorsa önbellekteki veri kullanılır.</a:t>
            </a:r>
          </a:p>
        </p:txBody>
      </p:sp>
    </p:spTree>
    <p:extLst>
      <p:ext uri="{BB962C8B-B14F-4D97-AF65-F5344CB8AC3E}">
        <p14:creationId xmlns:p14="http://schemas.microsoft.com/office/powerpoint/2010/main" val="166365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Doğrudan Eşlemeli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doğrudan eşlemeli, veri öbeği 16 </a:t>
            </a:r>
            <a:r>
              <a:rPr lang="tr-TR" dirty="0" err="1"/>
              <a:t>byte</a:t>
            </a:r>
            <a:r>
              <a:rPr lang="tr-TR" dirty="0"/>
              <a:t> olan 2 </a:t>
            </a:r>
            <a:r>
              <a:rPr lang="tr-TR" dirty="0" err="1"/>
              <a:t>KBlık</a:t>
            </a:r>
            <a:r>
              <a:rPr lang="tr-TR" dirty="0"/>
              <a:t>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128 satır vardır.</a:t>
            </a:r>
          </a:p>
          <a:p>
            <a:pPr marL="514350" indent="-514350">
              <a:buAutoNum type="arabicPeriod"/>
            </a:pPr>
            <a:r>
              <a:rPr lang="tr-TR" sz="2400" dirty="0"/>
              <a:t>Adresler 32 bitse etiketler kaç bittir?</a:t>
            </a:r>
          </a:p>
          <a:p>
            <a:pPr marL="457200" lvl="1" indent="0">
              <a:buNone/>
            </a:pPr>
            <a:r>
              <a:rPr lang="tr-TR" sz="2000" dirty="0">
                <a:solidFill>
                  <a:srgbClr val="FF0000"/>
                </a:solidFill>
              </a:rPr>
              <a:t>21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1 karşılaştırıcı kullanılmıştır.</a:t>
            </a: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3</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24432" y="3429000"/>
          <a:ext cx="3738018" cy="3298808"/>
        </p:xfrm>
        <a:graphic>
          <a:graphicData uri="http://schemas.openxmlformats.org/drawingml/2006/table">
            <a:tbl>
              <a:tblPr firstRow="1" bandRow="1">
                <a:tableStyleId>{0505E3EF-67EA-436B-97B2-0124C06EBD24}</a:tableStyleId>
              </a:tblPr>
              <a:tblGrid>
                <a:gridCol w="1088101">
                  <a:extLst>
                    <a:ext uri="{9D8B030D-6E8A-4147-A177-3AD203B41FA5}">
                      <a16:colId xmlns:a16="http://schemas.microsoft.com/office/drawing/2014/main" val="3819321008"/>
                    </a:ext>
                  </a:extLst>
                </a:gridCol>
                <a:gridCol w="307071">
                  <a:extLst>
                    <a:ext uri="{9D8B030D-6E8A-4147-A177-3AD203B41FA5}">
                      <a16:colId xmlns:a16="http://schemas.microsoft.com/office/drawing/2014/main" val="288280332"/>
                    </a:ext>
                  </a:extLst>
                </a:gridCol>
                <a:gridCol w="234284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695626" y="3066211"/>
            <a:ext cx="1584347"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1683802" y="3044282"/>
            <a:ext cx="1112284"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2107751" y="3090029"/>
            <a:ext cx="2254699" cy="338554"/>
          </a:xfrm>
          <a:prstGeom prst="rect">
            <a:avLst/>
          </a:prstGeom>
          <a:noFill/>
        </p:spPr>
        <p:txBody>
          <a:bodyPr wrap="square" rtlCol="0">
            <a:spAutoFit/>
          </a:bodyPr>
          <a:lstStyle/>
          <a:p>
            <a:pPr algn="ctr"/>
            <a:r>
              <a:rPr lang="tr-TR" sz="1600" b="1" dirty="0"/>
              <a:t>Veri Öbeği (16 </a:t>
            </a:r>
            <a:r>
              <a:rPr lang="tr-TR" sz="1600" b="1" dirty="0" err="1"/>
              <a:t>byte</a:t>
            </a:r>
            <a:r>
              <a:rPr lang="tr-TR" sz="1600" b="1" dirty="0"/>
              <a:t>)</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7118" y="1450185"/>
            <a:ext cx="1465487" cy="646331"/>
          </a:xfrm>
          <a:prstGeom prst="rect">
            <a:avLst/>
          </a:prstGeom>
          <a:noFill/>
        </p:spPr>
        <p:txBody>
          <a:bodyPr wrap="square" rtlCol="0">
            <a:spAutoFit/>
          </a:bodyPr>
          <a:lstStyle/>
          <a:p>
            <a:r>
              <a:rPr lang="tr-TR" dirty="0"/>
              <a:t>Adres: 0x00003010</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7118" y="2311687"/>
            <a:ext cx="1465487" cy="646331"/>
          </a:xfrm>
          <a:prstGeom prst="rect">
            <a:avLst/>
          </a:prstGeom>
          <a:noFill/>
        </p:spPr>
        <p:txBody>
          <a:bodyPr wrap="square" rtlCol="0">
            <a:spAutoFit/>
          </a:bodyPr>
          <a:lstStyle/>
          <a:p>
            <a:r>
              <a:rPr lang="tr-TR" dirty="0"/>
              <a:t>Adres: 0x0000C010</a:t>
            </a:r>
          </a:p>
        </p:txBody>
      </p:sp>
      <p:sp>
        <p:nvSpPr>
          <p:cNvPr id="24" name="Sağ Ayraç 23">
            <a:extLst>
              <a:ext uri="{FF2B5EF4-FFF2-40B4-BE49-F238E27FC236}">
                <a16:creationId xmlns:a16="http://schemas.microsoft.com/office/drawing/2014/main" id="{39C820EC-3660-4E64-8DC3-D9493E210B81}"/>
              </a:ext>
            </a:extLst>
          </p:cNvPr>
          <p:cNvSpPr/>
          <p:nvPr/>
        </p:nvSpPr>
        <p:spPr>
          <a:xfrm>
            <a:off x="4456966" y="3442189"/>
            <a:ext cx="175565" cy="3307860"/>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4652595" y="4893738"/>
            <a:ext cx="855898" cy="369332"/>
          </a:xfrm>
          <a:prstGeom prst="rect">
            <a:avLst/>
          </a:prstGeom>
          <a:noFill/>
        </p:spPr>
        <p:txBody>
          <a:bodyPr wrap="square" rtlCol="0">
            <a:spAutoFit/>
          </a:bodyPr>
          <a:lstStyle/>
          <a:p>
            <a:pPr algn="ctr"/>
            <a:r>
              <a:rPr lang="tr-TR" dirty="0"/>
              <a:t>2 KB </a:t>
            </a:r>
          </a:p>
        </p:txBody>
      </p:sp>
      <p:sp>
        <p:nvSpPr>
          <p:cNvPr id="17" name="İçerik Yer Tutucusu 2">
            <a:extLst>
              <a:ext uri="{FF2B5EF4-FFF2-40B4-BE49-F238E27FC236}">
                <a16:creationId xmlns:a16="http://schemas.microsoft.com/office/drawing/2014/main" id="{A9A8888B-D440-4FDA-AF0C-C55A5A3DA7CC}"/>
              </a:ext>
            </a:extLst>
          </p:cNvPr>
          <p:cNvSpPr txBox="1">
            <a:spLocks/>
          </p:cNvSpPr>
          <p:nvPr/>
        </p:nvSpPr>
        <p:spPr>
          <a:xfrm>
            <a:off x="5753646" y="5157858"/>
            <a:ext cx="6569525" cy="3184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Font typeface="Arial" panose="020B0604020202020204" pitchFamily="34" charse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Font typeface="Arial" panose="020B0604020202020204" pitchFamily="34" charset="0"/>
              <a:buNone/>
            </a:pPr>
            <a:r>
              <a:rPr lang="tr-TR" dirty="0">
                <a:latin typeface="Consolas" panose="020B0609020204030204" pitchFamily="49" charset="0"/>
              </a:rPr>
              <a:t>}</a:t>
            </a:r>
          </a:p>
        </p:txBody>
      </p:sp>
    </p:spTree>
    <p:extLst>
      <p:ext uri="{BB962C8B-B14F-4D97-AF65-F5344CB8AC3E}">
        <p14:creationId xmlns:p14="http://schemas.microsoft.com/office/powerpoint/2010/main" val="388471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2468B-E9C2-4EDE-8511-5FE2AF294FFB}"/>
              </a:ext>
            </a:extLst>
          </p:cNvPr>
          <p:cNvSpPr>
            <a:spLocks noGrp="1"/>
          </p:cNvSpPr>
          <p:nvPr>
            <p:ph type="title"/>
          </p:nvPr>
        </p:nvSpPr>
        <p:spPr/>
        <p:txBody>
          <a:bodyPr/>
          <a:lstStyle/>
          <a:p>
            <a:r>
              <a:rPr lang="tr-TR" dirty="0"/>
              <a:t>Belleğe Erişim Örneği</a:t>
            </a:r>
          </a:p>
        </p:txBody>
      </p:sp>
      <p:sp>
        <p:nvSpPr>
          <p:cNvPr id="3" name="İçerik Yer Tutucusu 2">
            <a:extLst>
              <a:ext uri="{FF2B5EF4-FFF2-40B4-BE49-F238E27FC236}">
                <a16:creationId xmlns:a16="http://schemas.microsoft.com/office/drawing/2014/main" id="{548C031E-45EB-4089-9BC1-F3E7F08ADBDB}"/>
              </a:ext>
            </a:extLst>
          </p:cNvPr>
          <p:cNvSpPr>
            <a:spLocks noGrp="1"/>
          </p:cNvSpPr>
          <p:nvPr>
            <p:ph idx="1"/>
          </p:nvPr>
        </p:nvSpPr>
        <p:spPr>
          <a:xfrm>
            <a:off x="164756" y="1235676"/>
            <a:ext cx="5768683" cy="4941287"/>
          </a:xfrm>
        </p:spPr>
        <p:txBody>
          <a:bodyPr/>
          <a:lstStyle/>
          <a:p>
            <a:pPr marL="0" indent="0">
              <a:buNone/>
            </a:pPr>
            <a:r>
              <a:rPr lang="tr-TR" i="1" dirty="0">
                <a:latin typeface="Consolas" panose="020B0609020204030204" pitchFamily="49" charset="0"/>
              </a:rPr>
              <a:t>A : 1024 elemanlı </a:t>
            </a:r>
            <a:r>
              <a:rPr lang="tr-TR" i="1" dirty="0" err="1">
                <a:latin typeface="Consolas" panose="020B0609020204030204" pitchFamily="49" charset="0"/>
              </a:rPr>
              <a:t>int</a:t>
            </a:r>
            <a:r>
              <a:rPr lang="tr-TR" i="1" dirty="0">
                <a:latin typeface="Consolas" panose="020B0609020204030204" pitchFamily="49" charset="0"/>
              </a:rPr>
              <a:t> dizisi</a:t>
            </a:r>
          </a:p>
          <a:p>
            <a:pPr marL="0" indent="0">
              <a:buNone/>
            </a:pPr>
            <a:r>
              <a:rPr lang="tr-TR" dirty="0" err="1">
                <a:latin typeface="Consolas" panose="020B0609020204030204" pitchFamily="49" charset="0"/>
              </a:rPr>
              <a:t>int</a:t>
            </a:r>
            <a:r>
              <a:rPr lang="tr-TR" dirty="0">
                <a:latin typeface="Consolas" panose="020B0609020204030204" pitchFamily="49" charset="0"/>
              </a:rPr>
              <a:t> k = 0;</a:t>
            </a:r>
          </a:p>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i=0;i&lt;1024;i++)</a:t>
            </a:r>
          </a:p>
          <a:p>
            <a:pPr marL="0" indent="0">
              <a:buNone/>
            </a:pPr>
            <a:r>
              <a:rPr lang="tr-TR" dirty="0">
                <a:latin typeface="Consolas" panose="020B0609020204030204" pitchFamily="49" charset="0"/>
              </a:rPr>
              <a:t>	k += A[i] % 10;</a:t>
            </a:r>
          </a:p>
          <a:p>
            <a:pPr marL="0" indent="0">
              <a:buNone/>
            </a:pPr>
            <a:endParaRPr lang="tr-TR" dirty="0">
              <a:latin typeface="Consolas" panose="020B0609020204030204" pitchFamily="49" charset="0"/>
            </a:endParaRPr>
          </a:p>
        </p:txBody>
      </p:sp>
      <p:sp>
        <p:nvSpPr>
          <p:cNvPr id="4" name="Slayt Numarası Yer Tutucusu 3">
            <a:extLst>
              <a:ext uri="{FF2B5EF4-FFF2-40B4-BE49-F238E27FC236}">
                <a16:creationId xmlns:a16="http://schemas.microsoft.com/office/drawing/2014/main" id="{A3916605-9A5D-4A07-A2EB-3F633476FE76}"/>
              </a:ext>
            </a:extLst>
          </p:cNvPr>
          <p:cNvSpPr>
            <a:spLocks noGrp="1"/>
          </p:cNvSpPr>
          <p:nvPr>
            <p:ph type="sldNum" sz="quarter" idx="12"/>
          </p:nvPr>
        </p:nvSpPr>
        <p:spPr/>
        <p:txBody>
          <a:bodyPr/>
          <a:lstStyle/>
          <a:p>
            <a:fld id="{320A84BC-3F9E-4B08-9743-FC4E27FA5126}" type="slidenum">
              <a:rPr lang="tr-TR" smtClean="0"/>
              <a:t>30</a:t>
            </a:fld>
            <a:endParaRPr lang="tr-TR"/>
          </a:p>
        </p:txBody>
      </p:sp>
      <p:sp>
        <p:nvSpPr>
          <p:cNvPr id="5" name="Metin kutusu 4">
            <a:extLst>
              <a:ext uri="{FF2B5EF4-FFF2-40B4-BE49-F238E27FC236}">
                <a16:creationId xmlns:a16="http://schemas.microsoft.com/office/drawing/2014/main" id="{86D600B6-F8BF-4C7F-B114-FC988ED0BD57}"/>
              </a:ext>
            </a:extLst>
          </p:cNvPr>
          <p:cNvSpPr txBox="1"/>
          <p:nvPr/>
        </p:nvSpPr>
        <p:spPr>
          <a:xfrm>
            <a:off x="6024879" y="1235676"/>
            <a:ext cx="6002363" cy="4524315"/>
          </a:xfrm>
          <a:prstGeom prst="rect">
            <a:avLst/>
          </a:prstGeom>
          <a:noFill/>
        </p:spPr>
        <p:txBody>
          <a:bodyPr wrap="square" rtlCol="0">
            <a:spAutoFit/>
          </a:bodyPr>
          <a:lstStyle/>
          <a:p>
            <a:r>
              <a:rPr lang="tr-TR" sz="2400" dirty="0"/>
              <a:t>Sanal adres uzunluğu 32 bit, sayfa boyutu 1 KB olan bir sistemde yanda verilen kodun </a:t>
            </a:r>
          </a:p>
          <a:p>
            <a:pPr marL="342900" indent="-342900">
              <a:buAutoNum type="alphaLcPeriod"/>
            </a:pPr>
            <a:r>
              <a:rPr lang="tr-TR" sz="2400" dirty="0"/>
              <a:t>4 elemanlı </a:t>
            </a:r>
            <a:r>
              <a:rPr lang="tr-TR" sz="2400" dirty="0" err="1"/>
              <a:t>ESÖ’de</a:t>
            </a:r>
            <a:r>
              <a:rPr lang="tr-TR" sz="2400" dirty="0"/>
              <a:t> bulma oranı nedir?</a:t>
            </a:r>
          </a:p>
          <a:p>
            <a:pPr lvl="1"/>
            <a:r>
              <a:rPr lang="tr-TR" sz="2400" dirty="0"/>
              <a:t>A dizisi 1024*4 = 4096 bayt yer kaplar. Bu da 4 sayfa eder. Her sayfa başında bir kez </a:t>
            </a:r>
            <a:r>
              <a:rPr lang="tr-TR" sz="2400" dirty="0" err="1"/>
              <a:t>ESÖ’de</a:t>
            </a:r>
            <a:r>
              <a:rPr lang="tr-TR" sz="2400" dirty="0"/>
              <a:t> bulunmaz, geri kalanında bulunur. </a:t>
            </a:r>
            <a:r>
              <a:rPr lang="tr-TR" sz="2400" b="1" dirty="0"/>
              <a:t>1020 / 1024</a:t>
            </a:r>
          </a:p>
          <a:p>
            <a:pPr marL="0" lvl="1"/>
            <a:r>
              <a:rPr lang="tr-TR" sz="2400" dirty="0"/>
              <a:t>b. Sayfa boyutu 4KB olsaydı </a:t>
            </a:r>
            <a:r>
              <a:rPr lang="tr-TR" sz="2400" dirty="0" err="1"/>
              <a:t>ESÖ’de</a:t>
            </a:r>
            <a:r>
              <a:rPr lang="tr-TR" sz="2400" dirty="0"/>
              <a:t> bulma oranı </a:t>
            </a:r>
            <a:r>
              <a:rPr lang="tr-TR" sz="2400" b="1" dirty="0"/>
              <a:t>1023/1024 </a:t>
            </a:r>
            <a:r>
              <a:rPr lang="tr-TR" sz="2400" dirty="0"/>
              <a:t>olurdu.</a:t>
            </a:r>
            <a:endParaRPr lang="tr-TR" sz="2400" b="1" dirty="0"/>
          </a:p>
          <a:p>
            <a:pPr lvl="1"/>
            <a:endParaRPr lang="tr-TR" sz="2400" b="1" dirty="0"/>
          </a:p>
          <a:p>
            <a:endParaRPr lang="tr-TR" sz="2400" dirty="0"/>
          </a:p>
        </p:txBody>
      </p:sp>
      <p:graphicFrame>
        <p:nvGraphicFramePr>
          <p:cNvPr id="6" name="Tablo 5">
            <a:extLst>
              <a:ext uri="{FF2B5EF4-FFF2-40B4-BE49-F238E27FC236}">
                <a16:creationId xmlns:a16="http://schemas.microsoft.com/office/drawing/2014/main" id="{42D6011C-D02C-4C42-8CEB-C7062B19A1E9}"/>
              </a:ext>
            </a:extLst>
          </p:cNvPr>
          <p:cNvGraphicFramePr>
            <a:graphicFrameLocks/>
          </p:cNvGraphicFramePr>
          <p:nvPr>
            <p:extLst>
              <p:ext uri="{D42A27DB-BD31-4B8C-83A1-F6EECF244321}">
                <p14:modId xmlns:p14="http://schemas.microsoft.com/office/powerpoint/2010/main" val="1146323113"/>
              </p:ext>
            </p:extLst>
          </p:nvPr>
        </p:nvGraphicFramePr>
        <p:xfrm>
          <a:off x="203282" y="3520899"/>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7" name="Metin kutusu 6">
            <a:extLst>
              <a:ext uri="{FF2B5EF4-FFF2-40B4-BE49-F238E27FC236}">
                <a16:creationId xmlns:a16="http://schemas.microsoft.com/office/drawing/2014/main" id="{EE9D17C7-502C-47C1-8F2C-34B5521FFCA4}"/>
              </a:ext>
            </a:extLst>
          </p:cNvPr>
          <p:cNvSpPr txBox="1"/>
          <p:nvPr/>
        </p:nvSpPr>
        <p:spPr>
          <a:xfrm>
            <a:off x="3049096" y="3187953"/>
            <a:ext cx="843280" cy="369332"/>
          </a:xfrm>
          <a:prstGeom prst="rect">
            <a:avLst/>
          </a:prstGeom>
          <a:noFill/>
        </p:spPr>
        <p:txBody>
          <a:bodyPr wrap="square" rtlCol="0">
            <a:spAutoFit/>
          </a:bodyPr>
          <a:lstStyle/>
          <a:p>
            <a:r>
              <a:rPr lang="tr-TR" b="1" i="1" dirty="0"/>
              <a:t>32 bit</a:t>
            </a:r>
          </a:p>
        </p:txBody>
      </p:sp>
      <p:sp>
        <p:nvSpPr>
          <p:cNvPr id="10" name="Dikdörtgen 9">
            <a:extLst>
              <a:ext uri="{FF2B5EF4-FFF2-40B4-BE49-F238E27FC236}">
                <a16:creationId xmlns:a16="http://schemas.microsoft.com/office/drawing/2014/main" id="{F672B337-308D-4329-BF44-F168D589BF9D}"/>
              </a:ext>
            </a:extLst>
          </p:cNvPr>
          <p:cNvSpPr/>
          <p:nvPr/>
        </p:nvSpPr>
        <p:spPr>
          <a:xfrm>
            <a:off x="257581" y="4224684"/>
            <a:ext cx="1510259" cy="364091"/>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b="1" i="1" dirty="0">
                <a:solidFill>
                  <a:schemeClr val="tx1"/>
                </a:solidFill>
              </a:rPr>
              <a:t>İşlemci</a:t>
            </a:r>
            <a:endParaRPr lang="tr-TR" sz="3200" b="1" i="1" dirty="0">
              <a:solidFill>
                <a:schemeClr val="tx1"/>
              </a:solidFill>
            </a:endParaRPr>
          </a:p>
        </p:txBody>
      </p:sp>
      <p:sp>
        <p:nvSpPr>
          <p:cNvPr id="11" name="Dikdörtgen 10">
            <a:extLst>
              <a:ext uri="{FF2B5EF4-FFF2-40B4-BE49-F238E27FC236}">
                <a16:creationId xmlns:a16="http://schemas.microsoft.com/office/drawing/2014/main" id="{AC9CA8EC-F052-435B-BD65-1346DCD56D2D}"/>
              </a:ext>
            </a:extLst>
          </p:cNvPr>
          <p:cNvSpPr/>
          <p:nvPr/>
        </p:nvSpPr>
        <p:spPr>
          <a:xfrm rot="5400000">
            <a:off x="4331731" y="4107281"/>
            <a:ext cx="1256869" cy="2006418"/>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12" name="Dikdörtgen 11">
            <a:extLst>
              <a:ext uri="{FF2B5EF4-FFF2-40B4-BE49-F238E27FC236}">
                <a16:creationId xmlns:a16="http://schemas.microsoft.com/office/drawing/2014/main" id="{C2E263E1-020F-4A4A-8B58-087B9E2F7817}"/>
              </a:ext>
            </a:extLst>
          </p:cNvPr>
          <p:cNvSpPr/>
          <p:nvPr/>
        </p:nvSpPr>
        <p:spPr>
          <a:xfrm>
            <a:off x="4273723" y="4999369"/>
            <a:ext cx="1297810" cy="597306"/>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cxnSp>
        <p:nvCxnSpPr>
          <p:cNvPr id="15" name="Düz Ok Bağlayıcısı 14">
            <a:extLst>
              <a:ext uri="{FF2B5EF4-FFF2-40B4-BE49-F238E27FC236}">
                <a16:creationId xmlns:a16="http://schemas.microsoft.com/office/drawing/2014/main" id="{F91C8099-93BB-4D87-9A14-C726001C98AC}"/>
              </a:ext>
            </a:extLst>
          </p:cNvPr>
          <p:cNvCxnSpPr>
            <a:cxnSpLocks/>
          </p:cNvCxnSpPr>
          <p:nvPr/>
        </p:nvCxnSpPr>
        <p:spPr>
          <a:xfrm>
            <a:off x="3413760" y="5088181"/>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o 7">
            <a:extLst>
              <a:ext uri="{FF2B5EF4-FFF2-40B4-BE49-F238E27FC236}">
                <a16:creationId xmlns:a16="http://schemas.microsoft.com/office/drawing/2014/main" id="{87939EDD-8C62-418D-BD02-3D681BA1F8EC}"/>
              </a:ext>
            </a:extLst>
          </p:cNvPr>
          <p:cNvGraphicFramePr>
            <a:graphicFrameLocks noGrp="1"/>
          </p:cNvGraphicFramePr>
          <p:nvPr>
            <p:extLst>
              <p:ext uri="{D42A27DB-BD31-4B8C-83A1-F6EECF244321}">
                <p14:modId xmlns:p14="http://schemas.microsoft.com/office/powerpoint/2010/main" val="3896272476"/>
              </p:ext>
            </p:extLst>
          </p:nvPr>
        </p:nvGraphicFramePr>
        <p:xfrm>
          <a:off x="1990653" y="4106010"/>
          <a:ext cx="1423107" cy="2008960"/>
        </p:xfrm>
        <a:graphic>
          <a:graphicData uri="http://schemas.openxmlformats.org/drawingml/2006/table">
            <a:tbl>
              <a:tblPr firstRow="1" bandRow="1">
                <a:tableStyleId>{0505E3EF-67EA-436B-97B2-0124C06EBD24}</a:tableStyleId>
              </a:tblPr>
              <a:tblGrid>
                <a:gridCol w="376627">
                  <a:extLst>
                    <a:ext uri="{9D8B030D-6E8A-4147-A177-3AD203B41FA5}">
                      <a16:colId xmlns:a16="http://schemas.microsoft.com/office/drawing/2014/main" val="288280332"/>
                    </a:ext>
                  </a:extLst>
                </a:gridCol>
                <a:gridCol w="1046480">
                  <a:extLst>
                    <a:ext uri="{9D8B030D-6E8A-4147-A177-3AD203B41FA5}">
                      <a16:colId xmlns:a16="http://schemas.microsoft.com/office/drawing/2014/main" val="3719010146"/>
                    </a:ext>
                  </a:extLst>
                </a:gridCol>
              </a:tblGrid>
              <a:tr h="335815">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FSN</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310721">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cxnSp>
        <p:nvCxnSpPr>
          <p:cNvPr id="19" name="Bağlayıcı: Dirsek 18">
            <a:extLst>
              <a:ext uri="{FF2B5EF4-FFF2-40B4-BE49-F238E27FC236}">
                <a16:creationId xmlns:a16="http://schemas.microsoft.com/office/drawing/2014/main" id="{78A1972B-7549-48CB-9E9C-F093816B936B}"/>
              </a:ext>
            </a:extLst>
          </p:cNvPr>
          <p:cNvCxnSpPr>
            <a:cxnSpLocks/>
            <a:endCxn id="18" idx="1"/>
          </p:cNvCxnSpPr>
          <p:nvPr/>
        </p:nvCxnSpPr>
        <p:spPr>
          <a:xfrm>
            <a:off x="934109" y="4588776"/>
            <a:ext cx="1056544" cy="521714"/>
          </a:xfrm>
          <a:prstGeom prst="bentConnector3">
            <a:avLst>
              <a:gd name="adj1" fmla="val 1919"/>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58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2468B-E9C2-4EDE-8511-5FE2AF294FFB}"/>
              </a:ext>
            </a:extLst>
          </p:cNvPr>
          <p:cNvSpPr>
            <a:spLocks noGrp="1"/>
          </p:cNvSpPr>
          <p:nvPr>
            <p:ph type="title"/>
          </p:nvPr>
        </p:nvSpPr>
        <p:spPr/>
        <p:txBody>
          <a:bodyPr/>
          <a:lstStyle/>
          <a:p>
            <a:r>
              <a:rPr lang="tr-TR" dirty="0"/>
              <a:t>Belleğe Erişim Örneği</a:t>
            </a:r>
          </a:p>
        </p:txBody>
      </p:sp>
      <p:sp>
        <p:nvSpPr>
          <p:cNvPr id="3" name="İçerik Yer Tutucusu 2">
            <a:extLst>
              <a:ext uri="{FF2B5EF4-FFF2-40B4-BE49-F238E27FC236}">
                <a16:creationId xmlns:a16="http://schemas.microsoft.com/office/drawing/2014/main" id="{548C031E-45EB-4089-9BC1-F3E7F08ADBDB}"/>
              </a:ext>
            </a:extLst>
          </p:cNvPr>
          <p:cNvSpPr>
            <a:spLocks noGrp="1"/>
          </p:cNvSpPr>
          <p:nvPr>
            <p:ph idx="1"/>
          </p:nvPr>
        </p:nvSpPr>
        <p:spPr>
          <a:xfrm>
            <a:off x="164756" y="1235676"/>
            <a:ext cx="5768683" cy="4941287"/>
          </a:xfrm>
        </p:spPr>
        <p:txBody>
          <a:bodyPr/>
          <a:lstStyle/>
          <a:p>
            <a:pPr marL="0" indent="0">
              <a:buNone/>
            </a:pPr>
            <a:r>
              <a:rPr lang="tr-TR" i="1" dirty="0">
                <a:latin typeface="Consolas" panose="020B0609020204030204" pitchFamily="49" charset="0"/>
              </a:rPr>
              <a:t>A : 1024 elemanlı </a:t>
            </a:r>
            <a:r>
              <a:rPr lang="tr-TR" i="1" dirty="0" err="1">
                <a:latin typeface="Consolas" panose="020B0609020204030204" pitchFamily="49" charset="0"/>
              </a:rPr>
              <a:t>int</a:t>
            </a:r>
            <a:r>
              <a:rPr lang="tr-TR" i="1" dirty="0">
                <a:latin typeface="Consolas" panose="020B0609020204030204" pitchFamily="49" charset="0"/>
              </a:rPr>
              <a:t> dizisi</a:t>
            </a:r>
          </a:p>
          <a:p>
            <a:pPr marL="0" indent="0">
              <a:buNone/>
            </a:pPr>
            <a:r>
              <a:rPr lang="tr-TR" dirty="0" err="1">
                <a:latin typeface="Consolas" panose="020B0609020204030204" pitchFamily="49" charset="0"/>
              </a:rPr>
              <a:t>int</a:t>
            </a:r>
            <a:r>
              <a:rPr lang="tr-TR" dirty="0">
                <a:latin typeface="Consolas" panose="020B0609020204030204" pitchFamily="49" charset="0"/>
              </a:rPr>
              <a:t> k = 0;</a:t>
            </a:r>
          </a:p>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i=0;i&lt;1024;i++)</a:t>
            </a:r>
          </a:p>
          <a:p>
            <a:pPr marL="0" indent="0">
              <a:buNone/>
            </a:pPr>
            <a:r>
              <a:rPr lang="tr-TR" dirty="0">
                <a:latin typeface="Consolas" panose="020B0609020204030204" pitchFamily="49" charset="0"/>
              </a:rPr>
              <a:t>	k += A[i] % 10;</a:t>
            </a:r>
          </a:p>
          <a:p>
            <a:pPr marL="0" indent="0">
              <a:buNone/>
            </a:pPr>
            <a:endParaRPr lang="tr-TR" dirty="0">
              <a:latin typeface="Consolas" panose="020B0609020204030204" pitchFamily="49" charset="0"/>
            </a:endParaRPr>
          </a:p>
        </p:txBody>
      </p:sp>
      <p:sp>
        <p:nvSpPr>
          <p:cNvPr id="4" name="Slayt Numarası Yer Tutucusu 3">
            <a:extLst>
              <a:ext uri="{FF2B5EF4-FFF2-40B4-BE49-F238E27FC236}">
                <a16:creationId xmlns:a16="http://schemas.microsoft.com/office/drawing/2014/main" id="{A3916605-9A5D-4A07-A2EB-3F633476FE76}"/>
              </a:ext>
            </a:extLst>
          </p:cNvPr>
          <p:cNvSpPr>
            <a:spLocks noGrp="1"/>
          </p:cNvSpPr>
          <p:nvPr>
            <p:ph type="sldNum" sz="quarter" idx="12"/>
          </p:nvPr>
        </p:nvSpPr>
        <p:spPr/>
        <p:txBody>
          <a:bodyPr/>
          <a:lstStyle/>
          <a:p>
            <a:fld id="{320A84BC-3F9E-4B08-9743-FC4E27FA5126}" type="slidenum">
              <a:rPr lang="tr-TR" smtClean="0"/>
              <a:t>31</a:t>
            </a:fld>
            <a:endParaRPr lang="tr-TR" dirty="0"/>
          </a:p>
        </p:txBody>
      </p:sp>
      <p:sp>
        <p:nvSpPr>
          <p:cNvPr id="5" name="Metin kutusu 4">
            <a:extLst>
              <a:ext uri="{FF2B5EF4-FFF2-40B4-BE49-F238E27FC236}">
                <a16:creationId xmlns:a16="http://schemas.microsoft.com/office/drawing/2014/main" id="{86D600B6-F8BF-4C7F-B114-FC988ED0BD57}"/>
              </a:ext>
            </a:extLst>
          </p:cNvPr>
          <p:cNvSpPr txBox="1"/>
          <p:nvPr/>
        </p:nvSpPr>
        <p:spPr>
          <a:xfrm>
            <a:off x="6024881" y="1221323"/>
            <a:ext cx="6002363" cy="5262979"/>
          </a:xfrm>
          <a:prstGeom prst="rect">
            <a:avLst/>
          </a:prstGeom>
          <a:noFill/>
        </p:spPr>
        <p:txBody>
          <a:bodyPr wrap="square" rtlCol="0">
            <a:spAutoFit/>
          </a:bodyPr>
          <a:lstStyle/>
          <a:p>
            <a:r>
              <a:rPr lang="tr-TR" sz="2400" dirty="0"/>
              <a:t>Sanal adres uzunluğu 32 bit, sayfa boyutu 1 KB olan bir sistemde yanda verilen kodun </a:t>
            </a:r>
          </a:p>
          <a:p>
            <a:r>
              <a:rPr lang="tr-TR" sz="2400" dirty="0"/>
              <a:t>c. ESÖ ve veri önbelleğine aynı anda erişim mümkünse, veri öbeği 8 </a:t>
            </a:r>
            <a:r>
              <a:rPr lang="tr-TR" sz="2400" dirty="0" err="1"/>
              <a:t>byte</a:t>
            </a:r>
            <a:r>
              <a:rPr lang="tr-TR" sz="2400" dirty="0"/>
              <a:t> ve toplam boyutu 4KB olan önbelleğin yapısı nasıl olabilir?</a:t>
            </a:r>
          </a:p>
          <a:p>
            <a:endParaRPr lang="tr-TR" sz="2400" dirty="0"/>
          </a:p>
          <a:p>
            <a:endParaRPr lang="tr-TR" sz="2400" dirty="0"/>
          </a:p>
          <a:p>
            <a:pPr marL="342900" indent="-342900">
              <a:buAutoNum type="alphaLcPeriod"/>
            </a:pPr>
            <a:endParaRPr lang="tr-TR" sz="2400" dirty="0"/>
          </a:p>
          <a:p>
            <a:pPr marL="342900" indent="-342900">
              <a:buAutoNum type="alphaLcPeriod"/>
            </a:pPr>
            <a:endParaRPr lang="tr-TR" sz="2400" dirty="0"/>
          </a:p>
          <a:p>
            <a:r>
              <a:rPr lang="tr-TR" sz="2400" dirty="0"/>
              <a:t>N: fiziksel adres uzunluğu</a:t>
            </a:r>
          </a:p>
          <a:p>
            <a:r>
              <a:rPr lang="tr-TR" sz="2400" dirty="0"/>
              <a:t>2</a:t>
            </a:r>
            <a:r>
              <a:rPr lang="tr-TR" sz="2400" baseline="30000" dirty="0"/>
              <a:t>7 </a:t>
            </a:r>
            <a:r>
              <a:rPr lang="tr-TR" sz="2400" dirty="0"/>
              <a:t>* 8 = 1024 = 1KB</a:t>
            </a:r>
          </a:p>
          <a:p>
            <a:r>
              <a:rPr lang="tr-TR" sz="2400" dirty="0"/>
              <a:t>4 yollu kümeli ilişkili bir önbellek vardır.</a:t>
            </a:r>
          </a:p>
        </p:txBody>
      </p:sp>
      <p:graphicFrame>
        <p:nvGraphicFramePr>
          <p:cNvPr id="6" name="Tablo 5">
            <a:extLst>
              <a:ext uri="{FF2B5EF4-FFF2-40B4-BE49-F238E27FC236}">
                <a16:creationId xmlns:a16="http://schemas.microsoft.com/office/drawing/2014/main" id="{42D6011C-D02C-4C42-8CEB-C7062B19A1E9}"/>
              </a:ext>
            </a:extLst>
          </p:cNvPr>
          <p:cNvGraphicFramePr>
            <a:graphicFrameLocks/>
          </p:cNvGraphicFramePr>
          <p:nvPr/>
        </p:nvGraphicFramePr>
        <p:xfrm>
          <a:off x="203282" y="3520899"/>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7" name="Metin kutusu 6">
            <a:extLst>
              <a:ext uri="{FF2B5EF4-FFF2-40B4-BE49-F238E27FC236}">
                <a16:creationId xmlns:a16="http://schemas.microsoft.com/office/drawing/2014/main" id="{EE9D17C7-502C-47C1-8F2C-34B5521FFCA4}"/>
              </a:ext>
            </a:extLst>
          </p:cNvPr>
          <p:cNvSpPr txBox="1"/>
          <p:nvPr/>
        </p:nvSpPr>
        <p:spPr>
          <a:xfrm>
            <a:off x="3049096" y="3187953"/>
            <a:ext cx="843280" cy="369332"/>
          </a:xfrm>
          <a:prstGeom prst="rect">
            <a:avLst/>
          </a:prstGeom>
          <a:noFill/>
        </p:spPr>
        <p:txBody>
          <a:bodyPr wrap="square" rtlCol="0">
            <a:spAutoFit/>
          </a:bodyPr>
          <a:lstStyle/>
          <a:p>
            <a:r>
              <a:rPr lang="tr-TR" b="1" i="1" dirty="0"/>
              <a:t>32 bit</a:t>
            </a:r>
          </a:p>
        </p:txBody>
      </p:sp>
      <p:sp>
        <p:nvSpPr>
          <p:cNvPr id="10" name="Dikdörtgen 9">
            <a:extLst>
              <a:ext uri="{FF2B5EF4-FFF2-40B4-BE49-F238E27FC236}">
                <a16:creationId xmlns:a16="http://schemas.microsoft.com/office/drawing/2014/main" id="{F672B337-308D-4329-BF44-F168D589BF9D}"/>
              </a:ext>
            </a:extLst>
          </p:cNvPr>
          <p:cNvSpPr/>
          <p:nvPr/>
        </p:nvSpPr>
        <p:spPr>
          <a:xfrm>
            <a:off x="257581" y="4224684"/>
            <a:ext cx="1510259" cy="364091"/>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b="1" i="1" dirty="0">
                <a:solidFill>
                  <a:schemeClr val="tx1"/>
                </a:solidFill>
              </a:rPr>
              <a:t>İşlemci</a:t>
            </a:r>
            <a:endParaRPr lang="tr-TR" sz="3200" b="1" i="1" dirty="0">
              <a:solidFill>
                <a:schemeClr val="tx1"/>
              </a:solidFill>
            </a:endParaRPr>
          </a:p>
        </p:txBody>
      </p:sp>
      <p:sp>
        <p:nvSpPr>
          <p:cNvPr id="11" name="Dikdörtgen 10">
            <a:extLst>
              <a:ext uri="{FF2B5EF4-FFF2-40B4-BE49-F238E27FC236}">
                <a16:creationId xmlns:a16="http://schemas.microsoft.com/office/drawing/2014/main" id="{AC9CA8EC-F052-435B-BD65-1346DCD56D2D}"/>
              </a:ext>
            </a:extLst>
          </p:cNvPr>
          <p:cNvSpPr/>
          <p:nvPr/>
        </p:nvSpPr>
        <p:spPr>
          <a:xfrm rot="5400000">
            <a:off x="4331731" y="4107281"/>
            <a:ext cx="1256869" cy="2006418"/>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12" name="Dikdörtgen 11">
            <a:extLst>
              <a:ext uri="{FF2B5EF4-FFF2-40B4-BE49-F238E27FC236}">
                <a16:creationId xmlns:a16="http://schemas.microsoft.com/office/drawing/2014/main" id="{C2E263E1-020F-4A4A-8B58-087B9E2F7817}"/>
              </a:ext>
            </a:extLst>
          </p:cNvPr>
          <p:cNvSpPr/>
          <p:nvPr/>
        </p:nvSpPr>
        <p:spPr>
          <a:xfrm>
            <a:off x="4273723" y="4999369"/>
            <a:ext cx="1297810" cy="597306"/>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cxnSp>
        <p:nvCxnSpPr>
          <p:cNvPr id="15" name="Düz Ok Bağlayıcısı 14">
            <a:extLst>
              <a:ext uri="{FF2B5EF4-FFF2-40B4-BE49-F238E27FC236}">
                <a16:creationId xmlns:a16="http://schemas.microsoft.com/office/drawing/2014/main" id="{F91C8099-93BB-4D87-9A14-C726001C98AC}"/>
              </a:ext>
            </a:extLst>
          </p:cNvPr>
          <p:cNvCxnSpPr>
            <a:cxnSpLocks/>
          </p:cNvCxnSpPr>
          <p:nvPr/>
        </p:nvCxnSpPr>
        <p:spPr>
          <a:xfrm>
            <a:off x="3413760" y="5088181"/>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o 7">
            <a:extLst>
              <a:ext uri="{FF2B5EF4-FFF2-40B4-BE49-F238E27FC236}">
                <a16:creationId xmlns:a16="http://schemas.microsoft.com/office/drawing/2014/main" id="{87939EDD-8C62-418D-BD02-3D681BA1F8EC}"/>
              </a:ext>
            </a:extLst>
          </p:cNvPr>
          <p:cNvGraphicFramePr>
            <a:graphicFrameLocks noGrp="1"/>
          </p:cNvGraphicFramePr>
          <p:nvPr/>
        </p:nvGraphicFramePr>
        <p:xfrm>
          <a:off x="1990653" y="4106010"/>
          <a:ext cx="1423107" cy="2008960"/>
        </p:xfrm>
        <a:graphic>
          <a:graphicData uri="http://schemas.openxmlformats.org/drawingml/2006/table">
            <a:tbl>
              <a:tblPr firstRow="1" bandRow="1">
                <a:tableStyleId>{0505E3EF-67EA-436B-97B2-0124C06EBD24}</a:tableStyleId>
              </a:tblPr>
              <a:tblGrid>
                <a:gridCol w="376627">
                  <a:extLst>
                    <a:ext uri="{9D8B030D-6E8A-4147-A177-3AD203B41FA5}">
                      <a16:colId xmlns:a16="http://schemas.microsoft.com/office/drawing/2014/main" val="288280332"/>
                    </a:ext>
                  </a:extLst>
                </a:gridCol>
                <a:gridCol w="1046480">
                  <a:extLst>
                    <a:ext uri="{9D8B030D-6E8A-4147-A177-3AD203B41FA5}">
                      <a16:colId xmlns:a16="http://schemas.microsoft.com/office/drawing/2014/main" val="3719010146"/>
                    </a:ext>
                  </a:extLst>
                </a:gridCol>
              </a:tblGrid>
              <a:tr h="335815">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FSN</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310721">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cxnSp>
        <p:nvCxnSpPr>
          <p:cNvPr id="19" name="Bağlayıcı: Dirsek 18">
            <a:extLst>
              <a:ext uri="{FF2B5EF4-FFF2-40B4-BE49-F238E27FC236}">
                <a16:creationId xmlns:a16="http://schemas.microsoft.com/office/drawing/2014/main" id="{78A1972B-7549-48CB-9E9C-F093816B936B}"/>
              </a:ext>
            </a:extLst>
          </p:cNvPr>
          <p:cNvCxnSpPr>
            <a:cxnSpLocks/>
            <a:endCxn id="18" idx="1"/>
          </p:cNvCxnSpPr>
          <p:nvPr/>
        </p:nvCxnSpPr>
        <p:spPr>
          <a:xfrm>
            <a:off x="934109" y="4588776"/>
            <a:ext cx="1056544" cy="521714"/>
          </a:xfrm>
          <a:prstGeom prst="bentConnector3">
            <a:avLst>
              <a:gd name="adj1" fmla="val 1919"/>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o 5">
            <a:extLst>
              <a:ext uri="{FF2B5EF4-FFF2-40B4-BE49-F238E27FC236}">
                <a16:creationId xmlns:a16="http://schemas.microsoft.com/office/drawing/2014/main" id="{70A842F0-9ED6-44A7-BBC7-40CEFAABCF5B}"/>
              </a:ext>
            </a:extLst>
          </p:cNvPr>
          <p:cNvGraphicFramePr>
            <a:graphicFrameLocks/>
          </p:cNvGraphicFramePr>
          <p:nvPr>
            <p:extLst>
              <p:ext uri="{D42A27DB-BD31-4B8C-83A1-F6EECF244321}">
                <p14:modId xmlns:p14="http://schemas.microsoft.com/office/powerpoint/2010/main" val="1165819898"/>
              </p:ext>
            </p:extLst>
          </p:nvPr>
        </p:nvGraphicFramePr>
        <p:xfrm>
          <a:off x="6235160" y="4296635"/>
          <a:ext cx="5637330" cy="370840"/>
        </p:xfrm>
        <a:graphic>
          <a:graphicData uri="http://schemas.openxmlformats.org/drawingml/2006/table">
            <a:tbl>
              <a:tblPr firstRow="1" bandRow="1">
                <a:tableStyleId>{F5AB1C69-6EDB-4FF4-983F-18BD219EF322}</a:tableStyleId>
              </a:tblPr>
              <a:tblGrid>
                <a:gridCol w="3186603">
                  <a:extLst>
                    <a:ext uri="{9D8B030D-6E8A-4147-A177-3AD203B41FA5}">
                      <a16:colId xmlns:a16="http://schemas.microsoft.com/office/drawing/2014/main" val="3633241526"/>
                    </a:ext>
                  </a:extLst>
                </a:gridCol>
                <a:gridCol w="2089360">
                  <a:extLst>
                    <a:ext uri="{9D8B030D-6E8A-4147-A177-3AD203B41FA5}">
                      <a16:colId xmlns:a16="http://schemas.microsoft.com/office/drawing/2014/main" val="2428155223"/>
                    </a:ext>
                  </a:extLst>
                </a:gridCol>
                <a:gridCol w="361367">
                  <a:extLst>
                    <a:ext uri="{9D8B030D-6E8A-4147-A177-3AD203B41FA5}">
                      <a16:colId xmlns:a16="http://schemas.microsoft.com/office/drawing/2014/main" val="1494427193"/>
                    </a:ext>
                  </a:extLst>
                </a:gridCol>
              </a:tblGrid>
              <a:tr h="370840">
                <a:tc>
                  <a:txBody>
                    <a:bodyPr/>
                    <a:lstStyle/>
                    <a:p>
                      <a:pPr algn="ctr"/>
                      <a:r>
                        <a:rPr lang="tr-TR" dirty="0">
                          <a:solidFill>
                            <a:schemeClr val="tx1"/>
                          </a:solidFill>
                        </a:rPr>
                        <a:t>Etiket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Dizin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8" name="Metin kutusu 7">
            <a:extLst>
              <a:ext uri="{FF2B5EF4-FFF2-40B4-BE49-F238E27FC236}">
                <a16:creationId xmlns:a16="http://schemas.microsoft.com/office/drawing/2014/main" id="{7E0C001C-E907-4F9E-B943-2650731F9F13}"/>
              </a:ext>
            </a:extLst>
          </p:cNvPr>
          <p:cNvSpPr txBox="1"/>
          <p:nvPr/>
        </p:nvSpPr>
        <p:spPr>
          <a:xfrm>
            <a:off x="7536892" y="4653770"/>
            <a:ext cx="893193" cy="369332"/>
          </a:xfrm>
          <a:prstGeom prst="rect">
            <a:avLst/>
          </a:prstGeom>
          <a:noFill/>
        </p:spPr>
        <p:txBody>
          <a:bodyPr wrap="square" rtlCol="0">
            <a:spAutoFit/>
          </a:bodyPr>
          <a:lstStyle/>
          <a:p>
            <a:r>
              <a:rPr lang="tr-TR" dirty="0"/>
              <a:t>N-22</a:t>
            </a:r>
          </a:p>
        </p:txBody>
      </p:sp>
      <p:sp>
        <p:nvSpPr>
          <p:cNvPr id="16" name="Metin kutusu 15">
            <a:extLst>
              <a:ext uri="{FF2B5EF4-FFF2-40B4-BE49-F238E27FC236}">
                <a16:creationId xmlns:a16="http://schemas.microsoft.com/office/drawing/2014/main" id="{C9CCF9FA-27EE-46C7-8AD2-CF83FBF9EA3E}"/>
              </a:ext>
            </a:extLst>
          </p:cNvPr>
          <p:cNvSpPr txBox="1"/>
          <p:nvPr/>
        </p:nvSpPr>
        <p:spPr>
          <a:xfrm>
            <a:off x="11566131" y="4626767"/>
            <a:ext cx="306359" cy="369332"/>
          </a:xfrm>
          <a:prstGeom prst="rect">
            <a:avLst/>
          </a:prstGeom>
          <a:noFill/>
        </p:spPr>
        <p:txBody>
          <a:bodyPr wrap="square" rtlCol="0">
            <a:spAutoFit/>
          </a:bodyPr>
          <a:lstStyle/>
          <a:p>
            <a:r>
              <a:rPr lang="tr-TR" dirty="0"/>
              <a:t>3</a:t>
            </a:r>
          </a:p>
        </p:txBody>
      </p:sp>
      <p:sp>
        <p:nvSpPr>
          <p:cNvPr id="17" name="Metin kutusu 16">
            <a:extLst>
              <a:ext uri="{FF2B5EF4-FFF2-40B4-BE49-F238E27FC236}">
                <a16:creationId xmlns:a16="http://schemas.microsoft.com/office/drawing/2014/main" id="{564BCC2F-CB9E-456F-AD8B-6607B9CAEFA3}"/>
              </a:ext>
            </a:extLst>
          </p:cNvPr>
          <p:cNvSpPr txBox="1"/>
          <p:nvPr/>
        </p:nvSpPr>
        <p:spPr>
          <a:xfrm>
            <a:off x="10257757" y="4647121"/>
            <a:ext cx="306359" cy="369332"/>
          </a:xfrm>
          <a:prstGeom prst="rect">
            <a:avLst/>
          </a:prstGeom>
          <a:noFill/>
        </p:spPr>
        <p:txBody>
          <a:bodyPr wrap="square" rtlCol="0">
            <a:spAutoFit/>
          </a:bodyPr>
          <a:lstStyle/>
          <a:p>
            <a:r>
              <a:rPr lang="tr-TR" dirty="0"/>
              <a:t>7</a:t>
            </a:r>
          </a:p>
        </p:txBody>
      </p:sp>
      <p:graphicFrame>
        <p:nvGraphicFramePr>
          <p:cNvPr id="20" name="Tablo 7">
            <a:extLst>
              <a:ext uri="{FF2B5EF4-FFF2-40B4-BE49-F238E27FC236}">
                <a16:creationId xmlns:a16="http://schemas.microsoft.com/office/drawing/2014/main" id="{4A2603E8-2143-44AD-B50E-20F1DBB64287}"/>
              </a:ext>
            </a:extLst>
          </p:cNvPr>
          <p:cNvGraphicFramePr>
            <a:graphicFrameLocks noGrp="1"/>
          </p:cNvGraphicFramePr>
          <p:nvPr>
            <p:extLst>
              <p:ext uri="{D42A27DB-BD31-4B8C-83A1-F6EECF244321}">
                <p14:modId xmlns:p14="http://schemas.microsoft.com/office/powerpoint/2010/main" val="916067339"/>
              </p:ext>
            </p:extLst>
          </p:nvPr>
        </p:nvGraphicFramePr>
        <p:xfrm>
          <a:off x="203282" y="3979649"/>
          <a:ext cx="5821596" cy="2447328"/>
        </p:xfrm>
        <a:graphic>
          <a:graphicData uri="http://schemas.openxmlformats.org/drawingml/2006/table">
            <a:tbl>
              <a:tblPr firstRow="1" bandRow="1">
                <a:tableStyleId>{0505E3EF-67EA-436B-97B2-0124C06EBD24}</a:tableStyleId>
              </a:tblPr>
              <a:tblGrid>
                <a:gridCol w="1694610">
                  <a:extLst>
                    <a:ext uri="{9D8B030D-6E8A-4147-A177-3AD203B41FA5}">
                      <a16:colId xmlns:a16="http://schemas.microsoft.com/office/drawing/2014/main" val="3819321008"/>
                    </a:ext>
                  </a:extLst>
                </a:gridCol>
                <a:gridCol w="478234">
                  <a:extLst>
                    <a:ext uri="{9D8B030D-6E8A-4147-A177-3AD203B41FA5}">
                      <a16:colId xmlns:a16="http://schemas.microsoft.com/office/drawing/2014/main" val="288280332"/>
                    </a:ext>
                  </a:extLst>
                </a:gridCol>
                <a:gridCol w="3648752">
                  <a:extLst>
                    <a:ext uri="{9D8B030D-6E8A-4147-A177-3AD203B41FA5}">
                      <a16:colId xmlns:a16="http://schemas.microsoft.com/office/drawing/2014/main" val="3719010146"/>
                    </a:ext>
                  </a:extLst>
                </a:gridCol>
              </a:tblGrid>
              <a:tr h="335085">
                <a:tc>
                  <a:txBody>
                    <a:bodyPr/>
                    <a:lstStyle/>
                    <a:p>
                      <a:r>
                        <a:rPr lang="tr-TR" sz="2000" b="1" dirty="0"/>
                        <a:t>Etiket</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Veri Öbeği</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335085">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5538745"/>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501426"/>
                  </a:ext>
                </a:extLst>
              </a:tr>
            </a:tbl>
          </a:graphicData>
        </a:graphic>
      </p:graphicFrame>
      <p:sp>
        <p:nvSpPr>
          <p:cNvPr id="9" name="Metin kutusu 8">
            <a:extLst>
              <a:ext uri="{FF2B5EF4-FFF2-40B4-BE49-F238E27FC236}">
                <a16:creationId xmlns:a16="http://schemas.microsoft.com/office/drawing/2014/main" id="{2C105DCA-B62E-4259-8014-CEFEAC059021}"/>
              </a:ext>
            </a:extLst>
          </p:cNvPr>
          <p:cNvSpPr txBox="1"/>
          <p:nvPr/>
        </p:nvSpPr>
        <p:spPr>
          <a:xfrm>
            <a:off x="3696033" y="4451530"/>
            <a:ext cx="1019460" cy="369332"/>
          </a:xfrm>
          <a:prstGeom prst="rect">
            <a:avLst/>
          </a:prstGeom>
          <a:noFill/>
        </p:spPr>
        <p:txBody>
          <a:bodyPr wrap="square" rtlCol="0">
            <a:spAutoFit/>
          </a:bodyPr>
          <a:lstStyle/>
          <a:p>
            <a:r>
              <a:rPr lang="tr-TR" dirty="0"/>
              <a:t>8 </a:t>
            </a:r>
            <a:r>
              <a:rPr lang="tr-TR" dirty="0" err="1"/>
              <a:t>byte</a:t>
            </a:r>
            <a:endParaRPr lang="tr-TR" dirty="0"/>
          </a:p>
        </p:txBody>
      </p:sp>
      <p:sp>
        <p:nvSpPr>
          <p:cNvPr id="21" name="Metin kutusu 20">
            <a:extLst>
              <a:ext uri="{FF2B5EF4-FFF2-40B4-BE49-F238E27FC236}">
                <a16:creationId xmlns:a16="http://schemas.microsoft.com/office/drawing/2014/main" id="{7B773624-3E88-469F-915B-BE65967A3D93}"/>
              </a:ext>
            </a:extLst>
          </p:cNvPr>
          <p:cNvSpPr txBox="1"/>
          <p:nvPr/>
        </p:nvSpPr>
        <p:spPr>
          <a:xfrm>
            <a:off x="505003" y="4404109"/>
            <a:ext cx="1019460" cy="369332"/>
          </a:xfrm>
          <a:prstGeom prst="rect">
            <a:avLst/>
          </a:prstGeom>
          <a:noFill/>
        </p:spPr>
        <p:txBody>
          <a:bodyPr wrap="square" rtlCol="0">
            <a:spAutoFit/>
          </a:bodyPr>
          <a:lstStyle/>
          <a:p>
            <a:r>
              <a:rPr lang="tr-TR" dirty="0"/>
              <a:t>N-22 bit</a:t>
            </a:r>
          </a:p>
        </p:txBody>
      </p:sp>
      <p:sp>
        <p:nvSpPr>
          <p:cNvPr id="13" name="Metin kutusu 12">
            <a:extLst>
              <a:ext uri="{FF2B5EF4-FFF2-40B4-BE49-F238E27FC236}">
                <a16:creationId xmlns:a16="http://schemas.microsoft.com/office/drawing/2014/main" id="{EC0AF2DC-3BE9-4069-8C09-4FDE66609D6C}"/>
              </a:ext>
            </a:extLst>
          </p:cNvPr>
          <p:cNvSpPr txBox="1"/>
          <p:nvPr/>
        </p:nvSpPr>
        <p:spPr>
          <a:xfrm>
            <a:off x="5212523" y="6360708"/>
            <a:ext cx="954601" cy="369332"/>
          </a:xfrm>
          <a:prstGeom prst="rect">
            <a:avLst/>
          </a:prstGeom>
          <a:noFill/>
        </p:spPr>
        <p:txBody>
          <a:bodyPr wrap="square" rtlCol="0">
            <a:spAutoFit/>
          </a:bodyPr>
          <a:lstStyle/>
          <a:p>
            <a:r>
              <a:rPr lang="tr-TR" dirty="0"/>
              <a:t>2</a:t>
            </a:r>
            <a:r>
              <a:rPr lang="tr-TR" baseline="30000" dirty="0"/>
              <a:t>7</a:t>
            </a:r>
            <a:r>
              <a:rPr lang="tr-TR" dirty="0"/>
              <a:t> satır</a:t>
            </a:r>
          </a:p>
        </p:txBody>
      </p:sp>
    </p:spTree>
    <p:extLst>
      <p:ext uri="{BB962C8B-B14F-4D97-AF65-F5344CB8AC3E}">
        <p14:creationId xmlns:p14="http://schemas.microsoft.com/office/powerpoint/2010/main" val="25955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9" grpId="0"/>
      <p:bldP spid="2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52468B-E9C2-4EDE-8511-5FE2AF294FFB}"/>
              </a:ext>
            </a:extLst>
          </p:cNvPr>
          <p:cNvSpPr>
            <a:spLocks noGrp="1"/>
          </p:cNvSpPr>
          <p:nvPr>
            <p:ph type="title"/>
          </p:nvPr>
        </p:nvSpPr>
        <p:spPr/>
        <p:txBody>
          <a:bodyPr/>
          <a:lstStyle/>
          <a:p>
            <a:r>
              <a:rPr lang="tr-TR" dirty="0"/>
              <a:t>Belleğe Erişim Örneği</a:t>
            </a:r>
          </a:p>
        </p:txBody>
      </p:sp>
      <p:sp>
        <p:nvSpPr>
          <p:cNvPr id="3" name="İçerik Yer Tutucusu 2">
            <a:extLst>
              <a:ext uri="{FF2B5EF4-FFF2-40B4-BE49-F238E27FC236}">
                <a16:creationId xmlns:a16="http://schemas.microsoft.com/office/drawing/2014/main" id="{548C031E-45EB-4089-9BC1-F3E7F08ADBDB}"/>
              </a:ext>
            </a:extLst>
          </p:cNvPr>
          <p:cNvSpPr>
            <a:spLocks noGrp="1"/>
          </p:cNvSpPr>
          <p:nvPr>
            <p:ph idx="1"/>
          </p:nvPr>
        </p:nvSpPr>
        <p:spPr>
          <a:xfrm>
            <a:off x="164756" y="1235676"/>
            <a:ext cx="5768683" cy="4941287"/>
          </a:xfrm>
        </p:spPr>
        <p:txBody>
          <a:bodyPr/>
          <a:lstStyle/>
          <a:p>
            <a:pPr marL="0" indent="0">
              <a:buNone/>
            </a:pPr>
            <a:r>
              <a:rPr lang="tr-TR" i="1" dirty="0">
                <a:latin typeface="Consolas" panose="020B0609020204030204" pitchFamily="49" charset="0"/>
              </a:rPr>
              <a:t>A : 1024 elemanlı </a:t>
            </a:r>
            <a:r>
              <a:rPr lang="tr-TR" i="1" dirty="0" err="1">
                <a:latin typeface="Consolas" panose="020B0609020204030204" pitchFamily="49" charset="0"/>
              </a:rPr>
              <a:t>int</a:t>
            </a:r>
            <a:r>
              <a:rPr lang="tr-TR" i="1" dirty="0">
                <a:latin typeface="Consolas" panose="020B0609020204030204" pitchFamily="49" charset="0"/>
              </a:rPr>
              <a:t> dizisi</a:t>
            </a:r>
          </a:p>
          <a:p>
            <a:pPr marL="0" indent="0">
              <a:buNone/>
            </a:pPr>
            <a:r>
              <a:rPr lang="tr-TR" dirty="0" err="1">
                <a:latin typeface="Consolas" panose="020B0609020204030204" pitchFamily="49" charset="0"/>
              </a:rPr>
              <a:t>int</a:t>
            </a:r>
            <a:r>
              <a:rPr lang="tr-TR" dirty="0">
                <a:latin typeface="Consolas" panose="020B0609020204030204" pitchFamily="49" charset="0"/>
              </a:rPr>
              <a:t> k = 0;</a:t>
            </a:r>
          </a:p>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i=0;i&lt;1024;i++)</a:t>
            </a:r>
          </a:p>
          <a:p>
            <a:pPr marL="0" indent="0">
              <a:buNone/>
            </a:pPr>
            <a:r>
              <a:rPr lang="tr-TR" dirty="0">
                <a:latin typeface="Consolas" panose="020B0609020204030204" pitchFamily="49" charset="0"/>
              </a:rPr>
              <a:t>	k += A[i] % 10;</a:t>
            </a:r>
          </a:p>
          <a:p>
            <a:pPr marL="0" indent="0">
              <a:buNone/>
            </a:pPr>
            <a:endParaRPr lang="tr-TR" dirty="0">
              <a:latin typeface="Consolas" panose="020B0609020204030204" pitchFamily="49" charset="0"/>
            </a:endParaRPr>
          </a:p>
        </p:txBody>
      </p:sp>
      <p:sp>
        <p:nvSpPr>
          <p:cNvPr id="4" name="Slayt Numarası Yer Tutucusu 3">
            <a:extLst>
              <a:ext uri="{FF2B5EF4-FFF2-40B4-BE49-F238E27FC236}">
                <a16:creationId xmlns:a16="http://schemas.microsoft.com/office/drawing/2014/main" id="{A3916605-9A5D-4A07-A2EB-3F633476FE76}"/>
              </a:ext>
            </a:extLst>
          </p:cNvPr>
          <p:cNvSpPr>
            <a:spLocks noGrp="1"/>
          </p:cNvSpPr>
          <p:nvPr>
            <p:ph type="sldNum" sz="quarter" idx="12"/>
          </p:nvPr>
        </p:nvSpPr>
        <p:spPr/>
        <p:txBody>
          <a:bodyPr/>
          <a:lstStyle/>
          <a:p>
            <a:fld id="{320A84BC-3F9E-4B08-9743-FC4E27FA5126}" type="slidenum">
              <a:rPr lang="tr-TR" smtClean="0"/>
              <a:t>32</a:t>
            </a:fld>
            <a:endParaRPr lang="tr-TR" dirty="0"/>
          </a:p>
        </p:txBody>
      </p:sp>
      <p:sp>
        <p:nvSpPr>
          <p:cNvPr id="5" name="Metin kutusu 4">
            <a:extLst>
              <a:ext uri="{FF2B5EF4-FFF2-40B4-BE49-F238E27FC236}">
                <a16:creationId xmlns:a16="http://schemas.microsoft.com/office/drawing/2014/main" id="{86D600B6-F8BF-4C7F-B114-FC988ED0BD57}"/>
              </a:ext>
            </a:extLst>
          </p:cNvPr>
          <p:cNvSpPr txBox="1"/>
          <p:nvPr/>
        </p:nvSpPr>
        <p:spPr>
          <a:xfrm>
            <a:off x="6024881" y="1221323"/>
            <a:ext cx="6002363" cy="5262979"/>
          </a:xfrm>
          <a:prstGeom prst="rect">
            <a:avLst/>
          </a:prstGeom>
          <a:noFill/>
        </p:spPr>
        <p:txBody>
          <a:bodyPr wrap="square" rtlCol="0">
            <a:spAutoFit/>
          </a:bodyPr>
          <a:lstStyle/>
          <a:p>
            <a:r>
              <a:rPr lang="tr-TR" sz="2400" dirty="0"/>
              <a:t>Sanal adres uzunluğu 32 bit, sayfa boyutu 4 KB olan bir sistemde yanda verilen kodun </a:t>
            </a:r>
          </a:p>
          <a:p>
            <a:r>
              <a:rPr lang="tr-TR" sz="2400" dirty="0"/>
              <a:t>d. ESÖ ve veri önbelleğine aynı anda erişim mümkünse, veri öbeği 8 </a:t>
            </a:r>
            <a:r>
              <a:rPr lang="tr-TR" sz="2400" dirty="0" err="1"/>
              <a:t>byte</a:t>
            </a:r>
            <a:r>
              <a:rPr lang="tr-TR" sz="2400" dirty="0"/>
              <a:t> ve toplam boyutu 32KB olan önbelleğin yapısı nasıl olabilir?</a:t>
            </a:r>
          </a:p>
          <a:p>
            <a:endParaRPr lang="tr-TR" sz="2400" dirty="0"/>
          </a:p>
          <a:p>
            <a:endParaRPr lang="tr-TR" sz="2400" dirty="0"/>
          </a:p>
          <a:p>
            <a:pPr marL="342900" indent="-342900">
              <a:buAutoNum type="alphaLcPeriod"/>
            </a:pPr>
            <a:endParaRPr lang="tr-TR" sz="2400" dirty="0"/>
          </a:p>
          <a:p>
            <a:pPr marL="342900" indent="-342900">
              <a:buAutoNum type="alphaLcPeriod"/>
            </a:pPr>
            <a:endParaRPr lang="tr-TR" sz="2400" dirty="0"/>
          </a:p>
          <a:p>
            <a:r>
              <a:rPr lang="tr-TR" sz="2400" dirty="0"/>
              <a:t>N: fiziksel adres uzunluğu</a:t>
            </a:r>
          </a:p>
          <a:p>
            <a:r>
              <a:rPr lang="tr-TR" sz="2400" dirty="0"/>
              <a:t>2</a:t>
            </a:r>
            <a:r>
              <a:rPr lang="tr-TR" sz="2400" baseline="30000" dirty="0"/>
              <a:t>9 </a:t>
            </a:r>
            <a:r>
              <a:rPr lang="tr-TR" sz="2400" dirty="0"/>
              <a:t>* 8 = 4096 = 4KB</a:t>
            </a:r>
          </a:p>
          <a:p>
            <a:r>
              <a:rPr lang="tr-TR" sz="2400" dirty="0"/>
              <a:t>8 yollu kümeli ilişkili bir önbellek vardır.</a:t>
            </a:r>
          </a:p>
        </p:txBody>
      </p:sp>
      <p:graphicFrame>
        <p:nvGraphicFramePr>
          <p:cNvPr id="6" name="Tablo 5">
            <a:extLst>
              <a:ext uri="{FF2B5EF4-FFF2-40B4-BE49-F238E27FC236}">
                <a16:creationId xmlns:a16="http://schemas.microsoft.com/office/drawing/2014/main" id="{42D6011C-D02C-4C42-8CEB-C7062B19A1E9}"/>
              </a:ext>
            </a:extLst>
          </p:cNvPr>
          <p:cNvGraphicFramePr>
            <a:graphicFrameLocks/>
          </p:cNvGraphicFramePr>
          <p:nvPr/>
        </p:nvGraphicFramePr>
        <p:xfrm>
          <a:off x="203282" y="3520899"/>
          <a:ext cx="5691629" cy="370840"/>
        </p:xfrm>
        <a:graphic>
          <a:graphicData uri="http://schemas.openxmlformats.org/drawingml/2006/table">
            <a:tbl>
              <a:tblPr firstRow="1" bandRow="1">
                <a:tableStyleId>{F5AB1C69-6EDB-4FF4-983F-18BD219EF322}</a:tableStyleId>
              </a:tblPr>
              <a:tblGrid>
                <a:gridCol w="3195947">
                  <a:extLst>
                    <a:ext uri="{9D8B030D-6E8A-4147-A177-3AD203B41FA5}">
                      <a16:colId xmlns:a16="http://schemas.microsoft.com/office/drawing/2014/main" val="3633241526"/>
                    </a:ext>
                  </a:extLst>
                </a:gridCol>
                <a:gridCol w="2495682">
                  <a:extLst>
                    <a:ext uri="{9D8B030D-6E8A-4147-A177-3AD203B41FA5}">
                      <a16:colId xmlns:a16="http://schemas.microsoft.com/office/drawing/2014/main" val="2428155223"/>
                    </a:ext>
                  </a:extLst>
                </a:gridCol>
              </a:tblGrid>
              <a:tr h="370840">
                <a:tc>
                  <a:txBody>
                    <a:bodyPr/>
                    <a:lstStyle/>
                    <a:p>
                      <a:pPr algn="ctr"/>
                      <a:r>
                        <a:rPr lang="tr-TR" dirty="0">
                          <a:solidFill>
                            <a:schemeClr val="tx1"/>
                          </a:solidFill>
                        </a:rPr>
                        <a:t>Sanal Sayfa Numarası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Sayfa Eklemesi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7" name="Metin kutusu 6">
            <a:extLst>
              <a:ext uri="{FF2B5EF4-FFF2-40B4-BE49-F238E27FC236}">
                <a16:creationId xmlns:a16="http://schemas.microsoft.com/office/drawing/2014/main" id="{EE9D17C7-502C-47C1-8F2C-34B5521FFCA4}"/>
              </a:ext>
            </a:extLst>
          </p:cNvPr>
          <p:cNvSpPr txBox="1"/>
          <p:nvPr/>
        </p:nvSpPr>
        <p:spPr>
          <a:xfrm>
            <a:off x="3049096" y="3187953"/>
            <a:ext cx="843280" cy="369332"/>
          </a:xfrm>
          <a:prstGeom prst="rect">
            <a:avLst/>
          </a:prstGeom>
          <a:noFill/>
        </p:spPr>
        <p:txBody>
          <a:bodyPr wrap="square" rtlCol="0">
            <a:spAutoFit/>
          </a:bodyPr>
          <a:lstStyle/>
          <a:p>
            <a:r>
              <a:rPr lang="tr-TR" b="1" i="1" dirty="0"/>
              <a:t>32 bit</a:t>
            </a:r>
          </a:p>
        </p:txBody>
      </p:sp>
      <p:sp>
        <p:nvSpPr>
          <p:cNvPr id="10" name="Dikdörtgen 9">
            <a:extLst>
              <a:ext uri="{FF2B5EF4-FFF2-40B4-BE49-F238E27FC236}">
                <a16:creationId xmlns:a16="http://schemas.microsoft.com/office/drawing/2014/main" id="{F672B337-308D-4329-BF44-F168D589BF9D}"/>
              </a:ext>
            </a:extLst>
          </p:cNvPr>
          <p:cNvSpPr/>
          <p:nvPr/>
        </p:nvSpPr>
        <p:spPr>
          <a:xfrm>
            <a:off x="257581" y="4224684"/>
            <a:ext cx="1510259" cy="364091"/>
          </a:xfrm>
          <a:prstGeom prst="rect">
            <a:avLst/>
          </a:prstGeom>
          <a:ln w="38100">
            <a:solidFill>
              <a:schemeClr val="tx1">
                <a:lumMod val="95000"/>
                <a:lumOff val="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400" b="1" i="1" dirty="0">
                <a:solidFill>
                  <a:schemeClr val="tx1"/>
                </a:solidFill>
              </a:rPr>
              <a:t>İşlemci</a:t>
            </a:r>
            <a:endParaRPr lang="tr-TR" sz="3200" b="1" i="1" dirty="0">
              <a:solidFill>
                <a:schemeClr val="tx1"/>
              </a:solidFill>
            </a:endParaRPr>
          </a:p>
        </p:txBody>
      </p:sp>
      <p:sp>
        <p:nvSpPr>
          <p:cNvPr id="11" name="Dikdörtgen 10">
            <a:extLst>
              <a:ext uri="{FF2B5EF4-FFF2-40B4-BE49-F238E27FC236}">
                <a16:creationId xmlns:a16="http://schemas.microsoft.com/office/drawing/2014/main" id="{AC9CA8EC-F052-435B-BD65-1346DCD56D2D}"/>
              </a:ext>
            </a:extLst>
          </p:cNvPr>
          <p:cNvSpPr/>
          <p:nvPr/>
        </p:nvSpPr>
        <p:spPr>
          <a:xfrm rot="5400000">
            <a:off x="4331731" y="4107281"/>
            <a:ext cx="1256869" cy="2006418"/>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tr-TR" sz="2800" b="1" i="1" dirty="0">
                <a:solidFill>
                  <a:schemeClr val="tx1"/>
                </a:solidFill>
              </a:rPr>
              <a:t>Bellek</a:t>
            </a:r>
          </a:p>
        </p:txBody>
      </p:sp>
      <p:sp>
        <p:nvSpPr>
          <p:cNvPr id="12" name="Dikdörtgen 11">
            <a:extLst>
              <a:ext uri="{FF2B5EF4-FFF2-40B4-BE49-F238E27FC236}">
                <a16:creationId xmlns:a16="http://schemas.microsoft.com/office/drawing/2014/main" id="{C2E263E1-020F-4A4A-8B58-087B9E2F7817}"/>
              </a:ext>
            </a:extLst>
          </p:cNvPr>
          <p:cNvSpPr/>
          <p:nvPr/>
        </p:nvSpPr>
        <p:spPr>
          <a:xfrm>
            <a:off x="4273723" y="4999369"/>
            <a:ext cx="1297810" cy="597306"/>
          </a:xfrm>
          <a:prstGeom prst="rect">
            <a:avLst/>
          </a:prstGeom>
          <a:ln w="38100">
            <a:solidFill>
              <a:schemeClr val="tx1">
                <a:lumMod val="95000"/>
                <a:lumOff val="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tr-TR" b="1" i="1" dirty="0">
                <a:solidFill>
                  <a:schemeClr val="tx1"/>
                </a:solidFill>
              </a:rPr>
              <a:t>Sayfa Tablosu</a:t>
            </a:r>
          </a:p>
        </p:txBody>
      </p:sp>
      <p:cxnSp>
        <p:nvCxnSpPr>
          <p:cNvPr id="15" name="Düz Ok Bağlayıcısı 14">
            <a:extLst>
              <a:ext uri="{FF2B5EF4-FFF2-40B4-BE49-F238E27FC236}">
                <a16:creationId xmlns:a16="http://schemas.microsoft.com/office/drawing/2014/main" id="{F91C8099-93BB-4D87-9A14-C726001C98AC}"/>
              </a:ext>
            </a:extLst>
          </p:cNvPr>
          <p:cNvCxnSpPr>
            <a:cxnSpLocks/>
          </p:cNvCxnSpPr>
          <p:nvPr/>
        </p:nvCxnSpPr>
        <p:spPr>
          <a:xfrm>
            <a:off x="3413760" y="5088181"/>
            <a:ext cx="543197"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o 7">
            <a:extLst>
              <a:ext uri="{FF2B5EF4-FFF2-40B4-BE49-F238E27FC236}">
                <a16:creationId xmlns:a16="http://schemas.microsoft.com/office/drawing/2014/main" id="{87939EDD-8C62-418D-BD02-3D681BA1F8EC}"/>
              </a:ext>
            </a:extLst>
          </p:cNvPr>
          <p:cNvGraphicFramePr>
            <a:graphicFrameLocks noGrp="1"/>
          </p:cNvGraphicFramePr>
          <p:nvPr/>
        </p:nvGraphicFramePr>
        <p:xfrm>
          <a:off x="1990653" y="4106010"/>
          <a:ext cx="1423107" cy="2008960"/>
        </p:xfrm>
        <a:graphic>
          <a:graphicData uri="http://schemas.openxmlformats.org/drawingml/2006/table">
            <a:tbl>
              <a:tblPr firstRow="1" bandRow="1">
                <a:tableStyleId>{0505E3EF-67EA-436B-97B2-0124C06EBD24}</a:tableStyleId>
              </a:tblPr>
              <a:tblGrid>
                <a:gridCol w="376627">
                  <a:extLst>
                    <a:ext uri="{9D8B030D-6E8A-4147-A177-3AD203B41FA5}">
                      <a16:colId xmlns:a16="http://schemas.microsoft.com/office/drawing/2014/main" val="288280332"/>
                    </a:ext>
                  </a:extLst>
                </a:gridCol>
                <a:gridCol w="1046480">
                  <a:extLst>
                    <a:ext uri="{9D8B030D-6E8A-4147-A177-3AD203B41FA5}">
                      <a16:colId xmlns:a16="http://schemas.microsoft.com/office/drawing/2014/main" val="3719010146"/>
                    </a:ext>
                  </a:extLst>
                </a:gridCol>
              </a:tblGrid>
              <a:tr h="335815">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FSN</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310721">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335815">
                <a:tc>
                  <a:txBody>
                    <a:bodyPr/>
                    <a:lstStyle/>
                    <a:p>
                      <a:endParaRPr lang="tr-TR" b="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538745"/>
                  </a:ext>
                </a:extLst>
              </a:tr>
            </a:tbl>
          </a:graphicData>
        </a:graphic>
      </p:graphicFrame>
      <p:cxnSp>
        <p:nvCxnSpPr>
          <p:cNvPr id="19" name="Bağlayıcı: Dirsek 18">
            <a:extLst>
              <a:ext uri="{FF2B5EF4-FFF2-40B4-BE49-F238E27FC236}">
                <a16:creationId xmlns:a16="http://schemas.microsoft.com/office/drawing/2014/main" id="{78A1972B-7549-48CB-9E9C-F093816B936B}"/>
              </a:ext>
            </a:extLst>
          </p:cNvPr>
          <p:cNvCxnSpPr>
            <a:cxnSpLocks/>
            <a:endCxn id="18" idx="1"/>
          </p:cNvCxnSpPr>
          <p:nvPr/>
        </p:nvCxnSpPr>
        <p:spPr>
          <a:xfrm>
            <a:off x="934109" y="4588776"/>
            <a:ext cx="1056544" cy="521714"/>
          </a:xfrm>
          <a:prstGeom prst="bentConnector3">
            <a:avLst>
              <a:gd name="adj1" fmla="val 1919"/>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o 5">
            <a:extLst>
              <a:ext uri="{FF2B5EF4-FFF2-40B4-BE49-F238E27FC236}">
                <a16:creationId xmlns:a16="http://schemas.microsoft.com/office/drawing/2014/main" id="{70A842F0-9ED6-44A7-BBC7-40CEFAABCF5B}"/>
              </a:ext>
            </a:extLst>
          </p:cNvPr>
          <p:cNvGraphicFramePr>
            <a:graphicFrameLocks/>
          </p:cNvGraphicFramePr>
          <p:nvPr/>
        </p:nvGraphicFramePr>
        <p:xfrm>
          <a:off x="6235160" y="4296635"/>
          <a:ext cx="5637330" cy="370840"/>
        </p:xfrm>
        <a:graphic>
          <a:graphicData uri="http://schemas.openxmlformats.org/drawingml/2006/table">
            <a:tbl>
              <a:tblPr firstRow="1" bandRow="1">
                <a:tableStyleId>{F5AB1C69-6EDB-4FF4-983F-18BD219EF322}</a:tableStyleId>
              </a:tblPr>
              <a:tblGrid>
                <a:gridCol w="3186603">
                  <a:extLst>
                    <a:ext uri="{9D8B030D-6E8A-4147-A177-3AD203B41FA5}">
                      <a16:colId xmlns:a16="http://schemas.microsoft.com/office/drawing/2014/main" val="3633241526"/>
                    </a:ext>
                  </a:extLst>
                </a:gridCol>
                <a:gridCol w="2089360">
                  <a:extLst>
                    <a:ext uri="{9D8B030D-6E8A-4147-A177-3AD203B41FA5}">
                      <a16:colId xmlns:a16="http://schemas.microsoft.com/office/drawing/2014/main" val="2428155223"/>
                    </a:ext>
                  </a:extLst>
                </a:gridCol>
                <a:gridCol w="361367">
                  <a:extLst>
                    <a:ext uri="{9D8B030D-6E8A-4147-A177-3AD203B41FA5}">
                      <a16:colId xmlns:a16="http://schemas.microsoft.com/office/drawing/2014/main" val="1494427193"/>
                    </a:ext>
                  </a:extLst>
                </a:gridCol>
              </a:tblGrid>
              <a:tr h="370840">
                <a:tc>
                  <a:txBody>
                    <a:bodyPr/>
                    <a:lstStyle/>
                    <a:p>
                      <a:pPr algn="ctr"/>
                      <a:r>
                        <a:rPr lang="tr-TR" dirty="0">
                          <a:solidFill>
                            <a:schemeClr val="tx1"/>
                          </a:solidFill>
                        </a:rPr>
                        <a:t>Etiket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tr-TR" dirty="0">
                          <a:solidFill>
                            <a:schemeClr val="tx1"/>
                          </a:solidFill>
                        </a:rPr>
                        <a:t>Dizin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tr-T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7786615"/>
                  </a:ext>
                </a:extLst>
              </a:tr>
            </a:tbl>
          </a:graphicData>
        </a:graphic>
      </p:graphicFrame>
      <p:sp>
        <p:nvSpPr>
          <p:cNvPr id="8" name="Metin kutusu 7">
            <a:extLst>
              <a:ext uri="{FF2B5EF4-FFF2-40B4-BE49-F238E27FC236}">
                <a16:creationId xmlns:a16="http://schemas.microsoft.com/office/drawing/2014/main" id="{7E0C001C-E907-4F9E-B943-2650731F9F13}"/>
              </a:ext>
            </a:extLst>
          </p:cNvPr>
          <p:cNvSpPr txBox="1"/>
          <p:nvPr/>
        </p:nvSpPr>
        <p:spPr>
          <a:xfrm>
            <a:off x="7536892" y="4653770"/>
            <a:ext cx="893193" cy="369332"/>
          </a:xfrm>
          <a:prstGeom prst="rect">
            <a:avLst/>
          </a:prstGeom>
          <a:noFill/>
        </p:spPr>
        <p:txBody>
          <a:bodyPr wrap="square" rtlCol="0">
            <a:spAutoFit/>
          </a:bodyPr>
          <a:lstStyle/>
          <a:p>
            <a:r>
              <a:rPr lang="tr-TR" dirty="0"/>
              <a:t>N-22</a:t>
            </a:r>
          </a:p>
        </p:txBody>
      </p:sp>
      <p:sp>
        <p:nvSpPr>
          <p:cNvPr id="16" name="Metin kutusu 15">
            <a:extLst>
              <a:ext uri="{FF2B5EF4-FFF2-40B4-BE49-F238E27FC236}">
                <a16:creationId xmlns:a16="http://schemas.microsoft.com/office/drawing/2014/main" id="{C9CCF9FA-27EE-46C7-8AD2-CF83FBF9EA3E}"/>
              </a:ext>
            </a:extLst>
          </p:cNvPr>
          <p:cNvSpPr txBox="1"/>
          <p:nvPr/>
        </p:nvSpPr>
        <p:spPr>
          <a:xfrm>
            <a:off x="11566131" y="4626767"/>
            <a:ext cx="306359" cy="369332"/>
          </a:xfrm>
          <a:prstGeom prst="rect">
            <a:avLst/>
          </a:prstGeom>
          <a:noFill/>
        </p:spPr>
        <p:txBody>
          <a:bodyPr wrap="square" rtlCol="0">
            <a:spAutoFit/>
          </a:bodyPr>
          <a:lstStyle/>
          <a:p>
            <a:r>
              <a:rPr lang="tr-TR" dirty="0"/>
              <a:t>3</a:t>
            </a:r>
          </a:p>
        </p:txBody>
      </p:sp>
      <p:sp>
        <p:nvSpPr>
          <p:cNvPr id="17" name="Metin kutusu 16">
            <a:extLst>
              <a:ext uri="{FF2B5EF4-FFF2-40B4-BE49-F238E27FC236}">
                <a16:creationId xmlns:a16="http://schemas.microsoft.com/office/drawing/2014/main" id="{564BCC2F-CB9E-456F-AD8B-6607B9CAEFA3}"/>
              </a:ext>
            </a:extLst>
          </p:cNvPr>
          <p:cNvSpPr txBox="1"/>
          <p:nvPr/>
        </p:nvSpPr>
        <p:spPr>
          <a:xfrm>
            <a:off x="10257757" y="4647121"/>
            <a:ext cx="306359" cy="369332"/>
          </a:xfrm>
          <a:prstGeom prst="rect">
            <a:avLst/>
          </a:prstGeom>
          <a:noFill/>
        </p:spPr>
        <p:txBody>
          <a:bodyPr wrap="square" rtlCol="0">
            <a:spAutoFit/>
          </a:bodyPr>
          <a:lstStyle/>
          <a:p>
            <a:r>
              <a:rPr lang="tr-TR" dirty="0"/>
              <a:t>9</a:t>
            </a:r>
          </a:p>
        </p:txBody>
      </p:sp>
      <p:graphicFrame>
        <p:nvGraphicFramePr>
          <p:cNvPr id="20" name="Tablo 7">
            <a:extLst>
              <a:ext uri="{FF2B5EF4-FFF2-40B4-BE49-F238E27FC236}">
                <a16:creationId xmlns:a16="http://schemas.microsoft.com/office/drawing/2014/main" id="{4A2603E8-2143-44AD-B50E-20F1DBB64287}"/>
              </a:ext>
            </a:extLst>
          </p:cNvPr>
          <p:cNvGraphicFramePr>
            <a:graphicFrameLocks noGrp="1"/>
          </p:cNvGraphicFramePr>
          <p:nvPr/>
        </p:nvGraphicFramePr>
        <p:xfrm>
          <a:off x="203282" y="3979649"/>
          <a:ext cx="5821596" cy="2447328"/>
        </p:xfrm>
        <a:graphic>
          <a:graphicData uri="http://schemas.openxmlformats.org/drawingml/2006/table">
            <a:tbl>
              <a:tblPr firstRow="1" bandRow="1">
                <a:tableStyleId>{0505E3EF-67EA-436B-97B2-0124C06EBD24}</a:tableStyleId>
              </a:tblPr>
              <a:tblGrid>
                <a:gridCol w="1694610">
                  <a:extLst>
                    <a:ext uri="{9D8B030D-6E8A-4147-A177-3AD203B41FA5}">
                      <a16:colId xmlns:a16="http://schemas.microsoft.com/office/drawing/2014/main" val="3819321008"/>
                    </a:ext>
                  </a:extLst>
                </a:gridCol>
                <a:gridCol w="478234">
                  <a:extLst>
                    <a:ext uri="{9D8B030D-6E8A-4147-A177-3AD203B41FA5}">
                      <a16:colId xmlns:a16="http://schemas.microsoft.com/office/drawing/2014/main" val="288280332"/>
                    </a:ext>
                  </a:extLst>
                </a:gridCol>
                <a:gridCol w="3648752">
                  <a:extLst>
                    <a:ext uri="{9D8B030D-6E8A-4147-A177-3AD203B41FA5}">
                      <a16:colId xmlns:a16="http://schemas.microsoft.com/office/drawing/2014/main" val="3719010146"/>
                    </a:ext>
                  </a:extLst>
                </a:gridCol>
              </a:tblGrid>
              <a:tr h="335085">
                <a:tc>
                  <a:txBody>
                    <a:bodyPr/>
                    <a:lstStyle/>
                    <a:p>
                      <a:r>
                        <a:rPr lang="tr-TR" sz="2000" b="1" dirty="0"/>
                        <a:t>Etiket</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b="1" dirty="0"/>
                        <a:t>G</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2000" dirty="0"/>
                        <a:t>Veri Öbeği</a:t>
                      </a:r>
                    </a:p>
                  </a:txBody>
                  <a:tcPr marL="103088" marR="103088" marT="51544" marB="515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335085">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79208414"/>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4027642"/>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5538745"/>
                  </a:ext>
                </a:extLst>
              </a:tr>
              <a:tr h="335085">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0501426"/>
                  </a:ext>
                </a:extLst>
              </a:tr>
            </a:tbl>
          </a:graphicData>
        </a:graphic>
      </p:graphicFrame>
      <p:sp>
        <p:nvSpPr>
          <p:cNvPr id="9" name="Metin kutusu 8">
            <a:extLst>
              <a:ext uri="{FF2B5EF4-FFF2-40B4-BE49-F238E27FC236}">
                <a16:creationId xmlns:a16="http://schemas.microsoft.com/office/drawing/2014/main" id="{2C105DCA-B62E-4259-8014-CEFEAC059021}"/>
              </a:ext>
            </a:extLst>
          </p:cNvPr>
          <p:cNvSpPr txBox="1"/>
          <p:nvPr/>
        </p:nvSpPr>
        <p:spPr>
          <a:xfrm>
            <a:off x="3696033" y="4451530"/>
            <a:ext cx="1019460" cy="369332"/>
          </a:xfrm>
          <a:prstGeom prst="rect">
            <a:avLst/>
          </a:prstGeom>
          <a:noFill/>
        </p:spPr>
        <p:txBody>
          <a:bodyPr wrap="square" rtlCol="0">
            <a:spAutoFit/>
          </a:bodyPr>
          <a:lstStyle/>
          <a:p>
            <a:r>
              <a:rPr lang="tr-TR" dirty="0"/>
              <a:t>8 </a:t>
            </a:r>
            <a:r>
              <a:rPr lang="tr-TR" dirty="0" err="1"/>
              <a:t>byte</a:t>
            </a:r>
            <a:endParaRPr lang="tr-TR" dirty="0"/>
          </a:p>
        </p:txBody>
      </p:sp>
      <p:sp>
        <p:nvSpPr>
          <p:cNvPr id="21" name="Metin kutusu 20">
            <a:extLst>
              <a:ext uri="{FF2B5EF4-FFF2-40B4-BE49-F238E27FC236}">
                <a16:creationId xmlns:a16="http://schemas.microsoft.com/office/drawing/2014/main" id="{7B773624-3E88-469F-915B-BE65967A3D93}"/>
              </a:ext>
            </a:extLst>
          </p:cNvPr>
          <p:cNvSpPr txBox="1"/>
          <p:nvPr/>
        </p:nvSpPr>
        <p:spPr>
          <a:xfrm>
            <a:off x="505003" y="4404109"/>
            <a:ext cx="1019460" cy="369332"/>
          </a:xfrm>
          <a:prstGeom prst="rect">
            <a:avLst/>
          </a:prstGeom>
          <a:noFill/>
        </p:spPr>
        <p:txBody>
          <a:bodyPr wrap="square" rtlCol="0">
            <a:spAutoFit/>
          </a:bodyPr>
          <a:lstStyle/>
          <a:p>
            <a:r>
              <a:rPr lang="tr-TR" dirty="0"/>
              <a:t>N-22 bit</a:t>
            </a:r>
          </a:p>
        </p:txBody>
      </p:sp>
      <p:sp>
        <p:nvSpPr>
          <p:cNvPr id="13" name="Metin kutusu 12">
            <a:extLst>
              <a:ext uri="{FF2B5EF4-FFF2-40B4-BE49-F238E27FC236}">
                <a16:creationId xmlns:a16="http://schemas.microsoft.com/office/drawing/2014/main" id="{EC0AF2DC-3BE9-4069-8C09-4FDE66609D6C}"/>
              </a:ext>
            </a:extLst>
          </p:cNvPr>
          <p:cNvSpPr txBox="1"/>
          <p:nvPr/>
        </p:nvSpPr>
        <p:spPr>
          <a:xfrm>
            <a:off x="5212523" y="6360708"/>
            <a:ext cx="954601" cy="369332"/>
          </a:xfrm>
          <a:prstGeom prst="rect">
            <a:avLst/>
          </a:prstGeom>
          <a:noFill/>
        </p:spPr>
        <p:txBody>
          <a:bodyPr wrap="square" rtlCol="0">
            <a:spAutoFit/>
          </a:bodyPr>
          <a:lstStyle/>
          <a:p>
            <a:r>
              <a:rPr lang="tr-TR" dirty="0"/>
              <a:t>2</a:t>
            </a:r>
            <a:r>
              <a:rPr lang="tr-TR" baseline="30000" dirty="0"/>
              <a:t>9</a:t>
            </a:r>
            <a:r>
              <a:rPr lang="tr-TR" dirty="0"/>
              <a:t> satır</a:t>
            </a:r>
          </a:p>
        </p:txBody>
      </p:sp>
    </p:spTree>
    <p:extLst>
      <p:ext uri="{BB962C8B-B14F-4D97-AF65-F5344CB8AC3E}">
        <p14:creationId xmlns:p14="http://schemas.microsoft.com/office/powerpoint/2010/main" val="416892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9" grpId="0"/>
      <p:bldP spid="2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E14F7C-BDA0-4769-A3C4-03E9F6FA035C}"/>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6C3039C7-49F8-4EBC-ADA0-6209DEF74834}"/>
              </a:ext>
            </a:extLst>
          </p:cNvPr>
          <p:cNvSpPr>
            <a:spLocks noGrp="1"/>
          </p:cNvSpPr>
          <p:nvPr>
            <p:ph idx="1"/>
          </p:nvPr>
        </p:nvSpPr>
        <p:spPr/>
        <p:txBody>
          <a:bodyPr/>
          <a:lstStyle/>
          <a:p>
            <a:r>
              <a:rPr lang="tr-TR" dirty="0"/>
              <a:t>Sanal Bellek</a:t>
            </a:r>
          </a:p>
          <a:p>
            <a:pPr lvl="1"/>
            <a:r>
              <a:rPr lang="tr-TR" dirty="0"/>
              <a:t>Sanal ve Fiziksel Adresler</a:t>
            </a:r>
          </a:p>
          <a:p>
            <a:pPr lvl="1"/>
            <a:r>
              <a:rPr lang="tr-TR" dirty="0"/>
              <a:t>Adres Dönüşümü</a:t>
            </a:r>
          </a:p>
          <a:p>
            <a:pPr lvl="1"/>
            <a:r>
              <a:rPr lang="tr-TR" dirty="0"/>
              <a:t>Sayfa Tablosu</a:t>
            </a:r>
          </a:p>
          <a:p>
            <a:pPr lvl="1"/>
            <a:r>
              <a:rPr lang="tr-TR" dirty="0"/>
              <a:t>Etkin Sayfalar Önbelleği</a:t>
            </a:r>
          </a:p>
          <a:p>
            <a:pPr lvl="1"/>
            <a:r>
              <a:rPr lang="tr-TR" dirty="0"/>
              <a:t>Sayfa Hatası</a:t>
            </a:r>
          </a:p>
          <a:p>
            <a:pPr lvl="1"/>
            <a:r>
              <a:rPr lang="tr-TR" dirty="0"/>
              <a:t>ESÖ ve Veri Önbelleğine Aynı Anda Erişim</a:t>
            </a:r>
          </a:p>
        </p:txBody>
      </p:sp>
      <p:sp>
        <p:nvSpPr>
          <p:cNvPr id="4" name="Slayt Numarası Yer Tutucusu 3">
            <a:extLst>
              <a:ext uri="{FF2B5EF4-FFF2-40B4-BE49-F238E27FC236}">
                <a16:creationId xmlns:a16="http://schemas.microsoft.com/office/drawing/2014/main" id="{A8D2EB65-2A14-432A-BFF6-95A828A6A08B}"/>
              </a:ext>
            </a:extLst>
          </p:cNvPr>
          <p:cNvSpPr>
            <a:spLocks noGrp="1"/>
          </p:cNvSpPr>
          <p:nvPr>
            <p:ph type="sldNum" sz="quarter" idx="12"/>
          </p:nvPr>
        </p:nvSpPr>
        <p:spPr/>
        <p:txBody>
          <a:bodyPr/>
          <a:lstStyle/>
          <a:p>
            <a:fld id="{320A84BC-3F9E-4B08-9743-FC4E27FA5126}" type="slidenum">
              <a:rPr lang="tr-TR" smtClean="0"/>
              <a:t>33</a:t>
            </a:fld>
            <a:endParaRPr lang="tr-TR"/>
          </a:p>
        </p:txBody>
      </p:sp>
    </p:spTree>
    <p:extLst>
      <p:ext uri="{BB962C8B-B14F-4D97-AF65-F5344CB8AC3E}">
        <p14:creationId xmlns:p14="http://schemas.microsoft.com/office/powerpoint/2010/main" val="354573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Tam İlişkili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tam ilişkili, veri öbeği 16 </a:t>
            </a:r>
            <a:r>
              <a:rPr lang="tr-TR" dirty="0" err="1"/>
              <a:t>byte</a:t>
            </a:r>
            <a:r>
              <a:rPr lang="tr-TR" dirty="0"/>
              <a:t> olan 2 </a:t>
            </a:r>
            <a:r>
              <a:rPr lang="tr-TR" dirty="0" err="1"/>
              <a:t>KBlık</a:t>
            </a:r>
            <a:r>
              <a:rPr lang="tr-TR" dirty="0"/>
              <a:t>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128 satır vardır.</a:t>
            </a:r>
          </a:p>
          <a:p>
            <a:pPr marL="514350" indent="-514350">
              <a:buAutoNum type="arabicPeriod"/>
            </a:pPr>
            <a:r>
              <a:rPr lang="tr-TR" sz="2400" dirty="0"/>
              <a:t>Adresler 32 bitse etiketler kaç bittir?</a:t>
            </a:r>
          </a:p>
          <a:p>
            <a:pPr marL="457200" lvl="1" indent="0">
              <a:buNone/>
            </a:pPr>
            <a:r>
              <a:rPr lang="tr-TR" sz="2000" dirty="0">
                <a:solidFill>
                  <a:srgbClr val="FF0000"/>
                </a:solidFill>
              </a:rPr>
              <a:t>28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128 karşılaştırıcı kullanılmıştır.</a:t>
            </a:r>
            <a:endParaRPr lang="tr-TR" dirty="0">
              <a:solidFill>
                <a:srgbClr val="FF0000"/>
              </a:solidFill>
            </a:endParaRP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4</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24432" y="3429000"/>
          <a:ext cx="3738018" cy="3298808"/>
        </p:xfrm>
        <a:graphic>
          <a:graphicData uri="http://schemas.openxmlformats.org/drawingml/2006/table">
            <a:tbl>
              <a:tblPr firstRow="1" bandRow="1">
                <a:tableStyleId>{0505E3EF-67EA-436B-97B2-0124C06EBD24}</a:tableStyleId>
              </a:tblPr>
              <a:tblGrid>
                <a:gridCol w="1088101">
                  <a:extLst>
                    <a:ext uri="{9D8B030D-6E8A-4147-A177-3AD203B41FA5}">
                      <a16:colId xmlns:a16="http://schemas.microsoft.com/office/drawing/2014/main" val="3819321008"/>
                    </a:ext>
                  </a:extLst>
                </a:gridCol>
                <a:gridCol w="307071">
                  <a:extLst>
                    <a:ext uri="{9D8B030D-6E8A-4147-A177-3AD203B41FA5}">
                      <a16:colId xmlns:a16="http://schemas.microsoft.com/office/drawing/2014/main" val="288280332"/>
                    </a:ext>
                  </a:extLst>
                </a:gridCol>
                <a:gridCol w="234284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695626" y="3066211"/>
            <a:ext cx="1584347"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1683802" y="3044282"/>
            <a:ext cx="1112284"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2107751" y="3090029"/>
            <a:ext cx="2254699" cy="338554"/>
          </a:xfrm>
          <a:prstGeom prst="rect">
            <a:avLst/>
          </a:prstGeom>
          <a:noFill/>
        </p:spPr>
        <p:txBody>
          <a:bodyPr wrap="square" rtlCol="0">
            <a:spAutoFit/>
          </a:bodyPr>
          <a:lstStyle/>
          <a:p>
            <a:pPr algn="ctr"/>
            <a:r>
              <a:rPr lang="tr-TR" sz="1600" b="1" dirty="0"/>
              <a:t>Veri Öbeği (16 </a:t>
            </a:r>
            <a:r>
              <a:rPr lang="tr-TR" sz="1600" b="1" dirty="0" err="1"/>
              <a:t>byte</a:t>
            </a:r>
            <a:r>
              <a:rPr lang="tr-TR" sz="1600" b="1" dirty="0"/>
              <a:t>)</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7119" y="1462528"/>
            <a:ext cx="1465487" cy="646331"/>
          </a:xfrm>
          <a:prstGeom prst="rect">
            <a:avLst/>
          </a:prstGeom>
          <a:noFill/>
        </p:spPr>
        <p:txBody>
          <a:bodyPr wrap="square" rtlCol="0">
            <a:spAutoFit/>
          </a:bodyPr>
          <a:lstStyle/>
          <a:p>
            <a:r>
              <a:rPr lang="tr-TR" dirty="0"/>
              <a:t>Adres: 0x00003010</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7118" y="2278109"/>
            <a:ext cx="1465487" cy="646331"/>
          </a:xfrm>
          <a:prstGeom prst="rect">
            <a:avLst/>
          </a:prstGeom>
          <a:noFill/>
        </p:spPr>
        <p:txBody>
          <a:bodyPr wrap="square" rtlCol="0">
            <a:spAutoFit/>
          </a:bodyPr>
          <a:lstStyle/>
          <a:p>
            <a:r>
              <a:rPr lang="tr-TR" dirty="0"/>
              <a:t>Adres: 0x0000C010</a:t>
            </a:r>
          </a:p>
        </p:txBody>
      </p:sp>
      <p:sp>
        <p:nvSpPr>
          <p:cNvPr id="24" name="Sağ Ayraç 23">
            <a:extLst>
              <a:ext uri="{FF2B5EF4-FFF2-40B4-BE49-F238E27FC236}">
                <a16:creationId xmlns:a16="http://schemas.microsoft.com/office/drawing/2014/main" id="{39C820EC-3660-4E64-8DC3-D9493E210B81}"/>
              </a:ext>
            </a:extLst>
          </p:cNvPr>
          <p:cNvSpPr/>
          <p:nvPr/>
        </p:nvSpPr>
        <p:spPr>
          <a:xfrm>
            <a:off x="4456966" y="3442189"/>
            <a:ext cx="175565" cy="3307860"/>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4652595" y="4893738"/>
            <a:ext cx="855898" cy="369332"/>
          </a:xfrm>
          <a:prstGeom prst="rect">
            <a:avLst/>
          </a:prstGeom>
          <a:noFill/>
        </p:spPr>
        <p:txBody>
          <a:bodyPr wrap="square" rtlCol="0">
            <a:spAutoFit/>
          </a:bodyPr>
          <a:lstStyle/>
          <a:p>
            <a:pPr algn="ctr"/>
            <a:r>
              <a:rPr lang="tr-TR" dirty="0"/>
              <a:t>2 KB </a:t>
            </a:r>
          </a:p>
        </p:txBody>
      </p:sp>
      <p:sp>
        <p:nvSpPr>
          <p:cNvPr id="17" name="İçerik Yer Tutucusu 2">
            <a:extLst>
              <a:ext uri="{FF2B5EF4-FFF2-40B4-BE49-F238E27FC236}">
                <a16:creationId xmlns:a16="http://schemas.microsoft.com/office/drawing/2014/main" id="{AC38DC5E-738F-46F1-8694-09A23011B1E0}"/>
              </a:ext>
            </a:extLst>
          </p:cNvPr>
          <p:cNvSpPr txBox="1">
            <a:spLocks/>
          </p:cNvSpPr>
          <p:nvPr/>
        </p:nvSpPr>
        <p:spPr>
          <a:xfrm>
            <a:off x="5753646" y="5157858"/>
            <a:ext cx="5881627" cy="159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Font typeface="Arial" panose="020B0604020202020204" pitchFamily="34" charse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Font typeface="Arial" panose="020B0604020202020204" pitchFamily="34" charset="0"/>
              <a:buNone/>
            </a:pPr>
            <a:r>
              <a:rPr lang="tr-TR" dirty="0">
                <a:latin typeface="Consolas" panose="020B0609020204030204" pitchFamily="49" charset="0"/>
              </a:rPr>
              <a:t>}</a:t>
            </a:r>
          </a:p>
        </p:txBody>
      </p:sp>
    </p:spTree>
    <p:extLst>
      <p:ext uri="{BB962C8B-B14F-4D97-AF65-F5344CB8AC3E}">
        <p14:creationId xmlns:p14="http://schemas.microsoft.com/office/powerpoint/2010/main" val="250160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kümeli ilişkili, veri öbeği 16 </a:t>
            </a:r>
            <a:r>
              <a:rPr lang="tr-TR" dirty="0" err="1"/>
              <a:t>byte</a:t>
            </a:r>
            <a:r>
              <a:rPr lang="tr-TR" dirty="0"/>
              <a:t> olan 2 </a:t>
            </a:r>
            <a:r>
              <a:rPr lang="tr-TR" dirty="0" err="1"/>
              <a:t>KBlık</a:t>
            </a:r>
            <a:r>
              <a:rPr lang="tr-TR" dirty="0"/>
              <a:t> 4 yollu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128 satır vardır.</a:t>
            </a:r>
          </a:p>
          <a:p>
            <a:pPr marL="514350" indent="-514350">
              <a:buAutoNum type="arabicPeriod"/>
            </a:pPr>
            <a:r>
              <a:rPr lang="tr-TR" sz="2400" dirty="0"/>
              <a:t>Adresler 32 bitse etiketler kaç bittir?</a:t>
            </a:r>
          </a:p>
          <a:p>
            <a:pPr marL="457200" lvl="1" indent="0">
              <a:buNone/>
            </a:pPr>
            <a:r>
              <a:rPr lang="tr-TR" sz="2000" dirty="0">
                <a:solidFill>
                  <a:srgbClr val="FF0000"/>
                </a:solidFill>
              </a:rPr>
              <a:t>28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128 karşılaştırıcı kullanılmıştır.</a:t>
            </a:r>
            <a:endParaRPr lang="tr-TR" dirty="0">
              <a:solidFill>
                <a:srgbClr val="FF0000"/>
              </a:solidFill>
            </a:endParaRP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5</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24432" y="3429000"/>
          <a:ext cx="3738018" cy="3298808"/>
        </p:xfrm>
        <a:graphic>
          <a:graphicData uri="http://schemas.openxmlformats.org/drawingml/2006/table">
            <a:tbl>
              <a:tblPr firstRow="1" bandRow="1">
                <a:tableStyleId>{0505E3EF-67EA-436B-97B2-0124C06EBD24}</a:tableStyleId>
              </a:tblPr>
              <a:tblGrid>
                <a:gridCol w="1088101">
                  <a:extLst>
                    <a:ext uri="{9D8B030D-6E8A-4147-A177-3AD203B41FA5}">
                      <a16:colId xmlns:a16="http://schemas.microsoft.com/office/drawing/2014/main" val="3819321008"/>
                    </a:ext>
                  </a:extLst>
                </a:gridCol>
                <a:gridCol w="307071">
                  <a:extLst>
                    <a:ext uri="{9D8B030D-6E8A-4147-A177-3AD203B41FA5}">
                      <a16:colId xmlns:a16="http://schemas.microsoft.com/office/drawing/2014/main" val="288280332"/>
                    </a:ext>
                  </a:extLst>
                </a:gridCol>
                <a:gridCol w="234284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695626" y="3066211"/>
            <a:ext cx="1584347"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1683802" y="3044282"/>
            <a:ext cx="1112284"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2107751" y="3090029"/>
            <a:ext cx="2254699" cy="338554"/>
          </a:xfrm>
          <a:prstGeom prst="rect">
            <a:avLst/>
          </a:prstGeom>
          <a:noFill/>
        </p:spPr>
        <p:txBody>
          <a:bodyPr wrap="square" rtlCol="0">
            <a:spAutoFit/>
          </a:bodyPr>
          <a:lstStyle/>
          <a:p>
            <a:pPr algn="ctr"/>
            <a:r>
              <a:rPr lang="tr-TR" sz="1600" b="1" dirty="0"/>
              <a:t>Veri Öbeği (16 </a:t>
            </a:r>
            <a:r>
              <a:rPr lang="tr-TR" sz="1600" b="1" dirty="0" err="1"/>
              <a:t>byte</a:t>
            </a:r>
            <a:r>
              <a:rPr lang="tr-TR" sz="1600" b="1" dirty="0"/>
              <a:t>)</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7119" y="1462528"/>
            <a:ext cx="1465487" cy="646331"/>
          </a:xfrm>
          <a:prstGeom prst="rect">
            <a:avLst/>
          </a:prstGeom>
          <a:noFill/>
        </p:spPr>
        <p:txBody>
          <a:bodyPr wrap="square" rtlCol="0">
            <a:spAutoFit/>
          </a:bodyPr>
          <a:lstStyle/>
          <a:p>
            <a:r>
              <a:rPr lang="tr-TR" dirty="0"/>
              <a:t>Adres: 0x00003010</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7118" y="2278109"/>
            <a:ext cx="1465487" cy="646331"/>
          </a:xfrm>
          <a:prstGeom prst="rect">
            <a:avLst/>
          </a:prstGeom>
          <a:noFill/>
        </p:spPr>
        <p:txBody>
          <a:bodyPr wrap="square" rtlCol="0">
            <a:spAutoFit/>
          </a:bodyPr>
          <a:lstStyle/>
          <a:p>
            <a:r>
              <a:rPr lang="tr-TR" dirty="0"/>
              <a:t>Adres: 0x0000C010</a:t>
            </a:r>
          </a:p>
        </p:txBody>
      </p:sp>
      <p:sp>
        <p:nvSpPr>
          <p:cNvPr id="24" name="Sağ Ayraç 23">
            <a:extLst>
              <a:ext uri="{FF2B5EF4-FFF2-40B4-BE49-F238E27FC236}">
                <a16:creationId xmlns:a16="http://schemas.microsoft.com/office/drawing/2014/main" id="{39C820EC-3660-4E64-8DC3-D9493E210B81}"/>
              </a:ext>
            </a:extLst>
          </p:cNvPr>
          <p:cNvSpPr/>
          <p:nvPr/>
        </p:nvSpPr>
        <p:spPr>
          <a:xfrm>
            <a:off x="4456966" y="3442189"/>
            <a:ext cx="175565" cy="3307860"/>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4652595" y="4893738"/>
            <a:ext cx="855898" cy="369332"/>
          </a:xfrm>
          <a:prstGeom prst="rect">
            <a:avLst/>
          </a:prstGeom>
          <a:noFill/>
        </p:spPr>
        <p:txBody>
          <a:bodyPr wrap="square" rtlCol="0">
            <a:spAutoFit/>
          </a:bodyPr>
          <a:lstStyle/>
          <a:p>
            <a:pPr algn="ctr"/>
            <a:r>
              <a:rPr lang="tr-TR" dirty="0"/>
              <a:t>2 KB </a:t>
            </a:r>
          </a:p>
        </p:txBody>
      </p:sp>
      <p:sp>
        <p:nvSpPr>
          <p:cNvPr id="17" name="İçerik Yer Tutucusu 2">
            <a:extLst>
              <a:ext uri="{FF2B5EF4-FFF2-40B4-BE49-F238E27FC236}">
                <a16:creationId xmlns:a16="http://schemas.microsoft.com/office/drawing/2014/main" id="{AC38DC5E-738F-46F1-8694-09A23011B1E0}"/>
              </a:ext>
            </a:extLst>
          </p:cNvPr>
          <p:cNvSpPr txBox="1">
            <a:spLocks/>
          </p:cNvSpPr>
          <p:nvPr/>
        </p:nvSpPr>
        <p:spPr>
          <a:xfrm>
            <a:off x="5753646" y="5157858"/>
            <a:ext cx="5881627" cy="159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Font typeface="Arial" panose="020B0604020202020204" pitchFamily="34" charse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Font typeface="Arial" panose="020B0604020202020204" pitchFamily="34" charset="0"/>
              <a:buNone/>
            </a:pPr>
            <a:r>
              <a:rPr lang="tr-TR" dirty="0">
                <a:latin typeface="Consolas" panose="020B0609020204030204" pitchFamily="49" charset="0"/>
              </a:rPr>
              <a:t>}</a:t>
            </a:r>
          </a:p>
        </p:txBody>
      </p:sp>
      <p:sp>
        <p:nvSpPr>
          <p:cNvPr id="19" name="Başlık 1">
            <a:extLst>
              <a:ext uri="{FF2B5EF4-FFF2-40B4-BE49-F238E27FC236}">
                <a16:creationId xmlns:a16="http://schemas.microsoft.com/office/drawing/2014/main" id="{D7D45561-CBA6-4797-94FF-86256E9904AA}"/>
              </a:ext>
            </a:extLst>
          </p:cNvPr>
          <p:cNvSpPr>
            <a:spLocks noGrp="1"/>
          </p:cNvSpPr>
          <p:nvPr>
            <p:ph type="title"/>
          </p:nvPr>
        </p:nvSpPr>
        <p:spPr>
          <a:xfrm>
            <a:off x="165100" y="136525"/>
            <a:ext cx="11755438" cy="950913"/>
          </a:xfrm>
        </p:spPr>
        <p:txBody>
          <a:bodyPr/>
          <a:lstStyle/>
          <a:p>
            <a:r>
              <a:rPr lang="tr-TR" dirty="0"/>
              <a:t>Kümeli İlişkili Önbellek</a:t>
            </a:r>
          </a:p>
        </p:txBody>
      </p:sp>
    </p:spTree>
    <p:extLst>
      <p:ext uri="{BB962C8B-B14F-4D97-AF65-F5344CB8AC3E}">
        <p14:creationId xmlns:p14="http://schemas.microsoft.com/office/powerpoint/2010/main" val="361031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Kümeli İlişkili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kümeli ilişkili, veri öbeği 16 </a:t>
            </a:r>
            <a:r>
              <a:rPr lang="tr-TR" dirty="0" err="1"/>
              <a:t>byte</a:t>
            </a:r>
            <a:r>
              <a:rPr lang="tr-TR" dirty="0"/>
              <a:t> olan 2 </a:t>
            </a:r>
            <a:r>
              <a:rPr lang="tr-TR" dirty="0" err="1"/>
              <a:t>KBlık</a:t>
            </a:r>
            <a:r>
              <a:rPr lang="tr-TR" dirty="0"/>
              <a:t> 2 yollu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64 satır vardır.</a:t>
            </a:r>
          </a:p>
          <a:p>
            <a:pPr marL="514350" indent="-514350">
              <a:buAutoNum type="arabicPeriod"/>
            </a:pPr>
            <a:r>
              <a:rPr lang="tr-TR" sz="2400" dirty="0"/>
              <a:t>Adresler 32 bitse etiketler kaç bittir?</a:t>
            </a:r>
          </a:p>
          <a:p>
            <a:pPr marL="457200" lvl="1" indent="0">
              <a:buNone/>
            </a:pPr>
            <a:r>
              <a:rPr lang="tr-TR" sz="2000" dirty="0">
                <a:solidFill>
                  <a:srgbClr val="FF0000"/>
                </a:solidFill>
              </a:rPr>
              <a:t>22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2 karşılaştırıcı kullanılmıştır.</a:t>
            </a: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6</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12454" y="3458222"/>
          <a:ext cx="2263716" cy="1631552"/>
        </p:xfrm>
        <a:graphic>
          <a:graphicData uri="http://schemas.openxmlformats.org/drawingml/2006/table">
            <a:tbl>
              <a:tblPr firstRow="1" bandRow="1">
                <a:tableStyleId>{0505E3EF-67EA-436B-97B2-0124C06EBD24}</a:tableStyleId>
              </a:tblPr>
              <a:tblGrid>
                <a:gridCol w="394743">
                  <a:extLst>
                    <a:ext uri="{9D8B030D-6E8A-4147-A177-3AD203B41FA5}">
                      <a16:colId xmlns:a16="http://schemas.microsoft.com/office/drawing/2014/main" val="3819321008"/>
                    </a:ext>
                  </a:extLst>
                </a:gridCol>
                <a:gridCol w="231576">
                  <a:extLst>
                    <a:ext uri="{9D8B030D-6E8A-4147-A177-3AD203B41FA5}">
                      <a16:colId xmlns:a16="http://schemas.microsoft.com/office/drawing/2014/main" val="288280332"/>
                    </a:ext>
                  </a:extLst>
                </a:gridCol>
                <a:gridCol w="1637397">
                  <a:extLst>
                    <a:ext uri="{9D8B030D-6E8A-4147-A177-3AD203B41FA5}">
                      <a16:colId xmlns:a16="http://schemas.microsoft.com/office/drawing/2014/main" val="3719010146"/>
                    </a:ext>
                  </a:extLst>
                </a:gridCol>
              </a:tblGrid>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214312">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286631" y="3066996"/>
            <a:ext cx="1265413"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975654" y="3090029"/>
            <a:ext cx="888378"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1434404" y="3079339"/>
            <a:ext cx="1465487" cy="338554"/>
          </a:xfrm>
          <a:prstGeom prst="rect">
            <a:avLst/>
          </a:prstGeom>
          <a:noFill/>
        </p:spPr>
        <p:txBody>
          <a:bodyPr wrap="square" rtlCol="0">
            <a:spAutoFit/>
          </a:bodyPr>
          <a:lstStyle/>
          <a:p>
            <a:pPr algn="ctr"/>
            <a:r>
              <a:rPr lang="tr-TR" sz="1600" b="1" dirty="0"/>
              <a:t>Veri Öbeği</a:t>
            </a:r>
          </a:p>
        </p:txBody>
      </p:sp>
      <p:sp>
        <p:nvSpPr>
          <p:cNvPr id="24" name="Sağ Ayraç 23">
            <a:extLst>
              <a:ext uri="{FF2B5EF4-FFF2-40B4-BE49-F238E27FC236}">
                <a16:creationId xmlns:a16="http://schemas.microsoft.com/office/drawing/2014/main" id="{39C820EC-3660-4E64-8DC3-D9493E210B81}"/>
              </a:ext>
            </a:extLst>
          </p:cNvPr>
          <p:cNvSpPr/>
          <p:nvPr/>
        </p:nvSpPr>
        <p:spPr>
          <a:xfrm rot="5400000">
            <a:off x="2819309" y="3133635"/>
            <a:ext cx="164964" cy="4578674"/>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2438529" y="5672844"/>
            <a:ext cx="855898" cy="369332"/>
          </a:xfrm>
          <a:prstGeom prst="rect">
            <a:avLst/>
          </a:prstGeom>
          <a:noFill/>
        </p:spPr>
        <p:txBody>
          <a:bodyPr wrap="square" rtlCol="0">
            <a:spAutoFit/>
          </a:bodyPr>
          <a:lstStyle/>
          <a:p>
            <a:pPr algn="ctr"/>
            <a:r>
              <a:rPr lang="tr-TR" dirty="0"/>
              <a:t>2 KB </a:t>
            </a:r>
          </a:p>
        </p:txBody>
      </p:sp>
      <p:graphicFrame>
        <p:nvGraphicFramePr>
          <p:cNvPr id="5" name="Tablo 7">
            <a:extLst>
              <a:ext uri="{FF2B5EF4-FFF2-40B4-BE49-F238E27FC236}">
                <a16:creationId xmlns:a16="http://schemas.microsoft.com/office/drawing/2014/main" id="{E68312FA-030F-4AB0-87A1-5BF5D2EF2AB4}"/>
              </a:ext>
            </a:extLst>
          </p:cNvPr>
          <p:cNvGraphicFramePr>
            <a:graphicFrameLocks noGrp="1"/>
          </p:cNvGraphicFramePr>
          <p:nvPr/>
        </p:nvGraphicFramePr>
        <p:xfrm>
          <a:off x="3011805" y="3458222"/>
          <a:ext cx="2179323" cy="1631552"/>
        </p:xfrm>
        <a:graphic>
          <a:graphicData uri="http://schemas.openxmlformats.org/drawingml/2006/table">
            <a:tbl>
              <a:tblPr firstRow="1" bandRow="1">
                <a:tableStyleId>{0505E3EF-67EA-436B-97B2-0124C06EBD24}</a:tableStyleId>
              </a:tblPr>
              <a:tblGrid>
                <a:gridCol w="373580">
                  <a:extLst>
                    <a:ext uri="{9D8B030D-6E8A-4147-A177-3AD203B41FA5}">
                      <a16:colId xmlns:a16="http://schemas.microsoft.com/office/drawing/2014/main" val="3819321008"/>
                    </a:ext>
                  </a:extLst>
                </a:gridCol>
                <a:gridCol w="245862">
                  <a:extLst>
                    <a:ext uri="{9D8B030D-6E8A-4147-A177-3AD203B41FA5}">
                      <a16:colId xmlns:a16="http://schemas.microsoft.com/office/drawing/2014/main" val="288280332"/>
                    </a:ext>
                  </a:extLst>
                </a:gridCol>
                <a:gridCol w="1559881">
                  <a:extLst>
                    <a:ext uri="{9D8B030D-6E8A-4147-A177-3AD203B41FA5}">
                      <a16:colId xmlns:a16="http://schemas.microsoft.com/office/drawing/2014/main" val="3719010146"/>
                    </a:ext>
                  </a:extLst>
                </a:gridCol>
              </a:tblGrid>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390363">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bl>
          </a:graphicData>
        </a:graphic>
      </p:graphicFrame>
      <p:sp>
        <p:nvSpPr>
          <p:cNvPr id="7" name="Metin kutusu 6">
            <a:extLst>
              <a:ext uri="{FF2B5EF4-FFF2-40B4-BE49-F238E27FC236}">
                <a16:creationId xmlns:a16="http://schemas.microsoft.com/office/drawing/2014/main" id="{50878C5A-BBA4-4914-B454-0F777B0875A4}"/>
              </a:ext>
            </a:extLst>
          </p:cNvPr>
          <p:cNvSpPr txBox="1"/>
          <p:nvPr/>
        </p:nvSpPr>
        <p:spPr>
          <a:xfrm>
            <a:off x="2685982" y="3066996"/>
            <a:ext cx="1265413" cy="369332"/>
          </a:xfrm>
          <a:prstGeom prst="rect">
            <a:avLst/>
          </a:prstGeom>
          <a:noFill/>
        </p:spPr>
        <p:txBody>
          <a:bodyPr wrap="square" rtlCol="0">
            <a:spAutoFit/>
          </a:bodyPr>
          <a:lstStyle/>
          <a:p>
            <a:r>
              <a:rPr lang="tr-TR" b="1" dirty="0"/>
              <a:t>Etiket</a:t>
            </a:r>
          </a:p>
        </p:txBody>
      </p:sp>
      <p:sp>
        <p:nvSpPr>
          <p:cNvPr id="9" name="Metin kutusu 8">
            <a:extLst>
              <a:ext uri="{FF2B5EF4-FFF2-40B4-BE49-F238E27FC236}">
                <a16:creationId xmlns:a16="http://schemas.microsoft.com/office/drawing/2014/main" id="{47FDAE87-6192-4A57-8B8F-211C9E686D0D}"/>
              </a:ext>
            </a:extLst>
          </p:cNvPr>
          <p:cNvSpPr txBox="1"/>
          <p:nvPr/>
        </p:nvSpPr>
        <p:spPr>
          <a:xfrm>
            <a:off x="3375005" y="3090029"/>
            <a:ext cx="888378" cy="369332"/>
          </a:xfrm>
          <a:prstGeom prst="rect">
            <a:avLst/>
          </a:prstGeom>
          <a:noFill/>
        </p:spPr>
        <p:txBody>
          <a:bodyPr wrap="square" rtlCol="0">
            <a:spAutoFit/>
          </a:bodyPr>
          <a:lstStyle/>
          <a:p>
            <a:r>
              <a:rPr lang="tr-TR" b="1" dirty="0"/>
              <a:t>G</a:t>
            </a:r>
          </a:p>
        </p:txBody>
      </p:sp>
      <p:sp>
        <p:nvSpPr>
          <p:cNvPr id="11" name="Metin kutusu 10">
            <a:extLst>
              <a:ext uri="{FF2B5EF4-FFF2-40B4-BE49-F238E27FC236}">
                <a16:creationId xmlns:a16="http://schemas.microsoft.com/office/drawing/2014/main" id="{0D02DCF3-840E-4347-B443-B4B779A4A562}"/>
              </a:ext>
            </a:extLst>
          </p:cNvPr>
          <p:cNvSpPr txBox="1"/>
          <p:nvPr/>
        </p:nvSpPr>
        <p:spPr>
          <a:xfrm>
            <a:off x="3833755" y="3079339"/>
            <a:ext cx="1465487" cy="338554"/>
          </a:xfrm>
          <a:prstGeom prst="rect">
            <a:avLst/>
          </a:prstGeom>
          <a:noFill/>
        </p:spPr>
        <p:txBody>
          <a:bodyPr wrap="square" rtlCol="0">
            <a:spAutoFit/>
          </a:bodyPr>
          <a:lstStyle/>
          <a:p>
            <a:pPr algn="ctr"/>
            <a:r>
              <a:rPr lang="tr-TR" sz="1600" b="1" dirty="0"/>
              <a:t>Veri Öbeği</a:t>
            </a:r>
          </a:p>
        </p:txBody>
      </p:sp>
      <p:sp>
        <p:nvSpPr>
          <p:cNvPr id="21" name="Metin kutusu 20">
            <a:extLst>
              <a:ext uri="{FF2B5EF4-FFF2-40B4-BE49-F238E27FC236}">
                <a16:creationId xmlns:a16="http://schemas.microsoft.com/office/drawing/2014/main" id="{394C8C27-B5E7-43F9-9A9E-1DD8C4D2AF9D}"/>
              </a:ext>
            </a:extLst>
          </p:cNvPr>
          <p:cNvSpPr txBox="1"/>
          <p:nvPr/>
        </p:nvSpPr>
        <p:spPr>
          <a:xfrm>
            <a:off x="-37119" y="1462528"/>
            <a:ext cx="1465487" cy="646331"/>
          </a:xfrm>
          <a:prstGeom prst="rect">
            <a:avLst/>
          </a:prstGeom>
          <a:noFill/>
        </p:spPr>
        <p:txBody>
          <a:bodyPr wrap="square" rtlCol="0">
            <a:spAutoFit/>
          </a:bodyPr>
          <a:lstStyle/>
          <a:p>
            <a:r>
              <a:rPr lang="tr-TR" dirty="0"/>
              <a:t>Adres: 0x00003010</a:t>
            </a:r>
          </a:p>
        </p:txBody>
      </p:sp>
      <p:sp>
        <p:nvSpPr>
          <p:cNvPr id="23" name="Metin kutusu 22">
            <a:extLst>
              <a:ext uri="{FF2B5EF4-FFF2-40B4-BE49-F238E27FC236}">
                <a16:creationId xmlns:a16="http://schemas.microsoft.com/office/drawing/2014/main" id="{FAAF82A6-2E0E-484A-B7E2-A489ACF39E81}"/>
              </a:ext>
            </a:extLst>
          </p:cNvPr>
          <p:cNvSpPr txBox="1"/>
          <p:nvPr/>
        </p:nvSpPr>
        <p:spPr>
          <a:xfrm>
            <a:off x="-37118" y="2278109"/>
            <a:ext cx="1465487" cy="646331"/>
          </a:xfrm>
          <a:prstGeom prst="rect">
            <a:avLst/>
          </a:prstGeom>
          <a:noFill/>
        </p:spPr>
        <p:txBody>
          <a:bodyPr wrap="square" rtlCol="0">
            <a:spAutoFit/>
          </a:bodyPr>
          <a:lstStyle/>
          <a:p>
            <a:r>
              <a:rPr lang="tr-TR" dirty="0"/>
              <a:t>Adres: 0x0000C010</a:t>
            </a:r>
          </a:p>
        </p:txBody>
      </p:sp>
      <p:sp>
        <p:nvSpPr>
          <p:cNvPr id="25" name="İçerik Yer Tutucusu 2">
            <a:extLst>
              <a:ext uri="{FF2B5EF4-FFF2-40B4-BE49-F238E27FC236}">
                <a16:creationId xmlns:a16="http://schemas.microsoft.com/office/drawing/2014/main" id="{E0E873AF-32BF-49D4-B61C-AC529F50B698}"/>
              </a:ext>
            </a:extLst>
          </p:cNvPr>
          <p:cNvSpPr txBox="1">
            <a:spLocks/>
          </p:cNvSpPr>
          <p:nvPr/>
        </p:nvSpPr>
        <p:spPr>
          <a:xfrm>
            <a:off x="5753646" y="5157858"/>
            <a:ext cx="5881627" cy="159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Font typeface="Arial" panose="020B0604020202020204" pitchFamily="34" charse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Font typeface="Arial" panose="020B0604020202020204" pitchFamily="34" charset="0"/>
              <a:buNone/>
            </a:pPr>
            <a:r>
              <a:rPr lang="tr-TR" dirty="0">
                <a:latin typeface="Consolas" panose="020B0609020204030204" pitchFamily="49" charset="0"/>
              </a:rPr>
              <a:t>}</a:t>
            </a:r>
          </a:p>
        </p:txBody>
      </p:sp>
    </p:spTree>
    <p:extLst>
      <p:ext uri="{BB962C8B-B14F-4D97-AF65-F5344CB8AC3E}">
        <p14:creationId xmlns:p14="http://schemas.microsoft.com/office/powerpoint/2010/main" val="23219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2E50DE-EFB8-46D2-A173-0839D6F2DE9A}"/>
              </a:ext>
            </a:extLst>
          </p:cNvPr>
          <p:cNvSpPr>
            <a:spLocks noGrp="1"/>
          </p:cNvSpPr>
          <p:nvPr>
            <p:ph type="title"/>
          </p:nvPr>
        </p:nvSpPr>
        <p:spPr/>
        <p:txBody>
          <a:bodyPr/>
          <a:lstStyle/>
          <a:p>
            <a:r>
              <a:rPr lang="tr-TR" dirty="0"/>
              <a:t>Sanal Bellek</a:t>
            </a:r>
          </a:p>
        </p:txBody>
      </p:sp>
      <p:pic>
        <p:nvPicPr>
          <p:cNvPr id="14" name="İçerik Yer Tutucusu 13" descr="Web tasarımı">
            <a:extLst>
              <a:ext uri="{FF2B5EF4-FFF2-40B4-BE49-F238E27FC236}">
                <a16:creationId xmlns:a16="http://schemas.microsoft.com/office/drawing/2014/main" id="{77EF7A0C-51E3-4A7E-86C8-E10D9E552F3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9214" y="883647"/>
            <a:ext cx="1396197" cy="1396197"/>
          </a:xfrm>
        </p:spPr>
      </p:pic>
      <p:sp>
        <p:nvSpPr>
          <p:cNvPr id="4" name="Slayt Numarası Yer Tutucusu 3">
            <a:extLst>
              <a:ext uri="{FF2B5EF4-FFF2-40B4-BE49-F238E27FC236}">
                <a16:creationId xmlns:a16="http://schemas.microsoft.com/office/drawing/2014/main" id="{97A4CC81-E33C-4E50-90D9-5166411F0208}"/>
              </a:ext>
            </a:extLst>
          </p:cNvPr>
          <p:cNvSpPr>
            <a:spLocks noGrp="1"/>
          </p:cNvSpPr>
          <p:nvPr>
            <p:ph type="sldNum" sz="quarter" idx="12"/>
          </p:nvPr>
        </p:nvSpPr>
        <p:spPr/>
        <p:txBody>
          <a:bodyPr/>
          <a:lstStyle/>
          <a:p>
            <a:fld id="{320A84BC-3F9E-4B08-9743-FC4E27FA5126}" type="slidenum">
              <a:rPr lang="tr-TR" smtClean="0"/>
              <a:t>7</a:t>
            </a:fld>
            <a:endParaRPr lang="tr-TR"/>
          </a:p>
        </p:txBody>
      </p:sp>
      <p:sp>
        <p:nvSpPr>
          <p:cNvPr id="6" name="Dikdörtgen 5">
            <a:extLst>
              <a:ext uri="{FF2B5EF4-FFF2-40B4-BE49-F238E27FC236}">
                <a16:creationId xmlns:a16="http://schemas.microsoft.com/office/drawing/2014/main" id="{0C1F74D3-E57C-4200-89DB-6036DD0DDD05}"/>
              </a:ext>
            </a:extLst>
          </p:cNvPr>
          <p:cNvSpPr/>
          <p:nvPr/>
        </p:nvSpPr>
        <p:spPr>
          <a:xfrm>
            <a:off x="1279699" y="3128813"/>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8" name="Dikdörtgen 7">
            <a:extLst>
              <a:ext uri="{FF2B5EF4-FFF2-40B4-BE49-F238E27FC236}">
                <a16:creationId xmlns:a16="http://schemas.microsoft.com/office/drawing/2014/main" id="{C91A957F-BC3F-4BF7-91D6-DB27A5BF5531}"/>
              </a:ext>
            </a:extLst>
          </p:cNvPr>
          <p:cNvSpPr/>
          <p:nvPr/>
        </p:nvSpPr>
        <p:spPr>
          <a:xfrm>
            <a:off x="1404159" y="4102606"/>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Önbellek</a:t>
            </a:r>
          </a:p>
        </p:txBody>
      </p:sp>
      <p:sp>
        <p:nvSpPr>
          <p:cNvPr id="10" name="Dikdörtgen 9">
            <a:extLst>
              <a:ext uri="{FF2B5EF4-FFF2-40B4-BE49-F238E27FC236}">
                <a16:creationId xmlns:a16="http://schemas.microsoft.com/office/drawing/2014/main" id="{F3063774-DD13-436C-ACB9-43D50DB4723F}"/>
              </a:ext>
            </a:extLst>
          </p:cNvPr>
          <p:cNvSpPr/>
          <p:nvPr/>
        </p:nvSpPr>
        <p:spPr>
          <a:xfrm>
            <a:off x="989216" y="4960464"/>
            <a:ext cx="2592185" cy="155375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pic>
        <p:nvPicPr>
          <p:cNvPr id="16" name="Grafik 15" descr="Bir grup kadın">
            <a:extLst>
              <a:ext uri="{FF2B5EF4-FFF2-40B4-BE49-F238E27FC236}">
                <a16:creationId xmlns:a16="http://schemas.microsoft.com/office/drawing/2014/main" id="{D08EA938-4207-4EC4-AD2E-D8CF4F4945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317" y="982836"/>
            <a:ext cx="1258242" cy="1258242"/>
          </a:xfrm>
          <a:prstGeom prst="rect">
            <a:avLst/>
          </a:prstGeom>
        </p:spPr>
      </p:pic>
      <p:cxnSp>
        <p:nvCxnSpPr>
          <p:cNvPr id="19" name="Düz Ok Bağlayıcısı 18">
            <a:extLst>
              <a:ext uri="{FF2B5EF4-FFF2-40B4-BE49-F238E27FC236}">
                <a16:creationId xmlns:a16="http://schemas.microsoft.com/office/drawing/2014/main" id="{E34A853F-A89F-4D3E-83FE-6BF39CD60D8F}"/>
              </a:ext>
            </a:extLst>
          </p:cNvPr>
          <p:cNvCxnSpPr>
            <a:cxnSpLocks/>
          </p:cNvCxnSpPr>
          <p:nvPr/>
        </p:nvCxnSpPr>
        <p:spPr>
          <a:xfrm>
            <a:off x="2222090" y="2241078"/>
            <a:ext cx="0" cy="813407"/>
          </a:xfrm>
          <a:prstGeom prst="straightConnector1">
            <a:avLst/>
          </a:prstGeom>
          <a:ln w="7620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Dikdörtgen: Köşeleri Yuvarlatılmış 20">
            <a:extLst>
              <a:ext uri="{FF2B5EF4-FFF2-40B4-BE49-F238E27FC236}">
                <a16:creationId xmlns:a16="http://schemas.microsoft.com/office/drawing/2014/main" id="{8DD8910F-9196-415A-90A9-5B3851F11957}"/>
              </a:ext>
            </a:extLst>
          </p:cNvPr>
          <p:cNvSpPr/>
          <p:nvPr/>
        </p:nvSpPr>
        <p:spPr>
          <a:xfrm>
            <a:off x="2718873" y="2241078"/>
            <a:ext cx="2934780" cy="716627"/>
          </a:xfrm>
          <a:prstGeom prst="roundRect">
            <a:avLst>
              <a:gd name="adj" fmla="val 50000"/>
            </a:avLst>
          </a:prstGeom>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b="1" dirty="0">
                <a:solidFill>
                  <a:sysClr val="windowText" lastClr="000000"/>
                </a:solidFill>
              </a:rPr>
              <a:t>Kullanıcıya sunulan bilgi kısıtlıdır.</a:t>
            </a:r>
          </a:p>
        </p:txBody>
      </p:sp>
      <p:sp>
        <p:nvSpPr>
          <p:cNvPr id="24" name="Metin kutusu 23">
            <a:extLst>
              <a:ext uri="{FF2B5EF4-FFF2-40B4-BE49-F238E27FC236}">
                <a16:creationId xmlns:a16="http://schemas.microsoft.com/office/drawing/2014/main" id="{2739BB10-05C9-4EB1-BEBD-DC4D15F7F6C5}"/>
              </a:ext>
            </a:extLst>
          </p:cNvPr>
          <p:cNvSpPr txBox="1"/>
          <p:nvPr/>
        </p:nvSpPr>
        <p:spPr>
          <a:xfrm>
            <a:off x="4493016" y="1087396"/>
            <a:ext cx="7120382" cy="4154984"/>
          </a:xfrm>
          <a:prstGeom prst="rect">
            <a:avLst/>
          </a:prstGeom>
          <a:noFill/>
        </p:spPr>
        <p:txBody>
          <a:bodyPr wrap="square" lIns="91440" tIns="45720" rIns="91440" bIns="45720" rtlCol="0" anchor="t">
            <a:spAutoFit/>
          </a:bodyPr>
          <a:lstStyle/>
          <a:p>
            <a:r>
              <a:rPr lang="tr-TR" sz="2400" dirty="0"/>
              <a:t>Şu ana kadar anlatılan bellek sisteminin üç temel sorunu vardır:</a:t>
            </a:r>
          </a:p>
          <a:p>
            <a:endParaRPr lang="tr-TR" sz="2400" dirty="0"/>
          </a:p>
          <a:p>
            <a:pPr marL="1828800" lvl="3" indent="-457200">
              <a:buFontTx/>
              <a:buAutoNum type="arabicPeriod"/>
            </a:pPr>
            <a:r>
              <a:rPr lang="tr-TR" sz="2400" dirty="0"/>
              <a:t>Sistemde tüm programların gereksinimlerini karşılayacak kadar büyük bir bellek olmayabilir.</a:t>
            </a:r>
            <a:endParaRPr lang="tr-TR"/>
          </a:p>
          <a:p>
            <a:pPr marL="1828800" lvl="3" indent="-457200">
              <a:buFont typeface="Book Antiqua"/>
              <a:buAutoNum type="arabicPeriod"/>
            </a:pPr>
            <a:r>
              <a:rPr lang="tr-TR" sz="2400" dirty="0"/>
              <a:t>Programcı programın çalışacağı sistemdeki bellek boyutunu bilemez.</a:t>
            </a:r>
          </a:p>
          <a:p>
            <a:pPr marL="1828800" lvl="3" indent="-457200">
              <a:buFontTx/>
              <a:buAutoNum type="arabicPeriod"/>
            </a:pPr>
            <a:r>
              <a:rPr lang="tr-TR" sz="2400" dirty="0"/>
              <a:t>Programcı kendi programı yanında hangi programların çalışacağını bilemez. </a:t>
            </a:r>
          </a:p>
        </p:txBody>
      </p:sp>
      <p:sp>
        <p:nvSpPr>
          <p:cNvPr id="25" name="Sağ Ayraç 24">
            <a:extLst>
              <a:ext uri="{FF2B5EF4-FFF2-40B4-BE49-F238E27FC236}">
                <a16:creationId xmlns:a16="http://schemas.microsoft.com/office/drawing/2014/main" id="{74D193EC-8D72-4490-8A34-D08906284EF9}"/>
              </a:ext>
            </a:extLst>
          </p:cNvPr>
          <p:cNvSpPr/>
          <p:nvPr/>
        </p:nvSpPr>
        <p:spPr>
          <a:xfrm>
            <a:off x="3735411" y="4873048"/>
            <a:ext cx="450852" cy="1732033"/>
          </a:xfrm>
          <a:prstGeom prst="rightBrace">
            <a:avLst>
              <a:gd name="adj1" fmla="val 96042"/>
              <a:gd name="adj2" fmla="val 50000"/>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38BAF7BD-D607-47DE-858E-A3B22849B4EF}"/>
              </a:ext>
            </a:extLst>
          </p:cNvPr>
          <p:cNvSpPr txBox="1"/>
          <p:nvPr/>
        </p:nvSpPr>
        <p:spPr>
          <a:xfrm>
            <a:off x="4493015" y="5506507"/>
            <a:ext cx="789103" cy="461665"/>
          </a:xfrm>
          <a:prstGeom prst="rect">
            <a:avLst/>
          </a:prstGeom>
          <a:noFill/>
        </p:spPr>
        <p:txBody>
          <a:bodyPr wrap="square" rtlCol="0">
            <a:spAutoFit/>
          </a:bodyPr>
          <a:lstStyle/>
          <a:p>
            <a:r>
              <a:rPr lang="tr-TR" sz="2400" b="1" dirty="0"/>
              <a:t>?</a:t>
            </a:r>
          </a:p>
        </p:txBody>
      </p:sp>
    </p:spTree>
    <p:extLst>
      <p:ext uri="{BB962C8B-B14F-4D97-AF65-F5344CB8AC3E}">
        <p14:creationId xmlns:p14="http://schemas.microsoft.com/office/powerpoint/2010/main" val="408721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23766-FCE6-4D3F-BB14-AAFC4DDDD92D}"/>
              </a:ext>
            </a:extLst>
          </p:cNvPr>
          <p:cNvSpPr>
            <a:spLocks noGrp="1"/>
          </p:cNvSpPr>
          <p:nvPr>
            <p:ph type="title"/>
          </p:nvPr>
        </p:nvSpPr>
        <p:spPr/>
        <p:txBody>
          <a:bodyPr/>
          <a:lstStyle/>
          <a:p>
            <a:r>
              <a:rPr lang="tr-TR" dirty="0"/>
              <a:t>Sanal Bellek</a:t>
            </a:r>
          </a:p>
        </p:txBody>
      </p:sp>
      <p:sp>
        <p:nvSpPr>
          <p:cNvPr id="3" name="İçerik Yer Tutucusu 2">
            <a:extLst>
              <a:ext uri="{FF2B5EF4-FFF2-40B4-BE49-F238E27FC236}">
                <a16:creationId xmlns:a16="http://schemas.microsoft.com/office/drawing/2014/main" id="{D68AB1E2-D20A-4039-9A54-B3C14B1CAA55}"/>
              </a:ext>
            </a:extLst>
          </p:cNvPr>
          <p:cNvSpPr>
            <a:spLocks noGrp="1"/>
          </p:cNvSpPr>
          <p:nvPr>
            <p:ph idx="1"/>
          </p:nvPr>
        </p:nvSpPr>
        <p:spPr/>
        <p:txBody>
          <a:bodyPr/>
          <a:lstStyle/>
          <a:p>
            <a:pPr marL="0" indent="0">
              <a:buNone/>
            </a:pPr>
            <a:r>
              <a:rPr lang="tr-TR" dirty="0"/>
              <a:t>Bu sorunları çözmek için </a:t>
            </a:r>
            <a:r>
              <a:rPr lang="tr-TR" b="1" dirty="0"/>
              <a:t>sanal bellek </a:t>
            </a:r>
            <a:r>
              <a:rPr lang="tr-TR" dirty="0"/>
              <a:t>(-</a:t>
            </a:r>
            <a:r>
              <a:rPr lang="tr-TR" dirty="0" err="1"/>
              <a:t>ing.</a:t>
            </a:r>
            <a:r>
              <a:rPr lang="tr-TR" dirty="0"/>
              <a:t> </a:t>
            </a:r>
            <a:r>
              <a:rPr lang="tr-TR" dirty="0" err="1"/>
              <a:t>virtual</a:t>
            </a:r>
            <a:r>
              <a:rPr lang="tr-TR" dirty="0"/>
              <a:t> </a:t>
            </a:r>
            <a:r>
              <a:rPr lang="tr-TR" dirty="0" err="1"/>
              <a:t>memory</a:t>
            </a:r>
            <a:r>
              <a:rPr lang="tr-TR" dirty="0"/>
              <a:t>) kullanılır.</a:t>
            </a:r>
          </a:p>
          <a:p>
            <a:pPr marL="0" indent="0">
              <a:buNone/>
            </a:pPr>
            <a:r>
              <a:rPr lang="tr-TR" dirty="0"/>
              <a:t>Her programın kendi sanal adres uzayı vardır, programdaki adres referansları sanal adres referansıdır. </a:t>
            </a:r>
          </a:p>
          <a:p>
            <a:pPr marL="0" indent="0">
              <a:buNone/>
            </a:pPr>
            <a:r>
              <a:rPr lang="tr-TR" dirty="0"/>
              <a:t>Her programa atanmış bir fiziksel bellek bölümü bulunmaktadır.</a:t>
            </a:r>
          </a:p>
        </p:txBody>
      </p:sp>
      <p:sp>
        <p:nvSpPr>
          <p:cNvPr id="4" name="Slayt Numarası Yer Tutucusu 3">
            <a:extLst>
              <a:ext uri="{FF2B5EF4-FFF2-40B4-BE49-F238E27FC236}">
                <a16:creationId xmlns:a16="http://schemas.microsoft.com/office/drawing/2014/main" id="{11DC5B02-1A91-4A4C-B354-D9EB43E30084}"/>
              </a:ext>
            </a:extLst>
          </p:cNvPr>
          <p:cNvSpPr>
            <a:spLocks noGrp="1"/>
          </p:cNvSpPr>
          <p:nvPr>
            <p:ph type="sldNum" sz="quarter" idx="12"/>
          </p:nvPr>
        </p:nvSpPr>
        <p:spPr/>
        <p:txBody>
          <a:bodyPr/>
          <a:lstStyle/>
          <a:p>
            <a:fld id="{320A84BC-3F9E-4B08-9743-FC4E27FA5126}" type="slidenum">
              <a:rPr lang="tr-TR" smtClean="0"/>
              <a:t>8</a:t>
            </a:fld>
            <a:endParaRPr lang="tr-TR"/>
          </a:p>
        </p:txBody>
      </p:sp>
      <p:pic>
        <p:nvPicPr>
          <p:cNvPr id="5" name="Grafik 4" descr="Web Design">
            <a:extLst>
              <a:ext uri="{FF2B5EF4-FFF2-40B4-BE49-F238E27FC236}">
                <a16:creationId xmlns:a16="http://schemas.microsoft.com/office/drawing/2014/main" id="{E0A42C65-E618-4D5B-9E47-5C5D17EE2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077" y="4194112"/>
            <a:ext cx="1396197" cy="1396197"/>
          </a:xfrm>
          <a:prstGeom prst="rect">
            <a:avLst/>
          </a:prstGeom>
        </p:spPr>
      </p:pic>
      <p:sp>
        <p:nvSpPr>
          <p:cNvPr id="6" name="Metin kutusu 5">
            <a:extLst>
              <a:ext uri="{FF2B5EF4-FFF2-40B4-BE49-F238E27FC236}">
                <a16:creationId xmlns:a16="http://schemas.microsoft.com/office/drawing/2014/main" id="{C9E9FB3C-20B7-4BFE-A013-E019A57AB3E0}"/>
              </a:ext>
            </a:extLst>
          </p:cNvPr>
          <p:cNvSpPr txBox="1"/>
          <p:nvPr/>
        </p:nvSpPr>
        <p:spPr>
          <a:xfrm>
            <a:off x="2709250" y="4980589"/>
            <a:ext cx="1953199" cy="369332"/>
          </a:xfrm>
          <a:prstGeom prst="rect">
            <a:avLst/>
          </a:prstGeom>
          <a:noFill/>
        </p:spPr>
        <p:txBody>
          <a:bodyPr wrap="square" rtlCol="0">
            <a:spAutoFit/>
          </a:bodyPr>
          <a:lstStyle/>
          <a:p>
            <a:r>
              <a:rPr lang="tr-TR" b="1" dirty="0"/>
              <a:t>Sanal adres</a:t>
            </a:r>
          </a:p>
        </p:txBody>
      </p:sp>
      <p:cxnSp>
        <p:nvCxnSpPr>
          <p:cNvPr id="7" name="Düz Ok Bağlayıcısı 6">
            <a:extLst>
              <a:ext uri="{FF2B5EF4-FFF2-40B4-BE49-F238E27FC236}">
                <a16:creationId xmlns:a16="http://schemas.microsoft.com/office/drawing/2014/main" id="{B3D3BC0A-77C5-4343-B90D-DAF63C839843}"/>
              </a:ext>
            </a:extLst>
          </p:cNvPr>
          <p:cNvCxnSpPr>
            <a:cxnSpLocks/>
          </p:cNvCxnSpPr>
          <p:nvPr/>
        </p:nvCxnSpPr>
        <p:spPr>
          <a:xfrm flipV="1">
            <a:off x="2763274" y="4892210"/>
            <a:ext cx="1418028" cy="2"/>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o 17">
            <a:extLst>
              <a:ext uri="{FF2B5EF4-FFF2-40B4-BE49-F238E27FC236}">
                <a16:creationId xmlns:a16="http://schemas.microsoft.com/office/drawing/2014/main" id="{EA1FE51E-B54F-4CE9-A0D0-65AA6E6225DE}"/>
              </a:ext>
            </a:extLst>
          </p:cNvPr>
          <p:cNvGraphicFramePr>
            <a:graphicFrameLocks noGrp="1"/>
          </p:cNvGraphicFramePr>
          <p:nvPr>
            <p:extLst>
              <p:ext uri="{D42A27DB-BD31-4B8C-83A1-F6EECF244321}">
                <p14:modId xmlns:p14="http://schemas.microsoft.com/office/powerpoint/2010/main" val="1883040600"/>
              </p:ext>
            </p:extLst>
          </p:nvPr>
        </p:nvGraphicFramePr>
        <p:xfrm>
          <a:off x="7856539" y="3882081"/>
          <a:ext cx="2056015" cy="1854200"/>
        </p:xfrm>
        <a:graphic>
          <a:graphicData uri="http://schemas.openxmlformats.org/drawingml/2006/table">
            <a:tbl>
              <a:tblPr firstRow="1" bandRow="1">
                <a:tableStyleId>{0505E3EF-67EA-436B-97B2-0124C06EBD24}</a:tableStyleId>
              </a:tblPr>
              <a:tblGrid>
                <a:gridCol w="2056015">
                  <a:extLst>
                    <a:ext uri="{9D8B030D-6E8A-4147-A177-3AD203B41FA5}">
                      <a16:colId xmlns:a16="http://schemas.microsoft.com/office/drawing/2014/main" val="3299604201"/>
                    </a:ext>
                  </a:extLst>
                </a:gridCol>
              </a:tblGrid>
              <a:tr h="370840">
                <a:tc>
                  <a:txBody>
                    <a:bodyPr/>
                    <a:lstStyle/>
                    <a:p>
                      <a:endParaRPr lang="tr-TR" dirty="0"/>
                    </a:p>
                  </a:txBody>
                  <a:tcPr/>
                </a:tc>
                <a:extLst>
                  <a:ext uri="{0D108BD9-81ED-4DB2-BD59-A6C34878D82A}">
                    <a16:rowId xmlns:a16="http://schemas.microsoft.com/office/drawing/2014/main" val="4292186492"/>
                  </a:ext>
                </a:extLst>
              </a:tr>
              <a:tr h="370840">
                <a:tc>
                  <a:txBody>
                    <a:bodyPr/>
                    <a:lstStyle/>
                    <a:p>
                      <a:endParaRPr lang="tr-TR" dirty="0"/>
                    </a:p>
                  </a:txBody>
                  <a:tcPr/>
                </a:tc>
                <a:extLst>
                  <a:ext uri="{0D108BD9-81ED-4DB2-BD59-A6C34878D82A}">
                    <a16:rowId xmlns:a16="http://schemas.microsoft.com/office/drawing/2014/main" val="1737897998"/>
                  </a:ext>
                </a:extLst>
              </a:tr>
              <a:tr h="370840">
                <a:tc>
                  <a:txBody>
                    <a:bodyPr/>
                    <a:lstStyle/>
                    <a:p>
                      <a:endParaRPr lang="tr-TR" dirty="0"/>
                    </a:p>
                  </a:txBody>
                  <a:tcPr/>
                </a:tc>
                <a:extLst>
                  <a:ext uri="{0D108BD9-81ED-4DB2-BD59-A6C34878D82A}">
                    <a16:rowId xmlns:a16="http://schemas.microsoft.com/office/drawing/2014/main" val="4089278230"/>
                  </a:ext>
                </a:extLst>
              </a:tr>
              <a:tr h="370840">
                <a:tc>
                  <a:txBody>
                    <a:bodyPr/>
                    <a:lstStyle/>
                    <a:p>
                      <a:endParaRPr lang="tr-TR" dirty="0"/>
                    </a:p>
                  </a:txBody>
                  <a:tcPr/>
                </a:tc>
                <a:extLst>
                  <a:ext uri="{0D108BD9-81ED-4DB2-BD59-A6C34878D82A}">
                    <a16:rowId xmlns:a16="http://schemas.microsoft.com/office/drawing/2014/main" val="3483501634"/>
                  </a:ext>
                </a:extLst>
              </a:tr>
              <a:tr h="370840">
                <a:tc>
                  <a:txBody>
                    <a:bodyPr/>
                    <a:lstStyle/>
                    <a:p>
                      <a:endParaRPr lang="tr-TR" dirty="0"/>
                    </a:p>
                  </a:txBody>
                  <a:tcPr/>
                </a:tc>
                <a:extLst>
                  <a:ext uri="{0D108BD9-81ED-4DB2-BD59-A6C34878D82A}">
                    <a16:rowId xmlns:a16="http://schemas.microsoft.com/office/drawing/2014/main" val="88856749"/>
                  </a:ext>
                </a:extLst>
              </a:tr>
            </a:tbl>
          </a:graphicData>
        </a:graphic>
      </p:graphicFrame>
      <p:cxnSp>
        <p:nvCxnSpPr>
          <p:cNvPr id="9" name="Düz Ok Bağlayıcısı 8">
            <a:extLst>
              <a:ext uri="{FF2B5EF4-FFF2-40B4-BE49-F238E27FC236}">
                <a16:creationId xmlns:a16="http://schemas.microsoft.com/office/drawing/2014/main" id="{81373622-B5F7-4270-A0CA-53394E2151EA}"/>
              </a:ext>
            </a:extLst>
          </p:cNvPr>
          <p:cNvCxnSpPr>
            <a:cxnSpLocks/>
          </p:cNvCxnSpPr>
          <p:nvPr/>
        </p:nvCxnSpPr>
        <p:spPr>
          <a:xfrm flipV="1">
            <a:off x="6446756" y="4073534"/>
            <a:ext cx="1409783" cy="380544"/>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o 17">
            <a:extLst>
              <a:ext uri="{FF2B5EF4-FFF2-40B4-BE49-F238E27FC236}">
                <a16:creationId xmlns:a16="http://schemas.microsoft.com/office/drawing/2014/main" id="{17E74511-2378-4C55-8E84-9C2556402DBF}"/>
              </a:ext>
            </a:extLst>
          </p:cNvPr>
          <p:cNvGraphicFramePr>
            <a:graphicFrameLocks noGrp="1"/>
          </p:cNvGraphicFramePr>
          <p:nvPr>
            <p:extLst>
              <p:ext uri="{D42A27DB-BD31-4B8C-83A1-F6EECF244321}">
                <p14:modId xmlns:p14="http://schemas.microsoft.com/office/powerpoint/2010/main" val="1828578695"/>
              </p:ext>
            </p:extLst>
          </p:nvPr>
        </p:nvGraphicFramePr>
        <p:xfrm>
          <a:off x="4390741" y="4252921"/>
          <a:ext cx="2056015" cy="1483360"/>
        </p:xfrm>
        <a:graphic>
          <a:graphicData uri="http://schemas.openxmlformats.org/drawingml/2006/table">
            <a:tbl>
              <a:tblPr firstRow="1" bandRow="1">
                <a:tableStyleId>{0505E3EF-67EA-436B-97B2-0124C06EBD24}</a:tableStyleId>
              </a:tblPr>
              <a:tblGrid>
                <a:gridCol w="2056015">
                  <a:extLst>
                    <a:ext uri="{9D8B030D-6E8A-4147-A177-3AD203B41FA5}">
                      <a16:colId xmlns:a16="http://schemas.microsoft.com/office/drawing/2014/main" val="3299604201"/>
                    </a:ext>
                  </a:extLst>
                </a:gridCol>
              </a:tblGrid>
              <a:tr h="370840">
                <a:tc>
                  <a:txBody>
                    <a:bodyPr/>
                    <a:lstStyle/>
                    <a:p>
                      <a:endParaRPr lang="tr-TR" dirty="0"/>
                    </a:p>
                  </a:txBody>
                  <a:tcPr/>
                </a:tc>
                <a:extLst>
                  <a:ext uri="{0D108BD9-81ED-4DB2-BD59-A6C34878D82A}">
                    <a16:rowId xmlns:a16="http://schemas.microsoft.com/office/drawing/2014/main" val="4292186492"/>
                  </a:ext>
                </a:extLst>
              </a:tr>
              <a:tr h="370840">
                <a:tc>
                  <a:txBody>
                    <a:bodyPr/>
                    <a:lstStyle/>
                    <a:p>
                      <a:endParaRPr lang="tr-TR" dirty="0"/>
                    </a:p>
                  </a:txBody>
                  <a:tcPr/>
                </a:tc>
                <a:extLst>
                  <a:ext uri="{0D108BD9-81ED-4DB2-BD59-A6C34878D82A}">
                    <a16:rowId xmlns:a16="http://schemas.microsoft.com/office/drawing/2014/main" val="1737897998"/>
                  </a:ext>
                </a:extLst>
              </a:tr>
              <a:tr h="370840">
                <a:tc>
                  <a:txBody>
                    <a:bodyPr/>
                    <a:lstStyle/>
                    <a:p>
                      <a:endParaRPr lang="tr-TR" dirty="0"/>
                    </a:p>
                  </a:txBody>
                  <a:tcPr/>
                </a:tc>
                <a:extLst>
                  <a:ext uri="{0D108BD9-81ED-4DB2-BD59-A6C34878D82A}">
                    <a16:rowId xmlns:a16="http://schemas.microsoft.com/office/drawing/2014/main" val="4089278230"/>
                  </a:ext>
                </a:extLst>
              </a:tr>
              <a:tr h="370840">
                <a:tc>
                  <a:txBody>
                    <a:bodyPr/>
                    <a:lstStyle/>
                    <a:p>
                      <a:endParaRPr lang="tr-TR" dirty="0"/>
                    </a:p>
                  </a:txBody>
                  <a:tcPr/>
                </a:tc>
                <a:extLst>
                  <a:ext uri="{0D108BD9-81ED-4DB2-BD59-A6C34878D82A}">
                    <a16:rowId xmlns:a16="http://schemas.microsoft.com/office/drawing/2014/main" val="3483501634"/>
                  </a:ext>
                </a:extLst>
              </a:tr>
            </a:tbl>
          </a:graphicData>
        </a:graphic>
      </p:graphicFrame>
      <p:sp>
        <p:nvSpPr>
          <p:cNvPr id="14" name="Metin kutusu 13">
            <a:extLst>
              <a:ext uri="{FF2B5EF4-FFF2-40B4-BE49-F238E27FC236}">
                <a16:creationId xmlns:a16="http://schemas.microsoft.com/office/drawing/2014/main" id="{19A84BE5-8FB3-4010-9B73-D05E8AEB241F}"/>
              </a:ext>
            </a:extLst>
          </p:cNvPr>
          <p:cNvSpPr txBox="1"/>
          <p:nvPr/>
        </p:nvSpPr>
        <p:spPr>
          <a:xfrm>
            <a:off x="4376127" y="5693966"/>
            <a:ext cx="2188685" cy="369332"/>
          </a:xfrm>
          <a:prstGeom prst="rect">
            <a:avLst/>
          </a:prstGeom>
          <a:noFill/>
        </p:spPr>
        <p:txBody>
          <a:bodyPr wrap="square" rtlCol="0">
            <a:spAutoFit/>
          </a:bodyPr>
          <a:lstStyle/>
          <a:p>
            <a:r>
              <a:rPr lang="tr-TR" b="1" dirty="0"/>
              <a:t>Sanal Adres Uzayı</a:t>
            </a:r>
          </a:p>
        </p:txBody>
      </p:sp>
      <p:sp>
        <p:nvSpPr>
          <p:cNvPr id="15" name="Metin kutusu 14">
            <a:extLst>
              <a:ext uri="{FF2B5EF4-FFF2-40B4-BE49-F238E27FC236}">
                <a16:creationId xmlns:a16="http://schemas.microsoft.com/office/drawing/2014/main" id="{A20921FF-D538-4002-862D-BEF804B73318}"/>
              </a:ext>
            </a:extLst>
          </p:cNvPr>
          <p:cNvSpPr txBox="1"/>
          <p:nvPr/>
        </p:nvSpPr>
        <p:spPr>
          <a:xfrm>
            <a:off x="7790203" y="5688327"/>
            <a:ext cx="2188685" cy="646331"/>
          </a:xfrm>
          <a:prstGeom prst="rect">
            <a:avLst/>
          </a:prstGeom>
          <a:noFill/>
        </p:spPr>
        <p:txBody>
          <a:bodyPr wrap="square" rtlCol="0">
            <a:spAutoFit/>
          </a:bodyPr>
          <a:lstStyle/>
          <a:p>
            <a:pPr algn="ctr"/>
            <a:r>
              <a:rPr lang="tr-TR" b="1" dirty="0"/>
              <a:t>Programa ayrılan fiziksel bellek</a:t>
            </a:r>
          </a:p>
        </p:txBody>
      </p:sp>
      <p:sp>
        <p:nvSpPr>
          <p:cNvPr id="16" name="Metin kutusu 15">
            <a:extLst>
              <a:ext uri="{FF2B5EF4-FFF2-40B4-BE49-F238E27FC236}">
                <a16:creationId xmlns:a16="http://schemas.microsoft.com/office/drawing/2014/main" id="{A568F66B-5976-4D5D-95C5-E00E31C57E9E}"/>
              </a:ext>
            </a:extLst>
          </p:cNvPr>
          <p:cNvSpPr txBox="1"/>
          <p:nvPr/>
        </p:nvSpPr>
        <p:spPr>
          <a:xfrm rot="20672382">
            <a:off x="6368423" y="4268584"/>
            <a:ext cx="1953199" cy="369332"/>
          </a:xfrm>
          <a:prstGeom prst="rect">
            <a:avLst/>
          </a:prstGeom>
          <a:noFill/>
        </p:spPr>
        <p:txBody>
          <a:bodyPr wrap="square" rtlCol="0">
            <a:spAutoFit/>
          </a:bodyPr>
          <a:lstStyle/>
          <a:p>
            <a:r>
              <a:rPr lang="tr-TR" b="1" dirty="0"/>
              <a:t>Gerçek adres</a:t>
            </a:r>
          </a:p>
        </p:txBody>
      </p:sp>
    </p:spTree>
    <p:extLst>
      <p:ext uri="{BB962C8B-B14F-4D97-AF65-F5344CB8AC3E}">
        <p14:creationId xmlns:p14="http://schemas.microsoft.com/office/powerpoint/2010/main" val="394942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21B3D8-5A42-4941-B225-CEC179D043D6}"/>
              </a:ext>
            </a:extLst>
          </p:cNvPr>
          <p:cNvSpPr>
            <a:spLocks noGrp="1"/>
          </p:cNvSpPr>
          <p:nvPr>
            <p:ph type="title"/>
          </p:nvPr>
        </p:nvSpPr>
        <p:spPr/>
        <p:txBody>
          <a:bodyPr/>
          <a:lstStyle/>
          <a:p>
            <a:r>
              <a:rPr lang="tr-TR" dirty="0"/>
              <a:t>Sanal Bellek</a:t>
            </a:r>
          </a:p>
        </p:txBody>
      </p:sp>
      <p:sp>
        <p:nvSpPr>
          <p:cNvPr id="3" name="İçerik Yer Tutucusu 2">
            <a:extLst>
              <a:ext uri="{FF2B5EF4-FFF2-40B4-BE49-F238E27FC236}">
                <a16:creationId xmlns:a16="http://schemas.microsoft.com/office/drawing/2014/main" id="{AD5074C1-6E7C-4691-B9C0-DA6ADC194A79}"/>
              </a:ext>
            </a:extLst>
          </p:cNvPr>
          <p:cNvSpPr>
            <a:spLocks noGrp="1"/>
          </p:cNvSpPr>
          <p:nvPr>
            <p:ph idx="1"/>
          </p:nvPr>
        </p:nvSpPr>
        <p:spPr/>
        <p:txBody>
          <a:bodyPr/>
          <a:lstStyle/>
          <a:p>
            <a:pPr marL="0" indent="0">
              <a:buNone/>
            </a:pPr>
            <a:r>
              <a:rPr lang="tr-TR" dirty="0"/>
              <a:t>Sanal bellek yönteminde sanal adresler kullanılır. Sanal adresler farklı fiziksel adreslere karşılık gelir. Bu sayede programcı gerçekte hangi fiziksel adreslerin ona atandığını bilmeden program yazabilir. </a:t>
            </a:r>
          </a:p>
        </p:txBody>
      </p:sp>
      <p:sp>
        <p:nvSpPr>
          <p:cNvPr id="4" name="Slayt Numarası Yer Tutucusu 3">
            <a:extLst>
              <a:ext uri="{FF2B5EF4-FFF2-40B4-BE49-F238E27FC236}">
                <a16:creationId xmlns:a16="http://schemas.microsoft.com/office/drawing/2014/main" id="{0F069583-E2B7-45EF-815D-6BC15291BF0A}"/>
              </a:ext>
            </a:extLst>
          </p:cNvPr>
          <p:cNvSpPr>
            <a:spLocks noGrp="1"/>
          </p:cNvSpPr>
          <p:nvPr>
            <p:ph type="sldNum" sz="quarter" idx="12"/>
          </p:nvPr>
        </p:nvSpPr>
        <p:spPr/>
        <p:txBody>
          <a:bodyPr/>
          <a:lstStyle/>
          <a:p>
            <a:fld id="{320A84BC-3F9E-4B08-9743-FC4E27FA5126}" type="slidenum">
              <a:rPr lang="tr-TR" smtClean="0"/>
              <a:t>9</a:t>
            </a:fld>
            <a:endParaRPr lang="tr-TR"/>
          </a:p>
        </p:txBody>
      </p:sp>
      <p:pic>
        <p:nvPicPr>
          <p:cNvPr id="5" name="Grafik 4" descr="Web Design">
            <a:extLst>
              <a:ext uri="{FF2B5EF4-FFF2-40B4-BE49-F238E27FC236}">
                <a16:creationId xmlns:a16="http://schemas.microsoft.com/office/drawing/2014/main" id="{6521525F-284C-4815-9FAF-2EBEB9737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9621" y="2730901"/>
            <a:ext cx="1396197" cy="1396197"/>
          </a:xfrm>
          <a:prstGeom prst="rect">
            <a:avLst/>
          </a:prstGeom>
        </p:spPr>
      </p:pic>
      <p:sp>
        <p:nvSpPr>
          <p:cNvPr id="6" name="Metin kutusu 5">
            <a:extLst>
              <a:ext uri="{FF2B5EF4-FFF2-40B4-BE49-F238E27FC236}">
                <a16:creationId xmlns:a16="http://schemas.microsoft.com/office/drawing/2014/main" id="{246B6ED0-9501-403D-81F2-947210357288}"/>
              </a:ext>
            </a:extLst>
          </p:cNvPr>
          <p:cNvSpPr txBox="1"/>
          <p:nvPr/>
        </p:nvSpPr>
        <p:spPr>
          <a:xfrm>
            <a:off x="4523631" y="3244333"/>
            <a:ext cx="2249054" cy="369332"/>
          </a:xfrm>
          <a:prstGeom prst="rect">
            <a:avLst/>
          </a:prstGeom>
          <a:noFill/>
        </p:spPr>
        <p:txBody>
          <a:bodyPr wrap="square" rtlCol="0">
            <a:spAutoFit/>
          </a:bodyPr>
          <a:lstStyle/>
          <a:p>
            <a:r>
              <a:rPr lang="tr-TR" b="1" dirty="0"/>
              <a:t>Sanal adres: 0x0</a:t>
            </a:r>
          </a:p>
        </p:txBody>
      </p:sp>
      <p:sp>
        <p:nvSpPr>
          <p:cNvPr id="7" name="Metin kutusu 6">
            <a:extLst>
              <a:ext uri="{FF2B5EF4-FFF2-40B4-BE49-F238E27FC236}">
                <a16:creationId xmlns:a16="http://schemas.microsoft.com/office/drawing/2014/main" id="{211B4D9A-5903-42F8-B13D-BEB6A17EDAFD}"/>
              </a:ext>
            </a:extLst>
          </p:cNvPr>
          <p:cNvSpPr txBox="1"/>
          <p:nvPr/>
        </p:nvSpPr>
        <p:spPr>
          <a:xfrm>
            <a:off x="2339325" y="3847460"/>
            <a:ext cx="1396197" cy="369332"/>
          </a:xfrm>
          <a:prstGeom prst="rect">
            <a:avLst/>
          </a:prstGeom>
          <a:noFill/>
        </p:spPr>
        <p:txBody>
          <a:bodyPr wrap="square" rtlCol="0">
            <a:spAutoFit/>
          </a:bodyPr>
          <a:lstStyle/>
          <a:p>
            <a:r>
              <a:rPr lang="tr-TR" b="1" dirty="0"/>
              <a:t>Program 1</a:t>
            </a:r>
          </a:p>
        </p:txBody>
      </p:sp>
      <p:pic>
        <p:nvPicPr>
          <p:cNvPr id="8" name="İçerik Yer Tutucusu 13" descr="Web tasarımı">
            <a:extLst>
              <a:ext uri="{FF2B5EF4-FFF2-40B4-BE49-F238E27FC236}">
                <a16:creationId xmlns:a16="http://schemas.microsoft.com/office/drawing/2014/main" id="{6DD8843B-3235-45A3-BA78-95AC60D3F4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9621" y="4127514"/>
            <a:ext cx="1396197" cy="1396197"/>
          </a:xfrm>
          <a:prstGeom prst="rect">
            <a:avLst/>
          </a:prstGeom>
        </p:spPr>
      </p:pic>
      <p:sp>
        <p:nvSpPr>
          <p:cNvPr id="9" name="Metin kutusu 8">
            <a:extLst>
              <a:ext uri="{FF2B5EF4-FFF2-40B4-BE49-F238E27FC236}">
                <a16:creationId xmlns:a16="http://schemas.microsoft.com/office/drawing/2014/main" id="{B35EF9B1-BF50-49B1-A54D-9A95F759951E}"/>
              </a:ext>
            </a:extLst>
          </p:cNvPr>
          <p:cNvSpPr txBox="1"/>
          <p:nvPr/>
        </p:nvSpPr>
        <p:spPr>
          <a:xfrm>
            <a:off x="2339325" y="5244073"/>
            <a:ext cx="1396197" cy="369332"/>
          </a:xfrm>
          <a:prstGeom prst="rect">
            <a:avLst/>
          </a:prstGeom>
          <a:noFill/>
        </p:spPr>
        <p:txBody>
          <a:bodyPr wrap="square" rtlCol="0">
            <a:spAutoFit/>
          </a:bodyPr>
          <a:lstStyle/>
          <a:p>
            <a:r>
              <a:rPr lang="tr-TR" b="1" dirty="0"/>
              <a:t>Program 2</a:t>
            </a:r>
          </a:p>
        </p:txBody>
      </p:sp>
      <p:sp>
        <p:nvSpPr>
          <p:cNvPr id="10" name="Metin kutusu 9">
            <a:extLst>
              <a:ext uri="{FF2B5EF4-FFF2-40B4-BE49-F238E27FC236}">
                <a16:creationId xmlns:a16="http://schemas.microsoft.com/office/drawing/2014/main" id="{6757C91A-47A9-4B9A-88C1-E633A17EB4DB}"/>
              </a:ext>
            </a:extLst>
          </p:cNvPr>
          <p:cNvSpPr txBox="1"/>
          <p:nvPr/>
        </p:nvSpPr>
        <p:spPr>
          <a:xfrm>
            <a:off x="4523631" y="4640946"/>
            <a:ext cx="2249054" cy="369332"/>
          </a:xfrm>
          <a:prstGeom prst="rect">
            <a:avLst/>
          </a:prstGeom>
          <a:noFill/>
        </p:spPr>
        <p:txBody>
          <a:bodyPr wrap="square" rtlCol="0">
            <a:spAutoFit/>
          </a:bodyPr>
          <a:lstStyle/>
          <a:p>
            <a:r>
              <a:rPr lang="tr-TR" b="1" dirty="0"/>
              <a:t>Sanal adres: 0x0</a:t>
            </a:r>
          </a:p>
        </p:txBody>
      </p:sp>
      <p:cxnSp>
        <p:nvCxnSpPr>
          <p:cNvPr id="12" name="Düz Ok Bağlayıcısı 11">
            <a:extLst>
              <a:ext uri="{FF2B5EF4-FFF2-40B4-BE49-F238E27FC236}">
                <a16:creationId xmlns:a16="http://schemas.microsoft.com/office/drawing/2014/main" id="{C55DD483-62EA-4820-8358-7CBAE16769FB}"/>
              </a:ext>
            </a:extLst>
          </p:cNvPr>
          <p:cNvCxnSpPr>
            <a:cxnSpLocks/>
          </p:cNvCxnSpPr>
          <p:nvPr/>
        </p:nvCxnSpPr>
        <p:spPr>
          <a:xfrm flipV="1">
            <a:off x="3625818" y="3428999"/>
            <a:ext cx="771615" cy="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821686A4-E2D7-4AF5-9CAE-30CF5E75F6BB}"/>
              </a:ext>
            </a:extLst>
          </p:cNvPr>
          <p:cNvCxnSpPr/>
          <p:nvPr/>
        </p:nvCxnSpPr>
        <p:spPr>
          <a:xfrm flipV="1">
            <a:off x="3625817" y="4825195"/>
            <a:ext cx="771615" cy="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o 17">
            <a:extLst>
              <a:ext uri="{FF2B5EF4-FFF2-40B4-BE49-F238E27FC236}">
                <a16:creationId xmlns:a16="http://schemas.microsoft.com/office/drawing/2014/main" id="{68FCB308-1269-4B16-9A15-7F9217F8CC6E}"/>
              </a:ext>
            </a:extLst>
          </p:cNvPr>
          <p:cNvGraphicFramePr>
            <a:graphicFrameLocks noGrp="1"/>
          </p:cNvGraphicFramePr>
          <p:nvPr>
            <p:extLst>
              <p:ext uri="{D42A27DB-BD31-4B8C-83A1-F6EECF244321}">
                <p14:modId xmlns:p14="http://schemas.microsoft.com/office/powerpoint/2010/main" val="2958445274"/>
              </p:ext>
            </p:extLst>
          </p:nvPr>
        </p:nvGraphicFramePr>
        <p:xfrm>
          <a:off x="7796660" y="2743061"/>
          <a:ext cx="2056015" cy="2966720"/>
        </p:xfrm>
        <a:graphic>
          <a:graphicData uri="http://schemas.openxmlformats.org/drawingml/2006/table">
            <a:tbl>
              <a:tblPr firstRow="1" bandRow="1">
                <a:tableStyleId>{0505E3EF-67EA-436B-97B2-0124C06EBD24}</a:tableStyleId>
              </a:tblPr>
              <a:tblGrid>
                <a:gridCol w="2056015">
                  <a:extLst>
                    <a:ext uri="{9D8B030D-6E8A-4147-A177-3AD203B41FA5}">
                      <a16:colId xmlns:a16="http://schemas.microsoft.com/office/drawing/2014/main" val="3299604201"/>
                    </a:ext>
                  </a:extLst>
                </a:gridCol>
              </a:tblGrid>
              <a:tr h="370840">
                <a:tc>
                  <a:txBody>
                    <a:bodyPr/>
                    <a:lstStyle/>
                    <a:p>
                      <a:endParaRPr lang="tr-TR" dirty="0"/>
                    </a:p>
                  </a:txBody>
                  <a:tcPr/>
                </a:tc>
                <a:extLst>
                  <a:ext uri="{0D108BD9-81ED-4DB2-BD59-A6C34878D82A}">
                    <a16:rowId xmlns:a16="http://schemas.microsoft.com/office/drawing/2014/main" val="4292186492"/>
                  </a:ext>
                </a:extLst>
              </a:tr>
              <a:tr h="370840">
                <a:tc>
                  <a:txBody>
                    <a:bodyPr/>
                    <a:lstStyle/>
                    <a:p>
                      <a:endParaRPr lang="tr-TR" dirty="0"/>
                    </a:p>
                  </a:txBody>
                  <a:tcPr/>
                </a:tc>
                <a:extLst>
                  <a:ext uri="{0D108BD9-81ED-4DB2-BD59-A6C34878D82A}">
                    <a16:rowId xmlns:a16="http://schemas.microsoft.com/office/drawing/2014/main" val="1737897998"/>
                  </a:ext>
                </a:extLst>
              </a:tr>
              <a:tr h="370840">
                <a:tc>
                  <a:txBody>
                    <a:bodyPr/>
                    <a:lstStyle/>
                    <a:p>
                      <a:endParaRPr lang="tr-TR"/>
                    </a:p>
                  </a:txBody>
                  <a:tcPr/>
                </a:tc>
                <a:extLst>
                  <a:ext uri="{0D108BD9-81ED-4DB2-BD59-A6C34878D82A}">
                    <a16:rowId xmlns:a16="http://schemas.microsoft.com/office/drawing/2014/main" val="4089278230"/>
                  </a:ext>
                </a:extLst>
              </a:tr>
              <a:tr h="370840">
                <a:tc>
                  <a:txBody>
                    <a:bodyPr/>
                    <a:lstStyle/>
                    <a:p>
                      <a:endParaRPr lang="tr-TR" dirty="0"/>
                    </a:p>
                  </a:txBody>
                  <a:tcPr/>
                </a:tc>
                <a:extLst>
                  <a:ext uri="{0D108BD9-81ED-4DB2-BD59-A6C34878D82A}">
                    <a16:rowId xmlns:a16="http://schemas.microsoft.com/office/drawing/2014/main" val="3483501634"/>
                  </a:ext>
                </a:extLst>
              </a:tr>
              <a:tr h="370840">
                <a:tc>
                  <a:txBody>
                    <a:bodyPr/>
                    <a:lstStyle/>
                    <a:p>
                      <a:endParaRPr lang="tr-TR" dirty="0"/>
                    </a:p>
                  </a:txBody>
                  <a:tcPr/>
                </a:tc>
                <a:extLst>
                  <a:ext uri="{0D108BD9-81ED-4DB2-BD59-A6C34878D82A}">
                    <a16:rowId xmlns:a16="http://schemas.microsoft.com/office/drawing/2014/main" val="88856749"/>
                  </a:ext>
                </a:extLst>
              </a:tr>
              <a:tr h="370840">
                <a:tc>
                  <a:txBody>
                    <a:bodyPr/>
                    <a:lstStyle/>
                    <a:p>
                      <a:endParaRPr lang="tr-TR" dirty="0"/>
                    </a:p>
                  </a:txBody>
                  <a:tcPr/>
                </a:tc>
                <a:extLst>
                  <a:ext uri="{0D108BD9-81ED-4DB2-BD59-A6C34878D82A}">
                    <a16:rowId xmlns:a16="http://schemas.microsoft.com/office/drawing/2014/main" val="3991472675"/>
                  </a:ext>
                </a:extLst>
              </a:tr>
              <a:tr h="370840">
                <a:tc>
                  <a:txBody>
                    <a:bodyPr/>
                    <a:lstStyle/>
                    <a:p>
                      <a:endParaRPr lang="tr-TR" dirty="0"/>
                    </a:p>
                  </a:txBody>
                  <a:tcPr/>
                </a:tc>
                <a:extLst>
                  <a:ext uri="{0D108BD9-81ED-4DB2-BD59-A6C34878D82A}">
                    <a16:rowId xmlns:a16="http://schemas.microsoft.com/office/drawing/2014/main" val="1907595931"/>
                  </a:ext>
                </a:extLst>
              </a:tr>
              <a:tr h="370840">
                <a:tc>
                  <a:txBody>
                    <a:bodyPr/>
                    <a:lstStyle/>
                    <a:p>
                      <a:endParaRPr lang="tr-TR" dirty="0"/>
                    </a:p>
                  </a:txBody>
                  <a:tcPr/>
                </a:tc>
                <a:extLst>
                  <a:ext uri="{0D108BD9-81ED-4DB2-BD59-A6C34878D82A}">
                    <a16:rowId xmlns:a16="http://schemas.microsoft.com/office/drawing/2014/main" val="1361642877"/>
                  </a:ext>
                </a:extLst>
              </a:tr>
            </a:tbl>
          </a:graphicData>
        </a:graphic>
      </p:graphicFrame>
      <p:sp>
        <p:nvSpPr>
          <p:cNvPr id="18" name="Metin kutusu 17">
            <a:extLst>
              <a:ext uri="{FF2B5EF4-FFF2-40B4-BE49-F238E27FC236}">
                <a16:creationId xmlns:a16="http://schemas.microsoft.com/office/drawing/2014/main" id="{9FE184DF-04F0-402D-8739-472642C2FE94}"/>
              </a:ext>
            </a:extLst>
          </p:cNvPr>
          <p:cNvSpPr txBox="1"/>
          <p:nvPr/>
        </p:nvSpPr>
        <p:spPr>
          <a:xfrm>
            <a:off x="7796659" y="5712659"/>
            <a:ext cx="2056015" cy="369332"/>
          </a:xfrm>
          <a:prstGeom prst="rect">
            <a:avLst/>
          </a:prstGeom>
          <a:noFill/>
        </p:spPr>
        <p:txBody>
          <a:bodyPr wrap="square" rtlCol="0">
            <a:spAutoFit/>
          </a:bodyPr>
          <a:lstStyle/>
          <a:p>
            <a:r>
              <a:rPr lang="tr-TR" b="1" dirty="0"/>
              <a:t>Fiziksel Bellek</a:t>
            </a:r>
          </a:p>
        </p:txBody>
      </p:sp>
      <p:cxnSp>
        <p:nvCxnSpPr>
          <p:cNvPr id="19" name="Düz Ok Bağlayıcısı 18">
            <a:extLst>
              <a:ext uri="{FF2B5EF4-FFF2-40B4-BE49-F238E27FC236}">
                <a16:creationId xmlns:a16="http://schemas.microsoft.com/office/drawing/2014/main" id="{8A9925DE-399B-4A43-B815-9F2010550D77}"/>
              </a:ext>
            </a:extLst>
          </p:cNvPr>
          <p:cNvCxnSpPr>
            <a:cxnSpLocks/>
          </p:cNvCxnSpPr>
          <p:nvPr/>
        </p:nvCxnSpPr>
        <p:spPr>
          <a:xfrm flipV="1">
            <a:off x="6386877" y="2909455"/>
            <a:ext cx="1409783" cy="55059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id="{873074AE-28F3-4B3C-A1F9-787D03A99D43}"/>
              </a:ext>
            </a:extLst>
          </p:cNvPr>
          <p:cNvCxnSpPr>
            <a:cxnSpLocks/>
          </p:cNvCxnSpPr>
          <p:nvPr/>
        </p:nvCxnSpPr>
        <p:spPr>
          <a:xfrm>
            <a:off x="6352945" y="4855117"/>
            <a:ext cx="1443715" cy="303441"/>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90648"/>
      </p:ext>
    </p:extLst>
  </p:cSld>
  <p:clrMapOvr>
    <a:masterClrMapping/>
  </p:clrMapOvr>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ook Antiqua">
      <a:majorFont>
        <a:latin typeface="Book Antiqua"/>
        <a:ea typeface=""/>
        <a:cs typeface=""/>
      </a:majorFont>
      <a:minorFont>
        <a:latin typeface="Book Antiqua"/>
        <a:ea typeface=""/>
        <a:cs typeface=""/>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1443</TotalTime>
  <Words>1947</Words>
  <Application>Microsoft Office PowerPoint</Application>
  <PresentationFormat>Geniş ekran</PresentationFormat>
  <Paragraphs>451</Paragraphs>
  <Slides>33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33</vt:i4>
      </vt:variant>
    </vt:vector>
  </HeadingPairs>
  <TitlesOfParts>
    <vt:vector size="37" baseType="lpstr">
      <vt:lpstr>Arial</vt:lpstr>
      <vt:lpstr>Book Antiqua</vt:lpstr>
      <vt:lpstr>Consolas</vt:lpstr>
      <vt:lpstr>1_Ofis Teması</vt:lpstr>
      <vt:lpstr>Sanal Bellek</vt:lpstr>
      <vt:lpstr>Kaynaklar</vt:lpstr>
      <vt:lpstr>Doğrudan Eşlemeli Önbellek</vt:lpstr>
      <vt:lpstr>Tam İlişkili Önbellek</vt:lpstr>
      <vt:lpstr>Kümeli İlişkili Önbellek</vt:lpstr>
      <vt:lpstr>Kümeli İlişkili Önbellek</vt:lpstr>
      <vt:lpstr>Sanal Bellek</vt:lpstr>
      <vt:lpstr>Sanal Bellek</vt:lpstr>
      <vt:lpstr>Sanal Bellek</vt:lpstr>
      <vt:lpstr>Sanal Bellek</vt:lpstr>
      <vt:lpstr>Sanal Bellek</vt:lpstr>
      <vt:lpstr>Sanal Bellek</vt:lpstr>
      <vt:lpstr>Adres Dönüşümü</vt:lpstr>
      <vt:lpstr>Adres Dönüşümü</vt:lpstr>
      <vt:lpstr>Adres Dönüşümü</vt:lpstr>
      <vt:lpstr>Sayfa Tablosu</vt:lpstr>
      <vt:lpstr>Sayfa Tablosu</vt:lpstr>
      <vt:lpstr>Belleğe Erişim Örneği</vt:lpstr>
      <vt:lpstr>Etkin Sayfalar Önbelleği</vt:lpstr>
      <vt:lpstr>Etkin Sayfalar Önbelleği</vt:lpstr>
      <vt:lpstr>Sayfa Hatası</vt:lpstr>
      <vt:lpstr>Sayfa Hatası</vt:lpstr>
      <vt:lpstr>Sayfa Hatası</vt:lpstr>
      <vt:lpstr>Sayfa Hatası</vt:lpstr>
      <vt:lpstr>Sayfa Hatası</vt:lpstr>
      <vt:lpstr>Yazma İşlemi</vt:lpstr>
      <vt:lpstr>ESÖ ve Veri Önbelleğine Aynı Anda Erişim</vt:lpstr>
      <vt:lpstr>ESÖ ve Veri Önbelleğine Aynı Anda Erişim</vt:lpstr>
      <vt:lpstr>ESÖ ve Veri Önbelleğine Aynı Anda Erişim</vt:lpstr>
      <vt:lpstr>Belleğe Erişim Örneği</vt:lpstr>
      <vt:lpstr>Belleğe Erişim Örneği</vt:lpstr>
      <vt:lpstr>Belleğe Erişim Örneği</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ÜMİT ŞENTÜRK</dc:creator>
  <cp:lastModifiedBy>Ümit Şentürk</cp:lastModifiedBy>
  <cp:revision>22</cp:revision>
  <dcterms:created xsi:type="dcterms:W3CDTF">2020-11-18T19:31:29Z</dcterms:created>
  <dcterms:modified xsi:type="dcterms:W3CDTF">2021-12-21T11:46:23Z</dcterms:modified>
</cp:coreProperties>
</file>