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87" r:id="rId2"/>
    <p:sldId id="295" r:id="rId3"/>
    <p:sldId id="272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07" r:id="rId21"/>
    <p:sldId id="308" r:id="rId22"/>
    <p:sldId id="309" r:id="rId23"/>
    <p:sldId id="310" r:id="rId24"/>
    <p:sldId id="311" r:id="rId25"/>
    <p:sldId id="305" r:id="rId26"/>
    <p:sldId id="312" r:id="rId27"/>
    <p:sldId id="304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2D2D"/>
    <a:srgbClr val="D6E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75" d="100"/>
          <a:sy n="75" d="100"/>
        </p:scale>
        <p:origin x="85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CCFB6-CE2B-431B-B63B-8A0E5C47C8BE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9857-3E28-4C90-825C-C38A910FF16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7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8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89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07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167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072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9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985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73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386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73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0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8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563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0361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6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286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61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687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79857-3E28-4C90-825C-C38A910FF163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5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4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14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9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77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915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319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4A87B-1402-48B6-AF43-B584EF02056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31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6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9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353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3748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31628"/>
            <a:ext cx="12192000" cy="857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0376" y="184472"/>
            <a:ext cx="11136573" cy="5874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aseline="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main title</a:t>
            </a:r>
            <a:endParaRPr lang="ko-KR" altLang="en-US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0376" y="726527"/>
            <a:ext cx="11136573" cy="407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ko-KR"/>
              <a:t>Slide sub title</a:t>
            </a:r>
            <a:endParaRPr lang="ko-KR" alt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6407464"/>
            <a:ext cx="1108920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 userDrawn="1"/>
        </p:nvGrpSpPr>
        <p:grpSpPr>
          <a:xfrm>
            <a:off x="10700385" y="6504441"/>
            <a:ext cx="960035" cy="178299"/>
            <a:chOff x="392324" y="1465385"/>
            <a:chExt cx="1388851" cy="567843"/>
          </a:xfrm>
        </p:grpSpPr>
        <p:sp>
          <p:nvSpPr>
            <p:cNvPr id="11" name="Rectangle 10"/>
            <p:cNvSpPr/>
            <p:nvPr/>
          </p:nvSpPr>
          <p:spPr>
            <a:xfrm>
              <a:off x="392324" y="1465385"/>
              <a:ext cx="979277" cy="5678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37771" y="6518015"/>
            <a:ext cx="602148" cy="151152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C33509E8-EDB3-4BFB-9C63-B01D176D43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4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03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60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7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1160" y="365125"/>
            <a:ext cx="8869680" cy="671195"/>
          </a:xfrm>
        </p:spPr>
        <p:txBody>
          <a:bodyPr/>
          <a:lstStyle>
            <a:lvl1pPr algn="ctr">
              <a:defRPr b="1">
                <a:solidFill>
                  <a:srgbClr val="332D2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8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17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33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5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971307" y="1923757"/>
            <a:ext cx="6537325" cy="58749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ko-KR" sz="4400" b="1" dirty="0">
                <a:solidFill>
                  <a:schemeClr val="accent1"/>
                </a:solidFill>
              </a:rPr>
              <a:t>BİLGİSAYAR MİMARİSİ</a:t>
            </a:r>
            <a:endParaRPr lang="ko-KR" altLang="en-US" sz="4400" b="1" dirty="0">
              <a:solidFill>
                <a:schemeClr val="accent1"/>
              </a:solidFill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8103627" y="6137224"/>
            <a:ext cx="6537325" cy="3113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altLang="ko-KR" sz="2000" dirty="0">
                <a:solidFill>
                  <a:schemeClr val="accent1"/>
                </a:solidFill>
              </a:rPr>
              <a:t>Dr. </a:t>
            </a:r>
            <a:r>
              <a:rPr lang="tr-TR" altLang="ko-KR" sz="2000" dirty="0" err="1">
                <a:solidFill>
                  <a:schemeClr val="accent1"/>
                </a:solidFill>
              </a:rPr>
              <a:t>Öğr</a:t>
            </a:r>
            <a:r>
              <a:rPr lang="tr-TR" altLang="ko-KR" sz="2000" dirty="0">
                <a:solidFill>
                  <a:schemeClr val="accent1"/>
                </a:solidFill>
              </a:rPr>
              <a:t>. Üyesi Ümit ŞENTÜRK</a:t>
            </a:r>
            <a:endParaRPr lang="ko-KR" altLang="en-US" sz="2000" dirty="0">
              <a:solidFill>
                <a:schemeClr val="accent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89390" y="2587102"/>
            <a:ext cx="6147123" cy="340735"/>
          </a:xfrm>
          <a:prstGeom prst="rect">
            <a:avLst/>
          </a:prstGeom>
          <a:noFill/>
        </p:spPr>
        <p:txBody>
          <a:bodyPr wrap="square" lIns="90000" tIns="46800" rIns="90000" bIns="46800">
            <a:spAutoFit/>
          </a:bodyPr>
          <a:lstStyle>
            <a:lvl1pPr algn="ctr">
              <a:spcBef>
                <a:spcPct val="0"/>
              </a:spcBef>
              <a:buNone/>
              <a:defRPr lang="ko-KR" altLang="en-US" sz="4400" b="1" baseline="0" dirty="0">
                <a:solidFill>
                  <a:schemeClr val="bg1"/>
                </a:solidFill>
                <a:effectLst>
                  <a:outerShdw blurRad="12700" dist="25400" dir="5400000" algn="t" rotWithShape="0">
                    <a:prstClr val="black">
                      <a:alpha val="50000"/>
                    </a:prst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algn="l" latinLnBrk="0"/>
            <a:r>
              <a:rPr lang="tr-TR" altLang="ko-KR" sz="1600" b="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2021-2022         2. HAFTA</a:t>
            </a:r>
            <a:endParaRPr lang="en-US" altLang="ko-KR" sz="1600" b="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12" name="Group 7"/>
          <p:cNvGrpSpPr/>
          <p:nvPr/>
        </p:nvGrpSpPr>
        <p:grpSpPr>
          <a:xfrm>
            <a:off x="1101970" y="753515"/>
            <a:ext cx="803030" cy="776406"/>
            <a:chOff x="1101969" y="1465385"/>
            <a:chExt cx="679206" cy="567843"/>
          </a:xfrm>
          <a:solidFill>
            <a:schemeClr val="accent2"/>
          </a:solidFill>
        </p:grpSpPr>
        <p:sp>
          <p:nvSpPr>
            <p:cNvPr id="13" name="Rectangle 4"/>
            <p:cNvSpPr/>
            <p:nvPr/>
          </p:nvSpPr>
          <p:spPr>
            <a:xfrm>
              <a:off x="1101969" y="1465385"/>
              <a:ext cx="269631" cy="5678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  <p:sp>
          <p:nvSpPr>
            <p:cNvPr id="14" name="Rectangle 5"/>
            <p:cNvSpPr/>
            <p:nvPr/>
          </p:nvSpPr>
          <p:spPr>
            <a:xfrm>
              <a:off x="1473444" y="1465385"/>
              <a:ext cx="117231" cy="56784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1663944" y="1465385"/>
              <a:ext cx="117231" cy="5678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1">
                <a:solidFill>
                  <a:schemeClr val="accent1"/>
                </a:solidFill>
              </a:endParaRPr>
            </a:p>
          </p:txBody>
        </p:sp>
      </p:grpSp>
      <p:cxnSp>
        <p:nvCxnSpPr>
          <p:cNvPr id="16" name="Straight Connector 9"/>
          <p:cNvCxnSpPr/>
          <p:nvPr/>
        </p:nvCxnSpPr>
        <p:spPr>
          <a:xfrm>
            <a:off x="1091823" y="2477365"/>
            <a:ext cx="64168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16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te Derleme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10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721" y="1953284"/>
            <a:ext cx="3341646" cy="563671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844" y="3019620"/>
            <a:ext cx="1708266" cy="44300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9074" y="3472047"/>
            <a:ext cx="1589181" cy="4479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073" y="3910575"/>
            <a:ext cx="1618576" cy="515232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63852" y="2903456"/>
            <a:ext cx="4807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t0,t1 geçici değişkenler tanımlanır. </a:t>
            </a:r>
            <a:r>
              <a:rPr lang="tr-TR" dirty="0" err="1"/>
              <a:t>Sub</a:t>
            </a:r>
            <a:r>
              <a:rPr lang="tr-TR" dirty="0"/>
              <a:t> komutu ile t0’dan t1 çıkartılarak işlemler tamamlanır. </a:t>
            </a:r>
          </a:p>
        </p:txBody>
      </p:sp>
    </p:spTree>
    <p:extLst>
      <p:ext uri="{BB962C8B-B14F-4D97-AF65-F5344CB8AC3E}">
        <p14:creationId xmlns:p14="http://schemas.microsoft.com/office/powerpoint/2010/main" val="394675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te Derleme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11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70582" y="2139885"/>
            <a:ext cx="48076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Memory[1]=101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Yazmaç sayısı 32’dir</a:t>
            </a:r>
          </a:p>
          <a:p>
            <a:endParaRPr lang="tr-TR" dirty="0"/>
          </a:p>
          <a:p>
            <a:r>
              <a:rPr lang="tr-TR" dirty="0"/>
              <a:t>Yazılan programlarda milyonlarca veri elemanı içerir.</a:t>
            </a:r>
          </a:p>
          <a:p>
            <a:endParaRPr lang="tr-TR" dirty="0"/>
          </a:p>
          <a:p>
            <a:r>
              <a:rPr lang="tr-TR" dirty="0"/>
              <a:t>Hafızaya veri yazmak veya okumak için gerekli komutlara veri geçiş komutları denir.</a:t>
            </a:r>
          </a:p>
          <a:p>
            <a:endParaRPr lang="tr-TR" dirty="0"/>
          </a:p>
          <a:p>
            <a:r>
              <a:rPr lang="tr-TR" dirty="0"/>
              <a:t>Word 4 </a:t>
            </a:r>
            <a:r>
              <a:rPr lang="tr-TR" dirty="0" err="1"/>
              <a:t>bayte</a:t>
            </a:r>
            <a:endParaRPr lang="tr-TR" dirty="0"/>
          </a:p>
          <a:p>
            <a:r>
              <a:rPr lang="tr-TR" dirty="0" err="1"/>
              <a:t>Doubleword</a:t>
            </a:r>
            <a:r>
              <a:rPr lang="tr-TR" dirty="0"/>
              <a:t> 8 </a:t>
            </a:r>
            <a:r>
              <a:rPr lang="tr-TR" dirty="0" err="1"/>
              <a:t>bayte’tır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Hafızadan veri okuma komutu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lw</a:t>
            </a:r>
            <a:r>
              <a:rPr lang="tr-TR" b="1" dirty="0">
                <a:solidFill>
                  <a:srgbClr val="FF0000"/>
                </a:solidFill>
              </a:rPr>
              <a:t>, </a:t>
            </a:r>
            <a:r>
              <a:rPr lang="tr-TR" b="1" dirty="0" err="1">
                <a:solidFill>
                  <a:srgbClr val="FF0000"/>
                </a:solidFill>
              </a:rPr>
              <a:t>ld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dirty="0" err="1"/>
              <a:t>dir</a:t>
            </a:r>
            <a:r>
              <a:rPr lang="tr-TR" dirty="0"/>
              <a:t>.  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838" y="1828800"/>
            <a:ext cx="5304111" cy="33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5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te Derleme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12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70582" y="2139885"/>
            <a:ext cx="48076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 dizisi 100 elemanlı başlangıç adresi x22 yazmacında bir dizidir.</a:t>
            </a:r>
          </a:p>
          <a:p>
            <a:endParaRPr lang="tr-TR" dirty="0"/>
          </a:p>
          <a:p>
            <a:r>
              <a:rPr lang="tr-TR" dirty="0"/>
              <a:t>g ve h x20,x21 yazmaçlarını kullasın.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 err="1">
                <a:solidFill>
                  <a:srgbClr val="00B0F0"/>
                </a:solidFill>
              </a:rPr>
              <a:t>lw</a:t>
            </a:r>
            <a:r>
              <a:rPr lang="tr-TR" dirty="0">
                <a:solidFill>
                  <a:srgbClr val="00B0F0"/>
                </a:solidFill>
              </a:rPr>
              <a:t>	x9,  8(x22)  </a:t>
            </a:r>
            <a:r>
              <a:rPr lang="tr-TR" dirty="0"/>
              <a:t>// A[8] adresindeki veriyi x9 geçici yazmaca yükler.</a:t>
            </a:r>
          </a:p>
          <a:p>
            <a:endParaRPr lang="tr-TR" dirty="0"/>
          </a:p>
          <a:p>
            <a:r>
              <a:rPr lang="tr-TR" dirty="0" err="1"/>
              <a:t>Add</a:t>
            </a:r>
            <a:r>
              <a:rPr lang="tr-TR" dirty="0"/>
              <a:t>   x20,   x21,   x9   // A[8] verisinin yüklendiği x9 yazmacı ile h </a:t>
            </a:r>
            <a:r>
              <a:rPr lang="tr-TR" dirty="0" err="1"/>
              <a:t>nin</a:t>
            </a:r>
            <a:r>
              <a:rPr lang="tr-TR" dirty="0"/>
              <a:t> x21 yazmaçtaki verisini toplayıp x20 yazmacına atar.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191" y="2139884"/>
            <a:ext cx="2851538" cy="7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0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Bellek Organizasyonu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13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1470582" y="2139885"/>
            <a:ext cx="48076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Derleyiciler yazmaçları kullandığı gibi yazmaçların yetmediği durumlarda hafızada (RAM) yer tutar.</a:t>
            </a:r>
          </a:p>
          <a:p>
            <a:endParaRPr lang="tr-TR" dirty="0"/>
          </a:p>
          <a:p>
            <a:r>
              <a:rPr lang="tr-TR" dirty="0"/>
              <a:t>Bellekte veriler </a:t>
            </a:r>
            <a:r>
              <a:rPr lang="tr-TR" dirty="0" err="1"/>
              <a:t>byte-byet</a:t>
            </a:r>
            <a:r>
              <a:rPr lang="tr-TR" dirty="0"/>
              <a:t> (8 bit) </a:t>
            </a:r>
            <a:r>
              <a:rPr lang="tr-TR" dirty="0" err="1"/>
              <a:t>adreslenir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RISC_V Komut mimarisi komutlarının 32 biti uzunlukta olduğunu varsayarsak her bir veri bloğu 4 </a:t>
            </a:r>
            <a:r>
              <a:rPr lang="tr-TR" dirty="0" err="1"/>
              <a:t>byte</a:t>
            </a:r>
            <a:r>
              <a:rPr lang="tr-TR" dirty="0"/>
              <a:t> yer kaplar.</a:t>
            </a:r>
          </a:p>
          <a:p>
            <a:endParaRPr lang="tr-TR" dirty="0"/>
          </a:p>
          <a:p>
            <a:r>
              <a:rPr lang="tr-TR" dirty="0"/>
              <a:t>Veriler bellekte 4-8 </a:t>
            </a:r>
            <a:r>
              <a:rPr lang="tr-TR" dirty="0" err="1"/>
              <a:t>byte’lık</a:t>
            </a:r>
            <a:r>
              <a:rPr lang="tr-TR" dirty="0"/>
              <a:t> bloklar halinde okunup yazılır. </a:t>
            </a:r>
          </a:p>
          <a:p>
            <a:endParaRPr lang="tr-TR" dirty="0"/>
          </a:p>
          <a:p>
            <a:r>
              <a:rPr lang="tr-TR" dirty="0"/>
              <a:t>Soru: 32 bitlik bir işlemcide ne kadar bellek </a:t>
            </a:r>
            <a:r>
              <a:rPr lang="tr-TR" dirty="0" err="1"/>
              <a:t>adreslenebilir</a:t>
            </a:r>
            <a:r>
              <a:rPr lang="tr-TR" dirty="0"/>
              <a:t>?</a:t>
            </a:r>
          </a:p>
          <a:p>
            <a:r>
              <a:rPr lang="tr-TR" dirty="0"/>
              <a:t> 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751" y="1856452"/>
            <a:ext cx="4816257" cy="362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3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Yükleme ve Kaydetme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14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575036" y="1743959"/>
            <a:ext cx="48076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A’nın taban adresi x22 yazmacında,</a:t>
            </a:r>
          </a:p>
          <a:p>
            <a:r>
              <a:rPr lang="tr-TR" dirty="0"/>
              <a:t>h x21 yazmacında bulunmaktadır.</a:t>
            </a:r>
          </a:p>
          <a:p>
            <a:endParaRPr lang="tr-TR" dirty="0"/>
          </a:p>
          <a:p>
            <a:r>
              <a:rPr lang="tr-TR" dirty="0"/>
              <a:t>A[ ] dizisinin eleman sayısı yazmaçlardan fazla olduğundan veriler bellekten yazmaca getirilmiş ve işlem bittikten sonra tekrar belleğe kayıt edilmiştir. 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Derleyiciler çok sık kullanılan değişkenleri yazmaçlarda tutar, az kullanılanları belleğe gönderir, buna </a:t>
            </a:r>
            <a:r>
              <a:rPr lang="tr-TR" b="1" dirty="0"/>
              <a:t>taşırma (</a:t>
            </a:r>
            <a:r>
              <a:rPr lang="tr-TR" b="1" dirty="0" err="1"/>
              <a:t>Spilling</a:t>
            </a:r>
            <a:r>
              <a:rPr lang="tr-TR" b="1" dirty="0"/>
              <a:t>) </a:t>
            </a:r>
            <a:r>
              <a:rPr lang="tr-TR" dirty="0"/>
              <a:t>denir.</a:t>
            </a:r>
          </a:p>
          <a:p>
            <a:endParaRPr lang="tr-TR" dirty="0"/>
          </a:p>
          <a:p>
            <a:r>
              <a:rPr lang="tr-TR" dirty="0"/>
              <a:t>İşlemci mimarisinde yazmaç sayısının yeterince olması gerekir. Yeterli yazmaç olmazsa işlemci yavaş çalışacaktır.</a:t>
            </a:r>
          </a:p>
          <a:p>
            <a:endParaRPr lang="tr-TR" dirty="0"/>
          </a:p>
          <a:p>
            <a:r>
              <a:rPr lang="tr-TR" dirty="0"/>
              <a:t> </a:t>
            </a:r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91" y="2139885"/>
            <a:ext cx="3315870" cy="641022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5740924" y="3393214"/>
            <a:ext cx="6183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b="1" dirty="0" err="1">
                <a:solidFill>
                  <a:srgbClr val="00B0F0"/>
                </a:solidFill>
              </a:rPr>
              <a:t>lw</a:t>
            </a:r>
            <a:r>
              <a:rPr lang="tr-TR" b="1" dirty="0">
                <a:solidFill>
                  <a:srgbClr val="00B0F0"/>
                </a:solidFill>
              </a:rPr>
              <a:t>  x9,	32(x22)</a:t>
            </a:r>
            <a:r>
              <a:rPr lang="tr-TR" dirty="0"/>
              <a:t>     // A[8]’i x9 yazmacına yükle</a:t>
            </a:r>
          </a:p>
          <a:p>
            <a:pPr>
              <a:lnSpc>
                <a:spcPct val="200000"/>
              </a:lnSpc>
            </a:pPr>
            <a:r>
              <a:rPr lang="tr-TR" b="1" dirty="0" err="1">
                <a:solidFill>
                  <a:srgbClr val="00B0F0"/>
                </a:solidFill>
              </a:rPr>
              <a:t>add</a:t>
            </a:r>
            <a:r>
              <a:rPr lang="tr-TR" b="1" dirty="0">
                <a:solidFill>
                  <a:srgbClr val="00B0F0"/>
                </a:solidFill>
              </a:rPr>
              <a:t> x9, 	x21,  x9</a:t>
            </a:r>
            <a:r>
              <a:rPr lang="tr-TR" dirty="0"/>
              <a:t>	   // h + A[8] x9 yazmacında topla</a:t>
            </a:r>
          </a:p>
          <a:p>
            <a:pPr>
              <a:lnSpc>
                <a:spcPct val="200000"/>
              </a:lnSpc>
            </a:pPr>
            <a:r>
              <a:rPr lang="tr-TR" b="1" dirty="0" err="1">
                <a:solidFill>
                  <a:srgbClr val="00B0F0"/>
                </a:solidFill>
              </a:rPr>
              <a:t>sw</a:t>
            </a:r>
            <a:r>
              <a:rPr lang="tr-TR" b="1" dirty="0">
                <a:solidFill>
                  <a:srgbClr val="00B0F0"/>
                </a:solidFill>
              </a:rPr>
              <a:t> x9,  48(x22)</a:t>
            </a:r>
            <a:r>
              <a:rPr lang="tr-TR" dirty="0"/>
              <a:t>	   // A[12] =h + A[8] belleğe kaydet</a:t>
            </a:r>
          </a:p>
        </p:txBody>
      </p:sp>
    </p:spTree>
    <p:extLst>
      <p:ext uri="{BB962C8B-B14F-4D97-AF65-F5344CB8AC3E}">
        <p14:creationId xmlns:p14="http://schemas.microsoft.com/office/powerpoint/2010/main" val="3315946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Sabitler ve Anlık Değerler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15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101419" y="3842619"/>
            <a:ext cx="6221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 err="1"/>
              <a:t>addi</a:t>
            </a:r>
            <a:r>
              <a:rPr lang="tr-TR" dirty="0"/>
              <a:t> anlık değer buyruğudur. 2 çevrimde yapılacak bir işi tek cevrimde yapar. Aritmetik işlemler bellek işlemlerine göre daha hızlı yapıldığında performans artışına neden olur.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1932495" y="1554987"/>
            <a:ext cx="8983219" cy="167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b="1" dirty="0" err="1">
                <a:solidFill>
                  <a:srgbClr val="00B0F0"/>
                </a:solidFill>
              </a:rPr>
              <a:t>lw</a:t>
            </a:r>
            <a:r>
              <a:rPr lang="tr-TR" b="1" dirty="0">
                <a:solidFill>
                  <a:srgbClr val="00B0F0"/>
                </a:solidFill>
              </a:rPr>
              <a:t>  x9,	Sabit 4(x3)</a:t>
            </a:r>
            <a:r>
              <a:rPr lang="tr-TR" dirty="0"/>
              <a:t>     // x3 </a:t>
            </a:r>
            <a:r>
              <a:rPr lang="tr-TR" dirty="0" err="1"/>
              <a:t>yazmacındali</a:t>
            </a:r>
            <a:r>
              <a:rPr lang="tr-TR" dirty="0"/>
              <a:t> 4 sayısını x9 yazmacına yükle</a:t>
            </a:r>
          </a:p>
          <a:p>
            <a:pPr>
              <a:lnSpc>
                <a:spcPct val="200000"/>
              </a:lnSpc>
            </a:pPr>
            <a:r>
              <a:rPr lang="tr-TR" b="1" dirty="0" err="1">
                <a:solidFill>
                  <a:srgbClr val="00B0F0"/>
                </a:solidFill>
              </a:rPr>
              <a:t>add</a:t>
            </a:r>
            <a:r>
              <a:rPr lang="tr-TR" b="1" dirty="0">
                <a:solidFill>
                  <a:srgbClr val="00B0F0"/>
                </a:solidFill>
              </a:rPr>
              <a:t> x22, x22,  x9        </a:t>
            </a:r>
            <a:r>
              <a:rPr lang="tr-TR" dirty="0"/>
              <a:t>// x22 yazmacına x22 ve x9 yazmacını topla</a:t>
            </a:r>
          </a:p>
          <a:p>
            <a:pPr>
              <a:lnSpc>
                <a:spcPct val="200000"/>
              </a:lnSpc>
            </a:pPr>
            <a:r>
              <a:rPr lang="tr-TR" b="1" dirty="0" err="1">
                <a:solidFill>
                  <a:srgbClr val="00B0F0"/>
                </a:solidFill>
              </a:rPr>
              <a:t>addi</a:t>
            </a:r>
            <a:r>
              <a:rPr lang="tr-TR" b="1" dirty="0">
                <a:solidFill>
                  <a:srgbClr val="00B0F0"/>
                </a:solidFill>
              </a:rPr>
              <a:t> x22,  x22,  4</a:t>
            </a:r>
            <a:r>
              <a:rPr lang="tr-TR" dirty="0"/>
              <a:t>	   // 4 sabiti ile x22 yazmacını topal x22 yazmacına yaz</a:t>
            </a:r>
          </a:p>
        </p:txBody>
      </p:sp>
    </p:spTree>
    <p:extLst>
      <p:ext uri="{BB962C8B-B14F-4D97-AF65-F5344CB8AC3E}">
        <p14:creationId xmlns:p14="http://schemas.microsoft.com/office/powerpoint/2010/main" val="1178586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İşaretli ve İşaretsiz Sayılar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101419" y="3842619"/>
            <a:ext cx="6221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/>
              <a:t>Kısa yol: </a:t>
            </a:r>
            <a:r>
              <a:rPr lang="tr-TR" dirty="0"/>
              <a:t>Sağdan başlayarak rakamların üzerine 1,2,4,8…. Şeklinde yazılır ve altı 1 olanlar toplanır. Yukarıdaki örnek için 1+2+0+8=11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963" y="2198449"/>
            <a:ext cx="2224201" cy="89354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388" y="2074901"/>
            <a:ext cx="6123767" cy="129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İşaretli ve İşaretsiz Sayılar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7276376" y="2643646"/>
            <a:ext cx="43105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b="1" dirty="0"/>
              <a:t>Kısa yol</a:t>
            </a:r>
            <a:r>
              <a:rPr lang="tr-TR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Pozitif sayılarda sağdan başlayarak rakamların üzerine 1,2,4,8…. Şeklinde yazılır ve altı 1 olanlar toplanır. Yukarıdaki örnek için 1+2+0+8=11 en soldaki bir 0 olursa sayı pozitif, 1 ise negatiftir.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/>
              <a:t>Negatif sayılarda sağdan başlayarak sayıların üzerine 1,2,4,8,… yazılır ve altı sıfır olanlar toplanır sayı (-) ile yazılır. </a:t>
            </a:r>
          </a:p>
          <a:p>
            <a:pPr algn="just"/>
            <a:r>
              <a:rPr lang="tr-TR" dirty="0"/>
              <a:t>Örnek : 10101= 0+2+0+8=10</a:t>
            </a:r>
          </a:p>
          <a:p>
            <a:pPr algn="just"/>
            <a:r>
              <a:rPr lang="tr-TR" dirty="0"/>
              <a:t>		10+1=11  sayı=-11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dirty="0"/>
          </a:p>
          <a:p>
            <a:pPr algn="just"/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75" y="1580848"/>
            <a:ext cx="6527401" cy="80416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11" y="2209908"/>
            <a:ext cx="6192001" cy="326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90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Tüm RISC-V Buyruk Tipleri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650449" y="5040687"/>
            <a:ext cx="10689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tr-TR" dirty="0"/>
          </a:p>
          <a:p>
            <a:pPr algn="just"/>
            <a:r>
              <a:rPr lang="tr-TR" dirty="0"/>
              <a:t>MIPS mimarisinde 4 buyruk tipi vardır. RISC-V mimarisinde 6 tip buyruk bulunmaktadır.</a:t>
            </a:r>
          </a:p>
          <a:p>
            <a:pPr algn="just"/>
            <a:endParaRPr lang="tr-TR" dirty="0"/>
          </a:p>
        </p:txBody>
      </p:sp>
      <p:pic>
        <p:nvPicPr>
          <p:cNvPr id="45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0CB0A54D-1A71-47B8-A49A-B81D355F8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17" y="1131263"/>
            <a:ext cx="11560366" cy="4080570"/>
          </a:xfrm>
          <a:prstGeom prst="rect">
            <a:avLst/>
          </a:prstGeom>
        </p:spPr>
      </p:pic>
      <p:sp>
        <p:nvSpPr>
          <p:cNvPr id="46" name="Dikdörtgen 45">
            <a:extLst>
              <a:ext uri="{FF2B5EF4-FFF2-40B4-BE49-F238E27FC236}">
                <a16:creationId xmlns:a16="http://schemas.microsoft.com/office/drawing/2014/main" id="{B5A81500-F44B-4FC6-B585-BB906BF8768F}"/>
              </a:ext>
            </a:extLst>
          </p:cNvPr>
          <p:cNvSpPr/>
          <p:nvPr/>
        </p:nvSpPr>
        <p:spPr>
          <a:xfrm>
            <a:off x="536912" y="1648002"/>
            <a:ext cx="2533545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Dikdörtgen 46">
            <a:extLst>
              <a:ext uri="{FF2B5EF4-FFF2-40B4-BE49-F238E27FC236}">
                <a16:creationId xmlns:a16="http://schemas.microsoft.com/office/drawing/2014/main" id="{9E8B5FC5-8B37-4F8D-8143-891D2714375F}"/>
              </a:ext>
            </a:extLst>
          </p:cNvPr>
          <p:cNvSpPr/>
          <p:nvPr/>
        </p:nvSpPr>
        <p:spPr>
          <a:xfrm>
            <a:off x="1636293" y="3438125"/>
            <a:ext cx="1434165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8" name="Dikdörtgen 47">
            <a:extLst>
              <a:ext uri="{FF2B5EF4-FFF2-40B4-BE49-F238E27FC236}">
                <a16:creationId xmlns:a16="http://schemas.microsoft.com/office/drawing/2014/main" id="{9CDC25E1-1BEC-4521-95F5-A870D01FC1C5}"/>
              </a:ext>
            </a:extLst>
          </p:cNvPr>
          <p:cNvSpPr/>
          <p:nvPr/>
        </p:nvSpPr>
        <p:spPr>
          <a:xfrm>
            <a:off x="534811" y="2844978"/>
            <a:ext cx="2535648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9" name="Dikdörtgen 48">
            <a:extLst>
              <a:ext uri="{FF2B5EF4-FFF2-40B4-BE49-F238E27FC236}">
                <a16:creationId xmlns:a16="http://schemas.microsoft.com/office/drawing/2014/main" id="{7569F69D-DCCA-4BE6-AF42-E023CBD11A02}"/>
              </a:ext>
            </a:extLst>
          </p:cNvPr>
          <p:cNvSpPr/>
          <p:nvPr/>
        </p:nvSpPr>
        <p:spPr>
          <a:xfrm>
            <a:off x="562170" y="2238915"/>
            <a:ext cx="4673972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0" name="Dikdörtgen 49">
            <a:extLst>
              <a:ext uri="{FF2B5EF4-FFF2-40B4-BE49-F238E27FC236}">
                <a16:creationId xmlns:a16="http://schemas.microsoft.com/office/drawing/2014/main" id="{B184B574-558B-4D31-BBB6-C59EB392C71F}"/>
              </a:ext>
            </a:extLst>
          </p:cNvPr>
          <p:cNvSpPr/>
          <p:nvPr/>
        </p:nvSpPr>
        <p:spPr>
          <a:xfrm>
            <a:off x="3080084" y="1636295"/>
            <a:ext cx="2156059" cy="288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1" name="Dikdörtgen 4">
            <a:extLst>
              <a:ext uri="{FF2B5EF4-FFF2-40B4-BE49-F238E27FC236}">
                <a16:creationId xmlns:a16="http://schemas.microsoft.com/office/drawing/2014/main" id="{0585DDCD-6601-4DCC-8572-441E53CF7B7C}"/>
              </a:ext>
            </a:extLst>
          </p:cNvPr>
          <p:cNvSpPr/>
          <p:nvPr/>
        </p:nvSpPr>
        <p:spPr>
          <a:xfrm>
            <a:off x="3080084" y="2839157"/>
            <a:ext cx="2156059" cy="288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2" name="Dikdörtgen 51">
            <a:extLst>
              <a:ext uri="{FF2B5EF4-FFF2-40B4-BE49-F238E27FC236}">
                <a16:creationId xmlns:a16="http://schemas.microsoft.com/office/drawing/2014/main" id="{074EE287-A2AF-4F16-8CF0-918BAB6B4A4C}"/>
              </a:ext>
            </a:extLst>
          </p:cNvPr>
          <p:cNvSpPr/>
          <p:nvPr/>
        </p:nvSpPr>
        <p:spPr>
          <a:xfrm>
            <a:off x="3080083" y="3441328"/>
            <a:ext cx="2156059" cy="288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3" name="Dikdörtgen 52">
            <a:extLst>
              <a:ext uri="{FF2B5EF4-FFF2-40B4-BE49-F238E27FC236}">
                <a16:creationId xmlns:a16="http://schemas.microsoft.com/office/drawing/2014/main" id="{4ED47210-BF50-4C4A-A21E-8EECCE6A1DA2}"/>
              </a:ext>
            </a:extLst>
          </p:cNvPr>
          <p:cNvSpPr/>
          <p:nvPr/>
        </p:nvSpPr>
        <p:spPr>
          <a:xfrm>
            <a:off x="5236142" y="1634351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4" name="Dikdörtgen 53">
            <a:extLst>
              <a:ext uri="{FF2B5EF4-FFF2-40B4-BE49-F238E27FC236}">
                <a16:creationId xmlns:a16="http://schemas.microsoft.com/office/drawing/2014/main" id="{BF14E831-9ECC-4B50-A95F-A2BF3ECD7553}"/>
              </a:ext>
            </a:extLst>
          </p:cNvPr>
          <p:cNvSpPr/>
          <p:nvPr/>
        </p:nvSpPr>
        <p:spPr>
          <a:xfrm>
            <a:off x="5236142" y="2248540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Dikdörtgen 54">
            <a:extLst>
              <a:ext uri="{FF2B5EF4-FFF2-40B4-BE49-F238E27FC236}">
                <a16:creationId xmlns:a16="http://schemas.microsoft.com/office/drawing/2014/main" id="{0141A6BF-1B26-4174-87D3-2C128EE7E560}"/>
              </a:ext>
            </a:extLst>
          </p:cNvPr>
          <p:cNvSpPr/>
          <p:nvPr/>
        </p:nvSpPr>
        <p:spPr>
          <a:xfrm>
            <a:off x="5236142" y="2827239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6" name="Dikdörtgen 55">
            <a:extLst>
              <a:ext uri="{FF2B5EF4-FFF2-40B4-BE49-F238E27FC236}">
                <a16:creationId xmlns:a16="http://schemas.microsoft.com/office/drawing/2014/main" id="{AF962C6E-DA90-4ADC-9962-D689BAB96AD8}"/>
              </a:ext>
            </a:extLst>
          </p:cNvPr>
          <p:cNvSpPr/>
          <p:nvPr/>
        </p:nvSpPr>
        <p:spPr>
          <a:xfrm>
            <a:off x="5236142" y="3441328"/>
            <a:ext cx="1289786" cy="2887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7" name="Dikdörtgen 56">
            <a:extLst>
              <a:ext uri="{FF2B5EF4-FFF2-40B4-BE49-F238E27FC236}">
                <a16:creationId xmlns:a16="http://schemas.microsoft.com/office/drawing/2014/main" id="{C086995B-6A86-4C0C-A183-0698C6579101}"/>
              </a:ext>
            </a:extLst>
          </p:cNvPr>
          <p:cNvSpPr/>
          <p:nvPr/>
        </p:nvSpPr>
        <p:spPr>
          <a:xfrm>
            <a:off x="6525928" y="1639740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8" name="Dikdörtgen 57">
            <a:extLst>
              <a:ext uri="{FF2B5EF4-FFF2-40B4-BE49-F238E27FC236}">
                <a16:creationId xmlns:a16="http://schemas.microsoft.com/office/drawing/2014/main" id="{518E8F9E-C48C-4C75-BC92-7B804402D233}"/>
              </a:ext>
            </a:extLst>
          </p:cNvPr>
          <p:cNvSpPr/>
          <p:nvPr/>
        </p:nvSpPr>
        <p:spPr>
          <a:xfrm>
            <a:off x="6525928" y="2252776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Dikdörtgen 58">
            <a:extLst>
              <a:ext uri="{FF2B5EF4-FFF2-40B4-BE49-F238E27FC236}">
                <a16:creationId xmlns:a16="http://schemas.microsoft.com/office/drawing/2014/main" id="{C004EFE7-BEE3-4525-8024-6D0730F48AC4}"/>
              </a:ext>
            </a:extLst>
          </p:cNvPr>
          <p:cNvSpPr/>
          <p:nvPr/>
        </p:nvSpPr>
        <p:spPr>
          <a:xfrm>
            <a:off x="6535553" y="2839157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0" name="Dikdörtgen 59">
            <a:extLst>
              <a:ext uri="{FF2B5EF4-FFF2-40B4-BE49-F238E27FC236}">
                <a16:creationId xmlns:a16="http://schemas.microsoft.com/office/drawing/2014/main" id="{117B0FFF-9C92-49E6-9B53-577D76C9700C}"/>
              </a:ext>
            </a:extLst>
          </p:cNvPr>
          <p:cNvSpPr/>
          <p:nvPr/>
        </p:nvSpPr>
        <p:spPr>
          <a:xfrm>
            <a:off x="6525928" y="3447765"/>
            <a:ext cx="1097280" cy="28875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1" name="Dikdörtgen 60">
            <a:extLst>
              <a:ext uri="{FF2B5EF4-FFF2-40B4-BE49-F238E27FC236}">
                <a16:creationId xmlns:a16="http://schemas.microsoft.com/office/drawing/2014/main" id="{02C5B8FE-95D1-444A-98A9-CF1EF026C792}"/>
              </a:ext>
            </a:extLst>
          </p:cNvPr>
          <p:cNvSpPr/>
          <p:nvPr/>
        </p:nvSpPr>
        <p:spPr>
          <a:xfrm>
            <a:off x="7632833" y="1631598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2" name="Dikdörtgen 61">
            <a:extLst>
              <a:ext uri="{FF2B5EF4-FFF2-40B4-BE49-F238E27FC236}">
                <a16:creationId xmlns:a16="http://schemas.microsoft.com/office/drawing/2014/main" id="{AADE14AA-8BF6-44E5-A034-D4577E096629}"/>
              </a:ext>
            </a:extLst>
          </p:cNvPr>
          <p:cNvSpPr/>
          <p:nvPr/>
        </p:nvSpPr>
        <p:spPr>
          <a:xfrm>
            <a:off x="7632833" y="2254612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3" name="Dikdörtgen 62">
            <a:extLst>
              <a:ext uri="{FF2B5EF4-FFF2-40B4-BE49-F238E27FC236}">
                <a16:creationId xmlns:a16="http://schemas.microsoft.com/office/drawing/2014/main" id="{6209818D-F16E-4704-9AAC-A997BA16A0B2}"/>
              </a:ext>
            </a:extLst>
          </p:cNvPr>
          <p:cNvSpPr/>
          <p:nvPr/>
        </p:nvSpPr>
        <p:spPr>
          <a:xfrm>
            <a:off x="562170" y="4045452"/>
            <a:ext cx="7060163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4" name="Dikdörtgen 63">
            <a:extLst>
              <a:ext uri="{FF2B5EF4-FFF2-40B4-BE49-F238E27FC236}">
                <a16:creationId xmlns:a16="http://schemas.microsoft.com/office/drawing/2014/main" id="{9F4F537F-86F3-48F1-8EC2-FA7DB7AA3FCD}"/>
              </a:ext>
            </a:extLst>
          </p:cNvPr>
          <p:cNvSpPr/>
          <p:nvPr/>
        </p:nvSpPr>
        <p:spPr>
          <a:xfrm>
            <a:off x="7627582" y="4046316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5" name="Dikdörtgen 64">
            <a:extLst>
              <a:ext uri="{FF2B5EF4-FFF2-40B4-BE49-F238E27FC236}">
                <a16:creationId xmlns:a16="http://schemas.microsoft.com/office/drawing/2014/main" id="{6ACF3312-D873-452F-BA1F-E009F4B102B7}"/>
              </a:ext>
            </a:extLst>
          </p:cNvPr>
          <p:cNvSpPr/>
          <p:nvPr/>
        </p:nvSpPr>
        <p:spPr>
          <a:xfrm>
            <a:off x="9856269" y="1631598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Dikdörtgen 65">
            <a:extLst>
              <a:ext uri="{FF2B5EF4-FFF2-40B4-BE49-F238E27FC236}">
                <a16:creationId xmlns:a16="http://schemas.microsoft.com/office/drawing/2014/main" id="{965166DE-2CE9-4E68-8F78-62C1D989D793}"/>
              </a:ext>
            </a:extLst>
          </p:cNvPr>
          <p:cNvSpPr/>
          <p:nvPr/>
        </p:nvSpPr>
        <p:spPr>
          <a:xfrm>
            <a:off x="9865894" y="2248540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7" name="Dikdörtgen 66">
            <a:extLst>
              <a:ext uri="{FF2B5EF4-FFF2-40B4-BE49-F238E27FC236}">
                <a16:creationId xmlns:a16="http://schemas.microsoft.com/office/drawing/2014/main" id="{7AEFE0CC-ECDA-483A-B657-CEE9199A1C5F}"/>
              </a:ext>
            </a:extLst>
          </p:cNvPr>
          <p:cNvSpPr/>
          <p:nvPr/>
        </p:nvSpPr>
        <p:spPr>
          <a:xfrm>
            <a:off x="9864583" y="4038824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8" name="Dikdörtgen 67">
            <a:extLst>
              <a:ext uri="{FF2B5EF4-FFF2-40B4-BE49-F238E27FC236}">
                <a16:creationId xmlns:a16="http://schemas.microsoft.com/office/drawing/2014/main" id="{9CA839F1-542B-49FA-81F0-2855F83D1FE5}"/>
              </a:ext>
            </a:extLst>
          </p:cNvPr>
          <p:cNvSpPr/>
          <p:nvPr/>
        </p:nvSpPr>
        <p:spPr>
          <a:xfrm>
            <a:off x="7642458" y="2843853"/>
            <a:ext cx="2201271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9" name="Dikdörtgen 68">
            <a:extLst>
              <a:ext uri="{FF2B5EF4-FFF2-40B4-BE49-F238E27FC236}">
                <a16:creationId xmlns:a16="http://schemas.microsoft.com/office/drawing/2014/main" id="{5E26D3DC-6D3D-460D-A054-FAF7EF9D9A60}"/>
              </a:ext>
            </a:extLst>
          </p:cNvPr>
          <p:cNvSpPr/>
          <p:nvPr/>
        </p:nvSpPr>
        <p:spPr>
          <a:xfrm>
            <a:off x="7642458" y="3438125"/>
            <a:ext cx="1124846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0" name="Dikdörtgen 69">
            <a:extLst>
              <a:ext uri="{FF2B5EF4-FFF2-40B4-BE49-F238E27FC236}">
                <a16:creationId xmlns:a16="http://schemas.microsoft.com/office/drawing/2014/main" id="{AF4A8167-B9FE-42F5-B2FA-B4E6673FDF6D}"/>
              </a:ext>
            </a:extLst>
          </p:cNvPr>
          <p:cNvSpPr/>
          <p:nvPr/>
        </p:nvSpPr>
        <p:spPr>
          <a:xfrm>
            <a:off x="8767302" y="3447765"/>
            <a:ext cx="1097280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1" name="Dikdörtgen 70">
            <a:extLst>
              <a:ext uri="{FF2B5EF4-FFF2-40B4-BE49-F238E27FC236}">
                <a16:creationId xmlns:a16="http://schemas.microsoft.com/office/drawing/2014/main" id="{F9B163D2-5836-4785-A667-5CD57346266C}"/>
              </a:ext>
            </a:extLst>
          </p:cNvPr>
          <p:cNvSpPr/>
          <p:nvPr/>
        </p:nvSpPr>
        <p:spPr>
          <a:xfrm>
            <a:off x="562170" y="3439516"/>
            <a:ext cx="1054874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2" name="Dikdörtgen 71">
            <a:extLst>
              <a:ext uri="{FF2B5EF4-FFF2-40B4-BE49-F238E27FC236}">
                <a16:creationId xmlns:a16="http://schemas.microsoft.com/office/drawing/2014/main" id="{035B028D-5059-4124-9D85-2D4B6F21B70F}"/>
              </a:ext>
            </a:extLst>
          </p:cNvPr>
          <p:cNvSpPr/>
          <p:nvPr/>
        </p:nvSpPr>
        <p:spPr>
          <a:xfrm>
            <a:off x="534812" y="4639505"/>
            <a:ext cx="1101482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3" name="Dikdörtgen 72">
            <a:extLst>
              <a:ext uri="{FF2B5EF4-FFF2-40B4-BE49-F238E27FC236}">
                <a16:creationId xmlns:a16="http://schemas.microsoft.com/office/drawing/2014/main" id="{C9015715-4DD4-44D5-822E-E566F84D7D69}"/>
              </a:ext>
            </a:extLst>
          </p:cNvPr>
          <p:cNvSpPr/>
          <p:nvPr/>
        </p:nvSpPr>
        <p:spPr>
          <a:xfrm>
            <a:off x="1642798" y="4646417"/>
            <a:ext cx="2534566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4" name="Dikdörtgen 73">
            <a:extLst>
              <a:ext uri="{FF2B5EF4-FFF2-40B4-BE49-F238E27FC236}">
                <a16:creationId xmlns:a16="http://schemas.microsoft.com/office/drawing/2014/main" id="{41C2256E-AB62-4641-8036-1355028B7056}"/>
              </a:ext>
            </a:extLst>
          </p:cNvPr>
          <p:cNvSpPr/>
          <p:nvPr/>
        </p:nvSpPr>
        <p:spPr>
          <a:xfrm>
            <a:off x="4154115" y="4647892"/>
            <a:ext cx="1082027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5" name="Dikdörtgen 74">
            <a:extLst>
              <a:ext uri="{FF2B5EF4-FFF2-40B4-BE49-F238E27FC236}">
                <a16:creationId xmlns:a16="http://schemas.microsoft.com/office/drawing/2014/main" id="{5200607A-45BA-4E75-B2E4-A111DD739E82}"/>
              </a:ext>
            </a:extLst>
          </p:cNvPr>
          <p:cNvSpPr/>
          <p:nvPr/>
        </p:nvSpPr>
        <p:spPr>
          <a:xfrm>
            <a:off x="5236142" y="4652779"/>
            <a:ext cx="2386191" cy="28875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6" name="Dikdörtgen 75">
            <a:extLst>
              <a:ext uri="{FF2B5EF4-FFF2-40B4-BE49-F238E27FC236}">
                <a16:creationId xmlns:a16="http://schemas.microsoft.com/office/drawing/2014/main" id="{75962144-6E33-44DB-AC30-A180D9BE9DCC}"/>
              </a:ext>
            </a:extLst>
          </p:cNvPr>
          <p:cNvSpPr/>
          <p:nvPr/>
        </p:nvSpPr>
        <p:spPr>
          <a:xfrm>
            <a:off x="9855394" y="2844978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7" name="Dikdörtgen 76">
            <a:extLst>
              <a:ext uri="{FF2B5EF4-FFF2-40B4-BE49-F238E27FC236}">
                <a16:creationId xmlns:a16="http://schemas.microsoft.com/office/drawing/2014/main" id="{BCA30E88-F6A8-456F-B5B6-5889C59B9D1C}"/>
              </a:ext>
            </a:extLst>
          </p:cNvPr>
          <p:cNvSpPr/>
          <p:nvPr/>
        </p:nvSpPr>
        <p:spPr>
          <a:xfrm>
            <a:off x="9864583" y="3447765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8" name="Dikdörtgen 77">
            <a:extLst>
              <a:ext uri="{FF2B5EF4-FFF2-40B4-BE49-F238E27FC236}">
                <a16:creationId xmlns:a16="http://schemas.microsoft.com/office/drawing/2014/main" id="{9B9CB603-0EE6-43E4-8532-0D515635AEAD}"/>
              </a:ext>
            </a:extLst>
          </p:cNvPr>
          <p:cNvSpPr/>
          <p:nvPr/>
        </p:nvSpPr>
        <p:spPr>
          <a:xfrm>
            <a:off x="7622333" y="4642754"/>
            <a:ext cx="2223436" cy="28875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9" name="Dikdörtgen 78">
            <a:extLst>
              <a:ext uri="{FF2B5EF4-FFF2-40B4-BE49-F238E27FC236}">
                <a16:creationId xmlns:a16="http://schemas.microsoft.com/office/drawing/2014/main" id="{FC36773E-BC31-45D8-9737-EC8E24832EDC}"/>
              </a:ext>
            </a:extLst>
          </p:cNvPr>
          <p:cNvSpPr/>
          <p:nvPr/>
        </p:nvSpPr>
        <p:spPr>
          <a:xfrm>
            <a:off x="9843729" y="4643610"/>
            <a:ext cx="1001028" cy="28875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791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Tüm RISC-V Buyruk Formatı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19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İçerik Yer Tutucusu 2">
            <a:extLst>
              <a:ext uri="{FF2B5EF4-FFF2-40B4-BE49-F238E27FC236}">
                <a16:creationId xmlns:a16="http://schemas.microsoft.com/office/drawing/2014/main" id="{57630999-9D07-469E-91A5-5C8F7FD9BB3D}"/>
              </a:ext>
            </a:extLst>
          </p:cNvPr>
          <p:cNvSpPr txBox="1">
            <a:spLocks/>
          </p:cNvSpPr>
          <p:nvPr/>
        </p:nvSpPr>
        <p:spPr>
          <a:xfrm>
            <a:off x="357019" y="2351070"/>
            <a:ext cx="11953702" cy="4280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RISC-V </a:t>
            </a:r>
            <a:r>
              <a:rPr lang="en-US" b="1" dirty="0" err="1"/>
              <a:t>Buyruk</a:t>
            </a:r>
            <a:r>
              <a:rPr lang="en-US" b="1" dirty="0"/>
              <a:t> </a:t>
            </a:r>
            <a:r>
              <a:rPr lang="en-US" b="1" dirty="0" err="1"/>
              <a:t>Alanları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işkodu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İşlemi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buyruğun</a:t>
            </a:r>
            <a:r>
              <a:rPr lang="en-US" dirty="0"/>
              <a:t> </a:t>
            </a:r>
            <a:r>
              <a:rPr lang="en-US" dirty="0" err="1"/>
              <a:t>formatını</a:t>
            </a:r>
            <a:r>
              <a:rPr lang="en-US" dirty="0"/>
              <a:t> </a:t>
            </a:r>
            <a:r>
              <a:rPr lang="en-US" dirty="0" err="1"/>
              <a:t>belirten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hy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yazmacı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iş3:</a:t>
            </a:r>
            <a:r>
              <a:rPr lang="en-US" dirty="0"/>
              <a:t> </a:t>
            </a:r>
            <a:r>
              <a:rPr lang="en-US" dirty="0" err="1"/>
              <a:t>Fazladan</a:t>
            </a:r>
            <a:r>
              <a:rPr lang="en-US" dirty="0"/>
              <a:t> </a:t>
            </a:r>
            <a:r>
              <a:rPr lang="en-US" dirty="0" err="1"/>
              <a:t>işkodu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ky1:</a:t>
            </a:r>
            <a:r>
              <a:rPr lang="en-US" dirty="0"/>
              <a:t> </a:t>
            </a:r>
            <a:r>
              <a:rPr lang="en-US" dirty="0" err="1"/>
              <a:t>Birinci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yazmacı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ky2:</a:t>
            </a:r>
            <a:r>
              <a:rPr lang="en-US" dirty="0"/>
              <a:t> </a:t>
            </a:r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yazmacı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iş7:</a:t>
            </a:r>
            <a:r>
              <a:rPr lang="en-US" dirty="0"/>
              <a:t> </a:t>
            </a:r>
            <a:r>
              <a:rPr lang="en-US" dirty="0" err="1"/>
              <a:t>Fazladan</a:t>
            </a:r>
            <a:r>
              <a:rPr lang="en-US" dirty="0"/>
              <a:t> </a:t>
            </a:r>
            <a:r>
              <a:rPr lang="en-US" dirty="0" err="1"/>
              <a:t>işkodu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.</a:t>
            </a:r>
          </a:p>
        </p:txBody>
      </p:sp>
      <p:sp>
        <p:nvSpPr>
          <p:cNvPr id="42" name="Slayt Numarası Yer Tutucusu 3">
            <a:extLst>
              <a:ext uri="{FF2B5EF4-FFF2-40B4-BE49-F238E27FC236}">
                <a16:creationId xmlns:a16="http://schemas.microsoft.com/office/drawing/2014/main" id="{A9CAD561-FB51-4DD0-A120-AB0B0159738C}"/>
              </a:ext>
            </a:extLst>
          </p:cNvPr>
          <p:cNvSpPr txBox="1">
            <a:spLocks/>
          </p:cNvSpPr>
          <p:nvPr/>
        </p:nvSpPr>
        <p:spPr>
          <a:xfrm>
            <a:off x="9567521" y="6697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43" name="Tablo 42">
            <a:extLst>
              <a:ext uri="{FF2B5EF4-FFF2-40B4-BE49-F238E27FC236}">
                <a16:creationId xmlns:a16="http://schemas.microsoft.com/office/drawing/2014/main" id="{89A6821F-39C6-4C88-8515-FDD9D50C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22291"/>
              </p:ext>
            </p:extLst>
          </p:nvPr>
        </p:nvGraphicFramePr>
        <p:xfrm>
          <a:off x="3227109" y="1441029"/>
          <a:ext cx="615256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5427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44" name="Metin kutusu 43">
            <a:extLst>
              <a:ext uri="{FF2B5EF4-FFF2-40B4-BE49-F238E27FC236}">
                <a16:creationId xmlns:a16="http://schemas.microsoft.com/office/drawing/2014/main" id="{A75D9723-8BAB-4141-9E13-06A868AAD688}"/>
              </a:ext>
            </a:extLst>
          </p:cNvPr>
          <p:cNvSpPr txBox="1"/>
          <p:nvPr/>
        </p:nvSpPr>
        <p:spPr>
          <a:xfrm>
            <a:off x="3398962" y="1798343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 bit</a:t>
            </a:r>
          </a:p>
        </p:txBody>
      </p: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03A7B2BB-2397-4064-BF27-926A5624EBD7}"/>
              </a:ext>
            </a:extLst>
          </p:cNvPr>
          <p:cNvSpPr txBox="1"/>
          <p:nvPr/>
        </p:nvSpPr>
        <p:spPr>
          <a:xfrm>
            <a:off x="4446307" y="1798343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 bit</a:t>
            </a:r>
          </a:p>
        </p:txBody>
      </p:sp>
      <p:sp>
        <p:nvSpPr>
          <p:cNvPr id="81" name="Metin kutusu 80">
            <a:extLst>
              <a:ext uri="{FF2B5EF4-FFF2-40B4-BE49-F238E27FC236}">
                <a16:creationId xmlns:a16="http://schemas.microsoft.com/office/drawing/2014/main" id="{C556C5DA-79F2-49FE-A36D-FFAC58E6A1C6}"/>
              </a:ext>
            </a:extLst>
          </p:cNvPr>
          <p:cNvSpPr txBox="1"/>
          <p:nvPr/>
        </p:nvSpPr>
        <p:spPr>
          <a:xfrm>
            <a:off x="5493652" y="1785149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 bit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219D74A6-0151-4773-B6F8-7970F02CC3FF}"/>
              </a:ext>
            </a:extLst>
          </p:cNvPr>
          <p:cNvSpPr txBox="1"/>
          <p:nvPr/>
        </p:nvSpPr>
        <p:spPr>
          <a:xfrm>
            <a:off x="6532127" y="1785149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 bit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0124DDF9-2106-46C9-921F-444A91E51478}"/>
              </a:ext>
            </a:extLst>
          </p:cNvPr>
          <p:cNvSpPr txBox="1"/>
          <p:nvPr/>
        </p:nvSpPr>
        <p:spPr>
          <a:xfrm>
            <a:off x="7547373" y="1798343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 bit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B61FE0A2-E592-453D-856D-C7FE9AF0134F}"/>
              </a:ext>
            </a:extLst>
          </p:cNvPr>
          <p:cNvSpPr txBox="1"/>
          <p:nvPr/>
        </p:nvSpPr>
        <p:spPr>
          <a:xfrm>
            <a:off x="8563118" y="1785149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 bit</a:t>
            </a:r>
          </a:p>
        </p:txBody>
      </p:sp>
      <p:graphicFrame>
        <p:nvGraphicFramePr>
          <p:cNvPr id="85" name="Tablo 84">
            <a:extLst>
              <a:ext uri="{FF2B5EF4-FFF2-40B4-BE49-F238E27FC236}">
                <a16:creationId xmlns:a16="http://schemas.microsoft.com/office/drawing/2014/main" id="{EE0C120A-FADA-4F3E-AD44-F107EB31A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82927"/>
              </p:ext>
            </p:extLst>
          </p:nvPr>
        </p:nvGraphicFramePr>
        <p:xfrm>
          <a:off x="4215186" y="5913655"/>
          <a:ext cx="695852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9754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159754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159754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159754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159754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159754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funct7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rs2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rs1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86" name="Metin kutusu 85">
            <a:extLst>
              <a:ext uri="{FF2B5EF4-FFF2-40B4-BE49-F238E27FC236}">
                <a16:creationId xmlns:a16="http://schemas.microsoft.com/office/drawing/2014/main" id="{83B5E200-888F-45C4-98E1-78EEDFCF48B6}"/>
              </a:ext>
            </a:extLst>
          </p:cNvPr>
          <p:cNvSpPr txBox="1"/>
          <p:nvPr/>
        </p:nvSpPr>
        <p:spPr>
          <a:xfrm>
            <a:off x="2838673" y="5899020"/>
            <a:ext cx="153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err="1"/>
              <a:t>İngilizce</a:t>
            </a:r>
            <a:r>
              <a:rPr lang="en-US" sz="2000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823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1AC036D5-8B1D-46E6-BA18-1C2C87C95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651"/>
            <a:ext cx="10515600" cy="1325563"/>
          </a:xfrm>
        </p:spPr>
        <p:txBody>
          <a:bodyPr/>
          <a:lstStyle/>
          <a:p>
            <a:r>
              <a:rPr lang="en-US" b="1" dirty="0"/>
              <a:t>Okuma </a:t>
            </a:r>
            <a:r>
              <a:rPr lang="en-US" b="1" dirty="0" err="1"/>
              <a:t>Listesi</a:t>
            </a:r>
            <a:endParaRPr lang="en-US" b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A200F6-131F-4E58-86C4-605638C0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980902"/>
            <a:ext cx="9630532" cy="519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Gerekli</a:t>
            </a:r>
            <a:endParaRPr lang="en-US" b="1" dirty="0"/>
          </a:p>
          <a:p>
            <a:r>
              <a:rPr lang="en-US" dirty="0"/>
              <a:t>Computer Organization and Design: The Hardware Software Interface [RISC-V Edition] David A. Patterson, John L. Hennessy</a:t>
            </a:r>
          </a:p>
          <a:p>
            <a:pPr lvl="1"/>
            <a:r>
              <a:rPr lang="tr-TR" dirty="0"/>
              <a:t>2.</a:t>
            </a:r>
            <a:r>
              <a:rPr lang="en-US" dirty="0"/>
              <a:t> </a:t>
            </a:r>
            <a:r>
              <a:rPr lang="en-US" dirty="0" err="1"/>
              <a:t>Bölüm</a:t>
            </a:r>
            <a:endParaRPr lang="tr-TR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tr-TR" dirty="0"/>
              <a:t>TOBB üniversitesi, </a:t>
            </a:r>
            <a:r>
              <a:rPr lang="tr-TR" dirty="0" err="1"/>
              <a:t>Prof</a:t>
            </a:r>
            <a:r>
              <a:rPr lang="tr-TR" dirty="0"/>
              <a:t> Dr. Oğuz ERGİN, Bilgisayar Mimarisi ve Organizasyonu dersi ders sunumları</a:t>
            </a:r>
            <a:endParaRPr lang="en-US" dirty="0"/>
          </a:p>
          <a:p>
            <a:pPr marL="0" indent="0">
              <a:buNone/>
            </a:pPr>
            <a:endParaRPr lang="tr-TR" i="1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B91A29A-A161-47AA-B745-8E82BCF5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dirty="0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1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Buyrukların Kodlanması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>
          <a:xfrm>
            <a:off x="10751434" y="6507360"/>
            <a:ext cx="602148" cy="151152"/>
          </a:xfrm>
        </p:spPr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20</a:t>
            </a:fld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2" name="Slayt Numarası Yer Tutucusu 3">
            <a:extLst>
              <a:ext uri="{FF2B5EF4-FFF2-40B4-BE49-F238E27FC236}">
                <a16:creationId xmlns:a16="http://schemas.microsoft.com/office/drawing/2014/main" id="{A9CAD561-FB51-4DD0-A120-AB0B0159738C}"/>
              </a:ext>
            </a:extLst>
          </p:cNvPr>
          <p:cNvSpPr txBox="1">
            <a:spLocks/>
          </p:cNvSpPr>
          <p:nvPr/>
        </p:nvSpPr>
        <p:spPr>
          <a:xfrm>
            <a:off x="9567521" y="66974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" name="İçerik Yer Tutucusu 2">
            <a:extLst>
              <a:ext uri="{FF2B5EF4-FFF2-40B4-BE49-F238E27FC236}">
                <a16:creationId xmlns:a16="http://schemas.microsoft.com/office/drawing/2014/main" id="{7759F532-2A5D-492C-BFF1-4CB446AB5935}"/>
              </a:ext>
            </a:extLst>
          </p:cNvPr>
          <p:cNvSpPr txBox="1">
            <a:spLocks/>
          </p:cNvSpPr>
          <p:nvPr/>
        </p:nvSpPr>
        <p:spPr>
          <a:xfrm>
            <a:off x="168482" y="1501341"/>
            <a:ext cx="11953702" cy="5196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Donanımda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buyruklar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elektrik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sinyalleri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iletilir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Sayısal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devrelerdeki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farklı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gerilim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değeri</a:t>
            </a:r>
            <a:r>
              <a:rPr lang="en-US" sz="20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Toprak</a:t>
            </a:r>
            <a:r>
              <a:rPr lang="en-US" sz="18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(0) </a:t>
            </a:r>
          </a:p>
          <a:p>
            <a:pPr lvl="1"/>
            <a:r>
              <a:rPr lang="en-US" sz="1800" dirty="0" err="1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Kaynak</a:t>
            </a:r>
            <a:r>
              <a:rPr lang="en-US" sz="1800" dirty="0"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+mj-lt"/>
              </a:rPr>
              <a:t>Basitçe</a:t>
            </a:r>
            <a:r>
              <a:rPr lang="en-US" sz="2000" dirty="0">
                <a:latin typeface="+mj-lt"/>
              </a:rPr>
              <a:t>, </a:t>
            </a:r>
            <a:r>
              <a:rPr lang="en-US" sz="2000" dirty="0" err="1">
                <a:latin typeface="+mj-lt"/>
              </a:rPr>
              <a:t>bir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buyruk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sayı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olarak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gösterilen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küçük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parçalardan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oluşur</a:t>
            </a:r>
            <a:r>
              <a:rPr lang="en-US" sz="2000" dirty="0">
                <a:latin typeface="+mj-lt"/>
              </a:rPr>
              <a:t>.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add x9, x20, x21	 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 sz="1800" dirty="0" err="1">
                <a:latin typeface="+mj-lt"/>
                <a:sym typeface="Wingdings" panose="05000000000000000000" pitchFamily="2" charset="2"/>
              </a:rPr>
              <a:t>Onluk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+mj-lt"/>
                <a:sym typeface="Wingdings" panose="05000000000000000000" pitchFamily="2" charset="2"/>
              </a:rPr>
              <a:t>Taban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j-lt"/>
                <a:sym typeface="Wingdings" panose="05000000000000000000" pitchFamily="2" charset="2"/>
              </a:rPr>
              <a:t>		</a:t>
            </a:r>
            <a:r>
              <a:rPr lang="tr-TR" sz="1800" dirty="0">
                <a:latin typeface="+mj-lt"/>
                <a:sym typeface="Wingdings" panose="05000000000000000000" pitchFamily="2" charset="2"/>
              </a:rPr>
              <a:t>     	         </a:t>
            </a:r>
            <a:r>
              <a:rPr lang="en-US" sz="1800" dirty="0" err="1">
                <a:latin typeface="+mj-lt"/>
                <a:sym typeface="Wingdings" panose="05000000000000000000" pitchFamily="2" charset="2"/>
              </a:rPr>
              <a:t>İkilik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sz="1800" dirty="0" err="1">
                <a:latin typeface="+mj-lt"/>
                <a:sym typeface="Wingdings" panose="05000000000000000000" pitchFamily="2" charset="2"/>
              </a:rPr>
              <a:t>Taban</a:t>
            </a:r>
            <a:r>
              <a:rPr lang="en-US" sz="1800" dirty="0">
                <a:latin typeface="+mj-lt"/>
                <a:sym typeface="Wingdings" panose="05000000000000000000" pitchFamily="2" charset="2"/>
              </a:rPr>
              <a:t>: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endParaRPr lang="en-US" sz="2000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layt Numarası Yer Tutucusu 3">
            <a:extLst>
              <a:ext uri="{FF2B5EF4-FFF2-40B4-BE49-F238E27FC236}">
                <a16:creationId xmlns:a16="http://schemas.microsoft.com/office/drawing/2014/main" id="{B5FFAB7A-644A-4C47-BA60-BB685D7E1593}"/>
              </a:ext>
            </a:extLst>
          </p:cNvPr>
          <p:cNvSpPr txBox="1">
            <a:spLocks/>
          </p:cNvSpPr>
          <p:nvPr/>
        </p:nvSpPr>
        <p:spPr>
          <a:xfrm>
            <a:off x="9378984" y="684319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30" name="Tablo 5">
            <a:extLst>
              <a:ext uri="{FF2B5EF4-FFF2-40B4-BE49-F238E27FC236}">
                <a16:creationId xmlns:a16="http://schemas.microsoft.com/office/drawing/2014/main" id="{4409E659-AED5-401F-A217-B4A53A6AC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19666"/>
              </p:ext>
            </p:extLst>
          </p:nvPr>
        </p:nvGraphicFramePr>
        <p:xfrm>
          <a:off x="5194169" y="3841947"/>
          <a:ext cx="6664750" cy="39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6631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036948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055802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084083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197204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/>
                        <a:t>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31" name="Sağ Köşeli Ayraç 30">
            <a:extLst>
              <a:ext uri="{FF2B5EF4-FFF2-40B4-BE49-F238E27FC236}">
                <a16:creationId xmlns:a16="http://schemas.microsoft.com/office/drawing/2014/main" id="{503AE492-4D8A-4031-8613-057A5D882FBC}"/>
              </a:ext>
            </a:extLst>
          </p:cNvPr>
          <p:cNvSpPr/>
          <p:nvPr/>
        </p:nvSpPr>
        <p:spPr>
          <a:xfrm rot="16200000">
            <a:off x="5685247" y="3215514"/>
            <a:ext cx="140095" cy="1013019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A38C2B7E-63FA-41E2-88B1-572FE7F80BC6}"/>
              </a:ext>
            </a:extLst>
          </p:cNvPr>
          <p:cNvSpPr txBox="1"/>
          <p:nvPr/>
        </p:nvSpPr>
        <p:spPr>
          <a:xfrm>
            <a:off x="5148569" y="3256172"/>
            <a:ext cx="49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Alan:</a:t>
            </a:r>
            <a:r>
              <a:rPr lang="en-US" dirty="0"/>
              <a:t> </a:t>
            </a:r>
            <a:r>
              <a:rPr lang="en-US" dirty="0" err="1"/>
              <a:t>Buyruğun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endParaRPr lang="en-US" dirty="0"/>
          </a:p>
        </p:txBody>
      </p:sp>
      <p:graphicFrame>
        <p:nvGraphicFramePr>
          <p:cNvPr id="33" name="Tablo 5">
            <a:extLst>
              <a:ext uri="{FF2B5EF4-FFF2-40B4-BE49-F238E27FC236}">
                <a16:creationId xmlns:a16="http://schemas.microsoft.com/office/drawing/2014/main" id="{67204B5D-3D7F-4DFB-8819-0B3BB4254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372205"/>
              </p:ext>
            </p:extLst>
          </p:nvPr>
        </p:nvGraphicFramePr>
        <p:xfrm>
          <a:off x="5175315" y="4329166"/>
          <a:ext cx="671970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022684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072237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072237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072237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240155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10101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6"/>
                          </a:solidFill>
                        </a:rPr>
                        <a:t>10100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0070C0"/>
                          </a:solidFill>
                        </a:rPr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7030A0"/>
                          </a:solidFill>
                        </a:rPr>
                        <a:t>01001</a:t>
                      </a:r>
                      <a:r>
                        <a:rPr lang="en-US" sz="1800" b="1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0110011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34" name="Metin kutusu 33">
            <a:extLst>
              <a:ext uri="{FF2B5EF4-FFF2-40B4-BE49-F238E27FC236}">
                <a16:creationId xmlns:a16="http://schemas.microsoft.com/office/drawing/2014/main" id="{E9FD1B05-4361-4AC2-BAD0-295D9D6BEC51}"/>
              </a:ext>
            </a:extLst>
          </p:cNvPr>
          <p:cNvSpPr txBox="1"/>
          <p:nvPr/>
        </p:nvSpPr>
        <p:spPr>
          <a:xfrm>
            <a:off x="5527664" y="5442963"/>
            <a:ext cx="17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70C0"/>
                </a:solidFill>
              </a:rPr>
              <a:t>Toplama</a:t>
            </a:r>
            <a:r>
              <a:rPr lang="en-US" b="1" dirty="0">
                <a:solidFill>
                  <a:srgbClr val="0070C0"/>
                </a:solidFill>
              </a:rPr>
              <a:t> (add)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3A86F24C-D181-472F-A64A-CF416028EE31}"/>
              </a:ext>
            </a:extLst>
          </p:cNvPr>
          <p:cNvSpPr txBox="1"/>
          <p:nvPr/>
        </p:nvSpPr>
        <p:spPr>
          <a:xfrm>
            <a:off x="6861878" y="5478086"/>
            <a:ext cx="26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err="1">
                <a:solidFill>
                  <a:srgbClr val="C00000"/>
                </a:solidFill>
              </a:rPr>
              <a:t>Kaynak</a:t>
            </a:r>
            <a:r>
              <a:rPr lang="en-US" sz="1400" b="1">
                <a:solidFill>
                  <a:srgbClr val="C00000"/>
                </a:solidFill>
              </a:rPr>
              <a:t> </a:t>
            </a:r>
            <a:r>
              <a:rPr lang="en-US" sz="1400" b="1" err="1">
                <a:solidFill>
                  <a:srgbClr val="C00000"/>
                </a:solidFill>
              </a:rPr>
              <a:t>Yazmacı</a:t>
            </a:r>
            <a:r>
              <a:rPr lang="en-US" sz="1400" b="1">
                <a:solidFill>
                  <a:srgbClr val="C00000"/>
                </a:solidFill>
              </a:rPr>
              <a:t> (x21)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7DA3B917-95FD-4B8D-B8E3-2EBD46D7E52D}"/>
              </a:ext>
            </a:extLst>
          </p:cNvPr>
          <p:cNvSpPr txBox="1"/>
          <p:nvPr/>
        </p:nvSpPr>
        <p:spPr>
          <a:xfrm>
            <a:off x="6861878" y="5847418"/>
            <a:ext cx="26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6"/>
                </a:solidFill>
              </a:rPr>
              <a:t>Kaynak</a:t>
            </a:r>
            <a:r>
              <a:rPr lang="en-US" sz="1400" b="1" dirty="0">
                <a:solidFill>
                  <a:schemeClr val="accent6"/>
                </a:solidFill>
              </a:rPr>
              <a:t> </a:t>
            </a:r>
            <a:r>
              <a:rPr lang="en-US" sz="1400" b="1" dirty="0" err="1">
                <a:solidFill>
                  <a:schemeClr val="accent6"/>
                </a:solidFill>
              </a:rPr>
              <a:t>Yazmacı</a:t>
            </a:r>
            <a:r>
              <a:rPr lang="en-US" sz="1400" b="1" dirty="0">
                <a:solidFill>
                  <a:schemeClr val="accent6"/>
                </a:solidFill>
              </a:rPr>
              <a:t> (x20)</a:t>
            </a:r>
          </a:p>
        </p:txBody>
      </p:sp>
      <p:sp>
        <p:nvSpPr>
          <p:cNvPr id="37" name="Metin kutusu 36">
            <a:extLst>
              <a:ext uri="{FF2B5EF4-FFF2-40B4-BE49-F238E27FC236}">
                <a16:creationId xmlns:a16="http://schemas.microsoft.com/office/drawing/2014/main" id="{79D4FED5-DF76-40BC-B9F3-6AB164E298A9}"/>
              </a:ext>
            </a:extLst>
          </p:cNvPr>
          <p:cNvSpPr txBox="1"/>
          <p:nvPr/>
        </p:nvSpPr>
        <p:spPr>
          <a:xfrm>
            <a:off x="9319181" y="5478086"/>
            <a:ext cx="262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err="1">
                <a:solidFill>
                  <a:srgbClr val="7030A0"/>
                </a:solidFill>
              </a:rPr>
              <a:t>Hedef</a:t>
            </a:r>
            <a:r>
              <a:rPr lang="en-US" sz="1400" b="1">
                <a:solidFill>
                  <a:srgbClr val="7030A0"/>
                </a:solidFill>
              </a:rPr>
              <a:t> </a:t>
            </a:r>
            <a:r>
              <a:rPr lang="en-US" sz="1400" b="1" err="1">
                <a:solidFill>
                  <a:srgbClr val="7030A0"/>
                </a:solidFill>
              </a:rPr>
              <a:t>Yazmacı</a:t>
            </a:r>
            <a:r>
              <a:rPr lang="en-US" sz="1400" b="1">
                <a:solidFill>
                  <a:srgbClr val="7030A0"/>
                </a:solidFill>
              </a:rPr>
              <a:t> (x9)</a:t>
            </a:r>
          </a:p>
        </p:txBody>
      </p: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14E7DA6C-58CB-4641-B1FE-6590137A388A}"/>
              </a:ext>
            </a:extLst>
          </p:cNvPr>
          <p:cNvSpPr txBox="1"/>
          <p:nvPr/>
        </p:nvSpPr>
        <p:spPr>
          <a:xfrm>
            <a:off x="5628028" y="4686480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 bit</a:t>
            </a:r>
          </a:p>
        </p:txBody>
      </p:sp>
      <p:sp>
        <p:nvSpPr>
          <p:cNvPr id="39" name="Metin kutusu 38">
            <a:extLst>
              <a:ext uri="{FF2B5EF4-FFF2-40B4-BE49-F238E27FC236}">
                <a16:creationId xmlns:a16="http://schemas.microsoft.com/office/drawing/2014/main" id="{353FC8BA-62EF-48DB-8F63-F372D4903B43}"/>
              </a:ext>
            </a:extLst>
          </p:cNvPr>
          <p:cNvSpPr txBox="1"/>
          <p:nvPr/>
        </p:nvSpPr>
        <p:spPr>
          <a:xfrm>
            <a:off x="6675373" y="4686480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 bit</a:t>
            </a:r>
          </a:p>
        </p:txBody>
      </p:sp>
      <p:sp>
        <p:nvSpPr>
          <p:cNvPr id="40" name="Metin kutusu 39">
            <a:extLst>
              <a:ext uri="{FF2B5EF4-FFF2-40B4-BE49-F238E27FC236}">
                <a16:creationId xmlns:a16="http://schemas.microsoft.com/office/drawing/2014/main" id="{5DBEEA00-9E2C-4D97-8C53-B8036AA0F330}"/>
              </a:ext>
            </a:extLst>
          </p:cNvPr>
          <p:cNvSpPr txBox="1"/>
          <p:nvPr/>
        </p:nvSpPr>
        <p:spPr>
          <a:xfrm>
            <a:off x="7722718" y="4673286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 bit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EE29C5F-86BD-4015-A5AE-5E2E98F1A08C}"/>
              </a:ext>
            </a:extLst>
          </p:cNvPr>
          <p:cNvSpPr txBox="1"/>
          <p:nvPr/>
        </p:nvSpPr>
        <p:spPr>
          <a:xfrm>
            <a:off x="8761193" y="4673286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 bit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125CE615-04D8-42EC-A3D5-67AA578BCB64}"/>
              </a:ext>
            </a:extLst>
          </p:cNvPr>
          <p:cNvSpPr txBox="1"/>
          <p:nvPr/>
        </p:nvSpPr>
        <p:spPr>
          <a:xfrm>
            <a:off x="9776439" y="4686480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 bit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D28CE2CA-C7BF-44B4-9624-5549F0409744}"/>
              </a:ext>
            </a:extLst>
          </p:cNvPr>
          <p:cNvSpPr txBox="1"/>
          <p:nvPr/>
        </p:nvSpPr>
        <p:spPr>
          <a:xfrm>
            <a:off x="10792184" y="4673286"/>
            <a:ext cx="6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 bit</a:t>
            </a:r>
          </a:p>
        </p:txBody>
      </p:sp>
    </p:spTree>
    <p:extLst>
      <p:ext uri="{BB962C8B-B14F-4D97-AF65-F5344CB8AC3E}">
        <p14:creationId xmlns:p14="http://schemas.microsoft.com/office/powerpoint/2010/main" val="6876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5" grpId="0"/>
      <p:bldP spid="46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 Tipi Komutlar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21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8" name="Tablo 7">
            <a:extLst>
              <a:ext uri="{FF2B5EF4-FFF2-40B4-BE49-F238E27FC236}">
                <a16:creationId xmlns:a16="http://schemas.microsoft.com/office/drawing/2014/main" id="{89A6821F-39C6-4C88-8515-FDD9D50CF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75637"/>
              </p:ext>
            </p:extLst>
          </p:nvPr>
        </p:nvGraphicFramePr>
        <p:xfrm>
          <a:off x="3019719" y="1693870"/>
          <a:ext cx="6152562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5427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3479169542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id="{A75D9723-8BAB-4141-9E13-06A868AAD688}"/>
              </a:ext>
            </a:extLst>
          </p:cNvPr>
          <p:cNvSpPr txBox="1"/>
          <p:nvPr/>
        </p:nvSpPr>
        <p:spPr>
          <a:xfrm>
            <a:off x="3191572" y="2051184"/>
            <a:ext cx="66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7 bit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03A7B2BB-2397-4064-BF27-926A5624EBD7}"/>
              </a:ext>
            </a:extLst>
          </p:cNvPr>
          <p:cNvSpPr txBox="1"/>
          <p:nvPr/>
        </p:nvSpPr>
        <p:spPr>
          <a:xfrm>
            <a:off x="4238917" y="2051184"/>
            <a:ext cx="66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5 bit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C556C5DA-79F2-49FE-A36D-FFAC58E6A1C6}"/>
              </a:ext>
            </a:extLst>
          </p:cNvPr>
          <p:cNvSpPr txBox="1"/>
          <p:nvPr/>
        </p:nvSpPr>
        <p:spPr>
          <a:xfrm>
            <a:off x="5286262" y="2037990"/>
            <a:ext cx="66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5 bit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19D74A6-0151-4773-B6F8-7970F02CC3FF}"/>
              </a:ext>
            </a:extLst>
          </p:cNvPr>
          <p:cNvSpPr txBox="1"/>
          <p:nvPr/>
        </p:nvSpPr>
        <p:spPr>
          <a:xfrm>
            <a:off x="6324737" y="2037990"/>
            <a:ext cx="66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3 bit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0124DDF9-2106-46C9-921F-444A91E51478}"/>
              </a:ext>
            </a:extLst>
          </p:cNvPr>
          <p:cNvSpPr txBox="1"/>
          <p:nvPr/>
        </p:nvSpPr>
        <p:spPr>
          <a:xfrm>
            <a:off x="7339983" y="2051184"/>
            <a:ext cx="66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5 bit</a:t>
            </a:r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B61FE0A2-E592-453D-856D-C7FE9AF0134F}"/>
              </a:ext>
            </a:extLst>
          </p:cNvPr>
          <p:cNvSpPr txBox="1"/>
          <p:nvPr/>
        </p:nvSpPr>
        <p:spPr>
          <a:xfrm>
            <a:off x="8355728" y="2037990"/>
            <a:ext cx="669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7 bit</a:t>
            </a:r>
          </a:p>
        </p:txBody>
      </p:sp>
      <p:graphicFrame>
        <p:nvGraphicFramePr>
          <p:cNvPr id="16" name="Tablo 5">
            <a:extLst>
              <a:ext uri="{FF2B5EF4-FFF2-40B4-BE49-F238E27FC236}">
                <a16:creationId xmlns:a16="http://schemas.microsoft.com/office/drawing/2014/main" id="{6120CA04-7D9B-45CE-8DD3-C914DB9F9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056572"/>
              </p:ext>
            </p:extLst>
          </p:nvPr>
        </p:nvGraphicFramePr>
        <p:xfrm>
          <a:off x="1156448" y="3696676"/>
          <a:ext cx="9598248" cy="168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781">
                  <a:extLst>
                    <a:ext uri="{9D8B030D-6E8A-4147-A177-3AD203B41FA5}">
                      <a16:colId xmlns:a16="http://schemas.microsoft.com/office/drawing/2014/main" val="3670860860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2713553966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1880225224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689786534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1008555624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488517075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2305376117"/>
                    </a:ext>
                  </a:extLst>
                </a:gridCol>
                <a:gridCol w="1199781">
                  <a:extLst>
                    <a:ext uri="{9D8B030D-6E8A-4147-A177-3AD203B41FA5}">
                      <a16:colId xmlns:a16="http://schemas.microsoft.com/office/drawing/2014/main" val="3360285378"/>
                    </a:ext>
                  </a:extLst>
                </a:gridCol>
              </a:tblGrid>
              <a:tr h="560761">
                <a:tc>
                  <a:txBody>
                    <a:bodyPr/>
                    <a:lstStyle/>
                    <a:p>
                      <a:r>
                        <a:rPr lang="en-US" sz="1600" dirty="0" err="1"/>
                        <a:t>Buyruk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hy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işkodu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67801"/>
                  </a:ext>
                </a:extLst>
              </a:tr>
              <a:tr h="560761">
                <a:tc>
                  <a:txBody>
                    <a:bodyPr/>
                    <a:lstStyle/>
                    <a:p>
                      <a:r>
                        <a:rPr lang="en-US" sz="1600" err="1"/>
                        <a:t>topla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0110011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02700"/>
                  </a:ext>
                </a:extLst>
              </a:tr>
              <a:tr h="560761">
                <a:tc>
                  <a:txBody>
                    <a:bodyPr/>
                    <a:lstStyle/>
                    <a:p>
                      <a:r>
                        <a:rPr lang="en-US" sz="1600" err="1"/>
                        <a:t>çıkar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13671"/>
                  </a:ext>
                </a:extLst>
              </a:tr>
            </a:tbl>
          </a:graphicData>
        </a:graphic>
      </p:graphicFrame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57630999-9D07-469E-91A5-5C8F7FD9BB3D}"/>
              </a:ext>
            </a:extLst>
          </p:cNvPr>
          <p:cNvSpPr txBox="1">
            <a:spLocks/>
          </p:cNvSpPr>
          <p:nvPr/>
        </p:nvSpPr>
        <p:spPr>
          <a:xfrm>
            <a:off x="1017196" y="2577931"/>
            <a:ext cx="11953702" cy="42800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Farklı aritmetik buyrukların </a:t>
            </a:r>
            <a:r>
              <a:rPr lang="en-US" sz="2000" b="1"/>
              <a:t>işkodu alanı aynı</a:t>
            </a:r>
            <a:r>
              <a:rPr lang="en-US" sz="2000"/>
              <a:t> </a:t>
            </a:r>
            <a:r>
              <a:rPr lang="en-US" sz="2000" b="1"/>
              <a:t>iş3 ve iş7 alanları farklıdır</a:t>
            </a:r>
            <a:r>
              <a:rPr lang="en-US" sz="200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98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I Tipi Komutlar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22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İçerik Yer Tutucusu 2">
            <a:extLst>
              <a:ext uri="{FF2B5EF4-FFF2-40B4-BE49-F238E27FC236}">
                <a16:creationId xmlns:a16="http://schemas.microsoft.com/office/drawing/2014/main" id="{9510E0B6-25B5-4B91-A5CB-A329DBBA799D}"/>
              </a:ext>
            </a:extLst>
          </p:cNvPr>
          <p:cNvSpPr txBox="1">
            <a:spLocks/>
          </p:cNvSpPr>
          <p:nvPr/>
        </p:nvSpPr>
        <p:spPr>
          <a:xfrm>
            <a:off x="1092310" y="1414536"/>
            <a:ext cx="10247609" cy="5196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Şu</a:t>
            </a:r>
            <a:r>
              <a:rPr lang="en-US" sz="2000" dirty="0"/>
              <a:t> </a:t>
            </a:r>
            <a:r>
              <a:rPr lang="en-US" sz="2000" dirty="0" err="1"/>
              <a:t>ana</a:t>
            </a:r>
            <a:r>
              <a:rPr lang="en-US" sz="2000" dirty="0"/>
              <a:t>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gördüğümüz</a:t>
            </a:r>
            <a:r>
              <a:rPr lang="en-US" sz="2000" dirty="0"/>
              <a:t> RISC-V </a:t>
            </a:r>
            <a:r>
              <a:rPr lang="en-US" sz="2000" dirty="0" err="1"/>
              <a:t>kodlaması</a:t>
            </a:r>
            <a:r>
              <a:rPr lang="en-US" sz="2000" dirty="0"/>
              <a:t> </a:t>
            </a:r>
            <a:r>
              <a:rPr lang="en-US" sz="2000" b="1" dirty="0"/>
              <a:t>R-tipi </a:t>
            </a:r>
            <a:r>
              <a:rPr lang="en-US" sz="2000" dirty="0"/>
              <a:t>(</a:t>
            </a:r>
            <a:r>
              <a:rPr lang="en-US" sz="2000" i="1" dirty="0"/>
              <a:t>register</a:t>
            </a:r>
            <a:r>
              <a:rPr lang="en-US" sz="2000" dirty="0"/>
              <a:t>) </a:t>
            </a:r>
            <a:r>
              <a:rPr lang="en-US" sz="2000" dirty="0" err="1"/>
              <a:t>buyruklar</a:t>
            </a:r>
            <a:r>
              <a:rPr lang="en-US" sz="2000" dirty="0"/>
              <a:t> </a:t>
            </a:r>
            <a:r>
              <a:rPr lang="en-US" sz="2000" dirty="0" err="1"/>
              <a:t>içindi</a:t>
            </a:r>
            <a:r>
              <a:rPr lang="en-US" sz="20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buyruk</a:t>
            </a:r>
            <a:r>
              <a:rPr lang="en-US" sz="2000" dirty="0"/>
              <a:t> tipi: I-tipi (</a:t>
            </a:r>
            <a:r>
              <a:rPr lang="en-US" sz="2000" i="1" dirty="0"/>
              <a:t>immediate</a:t>
            </a:r>
            <a:r>
              <a:rPr lang="en-US" sz="2000" dirty="0"/>
              <a:t>). </a:t>
            </a:r>
            <a:r>
              <a:rPr lang="en-US" sz="2000" dirty="0" err="1"/>
              <a:t>Anlık</a:t>
            </a:r>
            <a:r>
              <a:rPr lang="en-US" sz="2000" dirty="0"/>
              <a:t> </a:t>
            </a:r>
            <a:r>
              <a:rPr lang="en-US" sz="2000" dirty="0" err="1"/>
              <a:t>değer</a:t>
            </a:r>
            <a:r>
              <a:rPr lang="en-US" sz="2000" dirty="0"/>
              <a:t>,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hedef</a:t>
            </a:r>
            <a:r>
              <a:rPr lang="en-US" sz="2000" dirty="0"/>
              <a:t> </a:t>
            </a:r>
            <a:r>
              <a:rPr lang="en-US" sz="2000" dirty="0" err="1"/>
              <a:t>yazmacı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Anlıkla</a:t>
            </a:r>
            <a:r>
              <a:rPr lang="en-US" sz="2000" dirty="0"/>
              <a:t> </a:t>
            </a:r>
            <a:r>
              <a:rPr lang="en-US" sz="2000" dirty="0" err="1"/>
              <a:t>topla</a:t>
            </a:r>
            <a:r>
              <a:rPr lang="en-US" sz="2000" dirty="0"/>
              <a:t> (</a:t>
            </a:r>
            <a:r>
              <a:rPr lang="en-US" sz="2000" dirty="0" err="1">
                <a:latin typeface="Consolas" panose="020B0609020204030204" pitchFamily="49" charset="0"/>
              </a:rPr>
              <a:t>addi</a:t>
            </a:r>
            <a:r>
              <a:rPr lang="en-US" sz="2000" dirty="0"/>
              <a:t>)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yükle</a:t>
            </a:r>
            <a:r>
              <a:rPr lang="en-US" sz="2000" dirty="0"/>
              <a:t> (</a:t>
            </a:r>
            <a:r>
              <a:rPr lang="en-US" sz="2000" dirty="0" err="1">
                <a:latin typeface="Consolas" panose="020B0609020204030204" pitchFamily="49" charset="0"/>
              </a:rPr>
              <a:t>ld</a:t>
            </a:r>
            <a:r>
              <a:rPr lang="en-US" sz="2000" dirty="0"/>
              <a:t>) </a:t>
            </a:r>
            <a:r>
              <a:rPr lang="en-US" sz="2000" dirty="0" err="1"/>
              <a:t>buyrukları</a:t>
            </a:r>
            <a:r>
              <a:rPr lang="en-US" sz="2000" dirty="0"/>
              <a:t>.</a:t>
            </a:r>
          </a:p>
        </p:txBody>
      </p:sp>
      <p:graphicFrame>
        <p:nvGraphicFramePr>
          <p:cNvPr id="19" name="Tablo 18">
            <a:extLst>
              <a:ext uri="{FF2B5EF4-FFF2-40B4-BE49-F238E27FC236}">
                <a16:creationId xmlns:a16="http://schemas.microsoft.com/office/drawing/2014/main" id="{4A82A864-1901-4E0B-94BB-E43A0C912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70392"/>
              </p:ext>
            </p:extLst>
          </p:nvPr>
        </p:nvGraphicFramePr>
        <p:xfrm>
          <a:off x="3009991" y="4051316"/>
          <a:ext cx="512713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5427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025427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anlık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hy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20" name="Metin kutusu 19">
            <a:extLst>
              <a:ext uri="{FF2B5EF4-FFF2-40B4-BE49-F238E27FC236}">
                <a16:creationId xmlns:a16="http://schemas.microsoft.com/office/drawing/2014/main" id="{64FF1988-4CE8-444E-B763-FDA0D6D3BB8F}"/>
              </a:ext>
            </a:extLst>
          </p:cNvPr>
          <p:cNvSpPr txBox="1"/>
          <p:nvPr/>
        </p:nvSpPr>
        <p:spPr>
          <a:xfrm>
            <a:off x="7297074" y="4422156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7 bit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32E1539C-393C-4BCB-8C7E-ED377BAB0A3E}"/>
              </a:ext>
            </a:extLst>
          </p:cNvPr>
          <p:cNvSpPr txBox="1"/>
          <p:nvPr/>
        </p:nvSpPr>
        <p:spPr>
          <a:xfrm>
            <a:off x="6272427" y="4422156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5 bit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A798F655-B75C-4B44-BB36-3E9D98E033A4}"/>
              </a:ext>
            </a:extLst>
          </p:cNvPr>
          <p:cNvSpPr txBox="1"/>
          <p:nvPr/>
        </p:nvSpPr>
        <p:spPr>
          <a:xfrm>
            <a:off x="5263423" y="4422156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3 bit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CB4D112-9515-4E92-B81D-FCF0AFBE8FDB}"/>
              </a:ext>
            </a:extLst>
          </p:cNvPr>
          <p:cNvSpPr txBox="1"/>
          <p:nvPr/>
        </p:nvSpPr>
        <p:spPr>
          <a:xfrm>
            <a:off x="4238776" y="4422156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5 bit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C62A86A-FD95-452B-8BF7-34984E6DBCAB}"/>
              </a:ext>
            </a:extLst>
          </p:cNvPr>
          <p:cNvSpPr txBox="1"/>
          <p:nvPr/>
        </p:nvSpPr>
        <p:spPr>
          <a:xfrm>
            <a:off x="3081908" y="4422156"/>
            <a:ext cx="90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12 bit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41FB9EE7-3DB8-49FD-AC51-BE9826678682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535124" y="4729933"/>
            <a:ext cx="532910" cy="430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2AE1CA7A-DC09-409D-A368-CD1557788BAA}"/>
              </a:ext>
            </a:extLst>
          </p:cNvPr>
          <p:cNvSpPr txBox="1"/>
          <p:nvPr/>
        </p:nvSpPr>
        <p:spPr>
          <a:xfrm>
            <a:off x="4068034" y="5028946"/>
            <a:ext cx="5523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12-bit 2’ye </a:t>
            </a:r>
            <a:r>
              <a:rPr lang="en-US" sz="1400" err="1"/>
              <a:t>tümleyen</a:t>
            </a:r>
            <a:r>
              <a:rPr lang="en-US" sz="1400"/>
              <a:t> </a:t>
            </a:r>
            <a:r>
              <a:rPr lang="en-US" sz="1400" err="1"/>
              <a:t>değeri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err="1"/>
              <a:t>Negatif</a:t>
            </a:r>
            <a:r>
              <a:rPr lang="en-US" sz="1400"/>
              <a:t> </a:t>
            </a:r>
            <a:r>
              <a:rPr lang="en-US" sz="1400" err="1"/>
              <a:t>ve</a:t>
            </a:r>
            <a:r>
              <a:rPr lang="en-US" sz="1400"/>
              <a:t> </a:t>
            </a:r>
            <a:r>
              <a:rPr lang="en-US" sz="1400" err="1"/>
              <a:t>pozitif</a:t>
            </a:r>
            <a:r>
              <a:rPr lang="en-US" sz="1400"/>
              <a:t> </a:t>
            </a:r>
            <a:r>
              <a:rPr lang="en-US" sz="1400" err="1"/>
              <a:t>sayılar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625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I Tipi Komutlar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23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9ACF14D0-994C-4C2E-B4D2-54B960956646}"/>
              </a:ext>
            </a:extLst>
          </p:cNvPr>
          <p:cNvSpPr txBox="1">
            <a:spLocks/>
          </p:cNvSpPr>
          <p:nvPr/>
        </p:nvSpPr>
        <p:spPr>
          <a:xfrm>
            <a:off x="884921" y="1716195"/>
            <a:ext cx="10578073" cy="43829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Kaydet</a:t>
            </a:r>
            <a:r>
              <a:rPr lang="en-US" sz="2000" dirty="0"/>
              <a:t> (</a:t>
            </a:r>
            <a:r>
              <a:rPr lang="en-US" sz="2000" dirty="0" err="1">
                <a:latin typeface="Consolas" panose="020B0609020204030204" pitchFamily="49" charset="0"/>
              </a:rPr>
              <a:t>sd</a:t>
            </a:r>
            <a:r>
              <a:rPr lang="en-US" sz="2000" dirty="0"/>
              <a:t>) </a:t>
            </a:r>
            <a:r>
              <a:rPr lang="en-US" sz="2000" dirty="0" err="1"/>
              <a:t>buyruğu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de </a:t>
            </a:r>
            <a:r>
              <a:rPr lang="en-US" sz="2000" dirty="0" err="1"/>
              <a:t>yeni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kodlamaya</a:t>
            </a:r>
            <a:r>
              <a:rPr lang="en-US" sz="2000" dirty="0"/>
              <a:t> </a:t>
            </a:r>
            <a:r>
              <a:rPr lang="en-US" sz="2000" dirty="0" err="1"/>
              <a:t>ihtiyacımız</a:t>
            </a:r>
            <a:r>
              <a:rPr lang="en-US" sz="2000" dirty="0"/>
              <a:t> var.</a:t>
            </a:r>
          </a:p>
          <a:p>
            <a:r>
              <a:rPr lang="en-US" sz="2000" dirty="0" err="1"/>
              <a:t>İki</a:t>
            </a:r>
            <a:r>
              <a:rPr lang="en-US" sz="2000" dirty="0"/>
              <a:t> </a:t>
            </a:r>
            <a:r>
              <a:rPr lang="en-US" sz="2000" dirty="0" err="1"/>
              <a:t>kaynak</a:t>
            </a:r>
            <a:r>
              <a:rPr lang="en-US" sz="2000" dirty="0"/>
              <a:t> </a:t>
            </a:r>
            <a:r>
              <a:rPr lang="en-US" sz="2000" dirty="0" err="1"/>
              <a:t>yazmacı</a:t>
            </a:r>
            <a:r>
              <a:rPr lang="en-US" sz="2000" dirty="0"/>
              <a:t>,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anlık</a:t>
            </a:r>
            <a:r>
              <a:rPr lang="en-US" sz="2000" dirty="0"/>
              <a:t> </a:t>
            </a:r>
            <a:r>
              <a:rPr lang="en-US" sz="2000" dirty="0" err="1"/>
              <a:t>değer</a:t>
            </a:r>
            <a:r>
              <a:rPr lang="en-US" sz="2000" dirty="0"/>
              <a:t>.</a:t>
            </a: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S-tipi</a:t>
            </a:r>
            <a:r>
              <a:rPr lang="en-US" sz="2000" dirty="0"/>
              <a:t> </a:t>
            </a:r>
            <a:r>
              <a:rPr lang="en-US" sz="2000" dirty="0" err="1"/>
              <a:t>buyruk</a:t>
            </a:r>
            <a:r>
              <a:rPr lang="en-US" sz="2000" dirty="0"/>
              <a:t> </a:t>
            </a:r>
            <a:r>
              <a:rPr lang="en-US" sz="2000" dirty="0" err="1"/>
              <a:t>formatı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tr-T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/>
              <a:t>Kaynak</a:t>
            </a:r>
            <a:r>
              <a:rPr lang="en-US" sz="2000" b="1" dirty="0"/>
              <a:t> </a:t>
            </a:r>
            <a:r>
              <a:rPr lang="en-US" sz="2000" b="1" dirty="0" err="1"/>
              <a:t>yazmaçlarının</a:t>
            </a:r>
            <a:r>
              <a:rPr lang="en-US" sz="2000" b="1" dirty="0"/>
              <a:t> </a:t>
            </a:r>
            <a:r>
              <a:rPr lang="en-US" sz="2000" b="1" dirty="0" err="1"/>
              <a:t>tüm</a:t>
            </a:r>
            <a:r>
              <a:rPr lang="en-US" sz="2000" b="1" dirty="0"/>
              <a:t> </a:t>
            </a:r>
            <a:r>
              <a:rPr lang="en-US" sz="2000" b="1" dirty="0" err="1"/>
              <a:t>formatlarda</a:t>
            </a:r>
            <a:r>
              <a:rPr lang="en-US" sz="2000" b="1" dirty="0"/>
              <a:t> </a:t>
            </a:r>
            <a:r>
              <a:rPr lang="en-US" sz="2000" b="1" dirty="0" err="1"/>
              <a:t>aynı</a:t>
            </a:r>
            <a:r>
              <a:rPr lang="en-US" sz="2000" b="1" dirty="0"/>
              <a:t> </a:t>
            </a:r>
            <a:r>
              <a:rPr lang="en-US" sz="2000" b="1" dirty="0" err="1"/>
              <a:t>yerde</a:t>
            </a:r>
            <a:r>
              <a:rPr lang="en-US" sz="2000" b="1" dirty="0"/>
              <a:t> </a:t>
            </a:r>
            <a:r>
              <a:rPr lang="en-US" sz="2000" b="1" dirty="0" err="1"/>
              <a:t>bulunması</a:t>
            </a:r>
            <a:r>
              <a:rPr lang="en-US" sz="2000" b="1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S-tipi </a:t>
            </a:r>
            <a:r>
              <a:rPr lang="en-US" sz="2000" dirty="0" err="1"/>
              <a:t>buyruklarda</a:t>
            </a:r>
            <a:r>
              <a:rPr lang="en-US" sz="2000" dirty="0"/>
              <a:t> </a:t>
            </a:r>
            <a:r>
              <a:rPr lang="en-US" sz="2000" b="1" dirty="0" err="1"/>
              <a:t>anlık</a:t>
            </a:r>
            <a:r>
              <a:rPr lang="en-US" sz="2000" b="1" dirty="0"/>
              <a:t> </a:t>
            </a:r>
            <a:r>
              <a:rPr lang="en-US" sz="2000" b="1" dirty="0" err="1"/>
              <a:t>iki</a:t>
            </a:r>
            <a:r>
              <a:rPr lang="en-US" sz="2000" b="1" dirty="0"/>
              <a:t> </a:t>
            </a:r>
            <a:r>
              <a:rPr lang="en-US" sz="2000" b="1" dirty="0" err="1"/>
              <a:t>parçaya</a:t>
            </a:r>
            <a:r>
              <a:rPr lang="en-US" sz="2000" b="1" dirty="0"/>
              <a:t> </a:t>
            </a:r>
            <a:r>
              <a:rPr lang="en-US" sz="2000" dirty="0" err="1"/>
              <a:t>ayrılmıştır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Basit</a:t>
            </a:r>
            <a:r>
              <a:rPr lang="en-US" sz="2000" b="1" dirty="0"/>
              <a:t> </a:t>
            </a:r>
            <a:r>
              <a:rPr lang="en-US" sz="2000" b="1" dirty="0" err="1"/>
              <a:t>donanım</a:t>
            </a:r>
            <a:r>
              <a:rPr lang="en-US" sz="2000" b="1" dirty="0"/>
              <a:t>.</a:t>
            </a:r>
          </a:p>
        </p:txBody>
      </p:sp>
      <p:graphicFrame>
        <p:nvGraphicFramePr>
          <p:cNvPr id="15" name="Tablo 14">
            <a:extLst>
              <a:ext uri="{FF2B5EF4-FFF2-40B4-BE49-F238E27FC236}">
                <a16:creationId xmlns:a16="http://schemas.microsoft.com/office/drawing/2014/main" id="{76A82A29-9A5C-4A6B-BD24-D6FC856F8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4606"/>
              </p:ext>
            </p:extLst>
          </p:nvPr>
        </p:nvGraphicFramePr>
        <p:xfrm>
          <a:off x="2069904" y="3411454"/>
          <a:ext cx="8833494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72249">
                  <a:extLst>
                    <a:ext uri="{9D8B030D-6E8A-4147-A177-3AD203B41FA5}">
                      <a16:colId xmlns:a16="http://schemas.microsoft.com/office/drawing/2014/main" val="2218809598"/>
                    </a:ext>
                  </a:extLst>
                </a:gridCol>
                <a:gridCol w="1472249">
                  <a:extLst>
                    <a:ext uri="{9D8B030D-6E8A-4147-A177-3AD203B41FA5}">
                      <a16:colId xmlns:a16="http://schemas.microsoft.com/office/drawing/2014/main" val="577558111"/>
                    </a:ext>
                  </a:extLst>
                </a:gridCol>
                <a:gridCol w="1472249">
                  <a:extLst>
                    <a:ext uri="{9D8B030D-6E8A-4147-A177-3AD203B41FA5}">
                      <a16:colId xmlns:a16="http://schemas.microsoft.com/office/drawing/2014/main" val="78823110"/>
                    </a:ext>
                  </a:extLst>
                </a:gridCol>
                <a:gridCol w="1472249">
                  <a:extLst>
                    <a:ext uri="{9D8B030D-6E8A-4147-A177-3AD203B41FA5}">
                      <a16:colId xmlns:a16="http://schemas.microsoft.com/office/drawing/2014/main" val="1205556400"/>
                    </a:ext>
                  </a:extLst>
                </a:gridCol>
                <a:gridCol w="1472249">
                  <a:extLst>
                    <a:ext uri="{9D8B030D-6E8A-4147-A177-3AD203B41FA5}">
                      <a16:colId xmlns:a16="http://schemas.microsoft.com/office/drawing/2014/main" val="1565584848"/>
                    </a:ext>
                  </a:extLst>
                </a:gridCol>
                <a:gridCol w="1472249">
                  <a:extLst>
                    <a:ext uri="{9D8B030D-6E8A-4147-A177-3AD203B41FA5}">
                      <a16:colId xmlns:a16="http://schemas.microsoft.com/office/drawing/2014/main" val="3262928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anlık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[11:5]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anlık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 [4:0]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işkodu</a:t>
                      </a:r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91429"/>
                  </a:ext>
                </a:extLst>
              </a:tr>
            </a:tbl>
          </a:graphicData>
        </a:graphic>
      </p:graphicFrame>
      <p:sp>
        <p:nvSpPr>
          <p:cNvPr id="16" name="Metin kutusu 15">
            <a:extLst>
              <a:ext uri="{FF2B5EF4-FFF2-40B4-BE49-F238E27FC236}">
                <a16:creationId xmlns:a16="http://schemas.microsoft.com/office/drawing/2014/main" id="{74182EC6-73EE-40F5-8101-9105B203E5BC}"/>
              </a:ext>
            </a:extLst>
          </p:cNvPr>
          <p:cNvSpPr txBox="1"/>
          <p:nvPr/>
        </p:nvSpPr>
        <p:spPr>
          <a:xfrm>
            <a:off x="9824957" y="3794960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7 bit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9A05DB1-8F60-4E45-9022-99365D408AAB}"/>
              </a:ext>
            </a:extLst>
          </p:cNvPr>
          <p:cNvSpPr txBox="1"/>
          <p:nvPr/>
        </p:nvSpPr>
        <p:spPr>
          <a:xfrm>
            <a:off x="8378053" y="3794960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5 bit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23DFAE1B-C1C2-47C4-B4A9-C62CEF9D06B8}"/>
              </a:ext>
            </a:extLst>
          </p:cNvPr>
          <p:cNvSpPr txBox="1"/>
          <p:nvPr/>
        </p:nvSpPr>
        <p:spPr>
          <a:xfrm>
            <a:off x="6931149" y="3794960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3 bit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4654E79D-460E-4A9B-BF16-8FA639F87CA0}"/>
              </a:ext>
            </a:extLst>
          </p:cNvPr>
          <p:cNvSpPr txBox="1"/>
          <p:nvPr/>
        </p:nvSpPr>
        <p:spPr>
          <a:xfrm>
            <a:off x="5429977" y="3794641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5 bit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61FCA25-5223-4D12-85C9-761547A455D8}"/>
              </a:ext>
            </a:extLst>
          </p:cNvPr>
          <p:cNvSpPr txBox="1"/>
          <p:nvPr/>
        </p:nvSpPr>
        <p:spPr>
          <a:xfrm>
            <a:off x="2309072" y="3794641"/>
            <a:ext cx="906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7 bit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E74B4F5E-CA25-4875-AFE7-1C8A50F3BDE0}"/>
              </a:ext>
            </a:extLst>
          </p:cNvPr>
          <p:cNvSpPr txBox="1"/>
          <p:nvPr/>
        </p:nvSpPr>
        <p:spPr>
          <a:xfrm>
            <a:off x="3928805" y="3794960"/>
            <a:ext cx="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5 bit</a:t>
            </a:r>
          </a:p>
        </p:txBody>
      </p:sp>
    </p:spTree>
    <p:extLst>
      <p:ext uri="{BB962C8B-B14F-4D97-AF65-F5344CB8AC3E}">
        <p14:creationId xmlns:p14="http://schemas.microsoft.com/office/powerpoint/2010/main" val="369567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7" grpId="0"/>
      <p:bldP spid="28" grpId="0"/>
      <p:bldP spid="29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Buyruk Kodlaması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24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İçerik Yer Tutucusu 2">
            <a:extLst>
              <a:ext uri="{FF2B5EF4-FFF2-40B4-BE49-F238E27FC236}">
                <a16:creationId xmlns:a16="http://schemas.microsoft.com/office/drawing/2014/main" id="{FE4C2641-A151-4F53-A5D4-9BC7883B129F}"/>
              </a:ext>
            </a:extLst>
          </p:cNvPr>
          <p:cNvSpPr txBox="1">
            <a:spLocks/>
          </p:cNvSpPr>
          <p:nvPr/>
        </p:nvSpPr>
        <p:spPr>
          <a:xfrm>
            <a:off x="1595181" y="1397530"/>
            <a:ext cx="8868572" cy="51960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Her format </a:t>
            </a:r>
            <a:r>
              <a:rPr lang="en-US" sz="1600" dirty="0" err="1"/>
              <a:t>özel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işkodu</a:t>
            </a:r>
            <a:r>
              <a:rPr lang="en-US" sz="1600" dirty="0"/>
              <a:t> </a:t>
            </a:r>
            <a:r>
              <a:rPr lang="en-US" sz="1600" dirty="0" err="1"/>
              <a:t>değerine</a:t>
            </a:r>
            <a:r>
              <a:rPr lang="en-US" sz="1600" dirty="0"/>
              <a:t> </a:t>
            </a:r>
            <a:r>
              <a:rPr lang="en-US" sz="1600" dirty="0" err="1"/>
              <a:t>sahiptir</a:t>
            </a:r>
            <a:r>
              <a:rPr lang="en-US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Donanım</a:t>
            </a:r>
            <a:r>
              <a:rPr lang="en-US" sz="1600" dirty="0"/>
              <a:t> </a:t>
            </a:r>
            <a:r>
              <a:rPr lang="en-US" sz="1600" dirty="0" err="1"/>
              <a:t>işkodu</a:t>
            </a:r>
            <a:r>
              <a:rPr lang="en-US" sz="1600" dirty="0"/>
              <a:t> </a:t>
            </a:r>
            <a:r>
              <a:rPr lang="en-US" sz="1600" dirty="0" err="1"/>
              <a:t>değerine</a:t>
            </a:r>
            <a:r>
              <a:rPr lang="en-US" sz="1600" dirty="0"/>
              <a:t> </a:t>
            </a:r>
            <a:r>
              <a:rPr lang="en-US" sz="1600" dirty="0" err="1"/>
              <a:t>bakarak</a:t>
            </a:r>
            <a:r>
              <a:rPr lang="en-US" sz="1600" dirty="0"/>
              <a:t> </a:t>
            </a:r>
            <a:r>
              <a:rPr lang="en-US" sz="1600" dirty="0" err="1"/>
              <a:t>buyruk</a:t>
            </a:r>
            <a:r>
              <a:rPr lang="en-US" sz="1600" dirty="0"/>
              <a:t> </a:t>
            </a:r>
            <a:r>
              <a:rPr lang="en-US" sz="1600" dirty="0" err="1"/>
              <a:t>formatını</a:t>
            </a:r>
            <a:r>
              <a:rPr lang="en-US" sz="1600" dirty="0"/>
              <a:t> </a:t>
            </a:r>
            <a:r>
              <a:rPr lang="en-US" sz="1600" dirty="0" err="1"/>
              <a:t>anlayabilir</a:t>
            </a:r>
            <a:r>
              <a:rPr lang="en-US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Şu</a:t>
            </a:r>
            <a:r>
              <a:rPr lang="en-US" sz="1600" dirty="0"/>
              <a:t> </a:t>
            </a:r>
            <a:r>
              <a:rPr lang="en-US" sz="1600" dirty="0" err="1"/>
              <a:t>ana</a:t>
            </a:r>
            <a:r>
              <a:rPr lang="en-US" sz="1600" dirty="0"/>
              <a:t> </a:t>
            </a:r>
            <a:r>
              <a:rPr lang="en-US" sz="1600" dirty="0" err="1"/>
              <a:t>kadar</a:t>
            </a:r>
            <a:r>
              <a:rPr lang="en-US" sz="1600" dirty="0"/>
              <a:t> </a:t>
            </a:r>
            <a:r>
              <a:rPr lang="en-US" sz="1600" dirty="0" err="1"/>
              <a:t>gördüğümüz</a:t>
            </a:r>
            <a:r>
              <a:rPr lang="en-US" sz="1600" dirty="0"/>
              <a:t> </a:t>
            </a:r>
            <a:r>
              <a:rPr lang="en-US" sz="1600" dirty="0" err="1"/>
              <a:t>buyrukların</a:t>
            </a:r>
            <a:r>
              <a:rPr lang="en-US" sz="1600" dirty="0"/>
              <a:t> </a:t>
            </a:r>
            <a:r>
              <a:rPr lang="en-US" sz="1600" dirty="0" err="1"/>
              <a:t>formatları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buyruk</a:t>
            </a:r>
            <a:r>
              <a:rPr lang="en-US" sz="1600" dirty="0"/>
              <a:t> </a:t>
            </a:r>
            <a:r>
              <a:rPr lang="en-US" sz="1600" dirty="0" err="1"/>
              <a:t>alanları</a:t>
            </a:r>
            <a:r>
              <a:rPr lang="en-US" sz="1600" dirty="0"/>
              <a:t>:</a:t>
            </a:r>
          </a:p>
        </p:txBody>
      </p:sp>
      <p:graphicFrame>
        <p:nvGraphicFramePr>
          <p:cNvPr id="18" name="Tablo 5">
            <a:extLst>
              <a:ext uri="{FF2B5EF4-FFF2-40B4-BE49-F238E27FC236}">
                <a16:creationId xmlns:a16="http://schemas.microsoft.com/office/drawing/2014/main" id="{1599165F-4917-4497-8BB4-143D464C5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068126"/>
              </p:ext>
            </p:extLst>
          </p:nvPr>
        </p:nvGraphicFramePr>
        <p:xfrm>
          <a:off x="1595182" y="2696126"/>
          <a:ext cx="8624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41">
                  <a:extLst>
                    <a:ext uri="{9D8B030D-6E8A-4147-A177-3AD203B41FA5}">
                      <a16:colId xmlns:a16="http://schemas.microsoft.com/office/drawing/2014/main" val="3670860860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2713553966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188022522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68978653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100855562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488517075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2305376117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33602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Buyruk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iş7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hy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işkodu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err="1"/>
                        <a:t>topla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0110011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0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err="1"/>
                        <a:t>çıkar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0110011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13671"/>
                  </a:ext>
                </a:extLst>
              </a:tr>
            </a:tbl>
          </a:graphicData>
        </a:graphic>
      </p:graphicFrame>
      <p:graphicFrame>
        <p:nvGraphicFramePr>
          <p:cNvPr id="19" name="Tablo 5">
            <a:extLst>
              <a:ext uri="{FF2B5EF4-FFF2-40B4-BE49-F238E27FC236}">
                <a16:creationId xmlns:a16="http://schemas.microsoft.com/office/drawing/2014/main" id="{5DE9F2DD-9D39-46DE-8C7D-730492FF9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96940"/>
              </p:ext>
            </p:extLst>
          </p:nvPr>
        </p:nvGraphicFramePr>
        <p:xfrm>
          <a:off x="1595181" y="3953582"/>
          <a:ext cx="862432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41">
                  <a:extLst>
                    <a:ext uri="{9D8B030D-6E8A-4147-A177-3AD203B41FA5}">
                      <a16:colId xmlns:a16="http://schemas.microsoft.com/office/drawing/2014/main" val="3670860860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2713553966"/>
                    </a:ext>
                  </a:extLst>
                </a:gridCol>
                <a:gridCol w="2156082">
                  <a:extLst>
                    <a:ext uri="{9D8B030D-6E8A-4147-A177-3AD203B41FA5}">
                      <a16:colId xmlns:a16="http://schemas.microsoft.com/office/drawing/2014/main" val="188022522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100855562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488517075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2305376117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33602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Buyruk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Anlık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hy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işkodu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anlıkla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topla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sabit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değer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0010011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02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err="1"/>
                        <a:t>yükle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sabit</a:t>
                      </a:r>
                      <a:r>
                        <a:rPr lang="en-US" sz="1600"/>
                        <a:t> </a:t>
                      </a:r>
                      <a:r>
                        <a:rPr lang="en-US" sz="1600" err="1"/>
                        <a:t>değer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13671"/>
                  </a:ext>
                </a:extLst>
              </a:tr>
            </a:tbl>
          </a:graphicData>
        </a:graphic>
      </p:graphicFrame>
      <p:graphicFrame>
        <p:nvGraphicFramePr>
          <p:cNvPr id="20" name="Tablo 5">
            <a:extLst>
              <a:ext uri="{FF2B5EF4-FFF2-40B4-BE49-F238E27FC236}">
                <a16:creationId xmlns:a16="http://schemas.microsoft.com/office/drawing/2014/main" id="{9B9E0746-C84E-442C-90CD-136A56961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742907"/>
              </p:ext>
            </p:extLst>
          </p:nvPr>
        </p:nvGraphicFramePr>
        <p:xfrm>
          <a:off x="1595181" y="5432361"/>
          <a:ext cx="86243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041">
                  <a:extLst>
                    <a:ext uri="{9D8B030D-6E8A-4147-A177-3AD203B41FA5}">
                      <a16:colId xmlns:a16="http://schemas.microsoft.com/office/drawing/2014/main" val="3670860860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2713553966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188022522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68978653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1008555624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488517075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2305376117"/>
                    </a:ext>
                  </a:extLst>
                </a:gridCol>
                <a:gridCol w="1078041">
                  <a:extLst>
                    <a:ext uri="{9D8B030D-6E8A-4147-A177-3AD203B41FA5}">
                      <a16:colId xmlns:a16="http://schemas.microsoft.com/office/drawing/2014/main" val="336028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Buyruk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anlık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iş3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anlık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işkodu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16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kaydet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S-tipi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adres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yazmaç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adres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0100011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0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6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Örnek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25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7965649" y="2245386"/>
            <a:ext cx="3913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/>
              <a:t>A[30] adresi </a:t>
            </a:r>
            <a:r>
              <a:rPr lang="tr-TR" dirty="0" err="1"/>
              <a:t>ld</a:t>
            </a:r>
            <a:r>
              <a:rPr lang="tr-TR" dirty="0"/>
              <a:t> komutunda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 (8 </a:t>
            </a:r>
            <a:r>
              <a:rPr lang="tr-TR" dirty="0" err="1"/>
              <a:t>Byte</a:t>
            </a:r>
            <a:r>
              <a:rPr lang="tr-TR" dirty="0"/>
              <a:t>) olduğundan 30x8=240 adres </a:t>
            </a:r>
            <a:r>
              <a:rPr lang="tr-TR" dirty="0" err="1"/>
              <a:t>bayte</a:t>
            </a:r>
            <a:r>
              <a:rPr lang="tr-TR" dirty="0"/>
              <a:t> gösterir.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X9 geçici yazmaç</a:t>
            </a:r>
          </a:p>
          <a:p>
            <a:pPr algn="just"/>
            <a:endParaRPr lang="tr-TR" dirty="0"/>
          </a:p>
          <a:p>
            <a:pPr algn="just"/>
            <a:r>
              <a:rPr lang="tr-TR" dirty="0"/>
              <a:t>h---- x21 yazmacında   </a:t>
            </a:r>
          </a:p>
          <a:p>
            <a:pPr algn="just"/>
            <a:endParaRPr lang="tr-TR" dirty="0"/>
          </a:p>
          <a:p>
            <a:pPr algn="just"/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7" y="1917363"/>
            <a:ext cx="3096000" cy="289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17" y="2666063"/>
            <a:ext cx="6888601" cy="10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9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Örnek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17" y="1917363"/>
            <a:ext cx="3096000" cy="2895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r="69107"/>
          <a:stretch/>
        </p:blipFill>
        <p:spPr>
          <a:xfrm>
            <a:off x="784817" y="2666063"/>
            <a:ext cx="2128065" cy="10615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173" y="1412111"/>
            <a:ext cx="3747507" cy="35017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802" y="5073164"/>
            <a:ext cx="5585511" cy="9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53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Örnekler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55" y="2145418"/>
            <a:ext cx="9675216" cy="35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32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Örnekler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28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06" y="1659951"/>
            <a:ext cx="6153932" cy="156636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4537" y="3510490"/>
            <a:ext cx="3539199" cy="23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2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818" y="4260037"/>
            <a:ext cx="5606984" cy="41565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818" y="4822472"/>
            <a:ext cx="5743160" cy="484819"/>
          </a:xfrm>
          <a:prstGeom prst="rect">
            <a:avLst/>
          </a:prstGeom>
        </p:spPr>
      </p:pic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Mantıksal İşlemler</a:t>
            </a:r>
            <a:endParaRPr lang="ko-KR" altLang="en-US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867" y="1831820"/>
            <a:ext cx="6600630" cy="1872913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1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Komutlar: Bilgisayarın Dili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3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Metin kutusu 89"/>
          <p:cNvSpPr txBox="1"/>
          <p:nvPr/>
        </p:nvSpPr>
        <p:spPr>
          <a:xfrm>
            <a:off x="450377" y="1906667"/>
            <a:ext cx="11641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800" dirty="0"/>
              <a:t>MIPS </a:t>
            </a:r>
            <a:r>
              <a:rPr lang="en-US" sz="2800" b="1" dirty="0"/>
              <a:t>M</a:t>
            </a:r>
            <a:r>
              <a:rPr lang="en-US" sz="2800" dirty="0"/>
              <a:t>icroprocessor</a:t>
            </a:r>
            <a:r>
              <a:rPr lang="tr-TR" sz="2800" dirty="0"/>
              <a:t> </a:t>
            </a:r>
            <a:r>
              <a:rPr lang="en-US" sz="2800" dirty="0"/>
              <a:t>without </a:t>
            </a:r>
            <a:r>
              <a:rPr lang="en-US" sz="2800" b="1" dirty="0"/>
              <a:t>I</a:t>
            </a:r>
            <a:r>
              <a:rPr lang="en-US" sz="2800" dirty="0"/>
              <a:t>nterlocked </a:t>
            </a:r>
            <a:r>
              <a:rPr lang="en-US" sz="2800" b="1" dirty="0"/>
              <a:t>P</a:t>
            </a:r>
            <a:r>
              <a:rPr lang="en-US" sz="2800" dirty="0"/>
              <a:t>ipeline </a:t>
            </a:r>
            <a:r>
              <a:rPr lang="en-US" sz="2800" b="1" dirty="0"/>
              <a:t>S</a:t>
            </a:r>
            <a:r>
              <a:rPr lang="en-US" sz="2800" dirty="0"/>
              <a:t>tages</a:t>
            </a:r>
            <a:r>
              <a:rPr lang="tr-TR" sz="2800" dirty="0"/>
              <a:t> 1985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/>
              <a:t>ARM v7 (32 bit) 2011 yılına kadar 9 Milyardan fazla çip üretildi. 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/>
              <a:t>x86 İntel komut Mimarisi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/>
              <a:t>ARM v8 (64 bit) 2013 yılı. Apple A13 işlemcisi ARM v8 mimarisini kullanıyor.</a:t>
            </a:r>
          </a:p>
          <a:p>
            <a:pPr marL="342900" indent="-342900">
              <a:buAutoNum type="arabicPeriod"/>
            </a:pPr>
            <a:r>
              <a:rPr lang="tr-TR" sz="2800" dirty="0"/>
              <a:t>RISC-V Mimarisi </a:t>
            </a:r>
          </a:p>
        </p:txBody>
      </p:sp>
    </p:spTree>
    <p:extLst>
      <p:ext uri="{BB962C8B-B14F-4D97-AF65-F5344CB8AC3E}">
        <p14:creationId xmlns:p14="http://schemas.microsoft.com/office/powerpoint/2010/main" val="2172588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Mantıksal İşlemler (Mantıksal Kaydırma)</a:t>
            </a:r>
            <a:endParaRPr lang="ko-KR" alt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03" y="2170233"/>
            <a:ext cx="7491683" cy="28304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633" y="2837060"/>
            <a:ext cx="6312084" cy="1329587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2002843" y="4286481"/>
            <a:ext cx="80316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Hangi buyruk formatı ?</a:t>
            </a:r>
          </a:p>
          <a:p>
            <a:endParaRPr lang="tr-TR" dirty="0"/>
          </a:p>
          <a:p>
            <a:r>
              <a:rPr lang="tr-TR" dirty="0"/>
              <a:t>Sola kaydırmanın özel tarafı </a:t>
            </a:r>
            <a:r>
              <a:rPr lang="tr-TR" dirty="0" err="1"/>
              <a:t>desimal</a:t>
            </a:r>
            <a:r>
              <a:rPr lang="tr-TR" dirty="0"/>
              <a:t> sayı sisteminde sayıları sola i kaydırdığımızda sayı*10*i elde ederiz. İkili sayı sisteminde sola i kaydırdığımızda sayı sayı*2*i olur. Sağa kaydırdığımızda da 2’ye bölme işlemi gerçekleşir.</a:t>
            </a:r>
          </a:p>
          <a:p>
            <a:r>
              <a:rPr lang="tr-TR" dirty="0"/>
              <a:t>Yukarıdaki örnekte 4 bit kaydırma 2^4=16 ile çarpım anlamına gelir.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203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Mantıksal İşlemler (Mantıksal VE )</a:t>
            </a:r>
            <a:endParaRPr lang="ko-KR" alt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1157115" y="4847475"/>
            <a:ext cx="80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 (</a:t>
            </a:r>
            <a:r>
              <a:rPr lang="tr-TR" dirty="0" err="1"/>
              <a:t>and</a:t>
            </a:r>
            <a:r>
              <a:rPr lang="tr-TR" dirty="0"/>
              <a:t>) işleminde karşılıklı bitler 1-1 geldiğinde sonuç 1 olur.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7" y="2124982"/>
            <a:ext cx="6370199" cy="6295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5" y="2859191"/>
            <a:ext cx="6447881" cy="600506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29" y="1438160"/>
            <a:ext cx="8342810" cy="367114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37" y="3718205"/>
            <a:ext cx="6331354" cy="532706"/>
          </a:xfrm>
          <a:prstGeom prst="rect">
            <a:avLst/>
          </a:prstGeom>
        </p:spPr>
      </p:pic>
      <p:cxnSp>
        <p:nvCxnSpPr>
          <p:cNvPr id="11" name="Düz Bağlayıcı 10"/>
          <p:cNvCxnSpPr/>
          <p:nvPr/>
        </p:nvCxnSpPr>
        <p:spPr>
          <a:xfrm>
            <a:off x="810705" y="3459697"/>
            <a:ext cx="694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0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Mantıksal İşlemler (Mantıksal VEYA)</a:t>
            </a:r>
            <a:endParaRPr lang="ko-KR" altLang="en-US" dirty="0"/>
          </a:p>
        </p:txBody>
      </p:sp>
      <p:sp>
        <p:nvSpPr>
          <p:cNvPr id="4" name="Metin kutusu 3"/>
          <p:cNvSpPr txBox="1"/>
          <p:nvPr/>
        </p:nvSpPr>
        <p:spPr>
          <a:xfrm>
            <a:off x="2002843" y="4286481"/>
            <a:ext cx="803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VEYA (</a:t>
            </a:r>
            <a:r>
              <a:rPr lang="tr-TR" dirty="0" err="1"/>
              <a:t>or</a:t>
            </a:r>
            <a:r>
              <a:rPr lang="tr-TR" dirty="0"/>
              <a:t>) işleminde bitlerden birisinin 1 olması sonucu 1 yapar. 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37" y="2124982"/>
            <a:ext cx="6370199" cy="62956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955" y="2859191"/>
            <a:ext cx="6447881" cy="600506"/>
          </a:xfrm>
          <a:prstGeom prst="rect">
            <a:avLst/>
          </a:prstGeom>
        </p:spPr>
      </p:pic>
      <p:cxnSp>
        <p:nvCxnSpPr>
          <p:cNvPr id="8" name="Düz Bağlayıcı 7"/>
          <p:cNvCxnSpPr/>
          <p:nvPr/>
        </p:nvCxnSpPr>
        <p:spPr>
          <a:xfrm>
            <a:off x="810705" y="3459697"/>
            <a:ext cx="6947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36" y="1478493"/>
            <a:ext cx="6250099" cy="43448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955" y="3530215"/>
            <a:ext cx="6447880" cy="596910"/>
          </a:xfrm>
          <a:prstGeom prst="rect">
            <a:avLst/>
          </a:prstGeom>
        </p:spPr>
      </p:pic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Karar Verme Buyrukları</a:t>
            </a:r>
            <a:endParaRPr lang="ko-KR" alt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77" y="1846058"/>
            <a:ext cx="3755536" cy="4343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92" y="2380169"/>
            <a:ext cx="3320110" cy="447871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6561056" y="1677971"/>
            <a:ext cx="50258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Bilgisayarları hesap makinelerinden ayıran nedir?</a:t>
            </a:r>
          </a:p>
          <a:p>
            <a:endParaRPr lang="tr-TR" dirty="0"/>
          </a:p>
          <a:p>
            <a:r>
              <a:rPr lang="tr-TR" dirty="0" err="1"/>
              <a:t>beq</a:t>
            </a:r>
            <a:r>
              <a:rPr lang="tr-TR" dirty="0"/>
              <a:t> = Eşit ise L1 etiketine dallan</a:t>
            </a:r>
          </a:p>
          <a:p>
            <a:r>
              <a:rPr lang="tr-TR" dirty="0" err="1"/>
              <a:t>bne</a:t>
            </a:r>
            <a:r>
              <a:rPr lang="tr-TR" dirty="0"/>
              <a:t> = Eşit değil ise L1 etiketine dallan</a:t>
            </a:r>
          </a:p>
          <a:p>
            <a:endParaRPr lang="tr-TR" dirty="0"/>
          </a:p>
          <a:p>
            <a:r>
              <a:rPr lang="tr-TR" dirty="0"/>
              <a:t>Bu iki buyruk </a:t>
            </a:r>
            <a:r>
              <a:rPr lang="tr-TR" dirty="0" err="1"/>
              <a:t>if</a:t>
            </a:r>
            <a:r>
              <a:rPr lang="tr-TR" dirty="0"/>
              <a:t> ve </a:t>
            </a:r>
            <a:r>
              <a:rPr lang="tr-TR" dirty="0" err="1"/>
              <a:t>go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yapılarının bir arada kullanılmasına benzer.</a:t>
            </a:r>
          </a:p>
          <a:p>
            <a:endParaRPr lang="tr-TR" dirty="0"/>
          </a:p>
          <a:p>
            <a:r>
              <a:rPr lang="tr-TR" dirty="0"/>
              <a:t> 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62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Karar Verme Buyrukları</a:t>
            </a:r>
            <a:endParaRPr lang="ko-KR" altLang="en-US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72" y="1940102"/>
            <a:ext cx="5971767" cy="40717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955" y="2740108"/>
            <a:ext cx="4779037" cy="286884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989814" y="2667786"/>
            <a:ext cx="559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f,g,h,i,j</a:t>
            </a:r>
            <a:r>
              <a:rPr lang="tr-TR" dirty="0"/>
              <a:t> verileri x19-x23 yazmaçlarında bulunsun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14" y="3531753"/>
            <a:ext cx="4566803" cy="32984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15" y="4087647"/>
            <a:ext cx="5480172" cy="298432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814" y="4617807"/>
            <a:ext cx="4755785" cy="29057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814" y="5072349"/>
            <a:ext cx="3779429" cy="416234"/>
          </a:xfrm>
          <a:prstGeom prst="rect">
            <a:avLst/>
          </a:prstGeom>
        </p:spPr>
      </p:pic>
      <p:sp>
        <p:nvSpPr>
          <p:cNvPr id="11" name="Slayt Numarası Yer Tutucusu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3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 Döngüler</a:t>
            </a:r>
            <a:endParaRPr lang="ko-KR" altLang="en-US" dirty="0"/>
          </a:p>
        </p:txBody>
      </p:sp>
      <p:sp>
        <p:nvSpPr>
          <p:cNvPr id="5" name="Metin kutusu 4"/>
          <p:cNvSpPr txBox="1"/>
          <p:nvPr/>
        </p:nvSpPr>
        <p:spPr>
          <a:xfrm>
            <a:off x="664330" y="2450958"/>
            <a:ext cx="734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 ve k verileri x22-x24 , </a:t>
            </a:r>
            <a:r>
              <a:rPr lang="tr-TR" dirty="0" err="1"/>
              <a:t>save</a:t>
            </a:r>
            <a:r>
              <a:rPr lang="tr-TR" dirty="0"/>
              <a:t>--- x25 yazmaçlarında bulunsun.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25" y="1549376"/>
            <a:ext cx="3740496" cy="739342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7" y="3512082"/>
            <a:ext cx="6151378" cy="35759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51" y="4011786"/>
            <a:ext cx="6075896" cy="29171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546" y="4488846"/>
            <a:ext cx="5358879" cy="28230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546" y="4861306"/>
            <a:ext cx="6075901" cy="35759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546" y="5332645"/>
            <a:ext cx="4188983" cy="282308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46" y="5686962"/>
            <a:ext cx="4453145" cy="564615"/>
          </a:xfrm>
          <a:prstGeom prst="rect">
            <a:avLst/>
          </a:prstGeom>
        </p:spPr>
      </p:pic>
      <p:sp>
        <p:nvSpPr>
          <p:cNvPr id="17" name="Slayt Numarası Yer Tutucusu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Neden RISC-V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4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50377" y="1906667"/>
            <a:ext cx="11641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800" dirty="0"/>
              <a:t>MIPS Mimarisinin Tasarımcıları tarafından oluşturuldu.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 err="1"/>
              <a:t>MIPSin</a:t>
            </a:r>
            <a:r>
              <a:rPr lang="tr-TR" sz="2800" dirty="0"/>
              <a:t> bazı iyileştirmeler ile oluşturuldu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/>
              <a:t>RISC mimarisi komutları kullanılmakta.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/>
              <a:t>Donanım basittir.</a:t>
            </a:r>
          </a:p>
          <a:p>
            <a:pPr marL="342900" indent="-342900">
              <a:buAutoNum type="arabicPeriod"/>
            </a:pPr>
            <a:endParaRPr lang="tr-TR" sz="2800" dirty="0"/>
          </a:p>
          <a:p>
            <a:pPr marL="342900" indent="-342900">
              <a:buAutoNum type="arabicPeriod"/>
            </a:pPr>
            <a:r>
              <a:rPr lang="tr-TR" sz="2800" dirty="0"/>
              <a:t>Gömülü sistemlerde (Cisco, Sony </a:t>
            </a:r>
            <a:r>
              <a:rPr lang="tr-TR" sz="2800" dirty="0" err="1"/>
              <a:t>PlayStation</a:t>
            </a:r>
            <a:r>
              <a:rPr lang="tr-TR" sz="2800" dirty="0"/>
              <a:t>, </a:t>
            </a:r>
            <a:r>
              <a:rPr lang="tr-TR" sz="2800" dirty="0" err="1"/>
              <a:t>Nintendo</a:t>
            </a:r>
            <a:r>
              <a:rPr lang="tr-TR" sz="2800" dirty="0"/>
              <a:t> vb. ) kullanılmaktadır</a:t>
            </a:r>
          </a:p>
        </p:txBody>
      </p:sp>
    </p:spTree>
    <p:extLst>
      <p:ext uri="{BB962C8B-B14F-4D97-AF65-F5344CB8AC3E}">
        <p14:creationId xmlns:p14="http://schemas.microsoft.com/office/powerpoint/2010/main" val="110878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Bilgisayar Donanım İşlemleri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5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450377" y="1906667"/>
            <a:ext cx="1164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Aritmetik İşlemler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2843008"/>
            <a:ext cx="3243917" cy="69786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833" y="3680522"/>
            <a:ext cx="2533682" cy="1329208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4793688" y="2894537"/>
            <a:ext cx="6245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Toplama işleminde  a=</a:t>
            </a:r>
            <a:r>
              <a:rPr lang="tr-TR" dirty="0" err="1"/>
              <a:t>b+c</a:t>
            </a:r>
            <a:r>
              <a:rPr lang="tr-TR" dirty="0"/>
              <a:t> (b ile c’yi topla, a’nın içine koy)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4793688" y="3883461"/>
            <a:ext cx="6245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Aritmetik komutu en fazla 3 adet değişkene sahip olmalıdır. Yandaki işlemde 4 adet değişkenin toplamını a’ya yerleştiren program görülmektedir.</a:t>
            </a:r>
          </a:p>
        </p:txBody>
      </p:sp>
    </p:spTree>
    <p:extLst>
      <p:ext uri="{BB962C8B-B14F-4D97-AF65-F5344CB8AC3E}">
        <p14:creationId xmlns:p14="http://schemas.microsoft.com/office/powerpoint/2010/main" val="149856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Komut Kümesi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6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60" y="2341491"/>
            <a:ext cx="9569542" cy="169318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2683" y="3391622"/>
            <a:ext cx="3516390" cy="54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47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Komut Kümesi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7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099" y="1492566"/>
            <a:ext cx="7765801" cy="38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25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Komut Kümesi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8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536" y="1376818"/>
            <a:ext cx="7869001" cy="491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62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0376" y="339920"/>
            <a:ext cx="11136573" cy="587493"/>
          </a:xfrm>
        </p:spPr>
        <p:txBody>
          <a:bodyPr>
            <a:normAutofit/>
          </a:bodyPr>
          <a:lstStyle/>
          <a:p>
            <a:r>
              <a:rPr lang="tr-TR" altLang="ko-KR" dirty="0"/>
              <a:t>RISC-V te Derleme</a:t>
            </a:r>
            <a:endParaRPr lang="ko-KR" alt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09E8-EDB3-4BFB-9C63-B01D176D4351}" type="slidenum">
              <a:rPr lang="ko-KR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/>
              <a:t>9</a:t>
            </a:fld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441" y="2004397"/>
            <a:ext cx="2258883" cy="9084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217" y="3560042"/>
            <a:ext cx="2175595" cy="101195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018662" y="2004397"/>
            <a:ext cx="3978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RISC-V te çevirici dil komutlarına tercüme</a:t>
            </a:r>
            <a:r>
              <a:rPr lang="tr-TR" b="1" dirty="0"/>
              <a:t> </a:t>
            </a:r>
            <a:r>
              <a:rPr lang="tr-TR" b="1" dirty="0">
                <a:solidFill>
                  <a:srgbClr val="FF0000"/>
                </a:solidFill>
              </a:rPr>
              <a:t>derleyici </a:t>
            </a:r>
            <a:r>
              <a:rPr lang="tr-TR" dirty="0"/>
              <a:t>tarafından yapılır.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6018662" y="3450210"/>
            <a:ext cx="4181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RISC-V komutu iki kaynak yazmacı üzerinde işlem yapar ve sonucu bir hedef yazmaca koyar. İki basit ifade ile direkt RISC-V diline çevrilir.</a:t>
            </a:r>
          </a:p>
        </p:txBody>
      </p:sp>
    </p:spTree>
    <p:extLst>
      <p:ext uri="{BB962C8B-B14F-4D97-AF65-F5344CB8AC3E}">
        <p14:creationId xmlns:p14="http://schemas.microsoft.com/office/powerpoint/2010/main" val="345369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10911</TotalTime>
  <Words>1484</Words>
  <Application>Microsoft Office PowerPoint</Application>
  <PresentationFormat>Geniş ekran</PresentationFormat>
  <Paragraphs>401</Paragraphs>
  <Slides>35</Slides>
  <Notes>27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1" baseType="lpstr">
      <vt:lpstr>微软雅黑</vt:lpstr>
      <vt:lpstr>Arial</vt:lpstr>
      <vt:lpstr>Book Antiqua</vt:lpstr>
      <vt:lpstr>Calibri</vt:lpstr>
      <vt:lpstr>Consolas</vt:lpstr>
      <vt:lpstr>Office 主题</vt:lpstr>
      <vt:lpstr>PowerPoint Sunusu</vt:lpstr>
      <vt:lpstr>Okuma Listesi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umit senturk</dc:creator>
  <cp:lastModifiedBy>ÜMİT</cp:lastModifiedBy>
  <cp:revision>310</cp:revision>
  <dcterms:created xsi:type="dcterms:W3CDTF">2015-12-24T07:33:27Z</dcterms:created>
  <dcterms:modified xsi:type="dcterms:W3CDTF">2022-07-21T10:23:09Z</dcterms:modified>
</cp:coreProperties>
</file>