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87" r:id="rId2"/>
    <p:sldId id="295" r:id="rId3"/>
    <p:sldId id="343" r:id="rId4"/>
    <p:sldId id="366" r:id="rId5"/>
    <p:sldId id="348" r:id="rId6"/>
    <p:sldId id="346" r:id="rId7"/>
    <p:sldId id="349" r:id="rId8"/>
    <p:sldId id="350" r:id="rId9"/>
    <p:sldId id="352" r:id="rId10"/>
    <p:sldId id="355" r:id="rId11"/>
    <p:sldId id="356" r:id="rId12"/>
    <p:sldId id="357" r:id="rId13"/>
    <p:sldId id="358" r:id="rId14"/>
    <p:sldId id="353" r:id="rId15"/>
    <p:sldId id="354" r:id="rId16"/>
    <p:sldId id="351" r:id="rId17"/>
    <p:sldId id="347" r:id="rId18"/>
    <p:sldId id="359" r:id="rId19"/>
    <p:sldId id="360" r:id="rId20"/>
    <p:sldId id="361" r:id="rId21"/>
    <p:sldId id="3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693B05DB-5B5C-494B-A114-458347B33E71}">
          <p14:sldIdLst>
            <p14:sldId id="287"/>
            <p14:sldId id="295"/>
            <p14:sldId id="343"/>
            <p14:sldId id="366"/>
            <p14:sldId id="348"/>
            <p14:sldId id="346"/>
            <p14:sldId id="349"/>
            <p14:sldId id="350"/>
            <p14:sldId id="352"/>
            <p14:sldId id="355"/>
            <p14:sldId id="356"/>
            <p14:sldId id="357"/>
            <p14:sldId id="358"/>
            <p14:sldId id="353"/>
            <p14:sldId id="354"/>
            <p14:sldId id="351"/>
            <p14:sldId id="347"/>
            <p14:sldId id="359"/>
            <p14:sldId id="360"/>
            <p14:sldId id="361"/>
            <p14:sldId id="362"/>
          </p14:sldIdLst>
        </p14:section>
        <p14:section name="Tek Vuruşluk İşlemci" id="{5BE96A19-6533-47F5-B73E-898D4BFA2DA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2D2D"/>
    <a:srgbClr val="D6E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020" autoAdjust="0"/>
  </p:normalViewPr>
  <p:slideViewPr>
    <p:cSldViewPr snapToGrid="0">
      <p:cViewPr varScale="1">
        <p:scale>
          <a:sx n="79" d="100"/>
          <a:sy n="79" d="100"/>
        </p:scale>
        <p:origin x="80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48:08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47 110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CFB6-CE2B-431B-B63B-8A0E5C47C8BE}" type="datetimeFigureOut">
              <a:rPr lang="zh-CN" altLang="en-US" smtClean="0"/>
              <a:pPr/>
              <a:t>2021/11/16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9857-3E28-4C90-825C-C38A910FF1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7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10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7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178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8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1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98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934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8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53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7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7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3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3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58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3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1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9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5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3748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31628"/>
            <a:ext cx="12192000" cy="8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0376" y="184472"/>
            <a:ext cx="11136573" cy="58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0376" y="726527"/>
            <a:ext cx="11136573" cy="407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6407464"/>
            <a:ext cx="11089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0700385" y="6504441"/>
            <a:ext cx="960035" cy="178299"/>
            <a:chOff x="392324" y="1465385"/>
            <a:chExt cx="1388851" cy="567843"/>
          </a:xfrm>
        </p:grpSpPr>
        <p:sp>
          <p:nvSpPr>
            <p:cNvPr id="11" name="Rectangle 10"/>
            <p:cNvSpPr/>
            <p:nvPr/>
          </p:nvSpPr>
          <p:spPr>
            <a:xfrm>
              <a:off x="392324" y="1465385"/>
              <a:ext cx="979277" cy="567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7771" y="6518015"/>
            <a:ext cx="602148" cy="15115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3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0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7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160" y="365125"/>
            <a:ext cx="8869680" cy="671195"/>
          </a:xfrm>
        </p:spPr>
        <p:txBody>
          <a:bodyPr/>
          <a:lstStyle>
            <a:lvl1pPr algn="ctr"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9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17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3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971307" y="1923757"/>
            <a:ext cx="6537325" cy="58749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altLang="ko-KR" sz="4400" b="1" dirty="0">
                <a:solidFill>
                  <a:schemeClr val="accent1"/>
                </a:solidFill>
              </a:rPr>
              <a:t>BİLGİSAYAR MİMARİSİ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103627" y="6137224"/>
            <a:ext cx="6537325" cy="3113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altLang="ko-KR" sz="2000" dirty="0">
                <a:solidFill>
                  <a:schemeClr val="accent1"/>
                </a:solidFill>
              </a:rPr>
              <a:t>Dr. </a:t>
            </a:r>
            <a:r>
              <a:rPr lang="tr-TR" altLang="ko-KR" sz="2000" dirty="0" err="1">
                <a:solidFill>
                  <a:schemeClr val="accent1"/>
                </a:solidFill>
              </a:rPr>
              <a:t>Öğr</a:t>
            </a:r>
            <a:r>
              <a:rPr lang="tr-TR" altLang="ko-KR" sz="2000" dirty="0">
                <a:solidFill>
                  <a:schemeClr val="accent1"/>
                </a:solidFill>
              </a:rPr>
              <a:t>. Üyesi Ümit ŞENTÜRK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89390" y="2587102"/>
            <a:ext cx="6147123" cy="340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tr-TR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2021-2022         5. HAFTA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1101970" y="753515"/>
            <a:ext cx="803030" cy="776406"/>
            <a:chOff x="1101969" y="1465385"/>
            <a:chExt cx="679206" cy="567843"/>
          </a:xfrm>
          <a:solidFill>
            <a:schemeClr val="accent2"/>
          </a:solidFill>
        </p:grpSpPr>
        <p:sp>
          <p:nvSpPr>
            <p:cNvPr id="13" name="Rectangle 4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accent1"/>
                </a:solidFill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accent1"/>
                </a:solidFill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accent1"/>
                </a:solidFill>
              </a:endParaRPr>
            </a:p>
          </p:txBody>
        </p:sp>
      </p:grpSp>
      <p:cxnSp>
        <p:nvCxnSpPr>
          <p:cNvPr id="16" name="Straight Connector 9"/>
          <p:cNvCxnSpPr/>
          <p:nvPr/>
        </p:nvCxnSpPr>
        <p:spPr>
          <a:xfrm>
            <a:off x="1091823" y="2477365"/>
            <a:ext cx="64168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6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R-Tipi Buyruklar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10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B77817F-72A4-4BAC-B28D-66D481BD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57" y="3352631"/>
            <a:ext cx="6316662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f04-06-P374493">
            <a:extLst>
              <a:ext uri="{FF2B5EF4-FFF2-40B4-BE49-F238E27FC236}">
                <a16:creationId xmlns:a16="http://schemas.microsoft.com/office/drawing/2014/main" id="{875E0E92-6D53-40F0-8B99-AE458E51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4" y="1347618"/>
            <a:ext cx="51435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00BEF54-3B6C-442A-BB95-C2A739753830}"/>
              </a:ext>
            </a:extLst>
          </p:cNvPr>
          <p:cNvSpPr txBox="1">
            <a:spLocks noChangeArrowheads="1"/>
          </p:cNvSpPr>
          <p:nvPr/>
        </p:nvSpPr>
        <p:spPr>
          <a:xfrm>
            <a:off x="7251701" y="1493871"/>
            <a:ext cx="5830111" cy="1920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sz="2000" dirty="0">
                <a:solidFill>
                  <a:srgbClr val="00B0F0"/>
                </a:solidFill>
              </a:rPr>
              <a:t>İki adet kaynak (okuma) yazmacı</a:t>
            </a:r>
            <a:endParaRPr lang="en-US" altLang="en-US" sz="2000" dirty="0">
              <a:solidFill>
                <a:srgbClr val="00B0F0"/>
              </a:solidFill>
            </a:endParaRPr>
          </a:p>
          <a:p>
            <a:r>
              <a:rPr lang="tr-TR" altLang="en-US" sz="2000" dirty="0">
                <a:solidFill>
                  <a:srgbClr val="00B0F0"/>
                </a:solidFill>
              </a:rPr>
              <a:t>ALU işlemleri</a:t>
            </a:r>
            <a:endParaRPr lang="en-US" altLang="en-US" sz="2000" dirty="0">
              <a:solidFill>
                <a:srgbClr val="00B0F0"/>
              </a:solidFill>
            </a:endParaRPr>
          </a:p>
          <a:p>
            <a:r>
              <a:rPr lang="tr-TR" altLang="en-US" sz="2000" dirty="0">
                <a:solidFill>
                  <a:srgbClr val="00B0F0"/>
                </a:solidFill>
              </a:rPr>
              <a:t>Hedef yazmaç (Write) işlemi</a:t>
            </a:r>
            <a:endParaRPr lang="en-AU" altLang="en-US" sz="2000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75786C56-EE01-4731-AFEF-C8E7783BF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508201"/>
              </p:ext>
            </p:extLst>
          </p:nvPr>
        </p:nvGraphicFramePr>
        <p:xfrm>
          <a:off x="1666678" y="6427834"/>
          <a:ext cx="825553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5922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</a:rPr>
                        <a:t>ky1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hy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R tipi – </a:t>
            </a:r>
            <a:r>
              <a:rPr lang="tr-TR" dirty="0" err="1"/>
              <a:t>Load</a:t>
            </a:r>
            <a:r>
              <a:rPr lang="tr-TR" dirty="0"/>
              <a:t> ve </a:t>
            </a:r>
            <a:r>
              <a:rPr lang="tr-TR" dirty="0" err="1"/>
              <a:t>Store</a:t>
            </a:r>
            <a:r>
              <a:rPr lang="tr-TR" dirty="0"/>
              <a:t> Buyrukları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11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F383118A-0327-484E-A42E-0610202D0040}"/>
              </a:ext>
            </a:extLst>
          </p:cNvPr>
          <p:cNvGrpSpPr/>
          <p:nvPr/>
        </p:nvGrpSpPr>
        <p:grpSpPr>
          <a:xfrm>
            <a:off x="3544768" y="2657450"/>
            <a:ext cx="6802999" cy="2765596"/>
            <a:chOff x="2908601" y="1936717"/>
            <a:chExt cx="8431318" cy="3959225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5479E739-C2B8-4479-AD64-E36889A22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269" y="1936717"/>
              <a:ext cx="8121650" cy="395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Mürekkep 15">
                  <a:extLst>
                    <a:ext uri="{FF2B5EF4-FFF2-40B4-BE49-F238E27FC236}">
                      <a16:creationId xmlns:a16="http://schemas.microsoft.com/office/drawing/2014/main" id="{2FCC2366-5A5B-4358-BA80-65FB5884D397}"/>
                    </a:ext>
                  </a:extLst>
                </p14:cNvPr>
                <p14:cNvContentPartPr/>
                <p14:nvPr/>
              </p14:nvContentPartPr>
              <p14:xfrm>
                <a:off x="2908601" y="5116550"/>
                <a:ext cx="360" cy="360"/>
              </p14:xfrm>
            </p:contentPart>
          </mc:Choice>
          <mc:Fallback xmlns="">
            <p:pic>
              <p:nvPicPr>
                <p:cNvPr id="16" name="Mürekkep 15">
                  <a:extLst>
                    <a:ext uri="{FF2B5EF4-FFF2-40B4-BE49-F238E27FC236}">
                      <a16:creationId xmlns:a16="http://schemas.microsoft.com/office/drawing/2014/main" id="{2FCC2366-5A5B-4358-BA80-65FB5884D3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4281" y="51122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6" descr="f04-06-P374493">
            <a:extLst>
              <a:ext uri="{FF2B5EF4-FFF2-40B4-BE49-F238E27FC236}">
                <a16:creationId xmlns:a16="http://schemas.microsoft.com/office/drawing/2014/main" id="{F04CF0F6-473A-4612-A40D-B45ABC1B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67" y="1192193"/>
            <a:ext cx="4013150" cy="29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Tablo 21">
            <a:extLst>
              <a:ext uri="{FF2B5EF4-FFF2-40B4-BE49-F238E27FC236}">
                <a16:creationId xmlns:a16="http://schemas.microsoft.com/office/drawing/2014/main" id="{B88791A3-4656-42CE-BA32-5E7BE6049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76376"/>
              </p:ext>
            </p:extLst>
          </p:nvPr>
        </p:nvGraphicFramePr>
        <p:xfrm>
          <a:off x="1666678" y="5967299"/>
          <a:ext cx="825553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75922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</a:rPr>
                        <a:t>ky1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hy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graphicFrame>
        <p:nvGraphicFramePr>
          <p:cNvPr id="24" name="Tablo 23">
            <a:extLst>
              <a:ext uri="{FF2B5EF4-FFF2-40B4-BE49-F238E27FC236}">
                <a16:creationId xmlns:a16="http://schemas.microsoft.com/office/drawing/2014/main" id="{0FD97EC5-FCF2-4FF6-BE3E-16F9A2801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95291"/>
              </p:ext>
            </p:extLst>
          </p:nvPr>
        </p:nvGraphicFramePr>
        <p:xfrm>
          <a:off x="1666678" y="6427834"/>
          <a:ext cx="825553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844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375922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</a:rPr>
                        <a:t>Anlık Değer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hy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26" name="Metin kutusu 25">
            <a:extLst>
              <a:ext uri="{FF2B5EF4-FFF2-40B4-BE49-F238E27FC236}">
                <a16:creationId xmlns:a16="http://schemas.microsoft.com/office/drawing/2014/main" id="{9FD512ED-B133-487D-8A3E-A3D60DADD106}"/>
              </a:ext>
            </a:extLst>
          </p:cNvPr>
          <p:cNvSpPr txBox="1"/>
          <p:nvPr/>
        </p:nvSpPr>
        <p:spPr>
          <a:xfrm>
            <a:off x="581259" y="595462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R-tipi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36A670EA-2A4F-4F19-B939-E1314F4B86D1}"/>
              </a:ext>
            </a:extLst>
          </p:cNvPr>
          <p:cNvSpPr txBox="1"/>
          <p:nvPr/>
        </p:nvSpPr>
        <p:spPr>
          <a:xfrm>
            <a:off x="581259" y="643938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</a:t>
            </a:r>
            <a:r>
              <a:rPr lang="en-US" sz="1800" dirty="0"/>
              <a:t>-tipi</a:t>
            </a:r>
          </a:p>
        </p:txBody>
      </p:sp>
      <p:graphicFrame>
        <p:nvGraphicFramePr>
          <p:cNvPr id="29" name="Tablo 28">
            <a:extLst>
              <a:ext uri="{FF2B5EF4-FFF2-40B4-BE49-F238E27FC236}">
                <a16:creationId xmlns:a16="http://schemas.microsoft.com/office/drawing/2014/main" id="{8E60A571-0BB5-4781-B39A-C2550A8ED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43601"/>
              </p:ext>
            </p:extLst>
          </p:nvPr>
        </p:nvGraphicFramePr>
        <p:xfrm>
          <a:off x="1668413" y="5479912"/>
          <a:ext cx="872620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4541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360658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372092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349224">
                  <a:extLst>
                    <a:ext uri="{9D8B030D-6E8A-4147-A177-3AD203B41FA5}">
                      <a16:colId xmlns:a16="http://schemas.microsoft.com/office/drawing/2014/main" val="1205556400"/>
                    </a:ext>
                  </a:extLst>
                </a:gridCol>
                <a:gridCol w="1375322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454367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anlık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[11:5]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anlık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[4:0]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30" name="Metin kutusu 29">
            <a:extLst>
              <a:ext uri="{FF2B5EF4-FFF2-40B4-BE49-F238E27FC236}">
                <a16:creationId xmlns:a16="http://schemas.microsoft.com/office/drawing/2014/main" id="{88CEF5D9-5CE6-46E8-B516-EFF3BDB315CF}"/>
              </a:ext>
            </a:extLst>
          </p:cNvPr>
          <p:cNvSpPr txBox="1"/>
          <p:nvPr/>
        </p:nvSpPr>
        <p:spPr>
          <a:xfrm>
            <a:off x="581259" y="549296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</a:t>
            </a:r>
            <a:r>
              <a:rPr lang="en-US" sz="1800" dirty="0"/>
              <a:t>-tipi</a:t>
            </a:r>
          </a:p>
        </p:txBody>
      </p:sp>
    </p:spTree>
    <p:extLst>
      <p:ext uri="{BB962C8B-B14F-4D97-AF65-F5344CB8AC3E}">
        <p14:creationId xmlns:p14="http://schemas.microsoft.com/office/powerpoint/2010/main" val="30935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Adreslerinin</a:t>
            </a:r>
            <a:r>
              <a:rPr lang="en-US" dirty="0"/>
              <a:t> </a:t>
            </a:r>
            <a:r>
              <a:rPr lang="en-US" dirty="0" err="1"/>
              <a:t>Hizalanması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12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B688CA8-99B0-46E1-BCAB-97D51914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09" y="1584960"/>
            <a:ext cx="7140582" cy="454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29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Tam Veri Yolu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13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7D4F216-7CA4-4975-A45B-A5DE3434B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12" y="1288733"/>
            <a:ext cx="763270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68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ALU Kontrol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14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FF557-B5BC-4FFC-BBE8-F9162983E0A7}"/>
              </a:ext>
            </a:extLst>
          </p:cNvPr>
          <p:cNvSpPr txBox="1">
            <a:spLocks noChangeArrowheads="1"/>
          </p:cNvSpPr>
          <p:nvPr/>
        </p:nvSpPr>
        <p:spPr>
          <a:xfrm>
            <a:off x="776811" y="1762146"/>
            <a:ext cx="8270875" cy="238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ALU used for</a:t>
            </a:r>
          </a:p>
          <a:p>
            <a:pPr lvl="1"/>
            <a:r>
              <a:rPr lang="en-US" altLang="en-US" dirty="0"/>
              <a:t>Load/Store: F = add</a:t>
            </a:r>
          </a:p>
          <a:p>
            <a:pPr lvl="1"/>
            <a:r>
              <a:rPr lang="tr-TR" altLang="en-US" dirty="0"/>
              <a:t>Dallanma</a:t>
            </a:r>
            <a:r>
              <a:rPr lang="en-US" altLang="en-US" dirty="0"/>
              <a:t>: F = subtract</a:t>
            </a:r>
          </a:p>
          <a:p>
            <a:pPr lvl="1"/>
            <a:r>
              <a:rPr lang="en-US" altLang="en-US" dirty="0"/>
              <a:t>R-type: F </a:t>
            </a:r>
            <a:r>
              <a:rPr lang="tr-TR" altLang="en-US" dirty="0"/>
              <a:t>iş kodu durumuna göre</a:t>
            </a:r>
            <a:endParaRPr lang="en-AU" altLang="en-US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076E173D-D7AD-42AD-B67F-3C3694DE8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40895"/>
              </p:ext>
            </p:extLst>
          </p:nvPr>
        </p:nvGraphicFramePr>
        <p:xfrm>
          <a:off x="3502387" y="4063729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38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ALU Kontrol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15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Group 69">
            <a:extLst>
              <a:ext uri="{FF2B5EF4-FFF2-40B4-BE49-F238E27FC236}">
                <a16:creationId xmlns:a16="http://schemas.microsoft.com/office/drawing/2014/main" id="{84722E15-E540-45A8-A1B7-C8591E4E1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49391"/>
              </p:ext>
            </p:extLst>
          </p:nvPr>
        </p:nvGraphicFramePr>
        <p:xfrm>
          <a:off x="1537685" y="2937779"/>
          <a:ext cx="8589962" cy="3176593"/>
        </p:xfrm>
        <a:graphic>
          <a:graphicData uri="http://schemas.openxmlformats.org/drawingml/2006/table">
            <a:tbl>
              <a:tblPr/>
              <a:tblGrid>
                <a:gridCol w="120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8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 field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function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on equal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XXXXXXXXXXX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100101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4" marR="91454"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4FE010C4-1DCB-46F5-922C-6F819AE1D32C}"/>
              </a:ext>
            </a:extLst>
          </p:cNvPr>
          <p:cNvSpPr txBox="1"/>
          <p:nvPr/>
        </p:nvSpPr>
        <p:spPr>
          <a:xfrm>
            <a:off x="2144211" y="156326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altLang="en-US" dirty="0" err="1"/>
              <a:t>İşkodundan</a:t>
            </a:r>
            <a:r>
              <a:rPr lang="tr-TR" altLang="en-US" dirty="0"/>
              <a:t> türetilmiş </a:t>
            </a:r>
            <a:r>
              <a:rPr lang="en-US" altLang="en-US" dirty="0"/>
              <a:t>2-bit </a:t>
            </a:r>
            <a:r>
              <a:rPr lang="en-US" altLang="en-US" dirty="0" err="1"/>
              <a:t>ALUOp</a:t>
            </a:r>
            <a:r>
              <a:rPr lang="en-US" alt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830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en-US" dirty="0" err="1"/>
              <a:t>Bellek</a:t>
            </a:r>
            <a:r>
              <a:rPr lang="en-US" dirty="0"/>
              <a:t> </a:t>
            </a:r>
            <a:r>
              <a:rPr lang="en-US" dirty="0" err="1"/>
              <a:t>Adreslerinin</a:t>
            </a:r>
            <a:r>
              <a:rPr lang="en-US" dirty="0"/>
              <a:t> </a:t>
            </a:r>
            <a:r>
              <a:rPr lang="en-US" dirty="0" err="1"/>
              <a:t>Hizalanması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16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1279907-5855-4132-899A-962DB96586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29" y="3849085"/>
            <a:ext cx="64087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F5779C-B35E-45B7-872B-20C819A4A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37" y="1579563"/>
            <a:ext cx="7405687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21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Kontrol ve Veri Yolu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17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Picture 1">
            <a:extLst>
              <a:ext uri="{FF2B5EF4-FFF2-40B4-BE49-F238E27FC236}">
                <a16:creationId xmlns:a16="http://schemas.microsoft.com/office/drawing/2014/main" id="{C5E392FD-F4F9-4E7E-B57B-7E8793C259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40" y="1353073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48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R-Tipi Buyruklar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18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0966D-8F89-4E01-A9A4-D4611BE023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52" y="1329924"/>
            <a:ext cx="6435725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5390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 err="1"/>
              <a:t>Load</a:t>
            </a:r>
            <a:r>
              <a:rPr lang="tr-TR" dirty="0"/>
              <a:t> Buyruğu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19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8487694-9BF8-4ABB-85A1-5DF2BC6E9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26" y="1329923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34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AC036D5-8B1D-46E6-BA18-1C2C87C9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8651"/>
            <a:ext cx="10515600" cy="1325563"/>
          </a:xfrm>
        </p:spPr>
        <p:txBody>
          <a:bodyPr/>
          <a:lstStyle/>
          <a:p>
            <a:r>
              <a:rPr lang="en-US" b="1" dirty="0"/>
              <a:t>Okuma </a:t>
            </a:r>
            <a:r>
              <a:rPr lang="en-US" b="1" dirty="0" err="1"/>
              <a:t>Listesi</a:t>
            </a:r>
            <a:endParaRPr lang="en-US" b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DA200F6-131F-4E58-86C4-605638C0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980902"/>
            <a:ext cx="9630532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Gerekli</a:t>
            </a:r>
            <a:endParaRPr lang="en-US" b="1" dirty="0"/>
          </a:p>
          <a:p>
            <a:r>
              <a:rPr lang="en-US" dirty="0"/>
              <a:t>Computer Organization and Design: The Hardware Software Interface [RISC-V Edition] David A. Patterson, John L. Hennessy</a:t>
            </a:r>
          </a:p>
          <a:p>
            <a:pPr lvl="1"/>
            <a:r>
              <a:rPr lang="tr-TR" dirty="0"/>
              <a:t>3. Bölüm sonuna kadar</a:t>
            </a:r>
            <a:endParaRPr lang="en-US" b="1" dirty="0"/>
          </a:p>
          <a:p>
            <a:r>
              <a:rPr lang="tr-TR" dirty="0"/>
              <a:t>TOBB üniversitesi, </a:t>
            </a:r>
            <a:r>
              <a:rPr lang="tr-TR" dirty="0" err="1"/>
              <a:t>Prof</a:t>
            </a:r>
            <a:r>
              <a:rPr lang="tr-TR" dirty="0"/>
              <a:t> Dr. Oğuz ERGİN, Bilgisayar Mimarisi ve Organizasyonu dersi ders sunumları</a:t>
            </a:r>
            <a:endParaRPr lang="en-US" dirty="0"/>
          </a:p>
          <a:p>
            <a:pPr marL="0" indent="0">
              <a:buNone/>
            </a:pPr>
            <a:endParaRPr lang="tr-TR" i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91A29A-A161-47AA-B745-8E82BCF5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1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BEQ Buyruğu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20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ECC4E1A-F900-4CAA-8D4D-4CCF67FD6D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84" y="1306774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00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Kontrol Sinyali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21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AB36DB5B-4FEC-4BF7-A020-570E8E037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71994"/>
              </p:ext>
            </p:extLst>
          </p:nvPr>
        </p:nvGraphicFramePr>
        <p:xfrm>
          <a:off x="265023" y="1802343"/>
          <a:ext cx="11661954" cy="24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766">
                  <a:extLst>
                    <a:ext uri="{9D8B030D-6E8A-4147-A177-3AD203B41FA5}">
                      <a16:colId xmlns:a16="http://schemas.microsoft.com/office/drawing/2014/main" val="2255525579"/>
                    </a:ext>
                  </a:extLst>
                </a:gridCol>
                <a:gridCol w="1072388">
                  <a:extLst>
                    <a:ext uri="{9D8B030D-6E8A-4147-A177-3AD203B41FA5}">
                      <a16:colId xmlns:a16="http://schemas.microsoft.com/office/drawing/2014/main" val="2236042337"/>
                    </a:ext>
                  </a:extLst>
                </a:gridCol>
                <a:gridCol w="1554290">
                  <a:extLst>
                    <a:ext uri="{9D8B030D-6E8A-4147-A177-3AD203B41FA5}">
                      <a16:colId xmlns:a16="http://schemas.microsoft.com/office/drawing/2014/main" val="792415971"/>
                    </a:ext>
                  </a:extLst>
                </a:gridCol>
                <a:gridCol w="1330516">
                  <a:extLst>
                    <a:ext uri="{9D8B030D-6E8A-4147-A177-3AD203B41FA5}">
                      <a16:colId xmlns:a16="http://schemas.microsoft.com/office/drawing/2014/main" val="4144625162"/>
                    </a:ext>
                  </a:extLst>
                </a:gridCol>
                <a:gridCol w="1414907">
                  <a:extLst>
                    <a:ext uri="{9D8B030D-6E8A-4147-A177-3AD203B41FA5}">
                      <a16:colId xmlns:a16="http://schemas.microsoft.com/office/drawing/2014/main" val="2125937317"/>
                    </a:ext>
                  </a:extLst>
                </a:gridCol>
                <a:gridCol w="1482789">
                  <a:extLst>
                    <a:ext uri="{9D8B030D-6E8A-4147-A177-3AD203B41FA5}">
                      <a16:colId xmlns:a16="http://schemas.microsoft.com/office/drawing/2014/main" val="2342921042"/>
                    </a:ext>
                  </a:extLst>
                </a:gridCol>
                <a:gridCol w="1201766">
                  <a:extLst>
                    <a:ext uri="{9D8B030D-6E8A-4147-A177-3AD203B41FA5}">
                      <a16:colId xmlns:a16="http://schemas.microsoft.com/office/drawing/2014/main" val="212159989"/>
                    </a:ext>
                  </a:extLst>
                </a:gridCol>
                <a:gridCol w="1201766">
                  <a:extLst>
                    <a:ext uri="{9D8B030D-6E8A-4147-A177-3AD203B41FA5}">
                      <a16:colId xmlns:a16="http://schemas.microsoft.com/office/drawing/2014/main" val="4079792107"/>
                    </a:ext>
                  </a:extLst>
                </a:gridCol>
                <a:gridCol w="1201766">
                  <a:extLst>
                    <a:ext uri="{9D8B030D-6E8A-4147-A177-3AD203B41FA5}">
                      <a16:colId xmlns:a16="http://schemas.microsoft.com/office/drawing/2014/main" val="404970975"/>
                    </a:ext>
                  </a:extLst>
                </a:gridCol>
              </a:tblGrid>
              <a:tr h="616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Buyruk</a:t>
                      </a:r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ALUSrc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MemToReg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RegWrite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MemRead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MemWrite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ALUOp1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ALUOp2</a:t>
                      </a:r>
                      <a:endParaRPr lang="tr-TR" dirty="0"/>
                    </a:p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30011"/>
                  </a:ext>
                </a:extLst>
              </a:tr>
              <a:tr h="451630">
                <a:tc>
                  <a:txBody>
                    <a:bodyPr/>
                    <a:lstStyle/>
                    <a:p>
                      <a:r>
                        <a:rPr lang="tr-TR" dirty="0"/>
                        <a:t>R-Tipi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91515"/>
                  </a:ext>
                </a:extLst>
              </a:tr>
              <a:tr h="451630">
                <a:tc>
                  <a:txBody>
                    <a:bodyPr/>
                    <a:lstStyle/>
                    <a:p>
                      <a:r>
                        <a:rPr lang="tr-TR" dirty="0" err="1"/>
                        <a:t>ld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86606"/>
                  </a:ext>
                </a:extLst>
              </a:tr>
              <a:tr h="451630">
                <a:tc>
                  <a:txBody>
                    <a:bodyPr/>
                    <a:lstStyle/>
                    <a:p>
                      <a:r>
                        <a:rPr lang="tr-TR" dirty="0" err="1"/>
                        <a:t>sw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96721"/>
                  </a:ext>
                </a:extLst>
              </a:tr>
              <a:tr h="451630">
                <a:tc>
                  <a:txBody>
                    <a:bodyPr/>
                    <a:lstStyle/>
                    <a:p>
                      <a:r>
                        <a:rPr lang="tr-TR" dirty="0" err="1"/>
                        <a:t>beq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7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RISC-V Buyruk Türleri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3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1A12A0E7-373C-47D6-BE2F-CE3D2E6D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7" y="1682429"/>
            <a:ext cx="11560366" cy="4080570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FB358BB9-3C7E-4382-9AB6-A7A8B921B0B8}"/>
              </a:ext>
            </a:extLst>
          </p:cNvPr>
          <p:cNvSpPr/>
          <p:nvPr/>
        </p:nvSpPr>
        <p:spPr>
          <a:xfrm>
            <a:off x="536912" y="2199168"/>
            <a:ext cx="2533545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6F36476F-F67E-4549-AE81-2B08DB8980CC}"/>
              </a:ext>
            </a:extLst>
          </p:cNvPr>
          <p:cNvSpPr/>
          <p:nvPr/>
        </p:nvSpPr>
        <p:spPr>
          <a:xfrm>
            <a:off x="1636293" y="3989291"/>
            <a:ext cx="1434165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1ED0BEF7-F41E-48DE-8EA1-7C67AA721549}"/>
              </a:ext>
            </a:extLst>
          </p:cNvPr>
          <p:cNvSpPr/>
          <p:nvPr/>
        </p:nvSpPr>
        <p:spPr>
          <a:xfrm>
            <a:off x="534811" y="3396144"/>
            <a:ext cx="2535648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CAB0BC8E-2FDB-4572-8D51-6DFD64EC292B}"/>
              </a:ext>
            </a:extLst>
          </p:cNvPr>
          <p:cNvSpPr/>
          <p:nvPr/>
        </p:nvSpPr>
        <p:spPr>
          <a:xfrm>
            <a:off x="562170" y="2790081"/>
            <a:ext cx="4673972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6529BCE-C926-4D1F-8BD8-553040557F90}"/>
              </a:ext>
            </a:extLst>
          </p:cNvPr>
          <p:cNvSpPr/>
          <p:nvPr/>
        </p:nvSpPr>
        <p:spPr>
          <a:xfrm>
            <a:off x="3080084" y="2187461"/>
            <a:ext cx="2156059" cy="288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4">
            <a:extLst>
              <a:ext uri="{FF2B5EF4-FFF2-40B4-BE49-F238E27FC236}">
                <a16:creationId xmlns:a16="http://schemas.microsoft.com/office/drawing/2014/main" id="{6FF626D8-BC33-49E9-8ECD-C6B443238745}"/>
              </a:ext>
            </a:extLst>
          </p:cNvPr>
          <p:cNvSpPr/>
          <p:nvPr/>
        </p:nvSpPr>
        <p:spPr>
          <a:xfrm>
            <a:off x="3080084" y="3390323"/>
            <a:ext cx="2156059" cy="288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10B94582-3955-4B71-B146-72948521064A}"/>
              </a:ext>
            </a:extLst>
          </p:cNvPr>
          <p:cNvSpPr/>
          <p:nvPr/>
        </p:nvSpPr>
        <p:spPr>
          <a:xfrm>
            <a:off x="3080083" y="3992494"/>
            <a:ext cx="2156059" cy="288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91C5BBF0-56E5-4A1C-8BEB-E3380F39E06E}"/>
              </a:ext>
            </a:extLst>
          </p:cNvPr>
          <p:cNvSpPr/>
          <p:nvPr/>
        </p:nvSpPr>
        <p:spPr>
          <a:xfrm>
            <a:off x="5236142" y="2185517"/>
            <a:ext cx="1289786" cy="2887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43EAE212-F120-4B03-848B-405FCC1765A1}"/>
              </a:ext>
            </a:extLst>
          </p:cNvPr>
          <p:cNvSpPr/>
          <p:nvPr/>
        </p:nvSpPr>
        <p:spPr>
          <a:xfrm>
            <a:off x="5236142" y="2799706"/>
            <a:ext cx="1289786" cy="2887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4DB8EB4C-74B0-4DF4-8F40-2663C64D66EC}"/>
              </a:ext>
            </a:extLst>
          </p:cNvPr>
          <p:cNvSpPr/>
          <p:nvPr/>
        </p:nvSpPr>
        <p:spPr>
          <a:xfrm>
            <a:off x="5236142" y="3378405"/>
            <a:ext cx="1289786" cy="2887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F17AA2B5-76E2-4D5B-B960-FC0FDC4B8056}"/>
              </a:ext>
            </a:extLst>
          </p:cNvPr>
          <p:cNvSpPr/>
          <p:nvPr/>
        </p:nvSpPr>
        <p:spPr>
          <a:xfrm>
            <a:off x="5236142" y="3992494"/>
            <a:ext cx="1289786" cy="2887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EB16E5A-AB68-47B5-A8BD-2FF8DD0F1A75}"/>
              </a:ext>
            </a:extLst>
          </p:cNvPr>
          <p:cNvSpPr/>
          <p:nvPr/>
        </p:nvSpPr>
        <p:spPr>
          <a:xfrm>
            <a:off x="6525928" y="2190906"/>
            <a:ext cx="1097280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C397B78D-3504-4C02-B023-A2FDEAB19EFE}"/>
              </a:ext>
            </a:extLst>
          </p:cNvPr>
          <p:cNvSpPr/>
          <p:nvPr/>
        </p:nvSpPr>
        <p:spPr>
          <a:xfrm>
            <a:off x="6525928" y="2803942"/>
            <a:ext cx="1097280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6F9152A-6C1B-4028-97FC-30122773B50A}"/>
              </a:ext>
            </a:extLst>
          </p:cNvPr>
          <p:cNvSpPr/>
          <p:nvPr/>
        </p:nvSpPr>
        <p:spPr>
          <a:xfrm>
            <a:off x="6535553" y="3390323"/>
            <a:ext cx="1097280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73054048-EEE3-4754-B513-7972053673F6}"/>
              </a:ext>
            </a:extLst>
          </p:cNvPr>
          <p:cNvSpPr/>
          <p:nvPr/>
        </p:nvSpPr>
        <p:spPr>
          <a:xfrm>
            <a:off x="6525928" y="3998931"/>
            <a:ext cx="1097280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994373AA-9A19-4F80-A38E-014FF5D3964E}"/>
              </a:ext>
            </a:extLst>
          </p:cNvPr>
          <p:cNvSpPr/>
          <p:nvPr/>
        </p:nvSpPr>
        <p:spPr>
          <a:xfrm>
            <a:off x="7632833" y="2182764"/>
            <a:ext cx="2223436" cy="2887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0DA22986-46D5-4AD7-B52E-F00D6675BE67}"/>
              </a:ext>
            </a:extLst>
          </p:cNvPr>
          <p:cNvSpPr/>
          <p:nvPr/>
        </p:nvSpPr>
        <p:spPr>
          <a:xfrm>
            <a:off x="7632833" y="2805778"/>
            <a:ext cx="2223436" cy="2887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DBEED485-1603-4B61-BF4C-275921AA76D3}"/>
              </a:ext>
            </a:extLst>
          </p:cNvPr>
          <p:cNvSpPr/>
          <p:nvPr/>
        </p:nvSpPr>
        <p:spPr>
          <a:xfrm>
            <a:off x="562170" y="4596618"/>
            <a:ext cx="7060163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0D036CFC-2B39-44C3-9CD7-16A71FD8A4EC}"/>
              </a:ext>
            </a:extLst>
          </p:cNvPr>
          <p:cNvSpPr/>
          <p:nvPr/>
        </p:nvSpPr>
        <p:spPr>
          <a:xfrm>
            <a:off x="7627582" y="4597482"/>
            <a:ext cx="2223436" cy="2887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83AFB7B3-B1ED-484F-8BD5-61626E5C1AC7}"/>
              </a:ext>
            </a:extLst>
          </p:cNvPr>
          <p:cNvSpPr/>
          <p:nvPr/>
        </p:nvSpPr>
        <p:spPr>
          <a:xfrm>
            <a:off x="9856269" y="2182764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A77C85EB-2DCE-4E7A-9F26-8FDA0DA28E89}"/>
              </a:ext>
            </a:extLst>
          </p:cNvPr>
          <p:cNvSpPr/>
          <p:nvPr/>
        </p:nvSpPr>
        <p:spPr>
          <a:xfrm>
            <a:off x="9865894" y="2799706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E990EFDA-75B3-43C1-8A66-2B696239D05C}"/>
              </a:ext>
            </a:extLst>
          </p:cNvPr>
          <p:cNvSpPr/>
          <p:nvPr/>
        </p:nvSpPr>
        <p:spPr>
          <a:xfrm>
            <a:off x="9864583" y="4589990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5F73959E-8837-4856-A591-96061B0986F5}"/>
              </a:ext>
            </a:extLst>
          </p:cNvPr>
          <p:cNvSpPr/>
          <p:nvPr/>
        </p:nvSpPr>
        <p:spPr>
          <a:xfrm>
            <a:off x="7642458" y="3395019"/>
            <a:ext cx="2201271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D125B4A2-5F59-4ED2-BF1E-9CC000AB0B1E}"/>
              </a:ext>
            </a:extLst>
          </p:cNvPr>
          <p:cNvSpPr/>
          <p:nvPr/>
        </p:nvSpPr>
        <p:spPr>
          <a:xfrm>
            <a:off x="7642458" y="3989291"/>
            <a:ext cx="1124846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D9AAEC3A-5DE7-47F6-93EF-1EA904AFC902}"/>
              </a:ext>
            </a:extLst>
          </p:cNvPr>
          <p:cNvSpPr/>
          <p:nvPr/>
        </p:nvSpPr>
        <p:spPr>
          <a:xfrm>
            <a:off x="8767302" y="3998931"/>
            <a:ext cx="1097280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20A2CB7E-C78D-4FE6-9D2C-152A1B4D0B81}"/>
              </a:ext>
            </a:extLst>
          </p:cNvPr>
          <p:cNvSpPr/>
          <p:nvPr/>
        </p:nvSpPr>
        <p:spPr>
          <a:xfrm>
            <a:off x="562170" y="3990682"/>
            <a:ext cx="1054874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38FF3921-4942-49EC-97F4-540DFBBB6F47}"/>
              </a:ext>
            </a:extLst>
          </p:cNvPr>
          <p:cNvSpPr/>
          <p:nvPr/>
        </p:nvSpPr>
        <p:spPr>
          <a:xfrm>
            <a:off x="534812" y="5190671"/>
            <a:ext cx="1101482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C9BB34A3-B500-4BE3-AF75-70F4B85C6C00}"/>
              </a:ext>
            </a:extLst>
          </p:cNvPr>
          <p:cNvSpPr/>
          <p:nvPr/>
        </p:nvSpPr>
        <p:spPr>
          <a:xfrm>
            <a:off x="1642798" y="5197583"/>
            <a:ext cx="2534566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C1D41A9C-0D6A-449F-A265-604FFBA451F4}"/>
              </a:ext>
            </a:extLst>
          </p:cNvPr>
          <p:cNvSpPr/>
          <p:nvPr/>
        </p:nvSpPr>
        <p:spPr>
          <a:xfrm>
            <a:off x="4154115" y="5199058"/>
            <a:ext cx="1082027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199596F1-33C5-4AC3-B329-943940585744}"/>
              </a:ext>
            </a:extLst>
          </p:cNvPr>
          <p:cNvSpPr/>
          <p:nvPr/>
        </p:nvSpPr>
        <p:spPr>
          <a:xfrm>
            <a:off x="5236142" y="5203945"/>
            <a:ext cx="2386191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D8230310-A8E6-4132-AA97-32775572A2B5}"/>
              </a:ext>
            </a:extLst>
          </p:cNvPr>
          <p:cNvSpPr/>
          <p:nvPr/>
        </p:nvSpPr>
        <p:spPr>
          <a:xfrm>
            <a:off x="9855394" y="3396144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539318F-5B58-4935-A9E6-A4DC6ABDE0DB}"/>
              </a:ext>
            </a:extLst>
          </p:cNvPr>
          <p:cNvSpPr/>
          <p:nvPr/>
        </p:nvSpPr>
        <p:spPr>
          <a:xfrm>
            <a:off x="9864583" y="3998931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B49874A2-BE02-44A9-90BE-CA799C20F8A9}"/>
              </a:ext>
            </a:extLst>
          </p:cNvPr>
          <p:cNvSpPr/>
          <p:nvPr/>
        </p:nvSpPr>
        <p:spPr>
          <a:xfrm>
            <a:off x="7622333" y="5193920"/>
            <a:ext cx="2223436" cy="2887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479462F4-F71C-48E2-ACB5-55D20719DCA3}"/>
              </a:ext>
            </a:extLst>
          </p:cNvPr>
          <p:cNvSpPr/>
          <p:nvPr/>
        </p:nvSpPr>
        <p:spPr>
          <a:xfrm>
            <a:off x="9843729" y="5194776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28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4CB6BD8-1E75-4FDC-91D1-E980BE817A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Tek </a:t>
            </a:r>
            <a:r>
              <a:rPr lang="en-US" dirty="0" err="1"/>
              <a:t>Vuruşluk</a:t>
            </a:r>
            <a:r>
              <a:rPr lang="en-US" dirty="0"/>
              <a:t> </a:t>
            </a:r>
            <a:r>
              <a:rPr lang="en-US" dirty="0" err="1"/>
              <a:t>İşlemci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88E45EE-C1E1-436B-9A14-6EB197A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1229D792-ABAC-449B-9622-47F9126825B9}"/>
              </a:ext>
            </a:extLst>
          </p:cNvPr>
          <p:cNvSpPr txBox="1">
            <a:spLocks/>
          </p:cNvSpPr>
          <p:nvPr/>
        </p:nvSpPr>
        <p:spPr>
          <a:xfrm>
            <a:off x="149629" y="1241121"/>
            <a:ext cx="11953702" cy="51960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Buyrukların</a:t>
            </a:r>
            <a:r>
              <a:rPr lang="en-US" dirty="0"/>
              <a:t> </a:t>
            </a:r>
            <a:r>
              <a:rPr lang="en-US" dirty="0" err="1"/>
              <a:t>çalıştırılma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Topla</a:t>
            </a:r>
            <a:r>
              <a:rPr lang="en-US" dirty="0"/>
              <a:t> </a:t>
            </a:r>
            <a:r>
              <a:rPr lang="en-US" dirty="0" err="1"/>
              <a:t>Buyruğu</a:t>
            </a:r>
            <a:r>
              <a:rPr lang="en-US" dirty="0"/>
              <a:t>: </a:t>
            </a:r>
            <a:r>
              <a:rPr lang="en-US" dirty="0" err="1"/>
              <a:t>Getir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Çöz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Yürüt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Yaz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Yükle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Buyruğu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 err="1">
                <a:sym typeface="Wingdings" panose="05000000000000000000" pitchFamily="2" charset="2"/>
              </a:rPr>
              <a:t>Getir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Çöz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Yürüt</a:t>
            </a:r>
            <a:r>
              <a:rPr lang="en-US" dirty="0">
                <a:sym typeface="Wingdings" panose="05000000000000000000" pitchFamily="2" charset="2"/>
              </a:rPr>
              <a:t>                </a:t>
            </a:r>
            <a:r>
              <a:rPr 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Bellek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           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Yaz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ym typeface="Wingdings" panose="05000000000000000000" pitchFamily="2" charset="2"/>
              </a:rPr>
              <a:t>Topla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yükle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buyruklarının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gecikmeleri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farklıdır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9" name="Slayt Numarası Yer Tutucusu 3">
            <a:extLst>
              <a:ext uri="{FF2B5EF4-FFF2-40B4-BE49-F238E27FC236}">
                <a16:creationId xmlns:a16="http://schemas.microsoft.com/office/drawing/2014/main" id="{96F2D7D8-F94B-4559-8B60-A162ED3EA1E9}"/>
              </a:ext>
            </a:extLst>
          </p:cNvPr>
          <p:cNvSpPr txBox="1">
            <a:spLocks/>
          </p:cNvSpPr>
          <p:nvPr/>
        </p:nvSpPr>
        <p:spPr>
          <a:xfrm>
            <a:off x="93601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77">
                <a:extLst>
                  <a:ext uri="{FF2B5EF4-FFF2-40B4-BE49-F238E27FC236}">
                    <a16:creationId xmlns:a16="http://schemas.microsoft.com/office/drawing/2014/main" id="{B67F1052-3F92-466D-BA08-E8EC7A274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376" y="5778426"/>
                <a:ext cx="10739590" cy="5256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183515" algn="just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ü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ü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𝑡𝑚𝑒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𝑍𝑎𝑚𝑎𝑛𝚤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𝐵𝑢𝑦𝑟𝑢𝑘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𝑆𝑎𝑦𝚤𝑠𝚤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×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𝐵𝐵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Ç ×Ç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𝑒𝑣𝑟𝑖𝑚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tr-TR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𝑍𝑎𝑚𝑎𝑛𝚤</m:t>
                      </m:r>
                    </m:oMath>
                  </m:oMathPara>
                </a14:m>
                <a:endParaRPr lang="tr-TR" sz="2800" i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tr-TR" sz="2400" i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0" name="Text Box 77">
                <a:extLst>
                  <a:ext uri="{FF2B5EF4-FFF2-40B4-BE49-F238E27FC236}">
                    <a16:creationId xmlns:a16="http://schemas.microsoft.com/office/drawing/2014/main" id="{B67F1052-3F92-466D-BA08-E8EC7A274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376" y="5778426"/>
                <a:ext cx="10739590" cy="525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ikdörtgen 10">
            <a:extLst>
              <a:ext uri="{FF2B5EF4-FFF2-40B4-BE49-F238E27FC236}">
                <a16:creationId xmlns:a16="http://schemas.microsoft.com/office/drawing/2014/main" id="{080CA04D-1CBD-4F99-943C-A953F7083A15}"/>
              </a:ext>
            </a:extLst>
          </p:cNvPr>
          <p:cNvSpPr/>
          <p:nvPr/>
        </p:nvSpPr>
        <p:spPr>
          <a:xfrm>
            <a:off x="2666969" y="3563347"/>
            <a:ext cx="8900032" cy="440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 b="1"/>
          </a:p>
        </p:txBody>
      </p:sp>
      <p:sp>
        <p:nvSpPr>
          <p:cNvPr id="12" name="Dikdörtgen 5">
            <a:extLst>
              <a:ext uri="{FF2B5EF4-FFF2-40B4-BE49-F238E27FC236}">
                <a16:creationId xmlns:a16="http://schemas.microsoft.com/office/drawing/2014/main" id="{9FF54D68-96FF-4D23-9DED-3D2C24B3D2AB}"/>
              </a:ext>
            </a:extLst>
          </p:cNvPr>
          <p:cNvSpPr/>
          <p:nvPr/>
        </p:nvSpPr>
        <p:spPr>
          <a:xfrm>
            <a:off x="2666969" y="2859292"/>
            <a:ext cx="5189769" cy="440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800" b="1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ACA3B3D-C9EF-4035-88C9-61DA612A1A64}"/>
              </a:ext>
            </a:extLst>
          </p:cNvPr>
          <p:cNvSpPr txBox="1"/>
          <p:nvPr/>
        </p:nvSpPr>
        <p:spPr>
          <a:xfrm>
            <a:off x="1451497" y="2838561"/>
            <a:ext cx="10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/>
              <a:t>Topla</a:t>
            </a:r>
            <a:endParaRPr lang="tr-TR" sz="2400" b="1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9DD9C2B-ACDE-43B1-8AD5-0B78B9373880}"/>
              </a:ext>
            </a:extLst>
          </p:cNvPr>
          <p:cNvSpPr txBox="1"/>
          <p:nvPr/>
        </p:nvSpPr>
        <p:spPr>
          <a:xfrm>
            <a:off x="1451496" y="3505591"/>
            <a:ext cx="10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/>
              <a:t>Yükle</a:t>
            </a:r>
            <a:endParaRPr lang="en-US" sz="2400" b="1"/>
          </a:p>
        </p:txBody>
      </p: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EC1C0DF1-B238-4B79-9702-CDCFE82E9A9A}"/>
              </a:ext>
            </a:extLst>
          </p:cNvPr>
          <p:cNvCxnSpPr/>
          <p:nvPr/>
        </p:nvCxnSpPr>
        <p:spPr>
          <a:xfrm>
            <a:off x="3861786" y="2610718"/>
            <a:ext cx="0" cy="16334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D0E754C8-0240-48AC-B4E8-62FB014AE1DE}"/>
              </a:ext>
            </a:extLst>
          </p:cNvPr>
          <p:cNvCxnSpPr/>
          <p:nvPr/>
        </p:nvCxnSpPr>
        <p:spPr>
          <a:xfrm>
            <a:off x="5035118" y="2690325"/>
            <a:ext cx="0" cy="16334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620FB7EE-1094-40AF-90EB-1F00A535661F}"/>
              </a:ext>
            </a:extLst>
          </p:cNvPr>
          <p:cNvCxnSpPr/>
          <p:nvPr/>
        </p:nvCxnSpPr>
        <p:spPr>
          <a:xfrm>
            <a:off x="6457025" y="2709560"/>
            <a:ext cx="0" cy="16334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03B8E83-A04B-4AE5-928D-A67B06E5D2BE}"/>
              </a:ext>
            </a:extLst>
          </p:cNvPr>
          <p:cNvCxnSpPr/>
          <p:nvPr/>
        </p:nvCxnSpPr>
        <p:spPr>
          <a:xfrm>
            <a:off x="10194558" y="2740800"/>
            <a:ext cx="0" cy="163349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F69F5C5-EE4C-4965-8ECC-CEEC546B9400}"/>
              </a:ext>
            </a:extLst>
          </p:cNvPr>
          <p:cNvSpPr txBox="1"/>
          <p:nvPr/>
        </p:nvSpPr>
        <p:spPr>
          <a:xfrm>
            <a:off x="6457025" y="3539433"/>
            <a:ext cx="373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</a:rPr>
              <a:t>Bellek</a:t>
            </a:r>
            <a:r>
              <a:rPr lang="en-US" sz="2400" b="1">
                <a:solidFill>
                  <a:schemeClr val="bg1"/>
                </a:solidFill>
              </a:rPr>
              <a:t> </a:t>
            </a:r>
            <a:r>
              <a:rPr lang="en-US" sz="2400" b="1" err="1">
                <a:solidFill>
                  <a:schemeClr val="bg1"/>
                </a:solidFill>
              </a:rPr>
              <a:t>gecikmesi</a:t>
            </a:r>
            <a:endParaRPr lang="tr-TR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7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CD761769-236F-4B1A-8F12-2F29F6ED8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376" y="184472"/>
            <a:ext cx="11136573" cy="82720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err="1"/>
              <a:t>Mantık</a:t>
            </a:r>
            <a:r>
              <a:rPr lang="en-US" altLang="en-US" dirty="0"/>
              <a:t> </a:t>
            </a:r>
            <a:r>
              <a:rPr lang="en-US" altLang="en-US" dirty="0" err="1"/>
              <a:t>Tasarımı</a:t>
            </a:r>
            <a:r>
              <a:rPr lang="en-US" altLang="en-US" dirty="0"/>
              <a:t> </a:t>
            </a:r>
            <a:r>
              <a:rPr lang="en-US" altLang="en-US" dirty="0" err="1"/>
              <a:t>Temelleri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B29C87-51CC-4C61-B1CF-75139C45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26FCE-8F10-4F07-AB67-F36B62C196C2}"/>
              </a:ext>
            </a:extLst>
          </p:cNvPr>
          <p:cNvSpPr txBox="1">
            <a:spLocks noChangeArrowheads="1"/>
          </p:cNvSpPr>
          <p:nvPr/>
        </p:nvSpPr>
        <p:spPr>
          <a:xfrm>
            <a:off x="674486" y="1675785"/>
            <a:ext cx="8270875" cy="4498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İkili</a:t>
            </a:r>
            <a:r>
              <a:rPr lang="en-US" altLang="en-US" dirty="0"/>
              <a:t> </a:t>
            </a:r>
            <a:r>
              <a:rPr lang="en-US" altLang="en-US" dirty="0" err="1"/>
              <a:t>olarak</a:t>
            </a:r>
            <a:r>
              <a:rPr lang="en-US" altLang="en-US" dirty="0"/>
              <a:t> </a:t>
            </a:r>
            <a:r>
              <a:rPr lang="en-US" altLang="en-US" dirty="0" err="1"/>
              <a:t>kodlanmış</a:t>
            </a:r>
            <a:r>
              <a:rPr lang="en-US" altLang="en-US" dirty="0"/>
              <a:t> </a:t>
            </a:r>
            <a:r>
              <a:rPr lang="en-US" altLang="en-US" dirty="0" err="1"/>
              <a:t>bilgiler</a:t>
            </a:r>
            <a:r>
              <a:rPr lang="en-US" altLang="en-US" dirty="0"/>
              <a:t>
</a:t>
            </a:r>
            <a:r>
              <a:rPr lang="en-US" altLang="en-US" dirty="0" err="1"/>
              <a:t>Düşük</a:t>
            </a:r>
            <a:r>
              <a:rPr lang="en-US" altLang="en-US" dirty="0"/>
              <a:t> </a:t>
            </a:r>
            <a:r>
              <a:rPr lang="en-US" altLang="en-US" dirty="0" err="1"/>
              <a:t>voltaj</a:t>
            </a:r>
            <a:r>
              <a:rPr lang="en-US" altLang="en-US" dirty="0"/>
              <a:t> = 0, </a:t>
            </a:r>
            <a:r>
              <a:rPr lang="en-US" altLang="en-US" dirty="0" err="1"/>
              <a:t>Yüksek</a:t>
            </a:r>
            <a:r>
              <a:rPr lang="en-US" altLang="en-US" dirty="0"/>
              <a:t> </a:t>
            </a:r>
            <a:r>
              <a:rPr lang="en-US" altLang="en-US" dirty="0" err="1"/>
              <a:t>gerilim</a:t>
            </a:r>
            <a:r>
              <a:rPr lang="en-US" altLang="en-US" dirty="0"/>
              <a:t> = 1
Bit </a:t>
            </a:r>
            <a:r>
              <a:rPr lang="en-US" altLang="en-US" dirty="0" err="1"/>
              <a:t>başına</a:t>
            </a:r>
            <a:r>
              <a:rPr lang="en-US" altLang="en-US" dirty="0"/>
              <a:t>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kablo</a:t>
            </a:r>
            <a:endParaRPr lang="en-US" altLang="en-US" dirty="0"/>
          </a:p>
          <a:p>
            <a:pPr lvl="1"/>
            <a:r>
              <a:rPr lang="en-US" altLang="en-US" dirty="0" err="1"/>
              <a:t>Çok</a:t>
            </a:r>
            <a:r>
              <a:rPr lang="en-US" altLang="en-US" dirty="0"/>
              <a:t> </a:t>
            </a:r>
            <a:r>
              <a:rPr lang="en-US" altLang="en-US" dirty="0" err="1"/>
              <a:t>kablolu</a:t>
            </a:r>
            <a:r>
              <a:rPr lang="en-US" altLang="en-US" dirty="0"/>
              <a:t> </a:t>
            </a:r>
            <a:r>
              <a:rPr lang="en-US" altLang="en-US" dirty="0" err="1"/>
              <a:t>veri</a:t>
            </a:r>
            <a:r>
              <a:rPr lang="en-US" altLang="en-US" dirty="0"/>
              <a:t> </a:t>
            </a:r>
            <a:r>
              <a:rPr lang="en-US" altLang="en-US" dirty="0" err="1"/>
              <a:t>yollarında</a:t>
            </a:r>
            <a:r>
              <a:rPr lang="en-US" altLang="en-US" dirty="0"/>
              <a:t> </a:t>
            </a:r>
            <a:r>
              <a:rPr lang="en-US" altLang="en-US" dirty="0" err="1"/>
              <a:t>kodlanmış</a:t>
            </a:r>
            <a:r>
              <a:rPr lang="en-US" altLang="en-US" dirty="0"/>
              <a:t> </a:t>
            </a:r>
            <a:r>
              <a:rPr lang="en-US" altLang="en-US" dirty="0" err="1"/>
              <a:t>çok</a:t>
            </a:r>
            <a:r>
              <a:rPr lang="en-US" altLang="en-US" dirty="0"/>
              <a:t> </a:t>
            </a:r>
            <a:r>
              <a:rPr lang="en-US" altLang="en-US" dirty="0" err="1"/>
              <a:t>bitli</a:t>
            </a:r>
            <a:r>
              <a:rPr lang="en-US" altLang="en-US" dirty="0"/>
              <a:t> </a:t>
            </a:r>
            <a:r>
              <a:rPr lang="en-US" altLang="en-US" dirty="0" err="1"/>
              <a:t>veriler</a:t>
            </a:r>
            <a:endParaRPr lang="tr-TR" altLang="en-US" dirty="0"/>
          </a:p>
          <a:p>
            <a:r>
              <a:rPr lang="en-US" altLang="en-US" dirty="0" err="1"/>
              <a:t>Kombinasyon</a:t>
            </a:r>
            <a:r>
              <a:rPr lang="en-US" altLang="en-US" dirty="0"/>
              <a:t> </a:t>
            </a:r>
            <a:r>
              <a:rPr lang="en-US" altLang="en-US" dirty="0" err="1"/>
              <a:t>öğesi</a:t>
            </a:r>
            <a:endParaRPr lang="en-US" altLang="en-US" dirty="0"/>
          </a:p>
          <a:p>
            <a:pPr lvl="1"/>
            <a:r>
              <a:rPr lang="en-US" altLang="en-US" dirty="0" err="1"/>
              <a:t>Veriler</a:t>
            </a:r>
            <a:r>
              <a:rPr lang="en-US" altLang="en-US" dirty="0"/>
              <a:t> </a:t>
            </a:r>
            <a:r>
              <a:rPr lang="en-US" altLang="en-US" dirty="0" err="1"/>
              <a:t>üzerinde</a:t>
            </a:r>
            <a:r>
              <a:rPr lang="en-US" altLang="en-US" dirty="0"/>
              <a:t> </a:t>
            </a:r>
            <a:r>
              <a:rPr lang="en-US" altLang="en-US" dirty="0" err="1"/>
              <a:t>çalışma</a:t>
            </a:r>
            <a:endParaRPr lang="en-US" altLang="en-US" dirty="0"/>
          </a:p>
          <a:p>
            <a:pPr lvl="1"/>
            <a:r>
              <a:rPr lang="en-US" altLang="en-US" dirty="0" err="1"/>
              <a:t>Çıktı</a:t>
            </a:r>
            <a:r>
              <a:rPr lang="en-US" altLang="en-US" dirty="0"/>
              <a:t> </a:t>
            </a:r>
            <a:r>
              <a:rPr lang="en-US" altLang="en-US" dirty="0" err="1"/>
              <a:t>girişin</a:t>
            </a:r>
            <a:r>
              <a:rPr lang="en-US" altLang="en-US" dirty="0"/>
              <a:t>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işlevidir</a:t>
            </a:r>
            <a:endParaRPr lang="en-US" altLang="en-US" dirty="0"/>
          </a:p>
          <a:p>
            <a:r>
              <a:rPr lang="tr-TR" altLang="en-US" dirty="0"/>
              <a:t>Durum</a:t>
            </a:r>
            <a:r>
              <a:rPr lang="en-US" altLang="en-US" dirty="0"/>
              <a:t> (</a:t>
            </a:r>
            <a:r>
              <a:rPr lang="en-US" altLang="en-US" dirty="0" err="1"/>
              <a:t>sıralı</a:t>
            </a:r>
            <a:r>
              <a:rPr lang="en-US" altLang="en-US" dirty="0"/>
              <a:t>) </a:t>
            </a:r>
            <a:r>
              <a:rPr lang="en-US" altLang="en-US" dirty="0" err="1"/>
              <a:t>öğeler</a:t>
            </a:r>
            <a:endParaRPr lang="en-US" altLang="en-US" dirty="0"/>
          </a:p>
          <a:p>
            <a:pPr lvl="1"/>
            <a:r>
              <a:rPr lang="en-US" altLang="en-US" dirty="0" err="1"/>
              <a:t>Bilgileri</a:t>
            </a:r>
            <a:r>
              <a:rPr lang="en-US" altLang="en-US" dirty="0"/>
              <a:t> </a:t>
            </a:r>
            <a:r>
              <a:rPr lang="en-US" altLang="en-US" dirty="0" err="1"/>
              <a:t>depolama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995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Tasarım Elemanları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6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DB59FDE-9403-4CEE-ACED-A3376D79B466}"/>
              </a:ext>
            </a:extLst>
          </p:cNvPr>
          <p:cNvSpPr txBox="1">
            <a:spLocks noChangeArrowheads="1"/>
          </p:cNvSpPr>
          <p:nvPr/>
        </p:nvSpPr>
        <p:spPr>
          <a:xfrm>
            <a:off x="2094724" y="1557337"/>
            <a:ext cx="3101975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AND-gate</a:t>
            </a:r>
          </a:p>
          <a:p>
            <a:pPr lvl="1"/>
            <a:r>
              <a:rPr lang="en-US" altLang="en-US"/>
              <a:t>Y = A &amp; B</a:t>
            </a:r>
            <a:endParaRPr lang="en-US" alt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322047B-171B-4D8C-A024-AC16965DB54E}"/>
              </a:ext>
            </a:extLst>
          </p:cNvPr>
          <p:cNvGrpSpPr>
            <a:grpSpLocks/>
          </p:cNvGrpSpPr>
          <p:nvPr/>
        </p:nvGrpSpPr>
        <p:grpSpPr bwMode="auto">
          <a:xfrm>
            <a:off x="2669399" y="2786062"/>
            <a:ext cx="1560512" cy="655638"/>
            <a:chOff x="249" y="2299"/>
            <a:chExt cx="983" cy="413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165A6FC5-546F-4C5C-863A-84CBCCF26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1" name="Arc 6">
                <a:extLst>
                  <a:ext uri="{FF2B5EF4-FFF2-40B4-BE49-F238E27FC236}">
                    <a16:creationId xmlns:a16="http://schemas.microsoft.com/office/drawing/2014/main" id="{77FDAB68-6483-414B-8E0F-2FD58E1A0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2" name="Line 7">
                <a:extLst>
                  <a:ext uri="{FF2B5EF4-FFF2-40B4-BE49-F238E27FC236}">
                    <a16:creationId xmlns:a16="http://schemas.microsoft.com/office/drawing/2014/main" id="{7BFE4105-EB39-4309-BD99-5F9790769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" name="Line 8">
                <a:extLst>
                  <a:ext uri="{FF2B5EF4-FFF2-40B4-BE49-F238E27FC236}">
                    <a16:creationId xmlns:a16="http://schemas.microsoft.com/office/drawing/2014/main" id="{728A4E09-2635-4742-8345-12EF48E0D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CA0CFA2E-4D73-48B6-99E4-30C5CC7B5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863CD2B4-9680-4823-8233-69E583AFDA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69DDF1A8-0195-4540-A7F5-4A26DCEE0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401FEDB1-81D6-4488-8DAD-6B5DAE56E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D6F9E677-6A52-4B4A-BFE9-19C0599F6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F8AA2839-FD87-4752-9AD1-03E1A4088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D9712A2A-DD87-430F-9CF8-834F361B2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19" name="Group 16">
            <a:extLst>
              <a:ext uri="{FF2B5EF4-FFF2-40B4-BE49-F238E27FC236}">
                <a16:creationId xmlns:a16="http://schemas.microsoft.com/office/drawing/2014/main" id="{2C030465-CEE0-43BB-A9F1-E54112D4112C}"/>
              </a:ext>
            </a:extLst>
          </p:cNvPr>
          <p:cNvGrpSpPr>
            <a:grpSpLocks/>
          </p:cNvGrpSpPr>
          <p:nvPr/>
        </p:nvGrpSpPr>
        <p:grpSpPr bwMode="auto">
          <a:xfrm>
            <a:off x="2958324" y="5013325"/>
            <a:ext cx="1416050" cy="1308100"/>
            <a:chOff x="113" y="2840"/>
            <a:chExt cx="892" cy="824"/>
          </a:xfrm>
        </p:grpSpPr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ADCB00A4-907E-4DC6-863D-1EF9E74C6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19DDE9FA-69AD-4734-B84F-51175F63A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2680FB20-B354-4ED8-A0A6-4CBBC3F86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2932BBED-02AC-41C5-BAED-129468975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EA422985-E910-4FD9-9AB8-F1EC3EAED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4F9DA3D7-789A-42A9-8CAF-8FD38AE3B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2660AFFE-3197-4022-8CD3-347D2DE78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Arc 24">
              <a:extLst>
                <a:ext uri="{FF2B5EF4-FFF2-40B4-BE49-F238E27FC236}">
                  <a16:creationId xmlns:a16="http://schemas.microsoft.com/office/drawing/2014/main" id="{3E2E9E3E-8154-4CB4-9CD3-32CD5DA78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" name="Arc 25">
              <a:extLst>
                <a:ext uri="{FF2B5EF4-FFF2-40B4-BE49-F238E27FC236}">
                  <a16:creationId xmlns:a16="http://schemas.microsoft.com/office/drawing/2014/main" id="{F1CA89AB-8E10-4201-81FB-41453030D6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" name="Arc 26">
              <a:extLst>
                <a:ext uri="{FF2B5EF4-FFF2-40B4-BE49-F238E27FC236}">
                  <a16:creationId xmlns:a16="http://schemas.microsoft.com/office/drawing/2014/main" id="{75DD0BFE-FB1C-44C6-B76E-87D205B559A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" name="Arc 27">
              <a:extLst>
                <a:ext uri="{FF2B5EF4-FFF2-40B4-BE49-F238E27FC236}">
                  <a16:creationId xmlns:a16="http://schemas.microsoft.com/office/drawing/2014/main" id="{76BBA485-67B2-4192-8C09-992A44F6800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4C904A0A-25DA-4A64-AC76-47100E277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1BFFF307-6CC7-449C-8DF6-12E87951A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M</a:t>
              </a:r>
              <a:br>
                <a:rPr lang="en-US" altLang="en-US" sz="1400"/>
              </a:br>
              <a:r>
                <a:rPr lang="en-US" altLang="en-US" sz="1400"/>
                <a:t>u</a:t>
              </a:r>
              <a:br>
                <a:rPr lang="en-US" altLang="en-US" sz="1400"/>
              </a:br>
              <a:r>
                <a:rPr lang="en-US" altLang="en-US" sz="1400"/>
                <a:t>x</a:t>
              </a:r>
              <a:endParaRPr lang="en-AU" altLang="en-US" sz="1400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2E8399E2-5377-4C52-8EB2-19D51E0EE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12F182D3-2902-485C-8942-7169BA9EC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sp>
        <p:nvSpPr>
          <p:cNvPr id="35" name="Rectangle 32">
            <a:extLst>
              <a:ext uri="{FF2B5EF4-FFF2-40B4-BE49-F238E27FC236}">
                <a16:creationId xmlns:a16="http://schemas.microsoft.com/office/drawing/2014/main" id="{293D1538-8362-48E8-B7C5-5861CD2C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24" y="3789362"/>
            <a:ext cx="32400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Multiplexer</a:t>
            </a:r>
          </a:p>
          <a:p>
            <a:pPr lvl="1" eaLnBrk="1" hangingPunct="1"/>
            <a:r>
              <a:rPr lang="en-US" altLang="en-US" dirty="0"/>
              <a:t>Y = S ? I1 : I0</a:t>
            </a:r>
            <a:endParaRPr lang="en-AU" altLang="en-US" dirty="0"/>
          </a:p>
        </p:txBody>
      </p:sp>
      <p:grpSp>
        <p:nvGrpSpPr>
          <p:cNvPr id="36" name="Group 33">
            <a:extLst>
              <a:ext uri="{FF2B5EF4-FFF2-40B4-BE49-F238E27FC236}">
                <a16:creationId xmlns:a16="http://schemas.microsoft.com/office/drawing/2014/main" id="{A6DCB117-7A1B-4628-959A-CC05BE2DB843}"/>
              </a:ext>
            </a:extLst>
          </p:cNvPr>
          <p:cNvGrpSpPr>
            <a:grpSpLocks/>
          </p:cNvGrpSpPr>
          <p:nvPr/>
        </p:nvGrpSpPr>
        <p:grpSpPr bwMode="auto">
          <a:xfrm>
            <a:off x="8836836" y="2593541"/>
            <a:ext cx="1604963" cy="1012825"/>
            <a:chOff x="1111" y="2659"/>
            <a:chExt cx="1011" cy="638"/>
          </a:xfrm>
        </p:grpSpPr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C404EB4A-A8BC-4810-B391-3374E97C1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48023801-2101-437F-B3D8-435E75961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60C9949E-E883-46DB-B1E4-7E3227BD7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E78F537F-AD45-444C-9B2D-12EE3DD92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41" name="Text Box 38">
              <a:extLst>
                <a:ext uri="{FF2B5EF4-FFF2-40B4-BE49-F238E27FC236}">
                  <a16:creationId xmlns:a16="http://schemas.microsoft.com/office/drawing/2014/main" id="{5D533D70-F486-43DA-A8B1-354D9FC75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42" name="Text Box 39">
              <a:extLst>
                <a:ext uri="{FF2B5EF4-FFF2-40B4-BE49-F238E27FC236}">
                  <a16:creationId xmlns:a16="http://schemas.microsoft.com/office/drawing/2014/main" id="{DDA0ED27-BF5F-4392-BAEB-118EC8FB2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43" name="Line 40">
              <a:extLst>
                <a:ext uri="{FF2B5EF4-FFF2-40B4-BE49-F238E27FC236}">
                  <a16:creationId xmlns:a16="http://schemas.microsoft.com/office/drawing/2014/main" id="{C068938D-6A44-43D9-A5E8-532DE4D50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9F3B115F-B9A7-4B87-AB5D-F156BE72E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9C763284-67EA-4AC6-BDDD-7596D9D97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5D4AC807-3736-4927-B5D3-0F0A18CD33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35C81B46-14DB-4F26-95B2-AB0B71873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968D86E2-8368-45A5-A90C-011AE8C02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915D949B-2A9C-4621-8C2D-93F11C8E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Text Box 47">
              <a:extLst>
                <a:ext uri="{FF2B5EF4-FFF2-40B4-BE49-F238E27FC236}">
                  <a16:creationId xmlns:a16="http://schemas.microsoft.com/office/drawing/2014/main" id="{B1612674-C09E-44A1-97F3-FC5BDB901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+</a:t>
              </a:r>
              <a:endParaRPr lang="en-AU" altLang="en-US" sz="1800"/>
            </a:p>
          </p:txBody>
        </p:sp>
      </p:grpSp>
      <p:grpSp>
        <p:nvGrpSpPr>
          <p:cNvPr id="51" name="Group 48">
            <a:extLst>
              <a:ext uri="{FF2B5EF4-FFF2-40B4-BE49-F238E27FC236}">
                <a16:creationId xmlns:a16="http://schemas.microsoft.com/office/drawing/2014/main" id="{3A58381F-F873-490F-A95A-6AEABF3F71FC}"/>
              </a:ext>
            </a:extLst>
          </p:cNvPr>
          <p:cNvGrpSpPr>
            <a:grpSpLocks/>
          </p:cNvGrpSpPr>
          <p:nvPr/>
        </p:nvGrpSpPr>
        <p:grpSpPr bwMode="auto">
          <a:xfrm>
            <a:off x="8933674" y="4844809"/>
            <a:ext cx="1676400" cy="1595438"/>
            <a:chOff x="2699" y="2750"/>
            <a:chExt cx="1056" cy="1005"/>
          </a:xfrm>
        </p:grpSpPr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062F59F8-A1DA-4814-8C1C-775070530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E1DF9F23-73A4-49C3-9E53-11B53496D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3C97E854-5A40-4425-B0C9-49D97263E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5" name="Text Box 52">
              <a:extLst>
                <a:ext uri="{FF2B5EF4-FFF2-40B4-BE49-F238E27FC236}">
                  <a16:creationId xmlns:a16="http://schemas.microsoft.com/office/drawing/2014/main" id="{5F9B7EE2-8592-47DE-B2DD-474F85A7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56" name="Text Box 53">
              <a:extLst>
                <a:ext uri="{FF2B5EF4-FFF2-40B4-BE49-F238E27FC236}">
                  <a16:creationId xmlns:a16="http://schemas.microsoft.com/office/drawing/2014/main" id="{E0439C59-5AE3-4C42-AE42-A3F51A649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57" name="Text Box 54">
              <a:extLst>
                <a:ext uri="{FF2B5EF4-FFF2-40B4-BE49-F238E27FC236}">
                  <a16:creationId xmlns:a16="http://schemas.microsoft.com/office/drawing/2014/main" id="{55770D89-97AC-4131-A892-20EA5BAC1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9D7C567E-F668-492F-8337-4963E92A6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DD87D378-06EA-4CE1-A613-CC1569EFF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481BDE62-B2CA-48E9-A953-0512E83D3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6C3D343E-0346-41F4-AC36-4AFF96D82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075EB77A-BB3A-440C-BCDD-68EE865EA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160DBA34-E94F-4F63-B431-5C80D4A82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4" name="Line 61">
              <a:extLst>
                <a:ext uri="{FF2B5EF4-FFF2-40B4-BE49-F238E27FC236}">
                  <a16:creationId xmlns:a16="http://schemas.microsoft.com/office/drawing/2014/main" id="{38EFF3EA-47E7-4839-BEDC-8DBED0EC1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5" name="Text Box 62">
              <a:extLst>
                <a:ext uri="{FF2B5EF4-FFF2-40B4-BE49-F238E27FC236}">
                  <a16:creationId xmlns:a16="http://schemas.microsoft.com/office/drawing/2014/main" id="{B253D98F-CDBD-426C-9E02-198134A33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ALU</a:t>
              </a:r>
              <a:endParaRPr lang="en-AU" altLang="en-US" sz="1800"/>
            </a:p>
          </p:txBody>
        </p:sp>
        <p:sp>
          <p:nvSpPr>
            <p:cNvPr id="66" name="Line 63">
              <a:extLst>
                <a:ext uri="{FF2B5EF4-FFF2-40B4-BE49-F238E27FC236}">
                  <a16:creationId xmlns:a16="http://schemas.microsoft.com/office/drawing/2014/main" id="{4F497DA3-F44C-4A60-AD6B-A93D35407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7" name="Text Box 64">
              <a:extLst>
                <a:ext uri="{FF2B5EF4-FFF2-40B4-BE49-F238E27FC236}">
                  <a16:creationId xmlns:a16="http://schemas.microsoft.com/office/drawing/2014/main" id="{7204DE4A-997E-4D50-B801-5CC6EB82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  <p:sp>
        <p:nvSpPr>
          <p:cNvPr id="68" name="Rectangle 65">
            <a:extLst>
              <a:ext uri="{FF2B5EF4-FFF2-40B4-BE49-F238E27FC236}">
                <a16:creationId xmlns:a16="http://schemas.microsoft.com/office/drawing/2014/main" id="{81246BB1-9715-4AFF-8CE9-15F1C6EDF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50" y="1557337"/>
            <a:ext cx="3101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Adder</a:t>
            </a:r>
          </a:p>
          <a:p>
            <a:pPr lvl="1" eaLnBrk="1" hangingPunct="1"/>
            <a:r>
              <a:rPr lang="en-US" altLang="en-US" dirty="0"/>
              <a:t>Y = A + B</a:t>
            </a:r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21D52D18-756E-49CB-B400-FC337AA0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81" y="3796508"/>
            <a:ext cx="43195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Arithmetic/Logic Unit</a:t>
            </a:r>
          </a:p>
          <a:p>
            <a:pPr lvl="1" eaLnBrk="1" hangingPunct="1"/>
            <a:r>
              <a:rPr lang="en-US" altLang="en-US" dirty="0"/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339325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Sıralı Elemanlar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7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AE2222E-8DCA-4A2B-B597-8BB3096504F3}"/>
              </a:ext>
            </a:extLst>
          </p:cNvPr>
          <p:cNvGrpSpPr>
            <a:grpSpLocks/>
          </p:cNvGrpSpPr>
          <p:nvPr/>
        </p:nvGrpSpPr>
        <p:grpSpPr bwMode="auto">
          <a:xfrm>
            <a:off x="1640867" y="3927880"/>
            <a:ext cx="2090738" cy="1223963"/>
            <a:chOff x="657" y="2296"/>
            <a:chExt cx="1317" cy="7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7F6EC9E-5232-4D3D-A56B-0341CED5E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66F72413-CD46-41FD-8215-A4B541D86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A2789A29-ADB4-4DBB-90B2-D0D22A3A6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38F75563-0E77-4591-B479-7BFED157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60E4F3C-8DFB-43D2-B35E-7CB51A4D4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CDBB8C19-E6CD-471C-A847-7D5D31999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8118F314-690B-4CA4-A191-F630041B5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EB392E5-406E-4DA8-A244-8EC18C8C5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B9E6BA96-8F96-4B98-9D4C-B1A0F4CE9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5" name="Group 44">
            <a:extLst>
              <a:ext uri="{FF2B5EF4-FFF2-40B4-BE49-F238E27FC236}">
                <a16:creationId xmlns:a16="http://schemas.microsoft.com/office/drawing/2014/main" id="{9FA07C83-6F15-419A-901A-92769D572527}"/>
              </a:ext>
            </a:extLst>
          </p:cNvPr>
          <p:cNvGrpSpPr>
            <a:grpSpLocks/>
          </p:cNvGrpSpPr>
          <p:nvPr/>
        </p:nvGrpSpPr>
        <p:grpSpPr bwMode="auto">
          <a:xfrm>
            <a:off x="4304692" y="3567518"/>
            <a:ext cx="4775200" cy="1800225"/>
            <a:chOff x="2154" y="2523"/>
            <a:chExt cx="3008" cy="1134"/>
          </a:xfrm>
        </p:grpSpPr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B053C18A-606E-4716-A9C8-573B07AAD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8DDB1A07-3ECF-4A91-BE82-ACF712F78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9F4337F0-E2B4-4253-981B-FE42420F3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63E55CA8-B4D0-478E-8A3F-0BFCDC869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D694C098-F475-40EA-B7FE-DB7DC040D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13B05645-9409-46B8-9EC7-DEE44ED9A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3E597DF5-8B65-4A71-B8C4-242C45672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B6537770-25F0-4DD4-BBD0-93462BB25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F2E81116-7E04-42E2-A5EA-758F5FD44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94B788B9-DDE7-4285-8871-EED9A78C9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E1ECC4C2-3F14-46A1-922E-C453FE5CB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Line 29">
              <a:extLst>
                <a:ext uri="{FF2B5EF4-FFF2-40B4-BE49-F238E27FC236}">
                  <a16:creationId xmlns:a16="http://schemas.microsoft.com/office/drawing/2014/main" id="{1D367D32-BDD3-4EF5-8B9E-615E9F309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Line 30">
              <a:extLst>
                <a:ext uri="{FF2B5EF4-FFF2-40B4-BE49-F238E27FC236}">
                  <a16:creationId xmlns:a16="http://schemas.microsoft.com/office/drawing/2014/main" id="{727FCE85-2729-4EFF-8B98-B3FCA651F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Text Box 31">
              <a:extLst>
                <a:ext uri="{FF2B5EF4-FFF2-40B4-BE49-F238E27FC236}">
                  <a16:creationId xmlns:a16="http://schemas.microsoft.com/office/drawing/2014/main" id="{9A19E010-6A44-49EE-9F53-A3336B60F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496A1163-C797-43DD-BD25-199CB782C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399A1BF-D2C1-40BB-9A65-2836B611B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D433E144-4B4F-41B3-BB62-084583046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2B64D7B-2295-4133-BCFC-1751032A4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5F53C40C-30C0-4FC7-B82A-F744062CC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61CAAC3A-F638-4ED2-849D-67F26260B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4A2149AA-917C-4601-A024-0528948B4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8D948B44-F788-47F4-837C-9785A562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593A476C-D4FE-4BF4-812F-103418E25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113268C2-96E2-4028-9534-192FA06CE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663BB68A-663D-41CD-A3C2-67A7F30AD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D8CC63E6-0D0E-424A-BA55-1B90747E0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" name="Line 15">
              <a:extLst>
                <a:ext uri="{FF2B5EF4-FFF2-40B4-BE49-F238E27FC236}">
                  <a16:creationId xmlns:a16="http://schemas.microsoft.com/office/drawing/2014/main" id="{4BBD9919-604B-4050-A973-7A28AEC30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5B5F43D6-E191-4E71-A8E0-A406AA56A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Line 17">
              <a:extLst>
                <a:ext uri="{FF2B5EF4-FFF2-40B4-BE49-F238E27FC236}">
                  <a16:creationId xmlns:a16="http://schemas.microsoft.com/office/drawing/2014/main" id="{8F14A1BE-3BAF-47AD-8181-32FDEA87C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2DB56F5D-D092-4710-91AD-5737D2A5A2C9}"/>
              </a:ext>
            </a:extLst>
          </p:cNvPr>
          <p:cNvSpPr txBox="1">
            <a:spLocks noChangeArrowheads="1"/>
          </p:cNvSpPr>
          <p:nvPr/>
        </p:nvSpPr>
        <p:spPr>
          <a:xfrm>
            <a:off x="809018" y="1469215"/>
            <a:ext cx="8270875" cy="276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dirty="0"/>
              <a:t>Yazmaç</a:t>
            </a:r>
            <a:r>
              <a:rPr lang="en-US" altLang="en-US" dirty="0"/>
              <a:t>: </a:t>
            </a:r>
            <a:r>
              <a:rPr lang="tr-TR" altLang="en-US" dirty="0"/>
              <a:t>Veri depolama devreleri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/>
              <a:t>Depolanan değerin ne zaman güncelleneceğini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2400" dirty="0"/>
              <a:t>   belirlemek için bir saat sinyali kullanır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altLang="tr-TR" sz="2400" dirty="0"/>
              <a:t>Kenar tetiklemeli: </a:t>
            </a:r>
            <a:r>
              <a:rPr lang="tr-TR" altLang="tr-TR" sz="2400" dirty="0" err="1"/>
              <a:t>Clk</a:t>
            </a:r>
            <a:r>
              <a:rPr lang="tr-TR" altLang="tr-TR" sz="2400" dirty="0"/>
              <a:t> 0'dan 1'e değiştiğinde                güncelleme </a:t>
            </a:r>
          </a:p>
        </p:txBody>
      </p:sp>
    </p:spTree>
    <p:extLst>
      <p:ext uri="{BB962C8B-B14F-4D97-AF65-F5344CB8AC3E}">
        <p14:creationId xmlns:p14="http://schemas.microsoft.com/office/powerpoint/2010/main" val="338282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Sıralı Elemanlar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8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627A170-14D4-43D8-8241-32F584FECB6E}"/>
              </a:ext>
            </a:extLst>
          </p:cNvPr>
          <p:cNvGrpSpPr>
            <a:grpSpLocks/>
          </p:cNvGrpSpPr>
          <p:nvPr/>
        </p:nvGrpSpPr>
        <p:grpSpPr bwMode="auto">
          <a:xfrm>
            <a:off x="1880278" y="4286249"/>
            <a:ext cx="2306638" cy="1223963"/>
            <a:chOff x="340" y="2750"/>
            <a:chExt cx="1453" cy="7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074C55C-F559-488A-8D1B-68B8B385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F93FDC9-9EDA-44CA-8C8B-A0C247DDF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BBED5767-075B-4AB2-B96D-71943C9D8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F0E23DDA-5FDE-41B3-9963-DA74A1B89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5D640A9-D6F2-4272-A97A-ECD91E4DC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A5C516A-F22C-4535-B17F-C879750D6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A3E1DF45-EC0D-4B97-A2E7-DB62CA169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0E97EEAD-DA5C-4F57-8EDE-6B938A218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5E00F397-31A8-400A-8C72-1D107E368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7AE97F96-A6ED-4404-B7F1-BDFCECB6F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E6FF5611-362E-490C-92D5-79001A42F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7" name="Group 52">
            <a:extLst>
              <a:ext uri="{FF2B5EF4-FFF2-40B4-BE49-F238E27FC236}">
                <a16:creationId xmlns:a16="http://schemas.microsoft.com/office/drawing/2014/main" id="{A1E7C794-734B-45FA-955D-46AE63582F5E}"/>
              </a:ext>
            </a:extLst>
          </p:cNvPr>
          <p:cNvGrpSpPr>
            <a:grpSpLocks/>
          </p:cNvGrpSpPr>
          <p:nvPr/>
        </p:nvGrpSpPr>
        <p:grpSpPr bwMode="auto">
          <a:xfrm>
            <a:off x="5011840" y="3602831"/>
            <a:ext cx="4991100" cy="2376488"/>
            <a:chOff x="2004" y="2387"/>
            <a:chExt cx="3144" cy="1497"/>
          </a:xfrm>
        </p:grpSpPr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86B05A1-4528-49BA-BBEF-CA946119C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E01E62CC-376C-4562-8712-FB20C9471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508A62E1-628A-48D2-A682-5006A983B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8613F9DC-FFE5-46B6-86FC-C4084BE00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23D68FB4-2D20-46AB-9A12-7FC3FD244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68FF91F4-44BD-4F31-B1D6-1B12894F1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DDC46B8B-C4AA-476D-BA56-CF3EABB19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Text Box 27">
              <a:extLst>
                <a:ext uri="{FF2B5EF4-FFF2-40B4-BE49-F238E27FC236}">
                  <a16:creationId xmlns:a16="http://schemas.microsoft.com/office/drawing/2014/main" id="{1CC82F35-6458-45A6-A5A3-85163DCC0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6" name="Text Box 28">
              <a:extLst>
                <a:ext uri="{FF2B5EF4-FFF2-40B4-BE49-F238E27FC236}">
                  <a16:creationId xmlns:a16="http://schemas.microsoft.com/office/drawing/2014/main" id="{74D2F341-E316-4A82-A4F4-87835B3E6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7" name="Text Box 29">
              <a:extLst>
                <a:ext uri="{FF2B5EF4-FFF2-40B4-BE49-F238E27FC236}">
                  <a16:creationId xmlns:a16="http://schemas.microsoft.com/office/drawing/2014/main" id="{EAAF0FEF-A4B7-47CD-9C9A-4E579E6CD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B428870-7C21-4302-8394-326D8F226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C66D448C-FC3F-4059-8B8C-C78E9AC0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4332E3C0-EDB6-4912-AE9A-DF56A0A0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6540EEED-81E7-41B4-B074-9A426A493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65B3684C-BBE3-4870-81FE-0C6C583DE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AD7D9899-0ADE-42BA-A5DE-664F1D161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5677E234-0D19-440A-9FC1-75E7FD57A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9057CC86-F332-4629-8DE0-0C39FDB8C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64025855-BAC4-4375-9D2A-BEE00E972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222C18A2-EBF5-4149-A531-15F28B2E8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E3803E3B-3C86-4F28-8241-EE8329E5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Line 41">
              <a:extLst>
                <a:ext uri="{FF2B5EF4-FFF2-40B4-BE49-F238E27FC236}">
                  <a16:creationId xmlns:a16="http://schemas.microsoft.com/office/drawing/2014/main" id="{7EA1AB3A-9562-47B1-8864-C55E1C9E2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5AB39322-6CD3-480C-AAF3-72ED108C3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87F66C70-A483-40EA-B206-E305089A4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A3B58357-1F74-48BF-9148-02AE9F8D9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Line 45">
              <a:extLst>
                <a:ext uri="{FF2B5EF4-FFF2-40B4-BE49-F238E27FC236}">
                  <a16:creationId xmlns:a16="http://schemas.microsoft.com/office/drawing/2014/main" id="{27A6FED1-0CAB-4F90-ABE3-040959488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Line 46">
              <a:extLst>
                <a:ext uri="{FF2B5EF4-FFF2-40B4-BE49-F238E27FC236}">
                  <a16:creationId xmlns:a16="http://schemas.microsoft.com/office/drawing/2014/main" id="{EE7FDC05-FD5B-4B7A-B0D9-E94ADA2BB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3B241C32-8F5F-4160-A543-03CCAF7C3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Text Box 48">
              <a:extLst>
                <a:ext uri="{FF2B5EF4-FFF2-40B4-BE49-F238E27FC236}">
                  <a16:creationId xmlns:a16="http://schemas.microsoft.com/office/drawing/2014/main" id="{32A12AC6-4EB6-422A-ABFD-878975FDF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E882BFEB-68A2-46E0-87E0-38CD48FD4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E2DA974E-EB11-4FD1-88FD-71DA8669E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6ED6997F-E34A-442B-8AC2-0217ED749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Line 17">
              <a:extLst>
                <a:ext uri="{FF2B5EF4-FFF2-40B4-BE49-F238E27FC236}">
                  <a16:creationId xmlns:a16="http://schemas.microsoft.com/office/drawing/2014/main" id="{A2D867C3-543D-48A9-8162-07DAF2AEC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Line 18">
              <a:extLst>
                <a:ext uri="{FF2B5EF4-FFF2-40B4-BE49-F238E27FC236}">
                  <a16:creationId xmlns:a16="http://schemas.microsoft.com/office/drawing/2014/main" id="{06A092ED-E9CE-4AE1-AF1F-C5A7691F3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Line 19">
              <a:extLst>
                <a:ext uri="{FF2B5EF4-FFF2-40B4-BE49-F238E27FC236}">
                  <a16:creationId xmlns:a16="http://schemas.microsoft.com/office/drawing/2014/main" id="{D2FF3A47-E35C-4452-91BF-45C82B74E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4151CF5F-A4B7-48E2-A531-38FA17EF392C}"/>
              </a:ext>
            </a:extLst>
          </p:cNvPr>
          <p:cNvSpPr txBox="1">
            <a:spLocks noChangeArrowheads="1"/>
          </p:cNvSpPr>
          <p:nvPr/>
        </p:nvSpPr>
        <p:spPr>
          <a:xfrm>
            <a:off x="811552" y="1622427"/>
            <a:ext cx="8270875" cy="2303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altLang="en-US" dirty="0"/>
              <a:t>Yazmaçlarda </a:t>
            </a:r>
            <a:r>
              <a:rPr lang="en-US" altLang="en-US" dirty="0"/>
              <a:t>write </a:t>
            </a:r>
            <a:r>
              <a:rPr lang="tr-TR" altLang="en-US" dirty="0"/>
              <a:t>kontrol</a:t>
            </a:r>
            <a:endParaRPr lang="en-US" altLang="en-US" dirty="0"/>
          </a:p>
          <a:p>
            <a:pPr lvl="1"/>
            <a:r>
              <a:rPr lang="tr-TR" altLang="en-US" dirty="0"/>
              <a:t>Veriler sadece yükselen kenar </a:t>
            </a:r>
            <a:r>
              <a:rPr lang="tr-TR" altLang="en-US" dirty="0" err="1"/>
              <a:t>Clk</a:t>
            </a:r>
            <a:r>
              <a:rPr lang="tr-TR" altLang="en-US" dirty="0"/>
              <a:t> ve Write girişi 1 olduğunda güncellenir.</a:t>
            </a:r>
            <a:endParaRPr lang="en-US" altLang="en-US" dirty="0"/>
          </a:p>
          <a:p>
            <a:pPr lvl="1"/>
            <a:r>
              <a:rPr lang="tr-TR" altLang="en-US" dirty="0"/>
              <a:t>Daha sonra saklanan değerler gerektiğinde kullanılır.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67055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dirty="0"/>
              <a:t>Program Sayacı ve Buyruk Belleği (</a:t>
            </a:r>
            <a:r>
              <a:rPr lang="en-US" altLang="en-US" dirty="0"/>
              <a:t>Instruction Fetch</a:t>
            </a:r>
            <a:r>
              <a:rPr lang="tr-TR" altLang="en-US" dirty="0"/>
              <a:t> IF)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9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F8698EBD-C946-4CA5-9D74-023B97235E75}"/>
              </a:ext>
            </a:extLst>
          </p:cNvPr>
          <p:cNvGrpSpPr/>
          <p:nvPr/>
        </p:nvGrpSpPr>
        <p:grpSpPr>
          <a:xfrm>
            <a:off x="640371" y="2305646"/>
            <a:ext cx="7329366" cy="4010025"/>
            <a:chOff x="640371" y="2305646"/>
            <a:chExt cx="7329366" cy="401002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DC65782D-2E46-480E-84C7-7FC49DFFB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" y="5102822"/>
              <a:ext cx="914400" cy="609600"/>
            </a:xfrm>
            <a:prstGeom prst="borderCallout1">
              <a:avLst>
                <a:gd name="adj1" fmla="val 18750"/>
                <a:gd name="adj2" fmla="val 108333"/>
                <a:gd name="adj3" fmla="val -16667"/>
                <a:gd name="adj4" fmla="val 1713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en-US" sz="1600" dirty="0"/>
                <a:t>32</a:t>
              </a:r>
              <a:r>
                <a:rPr lang="en-US" altLang="en-US" sz="1600" dirty="0"/>
                <a:t>-bit </a:t>
              </a:r>
              <a:r>
                <a:rPr lang="tr-TR" altLang="en-US" sz="1600" dirty="0"/>
                <a:t>yazmaç</a:t>
              </a:r>
              <a:endParaRPr lang="en-AU" altLang="en-US" sz="1600" dirty="0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7EBDF8B5-A1DF-40D0-B353-E1D5610A0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874" y="4975822"/>
              <a:ext cx="1439863" cy="863600"/>
            </a:xfrm>
            <a:prstGeom prst="borderCallout1">
              <a:avLst>
                <a:gd name="adj1" fmla="val 13236"/>
                <a:gd name="adj2" fmla="val -5292"/>
                <a:gd name="adj3" fmla="val -73451"/>
                <a:gd name="adj4" fmla="val -2573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i-FI" altLang="en-US" sz="1600" dirty="0"/>
                <a:t>Sonraki talimat için 4 artır
</a:t>
              </a:r>
              <a:endParaRPr lang="en-AU" altLang="en-US" sz="1600" dirty="0"/>
            </a:p>
          </p:txBody>
        </p:sp>
        <p:pic>
          <p:nvPicPr>
            <p:cNvPr id="6" name="Picture 6" descr="f04-06-P374493">
              <a:extLst>
                <a:ext uri="{FF2B5EF4-FFF2-40B4-BE49-F238E27FC236}">
                  <a16:creationId xmlns:a16="http://schemas.microsoft.com/office/drawing/2014/main" id="{DBA51EF3-8B23-4669-B8AD-A746C29FE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504" y="2305646"/>
              <a:ext cx="5143500" cy="401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Metin kutusu 7">
            <a:extLst>
              <a:ext uri="{FF2B5EF4-FFF2-40B4-BE49-F238E27FC236}">
                <a16:creationId xmlns:a16="http://schemas.microsoft.com/office/drawing/2014/main" id="{7E2DFEAE-1051-4C1C-A3BB-33A8895741BE}"/>
              </a:ext>
            </a:extLst>
          </p:cNvPr>
          <p:cNvSpPr txBox="1"/>
          <p:nvPr/>
        </p:nvSpPr>
        <p:spPr>
          <a:xfrm>
            <a:off x="887648" y="1382316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b="1" dirty="0"/>
              <a:t>Buyruk belleği </a:t>
            </a:r>
            <a:r>
              <a:rPr lang="tr-TR" dirty="0"/>
              <a:t>program buyruklarını tutar ve verilen buyruk adresine karşılık gelen buyruğu çıktı olarak verir.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DE62C3B-0ABB-448D-935F-6E5BE7B9EC5E}"/>
              </a:ext>
            </a:extLst>
          </p:cNvPr>
          <p:cNvSpPr txBox="1"/>
          <p:nvPr/>
        </p:nvSpPr>
        <p:spPr>
          <a:xfrm>
            <a:off x="8363476" y="2203904"/>
            <a:ext cx="3828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Program sayacı </a:t>
            </a:r>
            <a:r>
              <a:rPr lang="en-US" sz="2400" dirty="0"/>
              <a:t>(PS) </a:t>
            </a:r>
            <a:r>
              <a:rPr lang="tr-TR" sz="2400" dirty="0"/>
              <a:t>ise o anki buyruk adresini tutar.</a:t>
            </a:r>
          </a:p>
          <a:p>
            <a:r>
              <a:rPr lang="en-US" sz="2400" dirty="0" err="1"/>
              <a:t>Buyruklar</a:t>
            </a:r>
            <a:r>
              <a:rPr lang="en-US" sz="2400" dirty="0"/>
              <a:t> </a:t>
            </a:r>
            <a:r>
              <a:rPr lang="en-US" sz="2400" b="1" dirty="0"/>
              <a:t>32-bit </a:t>
            </a:r>
            <a:r>
              <a:rPr lang="en-US" sz="2400" b="1" dirty="0" err="1"/>
              <a:t>sabit</a:t>
            </a:r>
            <a:r>
              <a:rPr lang="en-US" sz="2400" b="1" dirty="0"/>
              <a:t> </a:t>
            </a:r>
            <a:r>
              <a:rPr lang="en-US" sz="2400" b="1" dirty="0" err="1"/>
              <a:t>genişlikte</a:t>
            </a:r>
            <a:r>
              <a:rPr lang="en-US" sz="2400" b="1" dirty="0"/>
              <a:t> </a:t>
            </a:r>
            <a:r>
              <a:rPr lang="en-US" sz="2400" dirty="0" err="1"/>
              <a:t>olduğundan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b="1" dirty="0" err="1"/>
              <a:t>bayt</a:t>
            </a:r>
            <a:r>
              <a:rPr lang="en-US" sz="2400" b="1" dirty="0"/>
              <a:t> </a:t>
            </a:r>
            <a:r>
              <a:rPr lang="en-US" sz="2400" b="1" dirty="0" err="1"/>
              <a:t>adresleme</a:t>
            </a:r>
            <a:r>
              <a:rPr lang="en-US" sz="2400" b="1" dirty="0"/>
              <a:t> </a:t>
            </a:r>
            <a:r>
              <a:rPr lang="en-US" sz="2400" dirty="0" err="1"/>
              <a:t>kullanıldığı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</a:t>
            </a:r>
            <a:r>
              <a:rPr lang="en-US" sz="2400" b="1" dirty="0"/>
              <a:t>program </a:t>
            </a:r>
            <a:r>
              <a:rPr lang="en-US" sz="2400" b="1" dirty="0" err="1"/>
              <a:t>sayacı</a:t>
            </a:r>
            <a:r>
              <a:rPr lang="en-US" sz="2400" dirty="0"/>
              <a:t> her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vuruşunda</a:t>
            </a:r>
            <a:r>
              <a:rPr lang="en-US" sz="2400" dirty="0"/>
              <a:t> 4 </a:t>
            </a:r>
            <a:r>
              <a:rPr lang="en-US" sz="2400" dirty="0" err="1"/>
              <a:t>artar</a:t>
            </a:r>
            <a:r>
              <a:rPr lang="en-US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700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11718</TotalTime>
  <Words>603</Words>
  <Application>Microsoft Office PowerPoint</Application>
  <PresentationFormat>Geniş ekran</PresentationFormat>
  <Paragraphs>266</Paragraphs>
  <Slides>21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Calibri</vt:lpstr>
      <vt:lpstr>Cambria Math</vt:lpstr>
      <vt:lpstr>Wingdings</vt:lpstr>
      <vt:lpstr>Office 主题</vt:lpstr>
      <vt:lpstr>PowerPoint Sunusu</vt:lpstr>
      <vt:lpstr>Okuma Listesi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umit senturk</dc:creator>
  <cp:lastModifiedBy>Ümit Şentürk</cp:lastModifiedBy>
  <cp:revision>321</cp:revision>
  <dcterms:created xsi:type="dcterms:W3CDTF">2015-12-24T07:33:27Z</dcterms:created>
  <dcterms:modified xsi:type="dcterms:W3CDTF">2021-11-16T11:47:41Z</dcterms:modified>
</cp:coreProperties>
</file>