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7"/>
  </p:notesMasterIdLst>
  <p:handoutMasterIdLst>
    <p:handoutMasterId r:id="rId28"/>
  </p:handoutMasterIdLst>
  <p:sldIdLst>
    <p:sldId id="269" r:id="rId2"/>
    <p:sldId id="302" r:id="rId3"/>
    <p:sldId id="327" r:id="rId4"/>
    <p:sldId id="328" r:id="rId5"/>
    <p:sldId id="329" r:id="rId6"/>
    <p:sldId id="331" r:id="rId7"/>
    <p:sldId id="303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32" r:id="rId18"/>
    <p:sldId id="318" r:id="rId19"/>
    <p:sldId id="319" r:id="rId20"/>
    <p:sldId id="320" r:id="rId21"/>
    <p:sldId id="321" r:id="rId22"/>
    <p:sldId id="322" r:id="rId23"/>
    <p:sldId id="323" r:id="rId24"/>
    <p:sldId id="325" r:id="rId25"/>
    <p:sldId id="326" r:id="rId26"/>
  </p:sldIdLst>
  <p:sldSz cx="9144000" cy="6858000" type="screen4x3"/>
  <p:notesSz cx="7010400" cy="9296400"/>
  <p:defaultTextStyle>
    <a:defPPr rtl="0">
      <a:defRPr lang="tr-tr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7155" autoAdjust="0"/>
  </p:normalViewPr>
  <p:slideViewPr>
    <p:cSldViewPr>
      <p:cViewPr>
        <p:scale>
          <a:sx n="100" d="100"/>
          <a:sy n="100" d="100"/>
        </p:scale>
        <p:origin x="97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kdörtgen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34819" name="Dikdörtgen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8EB1AC0F-E286-44A1-8E5A-20BC1E627360}" type="datetime1">
              <a:rPr lang="tr-TR" smtClean="0">
                <a:latin typeface="Arial" panose="020B0604020202020204" pitchFamily="34" charset="0"/>
              </a:rPr>
              <a:t>16.11.2021</a:t>
            </a:fld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34820" name="Dikdörtgen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34821" name="Dikdörtgen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tr-TR" smtClean="0">
                <a:latin typeface="Arial" panose="020B0604020202020204" pitchFamily="34" charset="0"/>
              </a:rPr>
              <a:pPr/>
              <a:t>‹#›</a:t>
            </a:fld>
            <a:endParaRPr 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kdörtgen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26627" name="Dikdörtgen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B2142ED-62CF-4BE7-A720-C948E8939493}" type="datetime1">
              <a:rPr lang="tr-TR" noProof="0" smtClean="0"/>
              <a:t>16.11.2021</a:t>
            </a:fld>
            <a:endParaRPr lang="tr-TR" noProof="0"/>
          </a:p>
        </p:txBody>
      </p:sp>
      <p:sp>
        <p:nvSpPr>
          <p:cNvPr id="26628" name="Dikdörtgen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Dikdörtgen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6630" name="Dikdörtgen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tr-TR" noProof="0"/>
          </a:p>
        </p:txBody>
      </p:sp>
      <p:sp>
        <p:nvSpPr>
          <p:cNvPr id="26631" name="Dikdörtgen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823FACB9-4E35-4CB3-835A-2EBF55FAEDE3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FACB9-4E35-4CB3-835A-2EBF55FAEDE3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559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FBDE131-35B2-413E-941A-C646FB92C7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9C59AAB6-D7FC-4972-B550-77484FB2AB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8D48C2-2D29-4711-BA4B-532B3F618DAA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31FE4C7C-03D3-4FC6-9EA3-DA984F9D93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F1154BFF-FDA4-4917-A84B-5EAEDDBFED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77AC55-22CA-4105-AB32-665350622114}" type="slidenum">
              <a:rPr lang="en-AU" altLang="en-US" sz="1300">
                <a:latin typeface="Times New Roman" panose="02020603050405020304" pitchFamily="18" charset="0"/>
              </a:rPr>
              <a:pPr/>
              <a:t>10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726B0C91-BDFC-4F95-88B0-B3C036718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1152F4E4-8E34-411A-B2F1-21AB86A7D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1DD5C72-8D28-4A63-A64F-8DAE6C188B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5ADCFA2-7591-4B98-B1DE-0546A1A73D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9D245B-63B6-41A7-AE0D-B0B1B2107DEF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4741F0CA-1D4B-46F6-9D50-22B2336B73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77180F48-AE78-4377-AD94-EC3DBB6B2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1295FA-30D6-4AC4-B9D4-9C21DA653923}" type="slidenum">
              <a:rPr lang="en-AU" altLang="en-US" sz="1300">
                <a:latin typeface="Times New Roman" panose="02020603050405020304" pitchFamily="18" charset="0"/>
              </a:rPr>
              <a:pPr/>
              <a:t>11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6EE297F3-BA11-41C9-A1C8-187A4A177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E84CFD07-4D7C-42E7-9A98-18ADB83E6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F9390DE-3846-4FE3-B623-311C31B80B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DA11DED-3BDA-4100-85F0-193ED9CD80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D89841-9372-4519-95BB-A2101A40D1C6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76567698-D602-4237-A6CE-FDB83A4DE4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18428703-9385-459E-A79A-4F74B9250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6D929B-1E52-4F8F-9802-E0682B64A32B}" type="slidenum">
              <a:rPr lang="en-AU" altLang="en-US" sz="1300">
                <a:latin typeface="Times New Roman" panose="02020603050405020304" pitchFamily="18" charset="0"/>
              </a:rPr>
              <a:pPr/>
              <a:t>12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2AD0C34D-1FCF-4791-9662-09AF431650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704B7B22-6A1F-4955-BBCB-CC91D39E9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2DD5D98-8E21-4920-9AFC-0CEC33EEC7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383B2B0-9F85-4C34-952E-6724957956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A47F14-9840-4591-A8BB-4B5B30AC9D2A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CE788BFD-5862-4CEE-93B2-80DF4DD228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C8DA20F6-1C58-4274-859F-029985499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592BD8-162C-43E1-BE05-1AF21D25CC64}" type="slidenum">
              <a:rPr lang="en-AU" altLang="en-US" sz="1300">
                <a:latin typeface="Times New Roman" panose="02020603050405020304" pitchFamily="18" charset="0"/>
              </a:rPr>
              <a:pPr/>
              <a:t>13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84F27E87-0212-40AE-9782-E728135C6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09160D4C-3D2B-4F75-B83B-7CDA30825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132132E-D766-45C7-A49A-27715F05A7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F3BD948-C724-4481-8652-F347DF17E4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73BA3-A391-415C-A0A7-A34E160741C4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DDE71653-2462-4C74-BBD3-E689CA017F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49B6952E-7E55-4F86-87E0-820B3D466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29BD85-A65E-49DC-9F52-47B2E9F7BE3E}" type="slidenum">
              <a:rPr lang="en-AU" altLang="en-US" sz="1300">
                <a:latin typeface="Times New Roman" panose="02020603050405020304" pitchFamily="18" charset="0"/>
              </a:rPr>
              <a:pPr/>
              <a:t>14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E313C809-BFD1-472C-A798-5022C5773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DE0F4BDB-39A4-47A8-BC51-9BF7BFD2A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EE2CE33-CEA4-4647-B567-ED9B17CB3B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8A06241-876A-4AF5-9CDF-A2EB5419D6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768D5A-4301-42F1-9419-C8F139D6F2BA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9B32B709-0275-45B2-9E7A-74A4F344AB3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539C953A-976F-4E80-A8AC-5CB903632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FCC3E-3BA7-455A-A4D0-387DCAD59A3B}" type="slidenum">
              <a:rPr lang="en-AU" altLang="en-US" sz="1300">
                <a:latin typeface="Times New Roman" panose="02020603050405020304" pitchFamily="18" charset="0"/>
              </a:rPr>
              <a:pPr/>
              <a:t>15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4564A9DC-784F-4887-8344-AC651D170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F2309F60-E2EC-44CB-84BC-338B9C495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A91C1CE-7B98-41AE-A9DE-6921265D2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BB24F15-CF6A-4AE1-B3FC-50346788108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96C983-4480-4B50-B58A-A3E0AA509521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83EDF48B-6B37-4F94-B5CE-28756EFE25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11FBB792-973F-4C2C-8778-F1D0B572A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DDADCE-1948-43B4-B6F3-3DA76EAB58CC}" type="slidenum">
              <a:rPr lang="en-AU" altLang="en-US" sz="1300">
                <a:latin typeface="Times New Roman" panose="02020603050405020304" pitchFamily="18" charset="0"/>
              </a:rPr>
              <a:pPr/>
              <a:t>16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655CF39B-37AC-4515-A1CB-1E932C7B9C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11722659-76EC-433F-8EBB-212F60D74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CC86662E-B839-4F51-A7ED-9C91F1233B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C0AD1F7-9ABE-4130-8B90-AB7622101E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99B4D5-BD32-453A-A2C6-C452675AF41A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02C8779A-538C-429A-8C43-3D3D677D36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FE67FB13-AF8C-4576-944D-2A4E8D52A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44BA3F-9A13-4697-A7C2-9AF83A7D8C13}" type="slidenum">
              <a:rPr lang="en-AU" altLang="en-US" sz="1300">
                <a:latin typeface="Times New Roman" panose="02020603050405020304" pitchFamily="18" charset="0"/>
              </a:rPr>
              <a:pPr/>
              <a:t>18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FEEF02A9-3E89-4E7C-B037-E10958976B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853175A4-DB5A-417F-AFF8-E2250112E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842FDC8-FFE2-46B4-869C-7FDD26DF6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F9E293B-B49A-4063-B63C-8C65D296B6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95D39E-2470-4FB8-A199-4074C1818C8F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FCD94162-8E21-47F4-A7D5-53584742EF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8721EE70-B6D4-4213-BB7C-ACB55F254D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7427F-7AE5-4F61-AB78-0EA4905526BD}" type="slidenum">
              <a:rPr lang="en-AU" altLang="en-US" sz="1300">
                <a:latin typeface="Times New Roman" panose="02020603050405020304" pitchFamily="18" charset="0"/>
              </a:rPr>
              <a:pPr/>
              <a:t>19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603073D6-A6C5-46AA-A25F-36FB77D25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8D07EB13-204A-4073-BB03-ABCE55BC7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F50B38D-48B5-4975-8E2A-5BE1B13D86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620E35C0-A488-4E96-B0BE-6446EB82A7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552A7C-49E3-4374-835A-BB1C0D4F3840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1148B479-C076-4181-86D2-44699E7643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3D0FF75E-CEBB-4918-A62E-74F700E30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AA6582-C923-4BA3-82DF-55714DABF1B1}" type="slidenum">
              <a:rPr lang="en-AU" altLang="en-US" sz="1300">
                <a:latin typeface="Times New Roman" panose="02020603050405020304" pitchFamily="18" charset="0"/>
              </a:rPr>
              <a:pPr/>
              <a:t>20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D788C2F2-8817-4704-AB0C-79C9B68FF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3274D3AC-53CC-402A-9D51-9FD6384F3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E9623F-B053-4EC6-9463-6B2C727BC4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E3D6EBF-6526-4841-B527-E8F2552E0D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3555A9-AA3D-4A45-A2E2-FA161F6C8B63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9AF247C5-7B8B-41BB-BF19-F3AED35B48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6D2CAD99-D697-4FBC-A169-2C38FD78F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9C8EE-0408-42E4-97FC-C4B2E6D8FC69}" type="slidenum">
              <a:rPr lang="en-AU" altLang="en-US" sz="1300">
                <a:latin typeface="Times New Roman" panose="02020603050405020304" pitchFamily="18" charset="0"/>
              </a:rPr>
              <a:pPr/>
              <a:t>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C70852D5-7931-4CA2-AF5A-CF9A8FD20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025D00B1-A836-4EE8-8587-B101D6B9C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AE18421-8731-47F9-A40D-8461F14656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D2A292E-BDF9-4571-89A9-F442B63E72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7665AC-F83A-4338-AD1E-CDEDD28A00E3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9DFEFC25-BAC9-43F4-96F3-948470BECC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388E1C9A-A643-44FD-A3AE-A43DCEE53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E0D608-B9C8-48B3-87E2-C2DD61292944}" type="slidenum">
              <a:rPr lang="en-AU" altLang="en-US" sz="1300">
                <a:latin typeface="Times New Roman" panose="02020603050405020304" pitchFamily="18" charset="0"/>
              </a:rPr>
              <a:pPr/>
              <a:t>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C2A589F4-7D28-4B1E-BD8B-E3878CA87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12251D31-A702-4E35-865C-E7E8F7808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0EF9659-637A-49BF-B589-7355E7067B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9E3E2DDD-5208-46EB-8880-DD6749B868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19C43F-2FE6-4D58-99D0-3837ADA725BA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CC573907-780A-4BFD-AB9E-3A52CC0DEE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7FACE8C1-7D6E-4966-A414-DA1CE4299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63FEE8-9EE7-4D7A-9CC1-25F126EB7801}" type="slidenum">
              <a:rPr lang="en-AU" altLang="en-US" sz="1300">
                <a:latin typeface="Times New Roman" panose="02020603050405020304" pitchFamily="18" charset="0"/>
              </a:rPr>
              <a:pPr/>
              <a:t>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5B09E208-CC00-4E09-B56D-E0A4526F80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8E738793-421F-4C94-A0B4-169C13E3B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63D814DF-EDC6-4E91-B00A-95242378B8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B021D39-6DEC-4FCF-8B1E-D65EBAE34DB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8A1D5D-3736-4F43-93AE-83227A43133B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0D325E0A-C193-4C2C-B68F-3991A2C63B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7E9778F4-A713-44A2-9721-439C95DDD0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DC60B7-C32D-48D4-919E-39C57285AF64}" type="slidenum">
              <a:rPr lang="en-AU" altLang="en-US" sz="1300">
                <a:latin typeface="Times New Roman" panose="02020603050405020304" pitchFamily="18" charset="0"/>
              </a:rPr>
              <a:pPr/>
              <a:t>23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DAD5A691-292F-4178-9142-433BAE350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D328FF53-640D-44F5-9E54-D14A10D22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C056367-F0EE-4B17-A862-0F496572F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E302CC0-E4B3-4AEA-A47D-C2A612C2D2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6160E3-10CF-4144-86FE-2248FF05613B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EE521F2B-6F2E-42B6-A56B-EC542D064B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3C7D5B49-3CD9-4331-83E3-FC1282F57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18276C-AA3B-4008-9330-F8C5770191D4}" type="slidenum">
              <a:rPr lang="en-AU" altLang="en-US" sz="1300">
                <a:latin typeface="Times New Roman" panose="02020603050405020304" pitchFamily="18" charset="0"/>
              </a:rPr>
              <a:pPr/>
              <a:t>24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A7EDB6AD-C17D-4C01-80C8-3855E2E65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F02D2296-9CAF-4111-A85D-F4959A127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70B4482-0AD5-425B-A351-0D89AF9E17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585E4DF-F91D-4647-854E-518849CE40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EB18ED-8FCD-4E66-B090-5DED5B3578BA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3E222FDB-1AA2-4833-9F1F-92536A8C9C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557A3C3D-34AE-4C0E-8435-435D156F2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C6EA57-4F5A-40A0-84B0-6CA5300DC997}" type="slidenum">
              <a:rPr lang="en-AU" altLang="en-US" sz="1300">
                <a:latin typeface="Times New Roman" panose="02020603050405020304" pitchFamily="18" charset="0"/>
              </a:rPr>
              <a:pPr/>
              <a:t>25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99B5C594-D29F-4A18-8312-78D1B7013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87745671-0E52-4A0D-812C-BA2748821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E9623F-B053-4EC6-9463-6B2C727BC4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E3D6EBF-6526-4841-B527-E8F2552E0D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3555A9-AA3D-4A45-A2E2-FA161F6C8B63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9AF247C5-7B8B-41BB-BF19-F3AED35B48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6D2CAD99-D697-4FBC-A169-2C38FD78F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9C8EE-0408-42E4-97FC-C4B2E6D8FC69}" type="slidenum">
              <a:rPr lang="en-AU" altLang="en-US" sz="130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C70852D5-7931-4CA2-AF5A-CF9A8FD20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025D00B1-A836-4EE8-8587-B101D6B9C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891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E9623F-B053-4EC6-9463-6B2C727BC4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E3D6EBF-6526-4841-B527-E8F2552E0D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3555A9-AA3D-4A45-A2E2-FA161F6C8B63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9AF247C5-7B8B-41BB-BF19-F3AED35B48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6D2CAD99-D697-4FBC-A169-2C38FD78F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9C8EE-0408-42E4-97FC-C4B2E6D8FC69}" type="slidenum">
              <a:rPr lang="en-AU" altLang="en-US" sz="1300">
                <a:latin typeface="Times New Roman" panose="02020603050405020304" pitchFamily="18" charset="0"/>
              </a:rPr>
              <a:pPr/>
              <a:t>4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C70852D5-7931-4CA2-AF5A-CF9A8FD20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025D00B1-A836-4EE8-8587-B101D6B9C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42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E9623F-B053-4EC6-9463-6B2C727BC4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E3D6EBF-6526-4841-B527-E8F2552E0D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3555A9-AA3D-4A45-A2E2-FA161F6C8B63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9AF247C5-7B8B-41BB-BF19-F3AED35B48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6D2CAD99-D697-4FBC-A169-2C38FD78F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9C8EE-0408-42E4-97FC-C4B2E6D8FC69}" type="slidenum">
              <a:rPr lang="en-AU" altLang="en-US" sz="1300">
                <a:latin typeface="Times New Roman" panose="02020603050405020304" pitchFamily="18" charset="0"/>
              </a:rPr>
              <a:pPr/>
              <a:t>5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C70852D5-7931-4CA2-AF5A-CF9A8FD20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025D00B1-A836-4EE8-8587-B101D6B9C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03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E9623F-B053-4EC6-9463-6B2C727BC4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0E3D6EBF-6526-4841-B527-E8F2552E0D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3555A9-AA3D-4A45-A2E2-FA161F6C8B63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2" name="Rectangle 6">
            <a:extLst>
              <a:ext uri="{FF2B5EF4-FFF2-40B4-BE49-F238E27FC236}">
                <a16:creationId xmlns:a16="http://schemas.microsoft.com/office/drawing/2014/main" id="{9AF247C5-7B8B-41BB-BF19-F3AED35B48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53253" name="Rectangle 7">
            <a:extLst>
              <a:ext uri="{FF2B5EF4-FFF2-40B4-BE49-F238E27FC236}">
                <a16:creationId xmlns:a16="http://schemas.microsoft.com/office/drawing/2014/main" id="{6D2CAD99-D697-4FBC-A169-2C38FD78F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F9C8EE-0408-42E4-97FC-C4B2E6D8FC69}" type="slidenum">
              <a:rPr lang="en-AU" altLang="en-US" sz="1300">
                <a:latin typeface="Times New Roman" panose="02020603050405020304" pitchFamily="18" charset="0"/>
              </a:rPr>
              <a:pPr/>
              <a:t>6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53254" name="Rectangle 2">
            <a:extLst>
              <a:ext uri="{FF2B5EF4-FFF2-40B4-BE49-F238E27FC236}">
                <a16:creationId xmlns:a16="http://schemas.microsoft.com/office/drawing/2014/main" id="{C70852D5-7931-4CA2-AF5A-CF9A8FD20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>
            <a:extLst>
              <a:ext uri="{FF2B5EF4-FFF2-40B4-BE49-F238E27FC236}">
                <a16:creationId xmlns:a16="http://schemas.microsoft.com/office/drawing/2014/main" id="{025D00B1-A836-4EE8-8587-B101D6B9C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5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1C15646-C063-4B47-BE1B-515BF16D0A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5038FB4-4E57-43EE-8984-844885303B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A557DF-9CDE-41BF-8A10-E81C9162EC05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4" name="Rectangle 6">
            <a:extLst>
              <a:ext uri="{FF2B5EF4-FFF2-40B4-BE49-F238E27FC236}">
                <a16:creationId xmlns:a16="http://schemas.microsoft.com/office/drawing/2014/main" id="{323A6409-47A1-4703-A2F3-853CCA0980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324E6957-9C3B-489A-92A5-BCA4F2CC4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21DAAD-7DC7-4613-90E9-E12027287C04}" type="slidenum">
              <a:rPr lang="en-AU" altLang="en-US" sz="130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3C138E20-1B7A-4937-A1C0-E0B47C39C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711E0E7C-F212-4FB2-8148-B827C1583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7526A27-A5F9-458C-95AB-C723CF37F8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310EF0D-5AFD-46C0-B46A-71603BF698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99480D-6EE6-44CA-8AEC-18637EC0DDDD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4BC072BF-7AEE-47BE-AD45-BE6C65184C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0E1B043C-BC9B-455C-B19F-E111FAA6B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F37FF4-3E68-47E5-A644-DC01C11A4215}" type="slidenum">
              <a:rPr lang="en-AU" altLang="en-US" sz="1300">
                <a:latin typeface="Times New Roman" panose="02020603050405020304" pitchFamily="18" charset="0"/>
              </a:rPr>
              <a:pPr/>
              <a:t>8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4" name="Rectangle 2">
            <a:extLst>
              <a:ext uri="{FF2B5EF4-FFF2-40B4-BE49-F238E27FC236}">
                <a16:creationId xmlns:a16="http://schemas.microsoft.com/office/drawing/2014/main" id="{D24DDAD7-254F-405A-B18D-A647C24EC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>
            <a:extLst>
              <a:ext uri="{FF2B5EF4-FFF2-40B4-BE49-F238E27FC236}">
                <a16:creationId xmlns:a16="http://schemas.microsoft.com/office/drawing/2014/main" id="{4142BC90-4A97-4700-AA16-5576E0304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AEDABD8-9168-4150-80FA-6AD2323F6B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ABA0BBA-0BAE-4D42-B924-F9FAD65D80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009BC-F12F-49C6-AD2B-3121C8889D18}" type="datetime3">
              <a:rPr lang="en-AU" altLang="en-US" sz="1300" smtClean="0">
                <a:latin typeface="Times New Roman" panose="02020603050405020304" pitchFamily="18" charset="0"/>
              </a:rPr>
              <a:pPr/>
              <a:t>16 November, 2021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FAC604DC-C59C-4E47-8A60-B378C837CB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AB8DB881-631E-4701-83FA-136064C4D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9EB1C-EDCE-46F7-979D-3DBF38AB0A65}" type="slidenum">
              <a:rPr lang="en-AU" altLang="en-US" sz="1300">
                <a:latin typeface="Times New Roman" panose="02020603050405020304" pitchFamily="18" charset="0"/>
              </a:rPr>
              <a:pPr/>
              <a:t>9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482E0A57-9425-477A-974E-5C251F421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7E905573-FAAA-4685-A857-E68B406A8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Çizgi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grpSp>
        <p:nvGrpSpPr>
          <p:cNvPr id="47112" name="Gr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</p:grpSp>
      <p:sp>
        <p:nvSpPr>
          <p:cNvPr id="47144" name="Çizgi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sp>
        <p:nvSpPr>
          <p:cNvPr id="47107" name="Başlık Yer Tutucusu 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7108" name="Metin Yer Tutucusu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Asıl alt başlık stilini düzenlemek için tıklatın</a:t>
            </a:r>
            <a:endParaRPr lang="tr-TR" noProof="0" dirty="0"/>
          </a:p>
        </p:txBody>
      </p:sp>
      <p:sp>
        <p:nvSpPr>
          <p:cNvPr id="47109" name="Tarih Yer Tutucusu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06B36F6-45CF-44EC-92EC-747323348449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47110" name="Alt Bilgi Yer Tutucusu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47111" name="Slayt Numarası Yer Tutucusu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45280F-DE53-48B1-9FB9-96A39916642A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1AD666B-80F8-4322-9C36-13ED0A30C122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872E90EB-6CA4-453F-8712-C339590DE034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BE6A5FAC-E593-49AE-AED3-51E74CBDF44F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6D251BA-4196-46F7-BF5E-DE37F6712AD1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marL="45720" indent="0">
              <a:buFontTx/>
              <a:buNone/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F121EA4-7451-46EF-AC9C-BE38A0CA0DC9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C6F290-D301-4864-9490-340EF11588D9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latin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477DF7E-E0B3-4182-8D13-C2DDF93AB6B5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0208CE1-DD55-4A43-A479-EF83A2DC3985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>
                <a:latin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83E61A1-2D1E-4E9B-9B82-8D3E08C5898F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927AF89-6755-46F5-BBCF-E571D7F311A5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>
                <a:latin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34FB15FF-4579-4682-8FD7-06AFF4EE0B6F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F76BE3C0-1208-4260-82C3-0EB040027195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18031B7-64B7-4EF9-8B21-78A5D432910C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D5F02DF6-5EF1-449D-8E8F-F40E7D2FCBCB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2DEEDB3C-10B7-4BB8-B7E6-EC2F3E485486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AC3460AA-1533-4548-8781-A6D0EAE276D6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>
                <a:latin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1B37F5D-2295-4F5A-B3AD-8B2D37B3CEE7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C6386842-FEC9-453F-B6F7-7C945F3A2D73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>
                <a:latin typeface="Arial" panose="020B0604020202020204" pitchFamily="34" charset="0"/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>
                <a:latin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6DFA50F-395F-4FDE-A6E8-9E1EBA17A309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E96DA581-ADE3-4A40-91CB-711A776CAC29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Çizgi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tr-TR" dirty="0">
              <a:latin typeface="Arial" panose="020B0604020202020204" pitchFamily="34" charset="0"/>
            </a:endParaRPr>
          </a:p>
        </p:txBody>
      </p:sp>
      <p:grpSp>
        <p:nvGrpSpPr>
          <p:cNvPr id="46088" name="Gr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tr-TR" dirty="0">
                <a:latin typeface="Arial" panose="020B0604020202020204" pitchFamily="34" charset="0"/>
              </a:endParaRPr>
            </a:p>
          </p:txBody>
        </p:sp>
      </p:grpSp>
      <p:sp>
        <p:nvSpPr>
          <p:cNvPr id="46083" name="Başlık Yer Tutucusu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6084" name="Metin Yer Tutucusu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  <a:p>
            <a:pPr lvl="8" rtl="0"/>
            <a:endParaRPr lang="tr-TR" altLang="en-US"/>
          </a:p>
          <a:p>
            <a:pPr lvl="8" rtl="0"/>
            <a:endParaRPr lang="tr-TR" altLang="en-US" dirty="0"/>
          </a:p>
        </p:txBody>
      </p:sp>
      <p:sp>
        <p:nvSpPr>
          <p:cNvPr id="46085" name="Tarih Yer Tutucusu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B9EB1398-D18F-4241-92D7-094D1F5D15C5}" type="datetime1">
              <a:rPr lang="tr-TR" altLang="en-US" smtClean="0"/>
              <a:t>16.11.2021</a:t>
            </a:fld>
            <a:endParaRPr lang="tr-TR" altLang="en-US" dirty="0"/>
          </a:p>
        </p:txBody>
      </p:sp>
      <p:sp>
        <p:nvSpPr>
          <p:cNvPr id="46086" name="Alt Bilgi Yer Tutucusu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r>
              <a:rPr lang="tr-TR"/>
              <a:t>Alt bilgi ekleme</a:t>
            </a:r>
            <a:endParaRPr lang="tr-TR" dirty="0"/>
          </a:p>
        </p:txBody>
      </p:sp>
      <p:sp>
        <p:nvSpPr>
          <p:cNvPr id="46087" name="Slayt Numarası Yer Tutucusu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Arial" panose="020B0604020202020204" pitchFamily="34" charset="0"/>
              </a:defRPr>
            </a:lvl1pPr>
          </a:lstStyle>
          <a:p>
            <a:fld id="{D7E5119E-5338-4B55-81DC-57EAC9440FD0}" type="slidenum">
              <a:rPr lang="tr-TR" altLang="en-US" smtClean="0"/>
              <a:pPr/>
              <a:t>‹#›</a:t>
            </a:fld>
            <a:endParaRPr lang="tr-T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Arial" panose="020B0604020202020204" pitchFamily="34" charset="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Arial" panose="020B0604020202020204" pitchFamily="34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56F4F894-9842-46C5-851D-386832D7EA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3608" y="1916832"/>
            <a:ext cx="5832475" cy="762000"/>
          </a:xfrm>
        </p:spPr>
        <p:txBody>
          <a:bodyPr/>
          <a:lstStyle/>
          <a:p>
            <a:pPr eaLnBrk="1" hangingPunct="1"/>
            <a:r>
              <a:rPr lang="en-AU" altLang="en-US" dirty="0" err="1">
                <a:solidFill>
                  <a:schemeClr val="tx1"/>
                </a:solidFill>
              </a:rPr>
              <a:t>Bölüm</a:t>
            </a:r>
            <a:r>
              <a:rPr lang="en-AU" altLang="en-US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079F6E-243A-413F-AED4-BA4D78F517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3608" y="2996332"/>
            <a:ext cx="5832475" cy="1175706"/>
          </a:xfrm>
        </p:spPr>
        <p:txBody>
          <a:bodyPr/>
          <a:lstStyle/>
          <a:p>
            <a:pPr eaLnBrk="1" hangingPunct="1"/>
            <a:r>
              <a:rPr lang="en-AU" altLang="en-US" dirty="0" err="1"/>
              <a:t>İşlemci</a:t>
            </a:r>
            <a:r>
              <a:rPr lang="en-AU" altLang="en-US" dirty="0"/>
              <a:t>
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C134E3E-94B5-4A3C-8E0C-E74E408A549A}"/>
              </a:ext>
            </a:extLst>
          </p:cNvPr>
          <p:cNvSpPr txBox="1"/>
          <p:nvPr/>
        </p:nvSpPr>
        <p:spPr>
          <a:xfrm>
            <a:off x="4644008" y="537321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1200" dirty="0"/>
              <a:t>Dr. Öğretim Üyesi Ümit ŞENTÜRK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1D481094-E4C8-4DCD-ADE6-AC2A48598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26FC567-957E-4603-8F04-C3B971F28F56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50DB0A1-1324-45DB-963D-46E4E6478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98490"/>
            <a:ext cx="7696200" cy="719336"/>
          </a:xfrm>
        </p:spPr>
        <p:txBody>
          <a:bodyPr/>
          <a:lstStyle/>
          <a:p>
            <a:pPr eaLnBrk="1" hangingPunct="1"/>
            <a:r>
              <a:rPr lang="tr-TR" altLang="en-US" dirty="0"/>
              <a:t>Boru Hattı</a:t>
            </a:r>
            <a:r>
              <a:rPr lang="en-US" altLang="en-US" dirty="0"/>
              <a:t> </a:t>
            </a:r>
            <a:r>
              <a:rPr lang="en-US" altLang="en-US" dirty="0" err="1"/>
              <a:t>Performans</a:t>
            </a:r>
            <a:r>
              <a:rPr lang="tr-TR" altLang="en-US" dirty="0"/>
              <a:t>ı</a:t>
            </a:r>
            <a:endParaRPr lang="en-AU" altLang="en-US" dirty="0"/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FB237E5-4E0A-458A-9F2D-2D57CCD84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533650"/>
          </a:xfrm>
        </p:spPr>
        <p:txBody>
          <a:bodyPr/>
          <a:lstStyle/>
          <a:p>
            <a:pPr eaLnBrk="1" hangingPunct="1"/>
            <a:r>
              <a:rPr lang="tr-TR" altLang="en-US" sz="2800" dirty="0"/>
              <a:t>Aşama süreleri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/>
              <a:t>100ps</a:t>
            </a:r>
            <a:r>
              <a:rPr lang="tr-TR" altLang="en-US" sz="2400" dirty="0"/>
              <a:t> </a:t>
            </a:r>
            <a:r>
              <a:rPr lang="en-US" altLang="en-US" sz="2400" dirty="0"/>
              <a:t>register </a:t>
            </a:r>
            <a:r>
              <a:rPr lang="en-US" altLang="en-US" sz="2400" dirty="0" err="1"/>
              <a:t>okuma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yazma</a:t>
            </a:r>
            <a:r>
              <a:rPr lang="tr-TR" altLang="en-US" sz="2400" dirty="0"/>
              <a:t>işlemi</a:t>
            </a:r>
            <a:r>
              <a:rPr lang="en-US" altLang="en-US" sz="2400" dirty="0"/>
              <a:t>
200ps </a:t>
            </a:r>
            <a:r>
              <a:rPr lang="en-US" altLang="en-US" sz="2400" dirty="0" err="1"/>
              <a:t>diğer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aşamalar</a:t>
            </a:r>
            <a:r>
              <a:rPr lang="tr-TR" altLang="en-US" sz="2400" dirty="0"/>
              <a:t> için</a:t>
            </a:r>
            <a:endParaRPr lang="en-US" altLang="en-US" sz="2400" dirty="0"/>
          </a:p>
          <a:p>
            <a:pPr eaLnBrk="1" hangingPunct="1"/>
            <a:r>
              <a:rPr lang="en-US" altLang="en-US" sz="2800" dirty="0" err="1"/>
              <a:t>Ardışık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düzene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sahip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yolu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ile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döngülü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veri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yolu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karşılaştırması</a:t>
            </a:r>
            <a:endParaRPr lang="en-US" altLang="en-US" sz="2800" dirty="0"/>
          </a:p>
        </p:txBody>
      </p:sp>
      <p:graphicFrame>
        <p:nvGraphicFramePr>
          <p:cNvPr id="327684" name="Group 4">
            <a:extLst>
              <a:ext uri="{FF2B5EF4-FFF2-40B4-BE49-F238E27FC236}">
                <a16:creationId xmlns:a16="http://schemas.microsoft.com/office/drawing/2014/main" id="{5C7CA136-021D-45B0-A1DC-9E977F50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01312"/>
              </p:ext>
            </p:extLst>
          </p:nvPr>
        </p:nvGraphicFramePr>
        <p:xfrm>
          <a:off x="395288" y="3846513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 fetch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800ps</a:t>
                      </a:r>
                      <a:endParaRPr kumimoji="0" lang="en-AU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>
            <a:extLst>
              <a:ext uri="{FF2B5EF4-FFF2-40B4-BE49-F238E27FC236}">
                <a16:creationId xmlns:a16="http://schemas.microsoft.com/office/drawing/2014/main" id="{58560BB3-B93C-48F3-9128-5A461E4712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478BAD5-387D-4CB6-AEB8-6FCB2220069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EC36541-BBF8-48AA-9FE9-762D99D40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321568"/>
            <a:ext cx="7696200" cy="687288"/>
          </a:xfrm>
        </p:spPr>
        <p:txBody>
          <a:bodyPr/>
          <a:lstStyle/>
          <a:p>
            <a:pPr eaLnBrk="1" hangingPunct="1"/>
            <a:r>
              <a:rPr lang="en-US" altLang="en-US" dirty="0"/>
              <a:t>Pipeline Performance</a:t>
            </a:r>
            <a:endParaRPr lang="en-AU" altLang="en-US" dirty="0"/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6AA6EF94-E273-4A35-974E-F41E5BF73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196975"/>
            <a:ext cx="2676525" cy="376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Tek </a:t>
            </a:r>
            <a:r>
              <a:rPr lang="en-US" altLang="en-US" sz="1800" dirty="0" err="1"/>
              <a:t>döngülü</a:t>
            </a:r>
            <a:r>
              <a:rPr lang="en-US" altLang="en-US" sz="1800" dirty="0"/>
              <a:t> (T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= 800ps)</a:t>
            </a:r>
            <a:endParaRPr lang="en-AU" altLang="en-US" sz="1800" dirty="0"/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67710C38-31D7-4D81-A9C9-8D9007986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246099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Boru Hattı</a:t>
            </a:r>
            <a:r>
              <a:rPr lang="en-US" altLang="en-US" sz="1800" dirty="0"/>
              <a:t> (T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= 200ps)</a:t>
            </a:r>
            <a:endParaRPr lang="en-AU" altLang="en-US" sz="1800" dirty="0"/>
          </a:p>
        </p:txBody>
      </p:sp>
      <p:pic>
        <p:nvPicPr>
          <p:cNvPr id="68614" name="Picture 1">
            <a:extLst>
              <a:ext uri="{FF2B5EF4-FFF2-40B4-BE49-F238E27FC236}">
                <a16:creationId xmlns:a16="http://schemas.microsoft.com/office/drawing/2014/main" id="{2000EC1E-B864-4207-9BEB-D9452CB6A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81" y="1573213"/>
            <a:ext cx="6624637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2495173C-7925-43A8-AAFC-CA7055D19D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1A55CCE7-A57C-4291-A650-BCCF6FCE8E1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49E70C79-BBFC-460C-9887-7FE90AC8A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16404"/>
            <a:ext cx="7696200" cy="601663"/>
          </a:xfrm>
        </p:spPr>
        <p:txBody>
          <a:bodyPr/>
          <a:lstStyle/>
          <a:p>
            <a:pPr eaLnBrk="1" hangingPunct="1"/>
            <a:r>
              <a:rPr lang="tr-TR" altLang="en-US" dirty="0"/>
              <a:t>Botu Hattı</a:t>
            </a:r>
            <a:r>
              <a:rPr lang="en-US" altLang="en-US" dirty="0"/>
              <a:t> </a:t>
            </a:r>
            <a:r>
              <a:rPr lang="en-US" altLang="en-US" dirty="0" err="1"/>
              <a:t>Hızlanma</a:t>
            </a:r>
            <a:endParaRPr lang="en-AU" altLang="en-US" dirty="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6CACF81-0C26-4479-A1D8-4AAC2761B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Tüm</a:t>
            </a:r>
            <a:r>
              <a:rPr lang="en-US" altLang="en-US" dirty="0"/>
              <a:t> </a:t>
            </a:r>
            <a:r>
              <a:rPr lang="en-US" altLang="en-US" dirty="0" err="1"/>
              <a:t>aşamalar</a:t>
            </a:r>
            <a:r>
              <a:rPr lang="en-US" altLang="en-US" dirty="0"/>
              <a:t> </a:t>
            </a:r>
            <a:r>
              <a:rPr lang="en-US" altLang="en-US" dirty="0" err="1"/>
              <a:t>dengeliyse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hepsi</a:t>
            </a:r>
            <a:r>
              <a:rPr lang="en-US" altLang="en-US" dirty="0"/>
              <a:t> </a:t>
            </a:r>
            <a:r>
              <a:rPr lang="en-US" altLang="en-US" dirty="0" err="1"/>
              <a:t>aynı</a:t>
            </a:r>
            <a:r>
              <a:rPr lang="en-US" altLang="en-US" dirty="0"/>
              <a:t> </a:t>
            </a:r>
            <a:r>
              <a:rPr lang="en-US" altLang="en-US" dirty="0" err="1"/>
              <a:t>zamanda</a:t>
            </a:r>
            <a:r>
              <a:rPr lang="en-US" altLang="en-US" dirty="0"/>
              <a:t>
</a:t>
            </a:r>
            <a:r>
              <a:rPr lang="tr-TR" altLang="en-US" dirty="0"/>
              <a:t>Ortalama buyruk aşama süresi</a:t>
            </a:r>
            <a:br>
              <a:rPr lang="en-US" altLang="en-US" dirty="0"/>
            </a:br>
            <a:r>
              <a:rPr lang="en-US" altLang="en-US" dirty="0"/>
              <a:t>= </a:t>
            </a:r>
            <a:r>
              <a:rPr lang="tr-TR" altLang="en-US" dirty="0"/>
              <a:t>Buyruklar arasındaki </a:t>
            </a:r>
            <a:r>
              <a:rPr lang="tr-TR" altLang="en-US" dirty="0" err="1"/>
              <a:t>süre</a:t>
            </a:r>
            <a:r>
              <a:rPr lang="tr-TR" altLang="en-US" baseline="-25000" dirty="0" err="1"/>
              <a:t>Boru</a:t>
            </a:r>
            <a:r>
              <a:rPr lang="tr-TR" altLang="en-US" baseline="-25000" dirty="0"/>
              <a:t> Hattı yok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dirty="0" err="1"/>
              <a:t>Aşama</a:t>
            </a:r>
            <a:r>
              <a:rPr lang="en-US" altLang="en-US" dirty="0"/>
              <a:t> </a:t>
            </a:r>
            <a:r>
              <a:rPr lang="en-US" altLang="en-US" dirty="0" err="1"/>
              <a:t>sayısı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Dengeli</a:t>
            </a:r>
            <a:r>
              <a:rPr lang="en-US" altLang="en-US" dirty="0"/>
              <a:t> </a:t>
            </a:r>
            <a:r>
              <a:rPr lang="en-US" altLang="en-US" dirty="0" err="1"/>
              <a:t>değilse</a:t>
            </a:r>
            <a:r>
              <a:rPr lang="en-US" altLang="en-US" dirty="0"/>
              <a:t>, </a:t>
            </a:r>
            <a:r>
              <a:rPr lang="en-US" altLang="en-US" dirty="0" err="1"/>
              <a:t>hız</a:t>
            </a:r>
            <a:r>
              <a:rPr lang="en-US" altLang="en-US" dirty="0"/>
              <a:t> </a:t>
            </a:r>
            <a:r>
              <a:rPr lang="en-US" altLang="en-US" dirty="0" err="1"/>
              <a:t>daha</a:t>
            </a:r>
            <a:r>
              <a:rPr lang="en-US" altLang="en-US" dirty="0"/>
              <a:t> </a:t>
            </a:r>
            <a:r>
              <a:rPr lang="en-US" altLang="en-US" dirty="0" err="1"/>
              <a:t>az</a:t>
            </a:r>
            <a:r>
              <a:rPr lang="en-US" altLang="en-US" dirty="0"/>
              <a:t>
</a:t>
            </a:r>
            <a:r>
              <a:rPr lang="en-US" altLang="en-US" dirty="0" err="1"/>
              <a:t>Artan</a:t>
            </a:r>
            <a:r>
              <a:rPr lang="en-US" altLang="en-US" dirty="0"/>
              <a:t> </a:t>
            </a:r>
            <a:r>
              <a:rPr lang="en-US" altLang="en-US" dirty="0" err="1"/>
              <a:t>aktarım</a:t>
            </a:r>
            <a:r>
              <a:rPr lang="en-US" altLang="en-US" dirty="0"/>
              <a:t> </a:t>
            </a:r>
            <a:r>
              <a:rPr lang="en-US" altLang="en-US" dirty="0" err="1"/>
              <a:t>hızı</a:t>
            </a:r>
            <a:r>
              <a:rPr lang="en-US" altLang="en-US" dirty="0"/>
              <a:t> </a:t>
            </a:r>
            <a:r>
              <a:rPr lang="en-US" altLang="en-US" dirty="0" err="1"/>
              <a:t>nedeniyle</a:t>
            </a:r>
            <a:r>
              <a:rPr lang="en-US" altLang="en-US" dirty="0"/>
              <a:t> </a:t>
            </a:r>
            <a:r>
              <a:rPr lang="en-US" altLang="en-US" dirty="0" err="1"/>
              <a:t>hız</a:t>
            </a:r>
            <a:r>
              <a:rPr lang="en-US" altLang="en-US" dirty="0"/>
              <a:t> </a:t>
            </a:r>
            <a:r>
              <a:rPr lang="en-US" altLang="en-US" dirty="0" err="1"/>
              <a:t>artırma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Gecikme</a:t>
            </a:r>
            <a:r>
              <a:rPr lang="en-US" altLang="en-US" dirty="0"/>
              <a:t> </a:t>
            </a:r>
            <a:r>
              <a:rPr lang="en-US" altLang="en-US" dirty="0" err="1"/>
              <a:t>süresi</a:t>
            </a:r>
            <a:r>
              <a:rPr lang="en-US" altLang="en-US" dirty="0"/>
              <a:t> (her </a:t>
            </a:r>
            <a:r>
              <a:rPr lang="en-US" altLang="en-US" dirty="0" err="1"/>
              <a:t>talimat</a:t>
            </a:r>
            <a:r>
              <a:rPr lang="en-US" altLang="en-US" dirty="0"/>
              <a:t> </a:t>
            </a:r>
            <a:r>
              <a:rPr lang="en-US" altLang="en-US" dirty="0" err="1"/>
              <a:t>için</a:t>
            </a:r>
            <a:r>
              <a:rPr lang="en-US" altLang="en-US" dirty="0"/>
              <a:t> </a:t>
            </a:r>
            <a:r>
              <a:rPr lang="en-US" altLang="en-US" dirty="0" err="1"/>
              <a:t>süre</a:t>
            </a:r>
            <a:r>
              <a:rPr lang="en-US" altLang="en-US" dirty="0"/>
              <a:t>) </a:t>
            </a:r>
            <a:r>
              <a:rPr lang="en-US" altLang="en-US" dirty="0" err="1"/>
              <a:t>azalmaz</a:t>
            </a:r>
            <a:endParaRPr lang="en-AU" altLang="en-US" dirty="0"/>
          </a:p>
        </p:txBody>
      </p:sp>
      <p:sp>
        <p:nvSpPr>
          <p:cNvPr id="70661" name="Line 4">
            <a:extLst>
              <a:ext uri="{FF2B5EF4-FFF2-40B4-BE49-F238E27FC236}">
                <a16:creationId xmlns:a16="http://schemas.microsoft.com/office/drawing/2014/main" id="{8C1FEA1F-9374-40AF-A1A7-525C8307E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213100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72EDF90F-9899-4D9D-9D11-4BD192723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8B0E33AF-AF8D-4503-A479-C73A455C2AA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FEB116B4-CC95-4C6E-8C9D-E964F17BD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Hattı</a:t>
            </a:r>
            <a:r>
              <a:rPr lang="en-US" altLang="en-US" dirty="0"/>
              <a:t> </a:t>
            </a:r>
            <a:r>
              <a:rPr lang="en-US" altLang="en-US" dirty="0" err="1"/>
              <a:t>ve</a:t>
            </a:r>
            <a:r>
              <a:rPr lang="en-US" altLang="en-US" dirty="0"/>
              <a:t> ISA </a:t>
            </a:r>
            <a:r>
              <a:rPr lang="en-US" altLang="en-US" dirty="0" err="1"/>
              <a:t>Tasarımı</a:t>
            </a:r>
            <a:endParaRPr lang="en-AU" altLang="en-US" dirty="0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465AA89-7186-4E6F-B31A-9400FD7F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ISA </a:t>
            </a:r>
            <a:r>
              <a:rPr lang="en-US" altLang="en-US" dirty="0" err="1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hattı</a:t>
            </a:r>
            <a:r>
              <a:rPr lang="en-US" altLang="en-US" dirty="0"/>
              <a:t> </a:t>
            </a:r>
            <a:r>
              <a:rPr lang="en-US" altLang="en-US" dirty="0" err="1"/>
              <a:t>için</a:t>
            </a:r>
            <a:r>
              <a:rPr lang="en-US" altLang="en-US" dirty="0"/>
              <a:t> </a:t>
            </a:r>
            <a:r>
              <a:rPr lang="en-US" altLang="en-US" dirty="0" err="1"/>
              <a:t>tasarlanmıştır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Tüm buyruklar </a:t>
            </a:r>
            <a:r>
              <a:rPr lang="en-US" altLang="en-US" dirty="0"/>
              <a:t>32-bit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Tek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döngüde</a:t>
            </a:r>
            <a:r>
              <a:rPr lang="en-US" altLang="en-US" dirty="0"/>
              <a:t> </a:t>
            </a:r>
            <a:r>
              <a:rPr lang="en-US" altLang="en-US" dirty="0" err="1"/>
              <a:t>getirilmesi</a:t>
            </a:r>
            <a:r>
              <a:rPr lang="en-US" altLang="en-US" dirty="0"/>
              <a:t> </a:t>
            </a:r>
            <a:r>
              <a:rPr lang="en-US" altLang="en-US" dirty="0" err="1"/>
              <a:t>ve</a:t>
            </a:r>
            <a:r>
              <a:rPr lang="en-US" altLang="en-US" dirty="0"/>
              <a:t> </a:t>
            </a:r>
            <a:r>
              <a:rPr lang="en-US" altLang="en-US" dirty="0" err="1"/>
              <a:t>kodunun</a:t>
            </a:r>
            <a:r>
              <a:rPr lang="en-US" altLang="en-US" dirty="0"/>
              <a:t> </a:t>
            </a:r>
            <a:r>
              <a:rPr lang="en-US" altLang="en-US" dirty="0" err="1"/>
              <a:t>çözülmesi</a:t>
            </a:r>
            <a:r>
              <a:rPr lang="en-US" altLang="en-US" dirty="0"/>
              <a:t> </a:t>
            </a:r>
            <a:r>
              <a:rPr lang="en-US" altLang="en-US" dirty="0" err="1"/>
              <a:t>daha</a:t>
            </a:r>
            <a:r>
              <a:rPr lang="en-US" altLang="en-US" dirty="0"/>
              <a:t> </a:t>
            </a:r>
            <a:r>
              <a:rPr lang="en-US" altLang="en-US" dirty="0" err="1"/>
              <a:t>kolay</a:t>
            </a:r>
            <a:r>
              <a:rPr lang="en-US" altLang="en-US" dirty="0"/>
              <a:t>
x86: 1- to 17-byte </a:t>
            </a:r>
            <a:r>
              <a:rPr lang="tr-TR" altLang="en-US" dirty="0"/>
              <a:t>buyruklar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Az </a:t>
            </a:r>
            <a:r>
              <a:rPr lang="en-US" altLang="en-US" dirty="0" err="1"/>
              <a:t>sayıda</a:t>
            </a:r>
            <a:r>
              <a:rPr lang="en-US" altLang="en-US" dirty="0"/>
              <a:t> </a:t>
            </a:r>
            <a:r>
              <a:rPr lang="en-US" altLang="en-US" dirty="0" err="1"/>
              <a:t>ve</a:t>
            </a:r>
            <a:r>
              <a:rPr lang="en-US" altLang="en-US" dirty="0"/>
              <a:t> </a:t>
            </a:r>
            <a:r>
              <a:rPr lang="en-US" altLang="en-US" dirty="0" err="1"/>
              <a:t>düzenli</a:t>
            </a:r>
            <a:r>
              <a:rPr lang="en-US" altLang="en-US" dirty="0"/>
              <a:t> </a:t>
            </a:r>
            <a:r>
              <a:rPr lang="tr-TR" altLang="en-US" dirty="0"/>
              <a:t>buyruk</a:t>
            </a:r>
            <a:r>
              <a:rPr lang="en-US" altLang="en-US" dirty="0"/>
              <a:t> </a:t>
            </a:r>
            <a:r>
              <a:rPr lang="en-US" altLang="en-US" dirty="0" err="1"/>
              <a:t>formatı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/>
              <a:t>Kayıtların</a:t>
            </a:r>
            <a:r>
              <a:rPr lang="en-US" altLang="en-US" dirty="0"/>
              <a:t> </a:t>
            </a:r>
            <a:r>
              <a:rPr lang="en-US" altLang="en-US" dirty="0" err="1"/>
              <a:t>kodunu</a:t>
            </a:r>
            <a:r>
              <a:rPr lang="en-US" altLang="en-US" dirty="0"/>
              <a:t> </a:t>
            </a:r>
            <a:r>
              <a:rPr lang="en-US" altLang="en-US" dirty="0" err="1"/>
              <a:t>çözebilir</a:t>
            </a:r>
            <a:r>
              <a:rPr lang="en-US" altLang="en-US" dirty="0"/>
              <a:t> </a:t>
            </a:r>
            <a:r>
              <a:rPr lang="en-US" altLang="en-US" dirty="0" err="1"/>
              <a:t>ve</a:t>
            </a:r>
            <a:r>
              <a:rPr lang="en-US" altLang="en-US" dirty="0"/>
              <a:t> </a:t>
            </a:r>
            <a:r>
              <a:rPr lang="en-US" altLang="en-US" dirty="0" err="1"/>
              <a:t>okuyabilir</a:t>
            </a:r>
            <a:r>
              <a:rPr lang="en-US" altLang="en-US" dirty="0"/>
              <a:t> </a:t>
            </a:r>
            <a:r>
              <a:rPr lang="en-US" altLang="en-US" dirty="0" err="1"/>
              <a:t>tek</a:t>
            </a:r>
            <a:r>
              <a:rPr lang="en-US" altLang="en-US" dirty="0"/>
              <a:t> </a:t>
            </a:r>
            <a:r>
              <a:rPr lang="en-US" altLang="en-US" dirty="0" err="1"/>
              <a:t>adımda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Load/store </a:t>
            </a:r>
            <a:r>
              <a:rPr lang="tr-TR" altLang="en-US" dirty="0"/>
              <a:t>adresleme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err="1"/>
              <a:t>Adresi</a:t>
            </a:r>
            <a:r>
              <a:rPr lang="en-US" altLang="en-US" dirty="0"/>
              <a:t> 3. </a:t>
            </a:r>
            <a:r>
              <a:rPr lang="en-US" altLang="en-US" dirty="0" err="1"/>
              <a:t>aşamada</a:t>
            </a:r>
            <a:r>
              <a:rPr lang="en-US" altLang="en-US" dirty="0"/>
              <a:t> </a:t>
            </a:r>
            <a:r>
              <a:rPr lang="en-US" altLang="en-US" dirty="0" err="1"/>
              <a:t>hesaplayabilir</a:t>
            </a:r>
            <a:r>
              <a:rPr lang="en-US" altLang="en-US" dirty="0"/>
              <a:t>, 4. </a:t>
            </a:r>
            <a:r>
              <a:rPr lang="en-US" altLang="en-US" dirty="0" err="1"/>
              <a:t>aşamada</a:t>
            </a:r>
            <a:r>
              <a:rPr lang="en-US" altLang="en-US" dirty="0"/>
              <a:t> </a:t>
            </a:r>
            <a:r>
              <a:rPr lang="en-US" altLang="en-US" dirty="0" err="1"/>
              <a:t>belleğe</a:t>
            </a:r>
            <a:r>
              <a:rPr lang="en-US" altLang="en-US" dirty="0"/>
              <a:t> </a:t>
            </a:r>
            <a:r>
              <a:rPr lang="en-US" altLang="en-US" dirty="0" err="1"/>
              <a:t>erişebilir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33F4D1A0-8004-4786-9285-A83BF645C5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19F0134-7F7A-42DE-A5F8-60917A96AA0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9A31612-6FB8-459D-B854-01420B5C0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404664"/>
            <a:ext cx="7696200" cy="687288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Tehlike</a:t>
            </a:r>
            <a:r>
              <a:rPr lang="tr-TR" altLang="en-US" dirty="0" err="1"/>
              <a:t>ler</a:t>
            </a:r>
            <a:endParaRPr lang="en-AU" altLang="en-US" dirty="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A2503F1-F5CA-486B-A04E-9C5A6D788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Bir </a:t>
            </a:r>
            <a:r>
              <a:rPr lang="en-US" altLang="en-US" dirty="0" err="1"/>
              <a:t>sonraki</a:t>
            </a:r>
            <a:r>
              <a:rPr lang="en-US" altLang="en-US" dirty="0"/>
              <a:t> </a:t>
            </a:r>
            <a:r>
              <a:rPr lang="en-US" altLang="en-US" dirty="0" err="1"/>
              <a:t>döngüde</a:t>
            </a:r>
            <a:r>
              <a:rPr lang="en-US" altLang="en-US" dirty="0"/>
              <a:t>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sonraki</a:t>
            </a:r>
            <a:r>
              <a:rPr lang="en-US" altLang="en-US" dirty="0"/>
              <a:t> </a:t>
            </a:r>
            <a:r>
              <a:rPr lang="tr-TR" altLang="en-US" dirty="0"/>
              <a:t>buyruğu</a:t>
            </a:r>
            <a:r>
              <a:rPr lang="en-US" altLang="en-US" dirty="0"/>
              <a:t> </a:t>
            </a:r>
            <a:r>
              <a:rPr lang="en-US" altLang="en-US" dirty="0" err="1"/>
              <a:t>başlatmayı</a:t>
            </a:r>
            <a:r>
              <a:rPr lang="en-US" altLang="en-US" dirty="0"/>
              <a:t> </a:t>
            </a:r>
            <a:r>
              <a:rPr lang="en-US" altLang="en-US" dirty="0" err="1"/>
              <a:t>engelleyen</a:t>
            </a:r>
            <a:r>
              <a:rPr lang="en-US" altLang="en-US" dirty="0"/>
              <a:t> </a:t>
            </a:r>
            <a:r>
              <a:rPr lang="en-US" altLang="en-US" dirty="0" err="1"/>
              <a:t>durumlar</a:t>
            </a:r>
            <a:r>
              <a:rPr lang="en-US" altLang="en-US" dirty="0"/>
              <a:t>
</a:t>
            </a:r>
            <a:r>
              <a:rPr lang="en-US" altLang="en-US" dirty="0" err="1"/>
              <a:t>Yapı</a:t>
            </a:r>
            <a:r>
              <a:rPr lang="en-US" altLang="en-US" dirty="0"/>
              <a:t> </a:t>
            </a:r>
            <a:r>
              <a:rPr lang="en-US" altLang="en-US" dirty="0" err="1"/>
              <a:t>tehlikeleri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dirty="0"/>
              <a:t>Gerekli kaynak meşgul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Veri tehlikeleri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Önceki</a:t>
            </a:r>
            <a:r>
              <a:rPr lang="en-US" altLang="en-US" dirty="0"/>
              <a:t> </a:t>
            </a:r>
            <a:r>
              <a:rPr lang="en-US" altLang="en-US" dirty="0" err="1"/>
              <a:t>yönergenin</a:t>
            </a:r>
            <a:r>
              <a:rPr lang="en-US" altLang="en-US" dirty="0"/>
              <a:t> </a:t>
            </a:r>
            <a:r>
              <a:rPr lang="en-US" altLang="en-US" dirty="0" err="1"/>
              <a:t>verilerini</a:t>
            </a:r>
            <a:r>
              <a:rPr lang="en-US" altLang="en-US" dirty="0"/>
              <a:t> </a:t>
            </a:r>
            <a:r>
              <a:rPr lang="en-US" altLang="en-US" dirty="0" err="1"/>
              <a:t>okuma</a:t>
            </a:r>
            <a:r>
              <a:rPr lang="en-US" altLang="en-US" dirty="0"/>
              <a:t>/</a:t>
            </a:r>
            <a:r>
              <a:rPr lang="en-US" altLang="en-US" dirty="0" err="1"/>
              <a:t>yazma</a:t>
            </a:r>
            <a:r>
              <a:rPr lang="en-US" altLang="en-US" dirty="0"/>
              <a:t> </a:t>
            </a:r>
            <a:r>
              <a:rPr lang="en-US" altLang="en-US" dirty="0" err="1"/>
              <a:t>işlemini</a:t>
            </a:r>
            <a:r>
              <a:rPr lang="en-US" altLang="en-US" dirty="0"/>
              <a:t> </a:t>
            </a:r>
            <a:r>
              <a:rPr lang="en-US" altLang="en-US" dirty="0" err="1"/>
              <a:t>tamamlamasını</a:t>
            </a:r>
            <a:r>
              <a:rPr lang="en-US" altLang="en-US" dirty="0"/>
              <a:t> </a:t>
            </a:r>
            <a:r>
              <a:rPr lang="en-US" altLang="en-US" dirty="0" err="1"/>
              <a:t>beklemeniz</a:t>
            </a:r>
            <a:r>
              <a:rPr lang="en-US" altLang="en-US" dirty="0"/>
              <a:t> </a:t>
            </a:r>
            <a:r>
              <a:rPr lang="en-US" altLang="en-US" dirty="0" err="1"/>
              <a:t>gerekir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Kontrol tehlikesi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Denetim</a:t>
            </a:r>
            <a:r>
              <a:rPr lang="en-US" altLang="en-US" dirty="0"/>
              <a:t> </a:t>
            </a:r>
            <a:r>
              <a:rPr lang="en-US" altLang="en-US" dirty="0" err="1"/>
              <a:t>eylemine</a:t>
            </a:r>
            <a:r>
              <a:rPr lang="en-US" altLang="en-US" dirty="0"/>
              <a:t> </a:t>
            </a:r>
            <a:r>
              <a:rPr lang="en-US" altLang="en-US" dirty="0" err="1"/>
              <a:t>karar</a:t>
            </a:r>
            <a:r>
              <a:rPr lang="en-US" altLang="en-US" dirty="0"/>
              <a:t> </a:t>
            </a:r>
            <a:r>
              <a:rPr lang="en-US" altLang="en-US" dirty="0" err="1"/>
              <a:t>vermek</a:t>
            </a:r>
            <a:r>
              <a:rPr lang="en-US" altLang="en-US" dirty="0"/>
              <a:t> </a:t>
            </a:r>
            <a:r>
              <a:rPr lang="en-US" altLang="en-US" dirty="0" err="1"/>
              <a:t>önceki</a:t>
            </a:r>
            <a:r>
              <a:rPr lang="en-US" altLang="en-US" dirty="0"/>
              <a:t> </a:t>
            </a:r>
            <a:r>
              <a:rPr lang="en-US" altLang="en-US" dirty="0" err="1"/>
              <a:t>yönergeye</a:t>
            </a:r>
            <a:r>
              <a:rPr lang="en-US" altLang="en-US" dirty="0"/>
              <a:t> </a:t>
            </a:r>
            <a:r>
              <a:rPr lang="en-US" altLang="en-US" dirty="0" err="1"/>
              <a:t>bağlıdır</a:t>
            </a:r>
            <a:endParaRPr lang="en-A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B7AC8B49-D6CF-4B56-8FFD-9CB0C672C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7B5BD31-157A-4825-8E0F-24C62E65DDD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C9713CD9-DACC-49A3-BE4F-C46FF4287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97" y="332656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Yapı</a:t>
            </a:r>
            <a:r>
              <a:rPr lang="en-US" altLang="en-US" dirty="0"/>
              <a:t> </a:t>
            </a:r>
            <a:r>
              <a:rPr lang="en-US" altLang="en-US" dirty="0" err="1"/>
              <a:t>Tehlikeleri</a:t>
            </a:r>
            <a:endParaRPr lang="en-AU" altLang="en-US" dirty="0"/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D277673-6760-4D52-AF57-057721F60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err="1"/>
              <a:t>Kaynağın</a:t>
            </a:r>
            <a:r>
              <a:rPr lang="en-US" altLang="en-US" dirty="0"/>
              <a:t> </a:t>
            </a:r>
            <a:r>
              <a:rPr lang="en-US" altLang="en-US" dirty="0" err="1"/>
              <a:t>kullanımı</a:t>
            </a:r>
            <a:r>
              <a:rPr lang="en-US" altLang="en-US" dirty="0"/>
              <a:t> </a:t>
            </a:r>
            <a:r>
              <a:rPr lang="en-US" altLang="en-US" dirty="0" err="1"/>
              <a:t>çakışma</a:t>
            </a:r>
            <a:r>
              <a:rPr lang="tr-TR" altLang="en-US" dirty="0" err="1"/>
              <a:t>sı</a:t>
            </a:r>
            <a:r>
              <a:rPr lang="en-US" altLang="en-US" dirty="0"/>
              <a:t>
RISC-V </a:t>
            </a:r>
            <a:r>
              <a:rPr lang="tr-TR" altLang="en-US" dirty="0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hattında</a:t>
            </a:r>
            <a:r>
              <a:rPr lang="tr-TR" altLang="en-US" dirty="0"/>
              <a:t> t</a:t>
            </a:r>
            <a:r>
              <a:rPr lang="en-US" altLang="en-US" dirty="0" err="1"/>
              <a:t>ek</a:t>
            </a:r>
            <a:r>
              <a:rPr lang="en-US" altLang="en-US" dirty="0"/>
              <a:t> </a:t>
            </a:r>
            <a:r>
              <a:rPr lang="tr-TR" altLang="en-US" dirty="0"/>
              <a:t>bellek bulunmaktadır</a:t>
            </a:r>
            <a:endParaRPr lang="en-US" altLang="en-US" dirty="0"/>
          </a:p>
          <a:p>
            <a:pPr lvl="1" eaLnBrk="1" hangingPunct="1"/>
            <a:r>
              <a:rPr lang="tr-TR" altLang="en-US" dirty="0" err="1"/>
              <a:t>Load</a:t>
            </a:r>
            <a:r>
              <a:rPr lang="en-US" altLang="en-US" dirty="0"/>
              <a:t>/</a:t>
            </a:r>
            <a:r>
              <a:rPr lang="tr-TR" altLang="en-US" dirty="0" err="1"/>
              <a:t>store</a:t>
            </a:r>
            <a:r>
              <a:rPr lang="en-US" altLang="en-US" dirty="0"/>
              <a:t> </a:t>
            </a:r>
            <a:r>
              <a:rPr lang="en-US" altLang="en-US" dirty="0" err="1"/>
              <a:t>veri</a:t>
            </a:r>
            <a:r>
              <a:rPr lang="en-US" altLang="en-US" dirty="0"/>
              <a:t> </a:t>
            </a:r>
            <a:r>
              <a:rPr lang="en-US" altLang="en-US" dirty="0" err="1"/>
              <a:t>erişimi</a:t>
            </a:r>
            <a:r>
              <a:rPr lang="en-US" altLang="en-US" dirty="0"/>
              <a:t> </a:t>
            </a:r>
            <a:r>
              <a:rPr lang="en-US" altLang="en-US" dirty="0" err="1"/>
              <a:t>gerektirir</a:t>
            </a:r>
            <a:r>
              <a:rPr lang="en-US" altLang="en-US" dirty="0"/>
              <a:t>
</a:t>
            </a:r>
            <a:r>
              <a:rPr lang="tr-TR" altLang="en-US" dirty="0"/>
              <a:t>Buyruk</a:t>
            </a:r>
            <a:r>
              <a:rPr lang="en-US" altLang="en-US" dirty="0"/>
              <a:t> </a:t>
            </a:r>
            <a:r>
              <a:rPr lang="en-US" altLang="en-US" dirty="0" err="1"/>
              <a:t>getirme</a:t>
            </a:r>
            <a:r>
              <a:rPr lang="en-US" altLang="en-US" dirty="0"/>
              <a:t> </a:t>
            </a:r>
            <a:r>
              <a:rPr lang="en-US" altLang="en-US" dirty="0" err="1"/>
              <a:t>bu</a:t>
            </a:r>
            <a:r>
              <a:rPr lang="en-US" altLang="en-US" dirty="0"/>
              <a:t> </a:t>
            </a:r>
            <a:r>
              <a:rPr lang="en-US" altLang="en-US" dirty="0" err="1"/>
              <a:t>döngü</a:t>
            </a:r>
            <a:r>
              <a:rPr lang="en-US" altLang="en-US" dirty="0"/>
              <a:t> </a:t>
            </a:r>
            <a:r>
              <a:rPr lang="en-US" altLang="en-US" dirty="0" err="1"/>
              <a:t>için</a:t>
            </a:r>
            <a:r>
              <a:rPr lang="en-US" altLang="en-US" dirty="0"/>
              <a:t> </a:t>
            </a:r>
            <a:r>
              <a:rPr lang="en-US" altLang="en-US" dirty="0" err="1"/>
              <a:t>duraksamak</a:t>
            </a:r>
            <a:r>
              <a:rPr lang="en-US" altLang="en-US" dirty="0"/>
              <a:t> </a:t>
            </a:r>
            <a:r>
              <a:rPr lang="en-US" altLang="en-US" dirty="0" err="1"/>
              <a:t>zorunda</a:t>
            </a:r>
            <a:r>
              <a:rPr lang="en-US" altLang="en-US" dirty="0"/>
              <a:t> </a:t>
            </a:r>
            <a:r>
              <a:rPr lang="en-US" altLang="en-US" dirty="0" err="1"/>
              <a:t>kalacaktı</a:t>
            </a:r>
            <a:endParaRPr lang="en-US" altLang="en-US" dirty="0"/>
          </a:p>
          <a:p>
            <a:pPr lvl="2" eaLnBrk="1" hangingPunct="1"/>
            <a:r>
              <a:rPr lang="tr-TR" altLang="en-US" dirty="0"/>
              <a:t>Bir boru hattında «</a:t>
            </a:r>
            <a:r>
              <a:rPr lang="tr-TR" altLang="en-US" dirty="0" err="1"/>
              <a:t>kabarcığa»neden</a:t>
            </a:r>
            <a:r>
              <a:rPr lang="tr-TR" altLang="en-US" dirty="0"/>
              <a:t> olur</a:t>
            </a:r>
            <a:endParaRPr lang="en-US" altLang="en-US" dirty="0"/>
          </a:p>
          <a:p>
            <a:pPr eaLnBrk="1" hangingPunct="1"/>
            <a:r>
              <a:rPr lang="en-US" altLang="en-US" dirty="0"/>
              <a:t>Bu </a:t>
            </a:r>
            <a:r>
              <a:rPr lang="en-US" altLang="en-US" dirty="0" err="1"/>
              <a:t>nedenle</a:t>
            </a:r>
            <a:r>
              <a:rPr lang="en-US" altLang="en-US" dirty="0"/>
              <a:t>, </a:t>
            </a:r>
            <a:r>
              <a:rPr lang="tr-TR" altLang="en-US" dirty="0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hattı</a:t>
            </a:r>
            <a:r>
              <a:rPr lang="en-US" altLang="en-US" dirty="0"/>
              <a:t> </a:t>
            </a:r>
            <a:r>
              <a:rPr lang="en-US" altLang="en-US" dirty="0" err="1"/>
              <a:t>veri</a:t>
            </a:r>
            <a:r>
              <a:rPr lang="en-US" altLang="en-US" dirty="0"/>
              <a:t> </a:t>
            </a:r>
            <a:r>
              <a:rPr lang="en-US" altLang="en-US" dirty="0" err="1"/>
              <a:t>yolları</a:t>
            </a:r>
            <a:r>
              <a:rPr lang="en-US" altLang="en-US" dirty="0"/>
              <a:t> </a:t>
            </a:r>
            <a:r>
              <a:rPr lang="en-US" altLang="en-US" dirty="0" err="1"/>
              <a:t>ayrı</a:t>
            </a:r>
            <a:r>
              <a:rPr lang="en-US" altLang="en-US" dirty="0"/>
              <a:t> </a:t>
            </a:r>
            <a:r>
              <a:rPr lang="tr-TR" altLang="en-US" dirty="0"/>
              <a:t>buyruk</a:t>
            </a:r>
            <a:r>
              <a:rPr lang="en-US" altLang="en-US" dirty="0"/>
              <a:t>/</a:t>
            </a:r>
            <a:r>
              <a:rPr lang="en-US" altLang="en-US" dirty="0" err="1"/>
              <a:t>veri</a:t>
            </a:r>
            <a:r>
              <a:rPr lang="en-US" altLang="en-US" dirty="0"/>
              <a:t> </a:t>
            </a:r>
            <a:r>
              <a:rPr lang="en-US" altLang="en-US" dirty="0" err="1"/>
              <a:t>hafızası</a:t>
            </a:r>
            <a:r>
              <a:rPr lang="en-US" altLang="en-US" dirty="0"/>
              <a:t> </a:t>
            </a:r>
            <a:r>
              <a:rPr lang="en-US" altLang="en-US" dirty="0" err="1"/>
              <a:t>gerektiri</a:t>
            </a:r>
            <a:r>
              <a:rPr lang="tr-TR" altLang="en-US" dirty="0"/>
              <a:t>r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Veya</a:t>
            </a:r>
            <a:r>
              <a:rPr lang="en-US" altLang="en-US" dirty="0"/>
              <a:t> </a:t>
            </a:r>
            <a:r>
              <a:rPr lang="en-US" altLang="en-US" dirty="0" err="1"/>
              <a:t>ayrı</a:t>
            </a:r>
            <a:r>
              <a:rPr lang="en-US" altLang="en-US" dirty="0"/>
              <a:t> </a:t>
            </a:r>
            <a:r>
              <a:rPr lang="tr-TR" altLang="en-US" dirty="0"/>
              <a:t>buyruk</a:t>
            </a:r>
            <a:r>
              <a:rPr lang="en-US" altLang="en-US" dirty="0"/>
              <a:t>/</a:t>
            </a:r>
            <a:r>
              <a:rPr lang="en-US" altLang="en-US" dirty="0" err="1"/>
              <a:t>veri</a:t>
            </a:r>
            <a:r>
              <a:rPr lang="en-US" altLang="en-US" dirty="0"/>
              <a:t> </a:t>
            </a:r>
            <a:r>
              <a:rPr lang="en-US" altLang="en-US" dirty="0" err="1"/>
              <a:t>önbellekleri</a:t>
            </a:r>
            <a:r>
              <a:rPr lang="tr-TR" altLang="en-US" dirty="0"/>
              <a:t> gerekir.</a:t>
            </a:r>
            <a:r>
              <a:rPr lang="en-US" altLang="en-US" dirty="0"/>
              <a:t>
</a:t>
            </a:r>
            <a:endParaRPr lang="en-A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>
            <a:extLst>
              <a:ext uri="{FF2B5EF4-FFF2-40B4-BE49-F238E27FC236}">
                <a16:creationId xmlns:a16="http://schemas.microsoft.com/office/drawing/2014/main" id="{A9907F92-878F-44C5-9078-2A697C4888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FE348133-A661-4FBE-B4A9-DD670713901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7769B3B-A745-463C-8D02-22C540F48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/>
              <a:t>Veri </a:t>
            </a:r>
            <a:r>
              <a:rPr lang="en-US" altLang="en-US" dirty="0" err="1"/>
              <a:t>Tehlikeleri</a:t>
            </a:r>
            <a:endParaRPr lang="en-AU" altLang="en-US" dirty="0"/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077CCD69-B921-4D4C-BCC9-F21E0DC35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227262"/>
          </a:xfrm>
        </p:spPr>
        <p:txBody>
          <a:bodyPr/>
          <a:lstStyle/>
          <a:p>
            <a:pPr eaLnBrk="1" hangingPunct="1"/>
            <a:r>
              <a:rPr lang="en-US" altLang="en-US" dirty="0"/>
              <a:t>Bir </a:t>
            </a:r>
            <a:r>
              <a:rPr lang="en-US" altLang="en-US" dirty="0" err="1"/>
              <a:t>talimat</a:t>
            </a:r>
            <a:r>
              <a:rPr lang="en-US" altLang="en-US" dirty="0"/>
              <a:t>, </a:t>
            </a:r>
            <a:r>
              <a:rPr lang="en-US" altLang="en-US" dirty="0" err="1"/>
              <a:t>veri</a:t>
            </a:r>
            <a:r>
              <a:rPr lang="en-US" altLang="en-US" dirty="0"/>
              <a:t> </a:t>
            </a:r>
            <a:r>
              <a:rPr lang="en-US" altLang="en-US" dirty="0" err="1"/>
              <a:t>erişiminin</a:t>
            </a:r>
            <a:r>
              <a:rPr lang="en-US" altLang="en-US" dirty="0"/>
              <a:t> </a:t>
            </a:r>
            <a:r>
              <a:rPr lang="en-US" altLang="en-US" dirty="0" err="1"/>
              <a:t>önceki</a:t>
            </a:r>
            <a:r>
              <a:rPr lang="en-US" altLang="en-US" dirty="0"/>
              <a:t>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talimatla</a:t>
            </a:r>
            <a:r>
              <a:rPr lang="en-US" altLang="en-US" dirty="0"/>
              <a:t> </a:t>
            </a:r>
            <a:r>
              <a:rPr lang="en-US" altLang="en-US" dirty="0" err="1"/>
              <a:t>tamamlanmasına</a:t>
            </a:r>
            <a:r>
              <a:rPr lang="en-US" altLang="en-US" dirty="0"/>
              <a:t> </a:t>
            </a:r>
            <a:r>
              <a:rPr lang="en-US" altLang="en-US" dirty="0" err="1"/>
              <a:t>bağlıdı</a:t>
            </a:r>
            <a:r>
              <a:rPr lang="tr-TR" altLang="en-US" dirty="0"/>
              <a:t>r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</p:txBody>
      </p:sp>
      <p:pic>
        <p:nvPicPr>
          <p:cNvPr id="78853" name="Picture 3">
            <a:extLst>
              <a:ext uri="{FF2B5EF4-FFF2-40B4-BE49-F238E27FC236}">
                <a16:creationId xmlns:a16="http://schemas.microsoft.com/office/drawing/2014/main" id="{6CB9B4A4-8F1A-41A6-B9EB-ADB4CEE8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29000"/>
            <a:ext cx="77676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B722DA-A7BA-463D-8CA4-FF7969B3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Kod</a:t>
            </a:r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A229A3F2-9A21-47A4-9BE7-3F7734852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067514"/>
              </p:ext>
            </p:extLst>
          </p:nvPr>
        </p:nvGraphicFramePr>
        <p:xfrm>
          <a:off x="501655" y="1962150"/>
          <a:ext cx="8140690" cy="29337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62050">
                  <a:extLst>
                    <a:ext uri="{9D8B030D-6E8A-4147-A177-3AD203B41FA5}">
                      <a16:colId xmlns:a16="http://schemas.microsoft.com/office/drawing/2014/main" val="3294615825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3160520745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371780387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1737070792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1535338831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307173608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2528840985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2345288405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3016299107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3978112034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2108343682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3560547442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2964757809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3863379578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1051010013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1608002049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171192771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2064095191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1931727504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1438848854"/>
                    </a:ext>
                  </a:extLst>
                </a:gridCol>
                <a:gridCol w="313932">
                  <a:extLst>
                    <a:ext uri="{9D8B030D-6E8A-4147-A177-3AD203B41FA5}">
                      <a16:colId xmlns:a16="http://schemas.microsoft.com/office/drawing/2014/main" val="133022787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 </a:t>
                      </a:r>
                      <a:endParaRPr lang="tr-T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0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>
                          <a:effectLst/>
                        </a:rPr>
                        <a:t>Çevrim </a:t>
                      </a:r>
                      <a:endParaRPr lang="tr-T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846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 algn="l" fontAlgn="b"/>
                      <a:r>
                        <a:rPr lang="tr-TR" sz="1600" b="1" u="none" strike="noStrike" dirty="0">
                          <a:effectLst/>
                        </a:rPr>
                        <a:t>  Buyruk</a:t>
                      </a:r>
                      <a:endParaRPr lang="tr-T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7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18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19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20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291046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lvl="0" algn="l" fontAlgn="b"/>
                      <a:r>
                        <a:rPr lang="tr-TR" sz="1600" u="none" strike="noStrike">
                          <a:effectLst/>
                        </a:rPr>
                        <a:t>add x3, x1, x2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25547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lvl="0" algn="l" fontAlgn="b"/>
                      <a:r>
                        <a:rPr lang="tr-TR" sz="1600" u="none" strike="noStrike">
                          <a:effectLst/>
                        </a:rPr>
                        <a:t>sub x5, x3, x5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72625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lvl="0" algn="l" fontAlgn="b"/>
                      <a:r>
                        <a:rPr lang="tr-TR" sz="1600" u="none" strike="noStrike" dirty="0" err="1">
                          <a:effectLst/>
                        </a:rPr>
                        <a:t>or</a:t>
                      </a:r>
                      <a:r>
                        <a:rPr lang="tr-TR" sz="1600" u="none" strike="noStrike" dirty="0">
                          <a:effectLst/>
                        </a:rPr>
                        <a:t>   x6, x3, x4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96592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lvl="0" algn="l" fontAlgn="b"/>
                      <a:r>
                        <a:rPr lang="tr-TR" sz="1600" u="none" strike="noStrike" dirty="0" err="1">
                          <a:effectLst/>
                        </a:rPr>
                        <a:t>add</a:t>
                      </a:r>
                      <a:r>
                        <a:rPr lang="tr-TR" sz="1600" u="none" strike="noStrike" dirty="0">
                          <a:effectLst/>
                        </a:rPr>
                        <a:t> x6, x3, x8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 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 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55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8150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: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Bellekten buyruk getir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4398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dirty="0">
                          <a:effectLst/>
                        </a:rPr>
                        <a:t>: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Buyruk kodunu çöz ve kaydediciyi oku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59712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: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Yürüt veya adres hesapla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647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: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Bellek erişimi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10108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100" u="none" strike="noStrike">
                          <a:effectLst/>
                        </a:rPr>
                        <a:t>: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Sonucu kaydediciye geri yaz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854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03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F9BAD0DC-5F57-4ED4-B20E-DBE6EB057C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AB380394-C436-4E4E-84BF-2DCFCEA3C90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545C6C6-AF7E-440E-8C6B-82DCF21E9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314711"/>
            <a:ext cx="7696200" cy="687288"/>
          </a:xfrm>
        </p:spPr>
        <p:txBody>
          <a:bodyPr/>
          <a:lstStyle/>
          <a:p>
            <a:pPr eaLnBrk="1" hangingPunct="1"/>
            <a:r>
              <a:rPr lang="tr-TR" altLang="en-US" dirty="0"/>
              <a:t>İ</a:t>
            </a:r>
            <a:r>
              <a:rPr lang="en-US" altLang="en-US" dirty="0" err="1"/>
              <a:t>letme</a:t>
            </a:r>
            <a:r>
              <a:rPr lang="en-US" altLang="en-US" dirty="0"/>
              <a:t> (aka </a:t>
            </a:r>
            <a:r>
              <a:rPr lang="en-US" altLang="en-US" dirty="0" err="1"/>
              <a:t>Bypas</a:t>
            </a:r>
            <a:r>
              <a:rPr lang="en-US" altLang="en-US" dirty="0"/>
              <a:t>)</a:t>
            </a:r>
            <a:endParaRPr lang="en-AU" altLang="en-US" dirty="0"/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D8FB190-A454-46DF-8A6D-79306A318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66887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Hesaplandığında</a:t>
            </a:r>
            <a:r>
              <a:rPr lang="en-US" altLang="en-US" dirty="0"/>
              <a:t> </a:t>
            </a:r>
            <a:r>
              <a:rPr lang="en-US" altLang="en-US" dirty="0" err="1"/>
              <a:t>sonucu</a:t>
            </a:r>
            <a:r>
              <a:rPr lang="en-US" altLang="en-US" dirty="0"/>
              <a:t> </a:t>
            </a:r>
            <a:r>
              <a:rPr lang="en-US" altLang="en-US" dirty="0" err="1"/>
              <a:t>kullan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Register</a:t>
            </a:r>
            <a:r>
              <a:rPr lang="tr-TR" altLang="en-US" dirty="0"/>
              <a:t>a </a:t>
            </a:r>
            <a:r>
              <a:rPr lang="tr-TR" altLang="en-US" dirty="0" err="1"/>
              <a:t>kaydedilemesi</a:t>
            </a:r>
            <a:r>
              <a:rPr lang="tr-TR" altLang="en-US" dirty="0"/>
              <a:t> beklenmemelidir.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Veri </a:t>
            </a:r>
            <a:r>
              <a:rPr lang="en-US" altLang="en-US" dirty="0" err="1"/>
              <a:t>yolunda</a:t>
            </a:r>
            <a:r>
              <a:rPr lang="en-US" altLang="en-US" dirty="0"/>
              <a:t> </a:t>
            </a:r>
            <a:r>
              <a:rPr lang="en-US" altLang="en-US" dirty="0" err="1"/>
              <a:t>ek</a:t>
            </a:r>
            <a:r>
              <a:rPr lang="en-US" altLang="en-US" dirty="0"/>
              <a:t> </a:t>
            </a:r>
            <a:r>
              <a:rPr lang="en-US" altLang="en-US" dirty="0" err="1"/>
              <a:t>bağlantılar</a:t>
            </a:r>
            <a:r>
              <a:rPr lang="en-US" altLang="en-US" dirty="0"/>
              <a:t> </a:t>
            </a:r>
            <a:r>
              <a:rPr lang="en-US" altLang="en-US" dirty="0" err="1"/>
              <a:t>gerektirir</a:t>
            </a:r>
            <a:endParaRPr lang="en-AU" altLang="en-US" dirty="0"/>
          </a:p>
        </p:txBody>
      </p:sp>
      <p:pic>
        <p:nvPicPr>
          <p:cNvPr id="80901" name="Picture 1">
            <a:extLst>
              <a:ext uri="{FF2B5EF4-FFF2-40B4-BE49-F238E27FC236}">
                <a16:creationId xmlns:a16="http://schemas.microsoft.com/office/drawing/2014/main" id="{D9A57D19-66CF-4570-ACF2-238D87875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36888"/>
            <a:ext cx="780415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9E4E1796-44C3-4178-9196-D79C7D86F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BE2DD2C-F0A8-4A0C-B7CB-8CA9A805234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B5A7C837-5ADF-4527-8B4A-114240FFF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287817"/>
            <a:ext cx="7696200" cy="687288"/>
          </a:xfrm>
        </p:spPr>
        <p:txBody>
          <a:bodyPr/>
          <a:lstStyle/>
          <a:p>
            <a:pPr eaLnBrk="1" hangingPunct="1"/>
            <a:r>
              <a:rPr lang="en-US" altLang="en-US" dirty="0"/>
              <a:t>Load-</a:t>
            </a:r>
            <a:r>
              <a:rPr lang="tr-TR" altLang="en-US" dirty="0"/>
              <a:t>kullanımı</a:t>
            </a:r>
            <a:r>
              <a:rPr lang="en-US" altLang="en-US" dirty="0"/>
              <a:t> </a:t>
            </a:r>
            <a:r>
              <a:rPr lang="tr-TR" altLang="en-US" dirty="0"/>
              <a:t>Veri </a:t>
            </a:r>
            <a:r>
              <a:rPr lang="tr-TR" altLang="en-US" dirty="0" err="1"/>
              <a:t>Teklikesi</a:t>
            </a:r>
            <a:endParaRPr lang="en-AU" altLang="en-US" dirty="0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EEF14E7-F6D4-4AFF-A00D-880F26DE9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tr-TR" altLang="en-US" sz="2800" dirty="0"/>
              <a:t>İleri bağlantı atılarak duraklardan her zaman kaçınılamaz.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 err="1"/>
              <a:t>Gerektiğinde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değer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hesaplanmazsa</a:t>
            </a:r>
            <a:r>
              <a:rPr lang="en-US" altLang="en-US" sz="2400" dirty="0"/>
              <a:t>
</a:t>
            </a:r>
            <a:r>
              <a:rPr lang="en-US" altLang="en-US" sz="2400" dirty="0" err="1"/>
              <a:t>Zamanda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geriye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doğru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ilerleyemiyorum</a:t>
            </a:r>
            <a:r>
              <a:rPr lang="en-US" altLang="en-US" sz="2400" dirty="0"/>
              <a:t>!</a:t>
            </a:r>
            <a:endParaRPr lang="en-AU" altLang="en-US" sz="2400" dirty="0"/>
          </a:p>
        </p:txBody>
      </p:sp>
      <p:pic>
        <p:nvPicPr>
          <p:cNvPr id="82949" name="Picture 6">
            <a:extLst>
              <a:ext uri="{FF2B5EF4-FFF2-40B4-BE49-F238E27FC236}">
                <a16:creationId xmlns:a16="http://schemas.microsoft.com/office/drawing/2014/main" id="{82C61FFB-2B4D-4C3A-B7DE-F217B6556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041650"/>
            <a:ext cx="71786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7AE3A9AD-F071-4CAB-B01A-33854B7BA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396038"/>
            <a:ext cx="2890664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Chapter 4 — The Processor — </a:t>
            </a:r>
            <a:fld id="{4332320C-C9EE-4D6A-BE1D-2997517F778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 dirty="0"/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CCDD1354-57BB-4D1B-8CA4-E9ED7034E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AU" altLang="en-US" dirty="0" err="1"/>
              <a:t>Denetimli</a:t>
            </a:r>
            <a:r>
              <a:rPr lang="en-AU" altLang="en-US" dirty="0"/>
              <a:t> Veri </a:t>
            </a:r>
            <a:r>
              <a:rPr lang="en-AU" altLang="en-US" dirty="0" err="1"/>
              <a:t>Yolu</a:t>
            </a:r>
            <a:endParaRPr lang="en-AU" altLang="en-US" dirty="0"/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DDB9BB26-3B17-4A3C-9C97-BD021E4B1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260475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>
            <a:extLst>
              <a:ext uri="{FF2B5EF4-FFF2-40B4-BE49-F238E27FC236}">
                <a16:creationId xmlns:a16="http://schemas.microsoft.com/office/drawing/2014/main" id="{42D17A58-4843-47B0-8640-A6DDDF18D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24C74DF-88D9-4229-8D22-672C94CD0AC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BF96B4F-F22D-4EDE-81A9-5F2ED64D0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8468"/>
            <a:ext cx="8259762" cy="52322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Duraklamaları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Önlemek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için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Zamanlaması</a:t>
            </a:r>
            <a:endParaRPr lang="en-AU" altLang="en-US" sz="2800" dirty="0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640BE0F9-F340-4CE6-8EA6-21C10A2C3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Bir </a:t>
            </a:r>
            <a:r>
              <a:rPr lang="en-US" altLang="en-US" sz="2800" dirty="0" err="1"/>
              <a:t>sonraki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talimatta</a:t>
            </a:r>
            <a:r>
              <a:rPr lang="en-US" altLang="en-US" sz="2800" dirty="0"/>
              <a:t> </a:t>
            </a:r>
            <a:r>
              <a:rPr lang="tr-TR" altLang="en-US" sz="2800" dirty="0" err="1"/>
              <a:t>load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sonucunun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kullanılmasını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önlemek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için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kodu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yeniden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sırala</a:t>
            </a:r>
            <a:r>
              <a:rPr lang="en-US" altLang="en-US" sz="2800" dirty="0"/>
              <a:t>
C </a:t>
            </a:r>
            <a:r>
              <a:rPr lang="en-US" altLang="en-US" sz="2800" dirty="0" err="1"/>
              <a:t>kodu</a:t>
            </a:r>
            <a:r>
              <a:rPr lang="en-US" altLang="en-US" sz="2800" dirty="0"/>
              <a:t> </a:t>
            </a:r>
            <a:r>
              <a:rPr lang="en-US" altLang="en-US" sz="2800" dirty="0">
                <a:latin typeface="Lucida Console" panose="020B0609040504020204" pitchFamily="49" charset="0"/>
              </a:rPr>
              <a:t>a = b + e; c = b + f;</a:t>
            </a:r>
            <a:endParaRPr lang="en-AU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84997" name="Text Box 4">
            <a:extLst>
              <a:ext uri="{FF2B5EF4-FFF2-40B4-BE49-F238E27FC236}">
                <a16:creationId xmlns:a16="http://schemas.microsoft.com/office/drawing/2014/main" id="{3F6EE1B0-E4E4-4411-A2FF-01312A95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225800"/>
            <a:ext cx="2992437" cy="2616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>
                <a:latin typeface="Lucida Console" panose="020B0609040504020204" pitchFamily="49" charset="0"/>
              </a:rPr>
              <a:t>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x3,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>
                <a:latin typeface="Lucida Console" panose="020B0609040504020204" pitchFamily="49" charset="0"/>
              </a:rPr>
              <a:t>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x5,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x5, 32(x0)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84998" name="AutoShape 5">
            <a:extLst>
              <a:ext uri="{FF2B5EF4-FFF2-40B4-BE49-F238E27FC236}">
                <a16:creationId xmlns:a16="http://schemas.microsoft.com/office/drawing/2014/main" id="{336EF955-4705-45CC-A080-63F625050D86}"/>
              </a:ext>
            </a:extLst>
          </p:cNvPr>
          <p:cNvSpPr>
            <a:spLocks/>
          </p:cNvSpPr>
          <p:nvPr/>
        </p:nvSpPr>
        <p:spPr bwMode="auto">
          <a:xfrm>
            <a:off x="2968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durak</a:t>
            </a:r>
            <a:endParaRPr lang="en-AU" altLang="en-US" sz="1800" dirty="0"/>
          </a:p>
        </p:txBody>
      </p:sp>
      <p:sp>
        <p:nvSpPr>
          <p:cNvPr id="84999" name="AutoShape 6">
            <a:extLst>
              <a:ext uri="{FF2B5EF4-FFF2-40B4-BE49-F238E27FC236}">
                <a16:creationId xmlns:a16="http://schemas.microsoft.com/office/drawing/2014/main" id="{5659EFE3-2FEE-44AC-B8C0-36F149715957}"/>
              </a:ext>
            </a:extLst>
          </p:cNvPr>
          <p:cNvSpPr>
            <a:spLocks/>
          </p:cNvSpPr>
          <p:nvPr/>
        </p:nvSpPr>
        <p:spPr bwMode="auto">
          <a:xfrm>
            <a:off x="2968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 dirty="0"/>
              <a:t>durak</a:t>
            </a:r>
            <a:endParaRPr lang="en-AU" altLang="en-US" sz="1800" dirty="0"/>
          </a:p>
        </p:txBody>
      </p:sp>
      <p:sp>
        <p:nvSpPr>
          <p:cNvPr id="85000" name="Text Box 7">
            <a:extLst>
              <a:ext uri="{FF2B5EF4-FFF2-40B4-BE49-F238E27FC236}">
                <a16:creationId xmlns:a16="http://schemas.microsoft.com/office/drawing/2014/main" id="{23D664AE-0769-4A80-94C0-3B87CF8D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225800"/>
            <a:ext cx="2992438" cy="2616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  <a:r>
              <a:rPr lang="en-US" altLang="en-US" sz="2000">
                <a:latin typeface="Lucida Console" panose="020B0609040504020204" pitchFamily="49" charset="0"/>
              </a:rPr>
              <a:t>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ld		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  <a:r>
              <a:rPr lang="en-US" altLang="en-US" sz="2000">
                <a:latin typeface="Lucida Console" panose="020B0609040504020204" pitchFamily="49" charset="0"/>
              </a:rPr>
              <a:t>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x3,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add		x5, x1, </a:t>
            </a:r>
            <a:r>
              <a:rPr lang="en-US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>
                <a:latin typeface="Lucida Console" panose="020B0609040504020204" pitchFamily="49" charset="0"/>
              </a:rPr>
              <a:t>sd		x5, 32(x0)</a:t>
            </a:r>
            <a:endParaRPr lang="en-AU" altLang="en-US" sz="2000">
              <a:latin typeface="Lucida Console" panose="020B0609040504020204" pitchFamily="49" charset="0"/>
            </a:endParaRPr>
          </a:p>
        </p:txBody>
      </p:sp>
      <p:sp>
        <p:nvSpPr>
          <p:cNvPr id="85001" name="Line 8">
            <a:extLst>
              <a:ext uri="{FF2B5EF4-FFF2-40B4-BE49-F238E27FC236}">
                <a16:creationId xmlns:a16="http://schemas.microsoft.com/office/drawing/2014/main" id="{5D52BAFC-B3E4-4BCD-87B7-FC4CB455E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9338" y="4221163"/>
            <a:ext cx="647700" cy="6731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5002" name="Oval 9">
            <a:extLst>
              <a:ext uri="{FF2B5EF4-FFF2-40B4-BE49-F238E27FC236}">
                <a16:creationId xmlns:a16="http://schemas.microsoft.com/office/drawing/2014/main" id="{5E5814DD-ECE0-47CF-A62B-BFF18D9F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3" name="Oval 10">
            <a:extLst>
              <a:ext uri="{FF2B5EF4-FFF2-40B4-BE49-F238E27FC236}">
                <a16:creationId xmlns:a16="http://schemas.microsoft.com/office/drawing/2014/main" id="{1BE6B828-42D6-47F1-AE37-5AA45AB20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4" name="Oval 11">
            <a:extLst>
              <a:ext uri="{FF2B5EF4-FFF2-40B4-BE49-F238E27FC236}">
                <a16:creationId xmlns:a16="http://schemas.microsoft.com/office/drawing/2014/main" id="{653AB8B2-B7E6-45C8-800C-B2FF1373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46529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5" name="Oval 12">
            <a:extLst>
              <a:ext uri="{FF2B5EF4-FFF2-40B4-BE49-F238E27FC236}">
                <a16:creationId xmlns:a16="http://schemas.microsoft.com/office/drawing/2014/main" id="{2BC29AE6-7CBD-446F-BB22-066DCB0F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6" name="Oval 13">
            <a:extLst>
              <a:ext uri="{FF2B5EF4-FFF2-40B4-BE49-F238E27FC236}">
                <a16:creationId xmlns:a16="http://schemas.microsoft.com/office/drawing/2014/main" id="{1D563254-3735-4891-A3CB-4DD6A21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573463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7" name="Oval 14">
            <a:extLst>
              <a:ext uri="{FF2B5EF4-FFF2-40B4-BE49-F238E27FC236}">
                <a16:creationId xmlns:a16="http://schemas.microsoft.com/office/drawing/2014/main" id="{447C298C-58CA-419A-9D01-277FF643C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292600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8" name="Oval 15">
            <a:extLst>
              <a:ext uri="{FF2B5EF4-FFF2-40B4-BE49-F238E27FC236}">
                <a16:creationId xmlns:a16="http://schemas.microsoft.com/office/drawing/2014/main" id="{C9A745FC-228F-4420-9D22-AC8009B2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0133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09" name="Oval 16">
            <a:extLst>
              <a:ext uri="{FF2B5EF4-FFF2-40B4-BE49-F238E27FC236}">
                <a16:creationId xmlns:a16="http://schemas.microsoft.com/office/drawing/2014/main" id="{CF0AB933-2F9A-476E-8D8F-A4199E833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933825"/>
            <a:ext cx="647700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85010" name="Line 17">
            <a:extLst>
              <a:ext uri="{FF2B5EF4-FFF2-40B4-BE49-F238E27FC236}">
                <a16:creationId xmlns:a16="http://schemas.microsoft.com/office/drawing/2014/main" id="{394E272B-362A-411A-A5E5-45DF5F0E7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3" y="3819525"/>
            <a:ext cx="550862" cy="258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5011" name="Line 18">
            <a:extLst>
              <a:ext uri="{FF2B5EF4-FFF2-40B4-BE49-F238E27FC236}">
                <a16:creationId xmlns:a16="http://schemas.microsoft.com/office/drawing/2014/main" id="{8A852156-0024-47D3-8D72-633D6062C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9638" y="4918075"/>
            <a:ext cx="619125" cy="311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5012" name="Line 19">
            <a:extLst>
              <a:ext uri="{FF2B5EF4-FFF2-40B4-BE49-F238E27FC236}">
                <a16:creationId xmlns:a16="http://schemas.microsoft.com/office/drawing/2014/main" id="{6B565B36-A5E5-45BA-BC4F-6662E2993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3829050"/>
            <a:ext cx="654050" cy="4921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5013" name="Line 20">
            <a:extLst>
              <a:ext uri="{FF2B5EF4-FFF2-40B4-BE49-F238E27FC236}">
                <a16:creationId xmlns:a16="http://schemas.microsoft.com/office/drawing/2014/main" id="{B0761234-29BA-4BE8-9A58-9973DA0F7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1063" y="4287838"/>
            <a:ext cx="796925" cy="7254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5014" name="Text Box 21">
            <a:extLst>
              <a:ext uri="{FF2B5EF4-FFF2-40B4-BE49-F238E27FC236}">
                <a16:creationId xmlns:a16="http://schemas.microsoft.com/office/drawing/2014/main" id="{09A0F66F-268C-4BF0-9918-793F9457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5876925"/>
            <a:ext cx="1013932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11 cycle</a:t>
            </a:r>
            <a:endParaRPr lang="en-AU" altLang="en-US" sz="1800" dirty="0"/>
          </a:p>
        </p:txBody>
      </p:sp>
      <p:sp>
        <p:nvSpPr>
          <p:cNvPr id="85015" name="Text Box 22">
            <a:extLst>
              <a:ext uri="{FF2B5EF4-FFF2-40B4-BE49-F238E27FC236}">
                <a16:creationId xmlns:a16="http://schemas.microsoft.com/office/drawing/2014/main" id="{53D029F9-21C5-49E6-A48F-23D9BE9DB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5876925"/>
            <a:ext cx="1031051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13 cycle</a:t>
            </a:r>
            <a:endParaRPr lang="en-AU" alt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885228FB-80A3-49BC-A4ED-16EE2BA027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29DCDB9-3059-43E5-8E4B-BB25E47F0A6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B7D052C-0102-407C-B5FC-459AD04ED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Kontrol</a:t>
            </a:r>
            <a:r>
              <a:rPr lang="en-US" altLang="en-US" dirty="0"/>
              <a:t> </a:t>
            </a:r>
            <a:r>
              <a:rPr lang="en-US" altLang="en-US" dirty="0" err="1"/>
              <a:t>Tehlikeleri</a:t>
            </a:r>
            <a:endParaRPr lang="en-AU" altLang="en-US" dirty="0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0159D39-D6DA-4837-9C04-DD1414991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dirty="0"/>
              <a:t>Dallanama</a:t>
            </a:r>
            <a:r>
              <a:rPr lang="en-US" altLang="en-US" dirty="0"/>
              <a:t> </a:t>
            </a:r>
            <a:r>
              <a:rPr lang="tr-TR" altLang="en-US" dirty="0"/>
              <a:t>akış kontrolü denetimi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Sonraki</a:t>
            </a:r>
            <a:r>
              <a:rPr lang="en-US" altLang="en-US" dirty="0"/>
              <a:t> </a:t>
            </a:r>
            <a:r>
              <a:rPr lang="en-US" altLang="en-US" dirty="0" err="1"/>
              <a:t>yönergeyi</a:t>
            </a:r>
            <a:r>
              <a:rPr lang="en-US" altLang="en-US" dirty="0"/>
              <a:t> </a:t>
            </a:r>
            <a:r>
              <a:rPr lang="en-US" altLang="en-US" dirty="0" err="1"/>
              <a:t>getirmek</a:t>
            </a:r>
            <a:r>
              <a:rPr lang="en-US" altLang="en-US" dirty="0"/>
              <a:t> </a:t>
            </a:r>
            <a:r>
              <a:rPr lang="tr-TR" altLang="en-US" dirty="0"/>
              <a:t>dallanma</a:t>
            </a:r>
            <a:r>
              <a:rPr lang="en-US" altLang="en-US" dirty="0"/>
              <a:t> </a:t>
            </a:r>
            <a:r>
              <a:rPr lang="en-US" altLang="en-US" dirty="0" err="1"/>
              <a:t>sonucuna</a:t>
            </a:r>
            <a:r>
              <a:rPr lang="en-US" altLang="en-US" dirty="0"/>
              <a:t> </a:t>
            </a:r>
            <a:r>
              <a:rPr lang="en-US" altLang="en-US" dirty="0" err="1"/>
              <a:t>bağlıdır</a:t>
            </a:r>
            <a:r>
              <a:rPr lang="en-US" altLang="en-US" dirty="0"/>
              <a:t>
</a:t>
            </a:r>
            <a:r>
              <a:rPr lang="tr-TR" altLang="en-US" dirty="0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hattı</a:t>
            </a:r>
            <a:r>
              <a:rPr lang="en-US" altLang="en-US" dirty="0"/>
              <a:t> her zaman </a:t>
            </a:r>
            <a:r>
              <a:rPr lang="en-US" altLang="en-US" dirty="0" err="1"/>
              <a:t>doğru</a:t>
            </a:r>
            <a:r>
              <a:rPr lang="en-US" altLang="en-US" dirty="0"/>
              <a:t> </a:t>
            </a:r>
            <a:r>
              <a:rPr lang="tr-TR" altLang="en-US" dirty="0" err="1"/>
              <a:t>buuyruğu</a:t>
            </a:r>
            <a:r>
              <a:rPr lang="en-US" altLang="en-US" dirty="0"/>
              <a:t> </a:t>
            </a:r>
            <a:r>
              <a:rPr lang="en-US" altLang="en-US" dirty="0" err="1"/>
              <a:t>getiremez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ID </a:t>
            </a:r>
            <a:r>
              <a:rPr lang="tr-TR" altLang="en-US" dirty="0"/>
              <a:t>dallanma</a:t>
            </a:r>
            <a:r>
              <a:rPr lang="en-US" altLang="en-US" dirty="0"/>
              <a:t> </a:t>
            </a:r>
            <a:r>
              <a:rPr lang="en-US" altLang="en-US" dirty="0" err="1"/>
              <a:t>aşaması</a:t>
            </a:r>
            <a:r>
              <a:rPr lang="tr-TR" altLang="en-US" dirty="0"/>
              <a:t> hakkında hala çalışılmaktadır.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</a:t>
            </a:r>
            <a:r>
              <a:rPr lang="tr-TR" altLang="en-US" dirty="0"/>
              <a:t>boru hattında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tr-TR" altLang="en-US" dirty="0" err="1"/>
              <a:t>Registerleri</a:t>
            </a:r>
            <a:r>
              <a:rPr lang="tr-TR" altLang="en-US" dirty="0"/>
              <a:t> karşılaştırmanız gerekmektedir ve </a:t>
            </a:r>
            <a:r>
              <a:rPr lang="en-US" altLang="en-US" dirty="0"/>
              <a:t> </a:t>
            </a:r>
            <a:r>
              <a:rPr lang="tr-TR" altLang="en-US" dirty="0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hattının</a:t>
            </a:r>
            <a:r>
              <a:rPr lang="en-US" altLang="en-US" dirty="0"/>
              <a:t> </a:t>
            </a:r>
            <a:r>
              <a:rPr lang="en-US" altLang="en-US" dirty="0" err="1"/>
              <a:t>başındaki</a:t>
            </a:r>
            <a:r>
              <a:rPr lang="en-US" altLang="en-US" dirty="0"/>
              <a:t> </a:t>
            </a:r>
            <a:r>
              <a:rPr lang="en-US" altLang="en-US" dirty="0" err="1"/>
              <a:t>hedefi</a:t>
            </a:r>
            <a:r>
              <a:rPr lang="en-US" altLang="en-US" dirty="0"/>
              <a:t> </a:t>
            </a:r>
            <a:r>
              <a:rPr lang="en-US" altLang="en-US" dirty="0" err="1"/>
              <a:t>hesaplama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 </a:t>
            </a:r>
            <a:r>
              <a:rPr lang="tr-TR" altLang="en-US" dirty="0"/>
              <a:t>bölümüne donanım eklenmelidir.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EBEFF6F0-7C48-46F3-BD7D-4B6AC7D5E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A35ACE7-6443-4893-B3F4-D8D13444706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6612065-41A2-47D0-A911-F094E069F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64359"/>
            <a:ext cx="7696200" cy="687288"/>
          </a:xfrm>
        </p:spPr>
        <p:txBody>
          <a:bodyPr/>
          <a:lstStyle/>
          <a:p>
            <a:r>
              <a:rPr lang="en-US" altLang="en-US" dirty="0"/>
              <a:t>Dal</a:t>
            </a:r>
            <a:r>
              <a:rPr lang="tr-TR" altLang="en-US" dirty="0" err="1"/>
              <a:t>lanma</a:t>
            </a:r>
            <a:r>
              <a:rPr lang="en-US" altLang="en-US" dirty="0"/>
              <a:t>da </a:t>
            </a:r>
            <a:r>
              <a:rPr lang="en-US" altLang="en-US" dirty="0" err="1"/>
              <a:t>Durakla</a:t>
            </a:r>
            <a:r>
              <a:rPr lang="tr-TR" altLang="en-US" dirty="0" err="1"/>
              <a:t>ma</a:t>
            </a:r>
            <a:endParaRPr lang="en-AU" altLang="en-US" dirty="0"/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8A6B88E-714D-44CF-B8C4-05149DADE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306512"/>
          </a:xfrm>
        </p:spPr>
        <p:txBody>
          <a:bodyPr/>
          <a:lstStyle/>
          <a:p>
            <a:pPr eaLnBrk="1" hangingPunct="1"/>
            <a:r>
              <a:rPr lang="en-US" altLang="en-US"/>
              <a:t>Wait until branch outcome determined before fetching next instruction</a:t>
            </a:r>
            <a:endParaRPr lang="en-AU" altLang="en-US"/>
          </a:p>
        </p:txBody>
      </p:sp>
      <p:pic>
        <p:nvPicPr>
          <p:cNvPr id="89093" name="Picture 1">
            <a:extLst>
              <a:ext uri="{FF2B5EF4-FFF2-40B4-BE49-F238E27FC236}">
                <a16:creationId xmlns:a16="http://schemas.microsoft.com/office/drawing/2014/main" id="{214CC4C1-9E64-4C8A-A27C-6497489A5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576513"/>
            <a:ext cx="7653337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62AB7BE6-344D-4500-A665-E34208141F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0275A1D2-892A-478A-88B5-2C5AE11BD41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98C0976-0439-4F82-835F-55CC40D09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/>
              <a:t>Dal</a:t>
            </a:r>
            <a:r>
              <a:rPr lang="tr-TR" altLang="en-US" dirty="0" err="1"/>
              <a:t>lanma</a:t>
            </a:r>
            <a:r>
              <a:rPr lang="en-US" altLang="en-US" dirty="0"/>
              <a:t> </a:t>
            </a:r>
            <a:r>
              <a:rPr lang="en-US" altLang="en-US" dirty="0" err="1"/>
              <a:t>Tahmini</a:t>
            </a:r>
            <a:endParaRPr lang="en-AU" altLang="en-US" dirty="0"/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AA2A46B-E61B-45CD-9698-0159CE44B5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Daha</a:t>
            </a:r>
            <a:r>
              <a:rPr lang="en-US" altLang="en-US" dirty="0"/>
              <a:t> </a:t>
            </a:r>
            <a:r>
              <a:rPr lang="en-US" altLang="en-US" dirty="0" err="1"/>
              <a:t>uzun</a:t>
            </a:r>
            <a:r>
              <a:rPr lang="en-US" altLang="en-US" dirty="0"/>
              <a:t> </a:t>
            </a:r>
            <a:r>
              <a:rPr lang="tr-TR" altLang="en-US" dirty="0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hatları</a:t>
            </a:r>
            <a:r>
              <a:rPr lang="en-US" altLang="en-US" dirty="0"/>
              <a:t> dal</a:t>
            </a:r>
            <a:r>
              <a:rPr lang="tr-TR" altLang="en-US" dirty="0" err="1"/>
              <a:t>lanma</a:t>
            </a:r>
            <a:r>
              <a:rPr lang="en-US" altLang="en-US" dirty="0"/>
              <a:t> </a:t>
            </a:r>
            <a:r>
              <a:rPr lang="en-US" altLang="en-US" dirty="0" err="1"/>
              <a:t>sonucunu</a:t>
            </a:r>
            <a:r>
              <a:rPr lang="en-US" altLang="en-US" dirty="0"/>
              <a:t> </a:t>
            </a:r>
            <a:r>
              <a:rPr lang="en-US" altLang="en-US" dirty="0" err="1"/>
              <a:t>erken</a:t>
            </a:r>
            <a:r>
              <a:rPr lang="en-US" altLang="en-US" dirty="0"/>
              <a:t> </a:t>
            </a:r>
            <a:r>
              <a:rPr lang="en-US" altLang="en-US" dirty="0" err="1"/>
              <a:t>belirleyeme</a:t>
            </a:r>
            <a:r>
              <a:rPr lang="tr-TR" altLang="en-US" dirty="0"/>
              <a:t>z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Durak</a:t>
            </a:r>
            <a:r>
              <a:rPr lang="en-US" altLang="en-US" dirty="0"/>
              <a:t> </a:t>
            </a:r>
            <a:r>
              <a:rPr lang="en-US" altLang="en-US" dirty="0" err="1"/>
              <a:t>cezası</a:t>
            </a:r>
            <a:r>
              <a:rPr lang="en-US" altLang="en-US" dirty="0"/>
              <a:t> </a:t>
            </a:r>
            <a:r>
              <a:rPr lang="en-US" altLang="en-US" dirty="0" err="1"/>
              <a:t>kabul</a:t>
            </a:r>
            <a:r>
              <a:rPr lang="en-US" altLang="en-US" dirty="0"/>
              <a:t> </a:t>
            </a:r>
            <a:r>
              <a:rPr lang="en-US" altLang="en-US" dirty="0" err="1"/>
              <a:t>edilemez</a:t>
            </a:r>
            <a:r>
              <a:rPr lang="en-US" altLang="en-US" dirty="0"/>
              <a:t> hale </a:t>
            </a:r>
            <a:r>
              <a:rPr lang="en-US" altLang="en-US" dirty="0" err="1"/>
              <a:t>geldi</a:t>
            </a:r>
            <a:endParaRPr lang="en-US" altLang="en-US" dirty="0"/>
          </a:p>
          <a:p>
            <a:pPr eaLnBrk="1" hangingPunct="1"/>
            <a:r>
              <a:rPr lang="en-US" altLang="en-US" dirty="0"/>
              <a:t>Dal</a:t>
            </a:r>
            <a:r>
              <a:rPr lang="tr-TR" altLang="en-US" dirty="0"/>
              <a:t>anma</a:t>
            </a:r>
            <a:r>
              <a:rPr lang="en-US" altLang="en-US" dirty="0"/>
              <a:t> </a:t>
            </a:r>
            <a:r>
              <a:rPr lang="en-US" altLang="en-US" dirty="0" err="1"/>
              <a:t>sonucunu</a:t>
            </a:r>
            <a:r>
              <a:rPr lang="en-US" altLang="en-US" dirty="0"/>
              <a:t> </a:t>
            </a:r>
            <a:r>
              <a:rPr lang="en-US" altLang="en-US" dirty="0" err="1"/>
              <a:t>tahmin</a:t>
            </a:r>
            <a:r>
              <a:rPr lang="en-US" altLang="en-US" dirty="0"/>
              <a:t> et</a:t>
            </a:r>
          </a:p>
          <a:p>
            <a:pPr lvl="1" eaLnBrk="1" hangingPunct="1"/>
            <a:r>
              <a:rPr lang="en-US" altLang="en-US" dirty="0" err="1"/>
              <a:t>Yalnızca</a:t>
            </a:r>
            <a:r>
              <a:rPr lang="en-US" altLang="en-US" dirty="0"/>
              <a:t> </a:t>
            </a:r>
            <a:r>
              <a:rPr lang="en-US" altLang="en-US" dirty="0" err="1"/>
              <a:t>tahmin</a:t>
            </a:r>
            <a:r>
              <a:rPr lang="en-US" altLang="en-US" dirty="0"/>
              <a:t> </a:t>
            </a:r>
            <a:r>
              <a:rPr lang="en-US" altLang="en-US" dirty="0" err="1"/>
              <a:t>yanlışsa</a:t>
            </a:r>
            <a:r>
              <a:rPr lang="en-US" altLang="en-US" dirty="0"/>
              <a:t> </a:t>
            </a:r>
            <a:r>
              <a:rPr lang="en-US" altLang="en-US" dirty="0" err="1"/>
              <a:t>durakla</a:t>
            </a:r>
            <a:endParaRPr lang="en-US" altLang="en-US" dirty="0"/>
          </a:p>
          <a:p>
            <a:pPr eaLnBrk="1" hangingPunct="1"/>
            <a:r>
              <a:rPr lang="en-US" altLang="en-US" dirty="0"/>
              <a:t>RISC-V </a:t>
            </a:r>
            <a:r>
              <a:rPr lang="tr-TR" altLang="en-US" dirty="0"/>
              <a:t>boru hattında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Alınmayan</a:t>
            </a:r>
            <a:r>
              <a:rPr lang="en-US" altLang="en-US" dirty="0"/>
              <a:t> dal</a:t>
            </a:r>
            <a:r>
              <a:rPr lang="tr-TR" altLang="en-US" dirty="0" err="1"/>
              <a:t>lanma</a:t>
            </a:r>
            <a:r>
              <a:rPr lang="en-US" altLang="en-US" dirty="0" err="1"/>
              <a:t>ları</a:t>
            </a:r>
            <a:r>
              <a:rPr lang="en-US" altLang="en-US" dirty="0"/>
              <a:t> </a:t>
            </a:r>
            <a:r>
              <a:rPr lang="en-US" altLang="en-US" dirty="0" err="1"/>
              <a:t>tahmin</a:t>
            </a:r>
            <a:r>
              <a:rPr lang="en-US" altLang="en-US" dirty="0"/>
              <a:t> </a:t>
            </a:r>
            <a:r>
              <a:rPr lang="en-US" altLang="en-US" dirty="0" err="1"/>
              <a:t>edebilir</a:t>
            </a:r>
            <a:r>
              <a:rPr lang="en-US" altLang="en-US" dirty="0"/>
              <a:t>
</a:t>
            </a:r>
            <a:r>
              <a:rPr lang="en-US" altLang="en-US" dirty="0" err="1"/>
              <a:t>Gecikmed</a:t>
            </a:r>
            <a:r>
              <a:rPr lang="tr-TR" altLang="en-US" dirty="0"/>
              <a:t>e</a:t>
            </a:r>
            <a:r>
              <a:rPr lang="en-US" altLang="en-US" dirty="0"/>
              <a:t>n dal</a:t>
            </a:r>
            <a:r>
              <a:rPr lang="tr-TR" altLang="en-US" dirty="0" err="1"/>
              <a:t>lanma</a:t>
            </a:r>
            <a:r>
              <a:rPr lang="en-US" altLang="en-US" dirty="0"/>
              <a:t>dan </a:t>
            </a:r>
            <a:r>
              <a:rPr lang="en-US" altLang="en-US" dirty="0" err="1"/>
              <a:t>sonra</a:t>
            </a:r>
            <a:r>
              <a:rPr lang="en-US" altLang="en-US" dirty="0"/>
              <a:t> </a:t>
            </a:r>
            <a:r>
              <a:rPr lang="tr-TR" altLang="en-US" dirty="0"/>
              <a:t>buyruk</a:t>
            </a:r>
            <a:r>
              <a:rPr lang="en-US" altLang="en-US" dirty="0"/>
              <a:t> </a:t>
            </a:r>
            <a:r>
              <a:rPr lang="en-US" altLang="en-US" dirty="0" err="1"/>
              <a:t>getir</a:t>
            </a:r>
            <a:endParaRPr lang="en-AU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AA314DE4-7F9E-4FD7-857A-B79822B7D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BC39582C-1BE4-439B-A702-36D78DD2008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905A952D-C6F8-45A2-8117-6A8654C42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5561" y="305803"/>
            <a:ext cx="8259762" cy="707886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Daha</a:t>
            </a:r>
            <a:r>
              <a:rPr lang="en-US" altLang="en-US" dirty="0"/>
              <a:t> </a:t>
            </a:r>
            <a:r>
              <a:rPr lang="en-US" altLang="en-US" dirty="0" err="1"/>
              <a:t>Gerçekçi</a:t>
            </a:r>
            <a:r>
              <a:rPr lang="en-US" altLang="en-US" dirty="0"/>
              <a:t> Dal</a:t>
            </a:r>
            <a:r>
              <a:rPr lang="tr-TR" altLang="en-US" dirty="0" err="1"/>
              <a:t>lanma</a:t>
            </a:r>
            <a:r>
              <a:rPr lang="en-US" altLang="en-US" dirty="0"/>
              <a:t> </a:t>
            </a:r>
            <a:r>
              <a:rPr lang="en-US" altLang="en-US" dirty="0" err="1"/>
              <a:t>Tahmini</a:t>
            </a:r>
            <a:endParaRPr lang="en-AU" altLang="en-US" dirty="0"/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63DE7C1-8E6A-475E-A87A-6954DA60A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 err="1"/>
              <a:t>Statik</a:t>
            </a:r>
            <a:r>
              <a:rPr lang="en-US" altLang="en-US" sz="2800" dirty="0"/>
              <a:t> dal</a:t>
            </a:r>
            <a:r>
              <a:rPr lang="tr-TR" altLang="en-US" sz="2800" dirty="0" err="1"/>
              <a:t>lanma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tahmini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 err="1"/>
              <a:t>Tipik</a:t>
            </a:r>
            <a:r>
              <a:rPr lang="en-US" altLang="en-US" sz="2400" dirty="0"/>
              <a:t> dal</a:t>
            </a:r>
            <a:r>
              <a:rPr lang="tr-TR" altLang="en-US" sz="2400" dirty="0" err="1"/>
              <a:t>lanma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davranışına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göre</a:t>
            </a:r>
            <a:r>
              <a:rPr lang="en-US" altLang="en-US" sz="2400" dirty="0"/>
              <a:t>
</a:t>
            </a:r>
            <a:r>
              <a:rPr lang="en-US" altLang="en-US" sz="2400" dirty="0" err="1"/>
              <a:t>Örnek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döngü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if-</a:t>
            </a:r>
            <a:r>
              <a:rPr lang="en-US" altLang="en-US" sz="2400" dirty="0" err="1"/>
              <a:t>deyimi</a:t>
            </a:r>
            <a:r>
              <a:rPr lang="en-US" altLang="en-US" sz="2400" dirty="0"/>
              <a:t> dal</a:t>
            </a:r>
            <a:r>
              <a:rPr lang="tr-TR" altLang="en-US" sz="2400" dirty="0" err="1"/>
              <a:t>lanması</a:t>
            </a:r>
            <a:endParaRPr lang="en-US" altLang="en-US" sz="2400" dirty="0"/>
          </a:p>
          <a:p>
            <a:pPr lvl="2" eaLnBrk="1" hangingPunct="1"/>
            <a:r>
              <a:rPr lang="en-US" altLang="en-US" sz="2000" dirty="0"/>
              <a:t>Geri dal</a:t>
            </a:r>
            <a:r>
              <a:rPr lang="tr-TR" altLang="en-US" sz="2000" dirty="0" err="1"/>
              <a:t>lanma</a:t>
            </a:r>
            <a:r>
              <a:rPr lang="en-US" altLang="en-US" sz="2000" dirty="0" err="1"/>
              <a:t>ları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tahmin</a:t>
            </a:r>
            <a:r>
              <a:rPr lang="en-US" altLang="en-US" sz="2000" dirty="0"/>
              <a:t> et
</a:t>
            </a:r>
            <a:r>
              <a:rPr lang="tr-TR" altLang="en-US" sz="2000" dirty="0"/>
              <a:t>İleri</a:t>
            </a:r>
            <a:r>
              <a:rPr lang="en-US" altLang="en-US" sz="2000" dirty="0"/>
              <a:t> dal</a:t>
            </a:r>
            <a:r>
              <a:rPr lang="tr-TR" altLang="en-US" sz="2000" dirty="0" err="1"/>
              <a:t>lanma</a:t>
            </a:r>
            <a:r>
              <a:rPr lang="en-US" altLang="en-US" sz="2000" dirty="0" err="1"/>
              <a:t>ları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tahmin</a:t>
            </a:r>
            <a:r>
              <a:rPr lang="en-US" altLang="en-US" sz="2000" dirty="0"/>
              <a:t> et </a:t>
            </a:r>
          </a:p>
          <a:p>
            <a:pPr eaLnBrk="1" hangingPunct="1"/>
            <a:r>
              <a:rPr lang="en-US" altLang="en-US" sz="2800" dirty="0" err="1"/>
              <a:t>Dinamik</a:t>
            </a:r>
            <a:r>
              <a:rPr lang="en-US" altLang="en-US" sz="2800" dirty="0"/>
              <a:t> dal</a:t>
            </a:r>
            <a:r>
              <a:rPr lang="tr-TR" altLang="en-US" sz="2800" dirty="0" err="1"/>
              <a:t>lanma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tahmini</a:t>
            </a:r>
            <a:endParaRPr lang="en-US" altLang="en-US" sz="2800" dirty="0"/>
          </a:p>
          <a:p>
            <a:pPr lvl="1" eaLnBrk="1" hangingPunct="1"/>
            <a:r>
              <a:rPr lang="en-US" altLang="en-US" sz="2400" dirty="0" err="1"/>
              <a:t>Donanım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gerçek</a:t>
            </a:r>
            <a:r>
              <a:rPr lang="en-US" altLang="en-US" sz="2400" dirty="0"/>
              <a:t> dal </a:t>
            </a:r>
            <a:r>
              <a:rPr lang="en-US" altLang="en-US" sz="2400" dirty="0" err="1"/>
              <a:t>davranışını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ölçer</a:t>
            </a:r>
            <a:endParaRPr lang="en-US" altLang="en-US" sz="2400" dirty="0"/>
          </a:p>
          <a:p>
            <a:pPr lvl="2" eaLnBrk="1" hangingPunct="1"/>
            <a:r>
              <a:rPr lang="tr-TR" altLang="en-US" sz="2000" dirty="0"/>
              <a:t>H</a:t>
            </a:r>
            <a:r>
              <a:rPr lang="en-US" altLang="en-US" sz="2000" dirty="0"/>
              <a:t>er </a:t>
            </a:r>
            <a:r>
              <a:rPr lang="en-US" altLang="en-US" sz="2000" dirty="0" err="1"/>
              <a:t>dalın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yakın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geçmişini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kaydetme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 err="1"/>
              <a:t>Gelecekteki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davranışın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trendi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sürdüreceğini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varsayalım</a:t>
            </a:r>
            <a:endParaRPr lang="en-US" altLang="en-US" sz="2400" dirty="0"/>
          </a:p>
          <a:p>
            <a:pPr lvl="2" eaLnBrk="1" hangingPunct="1"/>
            <a:r>
              <a:rPr lang="en-US" altLang="en-US" sz="2000" dirty="0" err="1"/>
              <a:t>Yanlış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olduğunda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yeniden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getirirken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duraklayın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geçmişi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güncelleştirin</a:t>
            </a:r>
            <a:endParaRPr lang="en-AU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BA9DFBE8-D8FD-4D7B-A189-9572ED0F21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896BB98-5952-4251-B52D-028D9BE7CF3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07182761-91B0-4628-9AA1-85DE3CCBE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tr-TR" altLang="en-US" dirty="0"/>
              <a:t>Boru Hattı Özet</a:t>
            </a:r>
            <a:endParaRPr lang="en-AU" altLang="en-US" dirty="0"/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EE1C781-358E-4DC2-9977-FCE261AC5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tr-TR" altLang="en-US" dirty="0"/>
              <a:t>Boru Hattı</a:t>
            </a:r>
            <a:r>
              <a:rPr lang="en-US" altLang="en-US" dirty="0"/>
              <a:t>, </a:t>
            </a:r>
            <a:r>
              <a:rPr lang="tr-TR" altLang="en-US" dirty="0"/>
              <a:t>buyruk</a:t>
            </a:r>
            <a:r>
              <a:rPr lang="en-US" altLang="en-US" dirty="0"/>
              <a:t> </a:t>
            </a:r>
            <a:r>
              <a:rPr lang="en-US" altLang="en-US" dirty="0" err="1"/>
              <a:t>verimini</a:t>
            </a:r>
            <a:r>
              <a:rPr lang="en-US" altLang="en-US" dirty="0"/>
              <a:t> </a:t>
            </a:r>
            <a:r>
              <a:rPr lang="en-US" altLang="en-US" dirty="0" err="1"/>
              <a:t>artırarak</a:t>
            </a:r>
            <a:r>
              <a:rPr lang="en-US" altLang="en-US" dirty="0"/>
              <a:t> </a:t>
            </a:r>
            <a:r>
              <a:rPr lang="en-US" altLang="en-US" dirty="0" err="1"/>
              <a:t>performansı</a:t>
            </a:r>
            <a:r>
              <a:rPr lang="en-US" altLang="en-US" dirty="0"/>
              <a:t> </a:t>
            </a:r>
            <a:r>
              <a:rPr lang="en-US" altLang="en-US" dirty="0" err="1"/>
              <a:t>artırır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Birden</a:t>
            </a:r>
            <a:r>
              <a:rPr lang="en-US" altLang="en-US" dirty="0"/>
              <a:t> </a:t>
            </a:r>
            <a:r>
              <a:rPr lang="en-US" altLang="en-US" dirty="0" err="1"/>
              <a:t>çok</a:t>
            </a:r>
            <a:r>
              <a:rPr lang="en-US" altLang="en-US" dirty="0"/>
              <a:t> </a:t>
            </a:r>
            <a:r>
              <a:rPr lang="tr-TR" altLang="en-US" dirty="0"/>
              <a:t>buyruğu</a:t>
            </a:r>
            <a:r>
              <a:rPr lang="en-US" altLang="en-US" dirty="0"/>
              <a:t> </a:t>
            </a:r>
            <a:r>
              <a:rPr lang="en-US" altLang="en-US" dirty="0" err="1"/>
              <a:t>paralel</a:t>
            </a:r>
            <a:r>
              <a:rPr lang="en-US" altLang="en-US" dirty="0"/>
              <a:t> </a:t>
            </a:r>
            <a:r>
              <a:rPr lang="en-US" altLang="en-US" dirty="0" err="1"/>
              <a:t>olarak</a:t>
            </a:r>
            <a:r>
              <a:rPr lang="en-US" altLang="en-US" dirty="0"/>
              <a:t> </a:t>
            </a:r>
            <a:r>
              <a:rPr lang="en-US" altLang="en-US" dirty="0" err="1"/>
              <a:t>yürütür</a:t>
            </a:r>
            <a:r>
              <a:rPr lang="en-US" altLang="en-US" dirty="0"/>
              <a:t>
Her </a:t>
            </a:r>
            <a:r>
              <a:rPr lang="en-US" altLang="en-US" dirty="0" err="1"/>
              <a:t>yönerge</a:t>
            </a:r>
            <a:r>
              <a:rPr lang="en-US" altLang="en-US" dirty="0"/>
              <a:t> </a:t>
            </a:r>
            <a:r>
              <a:rPr lang="en-US" altLang="en-US" dirty="0" err="1"/>
              <a:t>aynı</a:t>
            </a:r>
            <a:r>
              <a:rPr lang="en-US" altLang="en-US" dirty="0"/>
              <a:t> </a:t>
            </a:r>
            <a:r>
              <a:rPr lang="en-US" altLang="en-US" dirty="0" err="1"/>
              <a:t>gecikme</a:t>
            </a:r>
            <a:r>
              <a:rPr lang="en-US" altLang="en-US" dirty="0"/>
              <a:t> </a:t>
            </a:r>
            <a:r>
              <a:rPr lang="en-US" altLang="en-US" dirty="0" err="1"/>
              <a:t>süresine</a:t>
            </a:r>
            <a:r>
              <a:rPr lang="en-US" altLang="en-US" dirty="0"/>
              <a:t> </a:t>
            </a:r>
            <a:r>
              <a:rPr lang="en-US" altLang="en-US" dirty="0" err="1"/>
              <a:t>sahiptir</a:t>
            </a:r>
            <a:endParaRPr lang="en-US" altLang="en-US" dirty="0"/>
          </a:p>
          <a:p>
            <a:pPr eaLnBrk="1" hangingPunct="1"/>
            <a:r>
              <a:rPr lang="tr-TR" altLang="en-US" dirty="0"/>
              <a:t>Tehlikeler</a:t>
            </a:r>
            <a:endParaRPr lang="en-US" altLang="en-US" dirty="0"/>
          </a:p>
          <a:p>
            <a:pPr lvl="1" eaLnBrk="1" hangingPunct="1"/>
            <a:r>
              <a:rPr lang="tr-TR" altLang="en-US" dirty="0"/>
              <a:t>Yapı</a:t>
            </a:r>
            <a:r>
              <a:rPr lang="en-US" altLang="en-US" dirty="0"/>
              <a:t>, </a:t>
            </a:r>
            <a:r>
              <a:rPr lang="tr-TR" altLang="en-US" dirty="0"/>
              <a:t>veri</a:t>
            </a:r>
            <a:r>
              <a:rPr lang="en-US" altLang="en-US" dirty="0"/>
              <a:t>, </a:t>
            </a:r>
            <a:r>
              <a:rPr lang="tr-TR" altLang="en-US" dirty="0"/>
              <a:t>kontrol</a:t>
            </a:r>
            <a:endParaRPr lang="en-US" altLang="en-US" dirty="0"/>
          </a:p>
          <a:p>
            <a:pPr eaLnBrk="1" hangingPunct="1"/>
            <a:r>
              <a:rPr lang="tr-TR" altLang="en-US" dirty="0"/>
              <a:t>Buyruk</a:t>
            </a:r>
            <a:r>
              <a:rPr lang="en-AU" altLang="en-US" dirty="0"/>
              <a:t> </a:t>
            </a:r>
            <a:r>
              <a:rPr lang="en-AU" altLang="en-US" dirty="0" err="1"/>
              <a:t>kümesi</a:t>
            </a:r>
            <a:r>
              <a:rPr lang="en-AU" altLang="en-US" dirty="0"/>
              <a:t> </a:t>
            </a:r>
            <a:r>
              <a:rPr lang="en-AU" altLang="en-US" dirty="0" err="1"/>
              <a:t>tasarımı</a:t>
            </a:r>
            <a:r>
              <a:rPr lang="en-AU" altLang="en-US" dirty="0"/>
              <a:t>, </a:t>
            </a:r>
            <a:r>
              <a:rPr lang="tr-TR" altLang="en-US" dirty="0"/>
              <a:t>boru</a:t>
            </a:r>
            <a:r>
              <a:rPr lang="en-AU" altLang="en-US" dirty="0"/>
              <a:t> </a:t>
            </a:r>
            <a:r>
              <a:rPr lang="en-AU" altLang="en-US" dirty="0" err="1"/>
              <a:t>hattı</a:t>
            </a:r>
            <a:r>
              <a:rPr lang="en-AU" altLang="en-US" dirty="0"/>
              <a:t> </a:t>
            </a:r>
            <a:r>
              <a:rPr lang="en-AU" altLang="en-US" dirty="0" err="1"/>
              <a:t>uygulamasının</a:t>
            </a:r>
            <a:r>
              <a:rPr lang="en-AU" altLang="en-US" dirty="0"/>
              <a:t> </a:t>
            </a:r>
            <a:r>
              <a:rPr lang="en-AU" altLang="en-US" dirty="0" err="1"/>
              <a:t>karmaşıklığını</a:t>
            </a:r>
            <a:r>
              <a:rPr lang="en-AU" altLang="en-US" dirty="0"/>
              <a:t> </a:t>
            </a:r>
            <a:r>
              <a:rPr lang="en-AU" altLang="en-US" dirty="0" err="1"/>
              <a:t>etkiler</a:t>
            </a:r>
            <a:r>
              <a:rPr lang="en-AU" altLang="en-US" dirty="0"/>
              <a:t>
</a:t>
            </a:r>
          </a:p>
        </p:txBody>
      </p:sp>
      <p:sp>
        <p:nvSpPr>
          <p:cNvPr id="95237" name="Text Box 4">
            <a:extLst>
              <a:ext uri="{FF2B5EF4-FFF2-40B4-BE49-F238E27FC236}">
                <a16:creationId xmlns:a16="http://schemas.microsoft.com/office/drawing/2014/main" id="{6D546D0D-48CF-47D9-85B7-31D11BB49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58888"/>
            <a:ext cx="2560701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BÜYÜK </a:t>
            </a:r>
            <a:r>
              <a:rPr lang="en-US" altLang="en-US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Resim</a:t>
            </a:r>
            <a:endParaRPr lang="en-US" alt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7AE3A9AD-F071-4CAB-B01A-33854B7BA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332320C-C9EE-4D6A-BE1D-2997517F778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CCDD1354-57BB-4D1B-8CA4-E9ED7034E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tr-TR" altLang="en-US" dirty="0"/>
              <a:t>R-tipi Buyruklar</a:t>
            </a:r>
            <a:endParaRPr lang="en-AU" altLang="en-US" dirty="0"/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DDB9BB26-3B17-4A3C-9C97-BD021E4B1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1448"/>
            <a:ext cx="5904656" cy="459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B37AA175-8802-4C6E-A921-0DA89A83547B}"/>
              </a:ext>
            </a:extLst>
          </p:cNvPr>
          <p:cNvGraphicFramePr>
            <a:graphicFrameLocks noGrp="1"/>
          </p:cNvGraphicFramePr>
          <p:nvPr/>
        </p:nvGraphicFramePr>
        <p:xfrm>
          <a:off x="1192923" y="1075809"/>
          <a:ext cx="7627548" cy="3835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1258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271258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271258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271258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271258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271258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8351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ky1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hy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E05EEC76-9622-4F0F-830A-F925B7639070}"/>
              </a:ext>
            </a:extLst>
          </p:cNvPr>
          <p:cNvSpPr txBox="1"/>
          <p:nvPr/>
        </p:nvSpPr>
        <p:spPr>
          <a:xfrm>
            <a:off x="323530" y="1090033"/>
            <a:ext cx="869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/>
              <a:t>R-tipi</a:t>
            </a:r>
          </a:p>
        </p:txBody>
      </p:sp>
    </p:spTree>
    <p:extLst>
      <p:ext uri="{BB962C8B-B14F-4D97-AF65-F5344CB8AC3E}">
        <p14:creationId xmlns:p14="http://schemas.microsoft.com/office/powerpoint/2010/main" val="19561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7AE3A9AD-F071-4CAB-B01A-33854B7BA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Chapter 4 — The Processor — </a:t>
            </a:r>
            <a:fld id="{4332320C-C9EE-4D6A-BE1D-2997517F778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 dirty="0"/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CCDD1354-57BB-4D1B-8CA4-E9ED7034E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tr-TR" altLang="en-US" dirty="0" err="1"/>
              <a:t>ld</a:t>
            </a:r>
            <a:r>
              <a:rPr lang="tr-TR" altLang="en-US" dirty="0"/>
              <a:t> Buyruğu</a:t>
            </a:r>
            <a:endParaRPr lang="en-AU" altLang="en-US" dirty="0"/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DDB9BB26-3B17-4A3C-9C97-BD021E4B1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05921"/>
            <a:ext cx="5904656" cy="459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B5AA6CCB-5723-44A4-B412-98557251A6B8}"/>
              </a:ext>
            </a:extLst>
          </p:cNvPr>
          <p:cNvGraphicFramePr>
            <a:graphicFrameLocks noGrp="1"/>
          </p:cNvGraphicFramePr>
          <p:nvPr/>
        </p:nvGraphicFramePr>
        <p:xfrm>
          <a:off x="1192923" y="1118276"/>
          <a:ext cx="748353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4511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247256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247256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247256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247256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59293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solidFill>
                            <a:schemeClr val="tx1"/>
                          </a:solidFill>
                        </a:rPr>
                        <a:t>Anlık Değer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hy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8A6D2ACA-BB78-45F5-8B0B-06BCD9C267A0}"/>
              </a:ext>
            </a:extLst>
          </p:cNvPr>
          <p:cNvSpPr txBox="1"/>
          <p:nvPr/>
        </p:nvSpPr>
        <p:spPr>
          <a:xfrm>
            <a:off x="395536" y="1104502"/>
            <a:ext cx="93610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dirty="0"/>
              <a:t>I</a:t>
            </a:r>
            <a:r>
              <a:rPr lang="en-US" sz="1800" dirty="0"/>
              <a:t>-tipi</a:t>
            </a:r>
          </a:p>
        </p:txBody>
      </p:sp>
    </p:spTree>
    <p:extLst>
      <p:ext uri="{BB962C8B-B14F-4D97-AF65-F5344CB8AC3E}">
        <p14:creationId xmlns:p14="http://schemas.microsoft.com/office/powerpoint/2010/main" val="215651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7AE3A9AD-F071-4CAB-B01A-33854B7BA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332320C-C9EE-4D6A-BE1D-2997517F778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CCDD1354-57BB-4D1B-8CA4-E9ED7034E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tr-TR" altLang="en-US" dirty="0" err="1"/>
              <a:t>sd</a:t>
            </a:r>
            <a:r>
              <a:rPr lang="tr-TR" altLang="en-US" dirty="0"/>
              <a:t> Buyruğu</a:t>
            </a:r>
            <a:endParaRPr lang="en-AU" altLang="en-US" dirty="0"/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DDB9BB26-3B17-4A3C-9C97-BD021E4B1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04" y="1602378"/>
            <a:ext cx="6170191" cy="480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850D5BF4-4A38-41DD-8A07-9FCF5A46E348}"/>
              </a:ext>
            </a:extLst>
          </p:cNvPr>
          <p:cNvGraphicFramePr>
            <a:graphicFrameLocks noGrp="1"/>
          </p:cNvGraphicFramePr>
          <p:nvPr/>
        </p:nvGraphicFramePr>
        <p:xfrm>
          <a:off x="1259632" y="1143839"/>
          <a:ext cx="7776865" cy="389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7134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212629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222820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987977">
                  <a:extLst>
                    <a:ext uri="{9D8B030D-6E8A-4147-A177-3AD203B41FA5}">
                      <a16:colId xmlns:a16="http://schemas.microsoft.com/office/drawing/2014/main" val="1205556400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89920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anlık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[11:5]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anlık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[4:0]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405FBBCC-0050-433D-B11C-99D3E61A8686}"/>
              </a:ext>
            </a:extLst>
          </p:cNvPr>
          <p:cNvSpPr txBox="1"/>
          <p:nvPr/>
        </p:nvSpPr>
        <p:spPr>
          <a:xfrm>
            <a:off x="323528" y="1109935"/>
            <a:ext cx="93610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dirty="0"/>
              <a:t>S</a:t>
            </a:r>
            <a:r>
              <a:rPr lang="en-US" sz="1800" dirty="0"/>
              <a:t>-tipi</a:t>
            </a:r>
          </a:p>
        </p:txBody>
      </p:sp>
    </p:spTree>
    <p:extLst>
      <p:ext uri="{BB962C8B-B14F-4D97-AF65-F5344CB8AC3E}">
        <p14:creationId xmlns:p14="http://schemas.microsoft.com/office/powerpoint/2010/main" val="15847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7AE3A9AD-F071-4CAB-B01A-33854B7BA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4332320C-C9EE-4D6A-BE1D-2997517F778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CCDD1354-57BB-4D1B-8CA4-E9ED7034E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tr-TR" altLang="en-US" dirty="0" err="1"/>
              <a:t>beq</a:t>
            </a:r>
            <a:r>
              <a:rPr lang="tr-TR" altLang="en-US" dirty="0"/>
              <a:t> Buyruğu</a:t>
            </a:r>
            <a:endParaRPr lang="en-AU" altLang="en-US" dirty="0"/>
          </a:p>
        </p:txBody>
      </p:sp>
      <p:pic>
        <p:nvPicPr>
          <p:cNvPr id="52228" name="Picture 1">
            <a:extLst>
              <a:ext uri="{FF2B5EF4-FFF2-40B4-BE49-F238E27FC236}">
                <a16:creationId xmlns:a16="http://schemas.microsoft.com/office/drawing/2014/main" id="{DDB9BB26-3B17-4A3C-9C97-BD021E4B11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05446"/>
            <a:ext cx="6192688" cy="482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483AA08-5977-4AB6-AB78-5BF536267A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26" b="46857"/>
          <a:stretch/>
        </p:blipFill>
        <p:spPr>
          <a:xfrm>
            <a:off x="961666" y="908050"/>
            <a:ext cx="7704856" cy="3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>
            <a:extLst>
              <a:ext uri="{FF2B5EF4-FFF2-40B4-BE49-F238E27FC236}">
                <a16:creationId xmlns:a16="http://schemas.microsoft.com/office/drawing/2014/main" id="{B77E7057-CE5D-4956-90EB-FF28F56B0F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EB20D7DA-6E47-4CC2-8A66-9E4BE272FEC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E0CBF05-2B7D-4B1C-8CBC-2ED078EC7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Performans</a:t>
            </a:r>
            <a:r>
              <a:rPr lang="en-US" altLang="en-US" dirty="0"/>
              <a:t> </a:t>
            </a:r>
            <a:r>
              <a:rPr lang="en-US" altLang="en-US" dirty="0" err="1"/>
              <a:t>Sorunları</a:t>
            </a:r>
            <a:endParaRPr lang="en-AU" altLang="en-US" dirty="0"/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0B174D2-B93E-4D46-BB82-AE42F8948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en-US" dirty="0"/>
              <a:t>En uzun gecikme saat </a:t>
            </a:r>
            <a:r>
              <a:rPr lang="tr-TR" altLang="en-US" dirty="0"/>
              <a:t>süresini</a:t>
            </a:r>
            <a:r>
              <a:rPr lang="nl-NL" altLang="en-US" dirty="0"/>
              <a:t> belirler</a:t>
            </a:r>
            <a:r>
              <a:rPr lang="tr-TR" altLang="en-US" dirty="0"/>
              <a:t>.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Kritik</a:t>
            </a:r>
            <a:r>
              <a:rPr lang="en-US" altLang="en-US" dirty="0"/>
              <a:t> </a:t>
            </a:r>
            <a:r>
              <a:rPr lang="en-US" altLang="en-US" dirty="0" err="1"/>
              <a:t>yol</a:t>
            </a:r>
            <a:r>
              <a:rPr lang="en-US" altLang="en-US" dirty="0"/>
              <a:t>: load </a:t>
            </a:r>
            <a:r>
              <a:rPr lang="tr-TR" altLang="en-US" dirty="0"/>
              <a:t>buyruğu</a:t>
            </a:r>
            <a:endParaRPr lang="en-US" altLang="en-US" dirty="0"/>
          </a:p>
          <a:p>
            <a:pPr lvl="1" eaLnBrk="1" hangingPunct="1"/>
            <a:r>
              <a:rPr lang="tr-TR" altLang="en-US" dirty="0"/>
              <a:t>Buyruk belleği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tr-TR" altLang="en-US" dirty="0"/>
              <a:t>yazmaç okuma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tr-TR" altLang="en-US" dirty="0"/>
              <a:t>veri belleği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tr-TR" altLang="en-US" dirty="0"/>
              <a:t>yazmaç yazma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Farklı</a:t>
            </a:r>
            <a:r>
              <a:rPr lang="en-US" altLang="en-US" dirty="0"/>
              <a:t> </a:t>
            </a:r>
            <a:r>
              <a:rPr lang="en-US" altLang="en-US" dirty="0" err="1"/>
              <a:t>talimatlar</a:t>
            </a:r>
            <a:r>
              <a:rPr lang="en-US" altLang="en-US" dirty="0"/>
              <a:t> </a:t>
            </a:r>
            <a:r>
              <a:rPr lang="en-US" altLang="en-US" dirty="0" err="1"/>
              <a:t>için</a:t>
            </a:r>
            <a:r>
              <a:rPr lang="en-US" altLang="en-US" dirty="0"/>
              <a:t> </a:t>
            </a:r>
            <a:r>
              <a:rPr lang="tr-TR" altLang="en-US" dirty="0"/>
              <a:t>çevrim hızını</a:t>
            </a:r>
            <a:r>
              <a:rPr lang="en-US" altLang="en-US" dirty="0"/>
              <a:t> </a:t>
            </a:r>
            <a:r>
              <a:rPr lang="en-US" altLang="en-US" dirty="0" err="1"/>
              <a:t>değiştirmek</a:t>
            </a:r>
            <a:r>
              <a:rPr lang="en-US" altLang="en-US" dirty="0"/>
              <a:t> </a:t>
            </a:r>
            <a:r>
              <a:rPr lang="en-US" altLang="en-US" dirty="0" err="1"/>
              <a:t>mümkün</a:t>
            </a:r>
            <a:r>
              <a:rPr lang="en-US" altLang="en-US" dirty="0"/>
              <a:t> </a:t>
            </a:r>
            <a:r>
              <a:rPr lang="en-US" altLang="en-US" dirty="0" err="1"/>
              <a:t>değildir</a:t>
            </a:r>
            <a:r>
              <a:rPr lang="tr-TR" altLang="en-US" dirty="0"/>
              <a:t>.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Tasarım</a:t>
            </a:r>
            <a:r>
              <a:rPr lang="en-US" altLang="en-US" dirty="0"/>
              <a:t> </a:t>
            </a:r>
            <a:r>
              <a:rPr lang="en-US" altLang="en-US" dirty="0" err="1"/>
              <a:t>ilkesini</a:t>
            </a:r>
            <a:endParaRPr lang="en-US" altLang="en-US" dirty="0"/>
          </a:p>
          <a:p>
            <a:pPr lvl="1" eaLnBrk="1" hangingPunct="1"/>
            <a:r>
              <a:rPr lang="tr-TR" altLang="en-US" dirty="0"/>
              <a:t>Yaygın durumu hızlı hale getirme</a:t>
            </a:r>
            <a:endParaRPr lang="en-US" altLang="en-US" dirty="0"/>
          </a:p>
          <a:p>
            <a:pPr eaLnBrk="1" hangingPunct="1"/>
            <a:r>
              <a:rPr lang="en-US" altLang="en-US" dirty="0" err="1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hattı</a:t>
            </a:r>
            <a:r>
              <a:rPr lang="en-US" altLang="en-US" dirty="0"/>
              <a:t> </a:t>
            </a:r>
            <a:r>
              <a:rPr lang="en-US" altLang="en-US" dirty="0" err="1"/>
              <a:t>ile</a:t>
            </a:r>
            <a:r>
              <a:rPr lang="en-US" altLang="en-US" dirty="0"/>
              <a:t> </a:t>
            </a:r>
            <a:r>
              <a:rPr lang="en-US" altLang="en-US" dirty="0" err="1"/>
              <a:t>performansı</a:t>
            </a:r>
            <a:r>
              <a:rPr lang="en-US" altLang="en-US" dirty="0"/>
              <a:t> </a:t>
            </a:r>
            <a:r>
              <a:rPr lang="en-US" altLang="en-US" dirty="0" err="1"/>
              <a:t>artıracağız</a:t>
            </a:r>
            <a:r>
              <a:rPr lang="tr-TR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C357C597-9865-42C4-BDF7-57D5A8923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dirty="0"/>
              <a:t>Chapter 4 — The Processor — </a:t>
            </a:r>
            <a:fld id="{7C2B8969-68AF-45CD-9303-1EAC23EC3D6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 dirty="0"/>
          </a:p>
        </p:txBody>
      </p:sp>
      <p:pic>
        <p:nvPicPr>
          <p:cNvPr id="62467" name="Picture 8" descr="f04-25-P374493">
            <a:extLst>
              <a:ext uri="{FF2B5EF4-FFF2-40B4-BE49-F238E27FC236}">
                <a16:creationId xmlns:a16="http://schemas.microsoft.com/office/drawing/2014/main" id="{B6E7BCC2-CAE2-4789-8033-CEA33CB6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54263"/>
            <a:ext cx="4484687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>
            <a:extLst>
              <a:ext uri="{FF2B5EF4-FFF2-40B4-BE49-F238E27FC236}">
                <a16:creationId xmlns:a16="http://schemas.microsoft.com/office/drawing/2014/main" id="{6F0CA904-0E25-46A8-AD7A-597FD21A7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pPr eaLnBrk="1" hangingPunct="1"/>
            <a:r>
              <a:rPr lang="tr-TR" altLang="en-US" dirty="0"/>
              <a:t>Boru Hattı</a:t>
            </a:r>
            <a:r>
              <a:rPr lang="en-US" altLang="en-US" dirty="0"/>
              <a:t> </a:t>
            </a:r>
            <a:r>
              <a:rPr lang="en-US" altLang="en-US" dirty="0" err="1"/>
              <a:t>Benzetmesi</a:t>
            </a:r>
            <a:endParaRPr lang="en-AU" altLang="en-US" dirty="0"/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E1B26A59-3B67-4917-BA92-343F6BF2B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872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Boru</a:t>
            </a:r>
            <a:r>
              <a:rPr lang="en-US" altLang="en-US" dirty="0"/>
              <a:t> </a:t>
            </a:r>
            <a:r>
              <a:rPr lang="en-US" altLang="en-US" dirty="0" err="1"/>
              <a:t>hattı</a:t>
            </a:r>
            <a:r>
              <a:rPr lang="en-US" altLang="en-US" dirty="0"/>
              <a:t> </a:t>
            </a:r>
            <a:r>
              <a:rPr lang="en-US" altLang="en-US" dirty="0" err="1"/>
              <a:t>çamaşır</a:t>
            </a:r>
            <a:r>
              <a:rPr lang="tr-TR" altLang="en-US" dirty="0"/>
              <a:t> işi</a:t>
            </a:r>
            <a:r>
              <a:rPr lang="en-US" altLang="en-US" dirty="0"/>
              <a:t>: </a:t>
            </a:r>
            <a:r>
              <a:rPr lang="en-US" altLang="en-US" dirty="0" err="1"/>
              <a:t>çakışan</a:t>
            </a:r>
            <a:r>
              <a:rPr lang="en-US" altLang="en-US" dirty="0"/>
              <a:t> </a:t>
            </a:r>
            <a:r>
              <a:rPr lang="en-US" altLang="en-US" dirty="0" err="1"/>
              <a:t>yürütme</a:t>
            </a:r>
            <a:endParaRPr lang="en-US" altLang="en-US" dirty="0"/>
          </a:p>
          <a:p>
            <a:pPr lvl="1" eaLnBrk="1" hangingPunct="1"/>
            <a:r>
              <a:rPr lang="en-US" altLang="en-US" dirty="0" err="1"/>
              <a:t>Paralellik</a:t>
            </a:r>
            <a:r>
              <a:rPr lang="en-US" altLang="en-US" dirty="0"/>
              <a:t> </a:t>
            </a:r>
            <a:r>
              <a:rPr lang="en-US" altLang="en-US" dirty="0" err="1"/>
              <a:t>performansı</a:t>
            </a:r>
            <a:r>
              <a:rPr lang="en-US" altLang="en-US" dirty="0"/>
              <a:t> </a:t>
            </a:r>
            <a:r>
              <a:rPr lang="en-US" altLang="en-US" dirty="0" err="1"/>
              <a:t>artırı</a:t>
            </a:r>
            <a:r>
              <a:rPr lang="tr-TR" altLang="en-US" dirty="0"/>
              <a:t>r. </a:t>
            </a:r>
            <a:endParaRPr lang="en-US" altLang="en-US" dirty="0"/>
          </a:p>
        </p:txBody>
      </p:sp>
      <p:sp>
        <p:nvSpPr>
          <p:cNvPr id="62470" name="Text Box 4">
            <a:extLst>
              <a:ext uri="{FF2B5EF4-FFF2-40B4-BE49-F238E27FC236}">
                <a16:creationId xmlns:a16="http://schemas.microsoft.com/office/drawing/2014/main" id="{E88BD029-E9C8-454A-83BE-CE8883F8B28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12819" y="1464469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folHlink"/>
                </a:solidFill>
              </a:rPr>
              <a:t>§4.5 An Overview of Pipelining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8992CB13-32C1-47A5-99CF-276C4B554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D194FA5A-FADC-4592-A466-18B0B35DD0E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69DAFC7-280E-4FE8-8CC6-5C1AC1B6B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</a:t>
            </a:r>
            <a:r>
              <a:rPr lang="tr-TR" altLang="en-US" dirty="0"/>
              <a:t>Boru Hattı</a:t>
            </a:r>
            <a:endParaRPr lang="en-AU" altLang="en-US" dirty="0"/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81434EE-5969-467F-AB37-39223DBD2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err="1"/>
              <a:t>Beş</a:t>
            </a:r>
            <a:r>
              <a:rPr lang="en-US" altLang="en-US" dirty="0"/>
              <a:t> </a:t>
            </a:r>
            <a:r>
              <a:rPr lang="en-US" altLang="en-US" dirty="0" err="1"/>
              <a:t>aşama</a:t>
            </a:r>
            <a:r>
              <a:rPr lang="en-US" altLang="en-US" dirty="0"/>
              <a:t>, </a:t>
            </a:r>
            <a:r>
              <a:rPr lang="en-US" altLang="en-US" dirty="0" err="1"/>
              <a:t>aşama</a:t>
            </a:r>
            <a:r>
              <a:rPr lang="en-US" altLang="en-US" dirty="0"/>
              <a:t> </a:t>
            </a:r>
            <a:r>
              <a:rPr lang="en-US" altLang="en-US" dirty="0" err="1"/>
              <a:t>başına</a:t>
            </a:r>
            <a:r>
              <a:rPr lang="en-US" altLang="en-US" dirty="0"/>
              <a:t>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adım</a:t>
            </a:r>
            <a:endParaRPr lang="en-US" altLang="en-US" dirty="0"/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IF: </a:t>
            </a:r>
            <a:r>
              <a:rPr lang="en-US" altLang="en-US" dirty="0" err="1"/>
              <a:t>Bellekten</a:t>
            </a:r>
            <a:r>
              <a:rPr lang="en-US" altLang="en-US" dirty="0"/>
              <a:t> </a:t>
            </a:r>
            <a:r>
              <a:rPr lang="tr-TR" altLang="en-US" dirty="0"/>
              <a:t>buyruk</a:t>
            </a:r>
            <a:r>
              <a:rPr lang="en-US" altLang="en-US" dirty="0"/>
              <a:t> </a:t>
            </a:r>
            <a:r>
              <a:rPr lang="en-US" altLang="en-US" dirty="0" err="1"/>
              <a:t>getirme</a:t>
            </a:r>
            <a:endParaRPr lang="en-US" altLang="en-US" dirty="0"/>
          </a:p>
          <a:p>
            <a:pPr marL="990600" lvl="1" indent="-533400" eaLnBrk="1" hangingPunct="1">
              <a:buSzTx/>
              <a:buFont typeface="Wingdings" panose="05000000000000000000" pitchFamily="2" charset="2"/>
              <a:buAutoNum type="arabicPeriod"/>
            </a:pPr>
            <a:r>
              <a:rPr lang="en-US" altLang="en-US" dirty="0"/>
              <a:t>ID: </a:t>
            </a:r>
            <a:r>
              <a:rPr lang="tr-TR" altLang="en-US" dirty="0"/>
              <a:t>Buyruk</a:t>
            </a:r>
            <a:r>
              <a:rPr lang="en-US" altLang="en-US" dirty="0"/>
              <a:t> </a:t>
            </a:r>
            <a:r>
              <a:rPr lang="en-US" altLang="en-US" dirty="0" err="1"/>
              <a:t>kodunu</a:t>
            </a:r>
            <a:r>
              <a:rPr lang="en-US" altLang="en-US" dirty="0"/>
              <a:t> </a:t>
            </a:r>
            <a:r>
              <a:rPr lang="en-US" altLang="en-US" dirty="0" err="1"/>
              <a:t>çözme</a:t>
            </a:r>
            <a:r>
              <a:rPr lang="en-US" altLang="en-US" dirty="0"/>
              <a:t> &amp; </a:t>
            </a:r>
            <a:r>
              <a:rPr lang="tr-TR" altLang="en-US" dirty="0"/>
              <a:t>kaydedici</a:t>
            </a:r>
            <a:r>
              <a:rPr lang="en-US" altLang="en-US" dirty="0"/>
              <a:t> </a:t>
            </a:r>
            <a:r>
              <a:rPr lang="en-US" altLang="en-US" dirty="0" err="1"/>
              <a:t>okuma</a:t>
            </a:r>
            <a:r>
              <a:rPr lang="en-US" altLang="en-US" dirty="0"/>
              <a:t>
EX: </a:t>
            </a:r>
            <a:r>
              <a:rPr lang="en-US" altLang="en-US" dirty="0" err="1"/>
              <a:t>Yürütme</a:t>
            </a:r>
            <a:r>
              <a:rPr lang="en-US" altLang="en-US" dirty="0"/>
              <a:t> </a:t>
            </a:r>
            <a:r>
              <a:rPr lang="en-US" altLang="en-US" dirty="0" err="1"/>
              <a:t>işlemi</a:t>
            </a:r>
            <a:r>
              <a:rPr lang="en-US" altLang="en-US" dirty="0"/>
              <a:t> </a:t>
            </a:r>
            <a:r>
              <a:rPr lang="en-US" altLang="en-US" dirty="0" err="1"/>
              <a:t>veya</a:t>
            </a:r>
            <a:r>
              <a:rPr lang="en-US" altLang="en-US" dirty="0"/>
              <a:t> </a:t>
            </a:r>
            <a:r>
              <a:rPr lang="en-US" altLang="en-US" dirty="0" err="1"/>
              <a:t>adres</a:t>
            </a:r>
            <a:r>
              <a:rPr lang="en-US" altLang="en-US" dirty="0"/>
              <a:t> </a:t>
            </a:r>
            <a:r>
              <a:rPr lang="en-US" altLang="en-US" dirty="0" err="1"/>
              <a:t>hesaplama</a:t>
            </a:r>
            <a:r>
              <a:rPr lang="en-US" altLang="en-US" dirty="0"/>
              <a:t>
MEM: </a:t>
            </a:r>
            <a:r>
              <a:rPr lang="en-US" altLang="en-US" dirty="0" err="1"/>
              <a:t>Bellek</a:t>
            </a:r>
            <a:r>
              <a:rPr lang="en-US" altLang="en-US" dirty="0"/>
              <a:t> </a:t>
            </a:r>
            <a:r>
              <a:rPr lang="en-US" altLang="en-US" dirty="0" err="1"/>
              <a:t>eriş</a:t>
            </a:r>
            <a:r>
              <a:rPr lang="tr-TR" altLang="en-US" dirty="0"/>
              <a:t>im işlemleri</a:t>
            </a:r>
            <a:r>
              <a:rPr lang="en-US" altLang="en-US" dirty="0"/>
              <a:t>
WB: </a:t>
            </a:r>
            <a:r>
              <a:rPr lang="en-US" altLang="en-US" dirty="0" err="1"/>
              <a:t>Sonucu</a:t>
            </a:r>
            <a:r>
              <a:rPr lang="en-US" altLang="en-US" dirty="0"/>
              <a:t> </a:t>
            </a:r>
            <a:r>
              <a:rPr lang="tr-TR" altLang="en-US" dirty="0"/>
              <a:t>kaydediciye </a:t>
            </a:r>
            <a:r>
              <a:rPr lang="en-US" altLang="en-US" dirty="0" err="1"/>
              <a:t>geri</a:t>
            </a:r>
            <a:r>
              <a:rPr lang="en-US" altLang="en-US" dirty="0"/>
              <a:t> </a:t>
            </a:r>
            <a:r>
              <a:rPr lang="en-US" altLang="en-US" dirty="0" err="1"/>
              <a:t>yaz</a:t>
            </a:r>
            <a:endParaRPr lang="en-A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tış eğitimi sunusu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4067_TF02819076" id="{E31F1C6B-7E02-4139-9FF8-9E6BFA94BC44}" vid="{1FD1549A-4032-4B7C-9579-369478E37A3B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Satış eğitimi slaytları</Template>
  <TotalTime>203</TotalTime>
  <Words>1445</Words>
  <Application>Microsoft Office PowerPoint</Application>
  <PresentationFormat>Ekran Gösterisi (4:3)</PresentationFormat>
  <Paragraphs>409</Paragraphs>
  <Slides>25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Lucida Console</vt:lpstr>
      <vt:lpstr>Times New Roman</vt:lpstr>
      <vt:lpstr>Wingdings</vt:lpstr>
      <vt:lpstr>Satış eğitimi sunusu</vt:lpstr>
      <vt:lpstr>Bölüm 4</vt:lpstr>
      <vt:lpstr>Denetimli Veri Yolu</vt:lpstr>
      <vt:lpstr>R-tipi Buyruklar</vt:lpstr>
      <vt:lpstr>ld Buyruğu</vt:lpstr>
      <vt:lpstr>sd Buyruğu</vt:lpstr>
      <vt:lpstr>beq Buyruğu</vt:lpstr>
      <vt:lpstr>Performans Sorunları</vt:lpstr>
      <vt:lpstr>Boru Hattı Benzetmesi</vt:lpstr>
      <vt:lpstr>RISC-V Boru Hattı</vt:lpstr>
      <vt:lpstr>Boru Hattı Performansı</vt:lpstr>
      <vt:lpstr>Pipeline Performance</vt:lpstr>
      <vt:lpstr>Botu Hattı Hızlanma</vt:lpstr>
      <vt:lpstr>Boru Hattı ve ISA Tasarımı</vt:lpstr>
      <vt:lpstr>Tehlikeler</vt:lpstr>
      <vt:lpstr>Yapı Tehlikeleri</vt:lpstr>
      <vt:lpstr>Veri Tehlikeleri</vt:lpstr>
      <vt:lpstr>Örnek Kod</vt:lpstr>
      <vt:lpstr>İletme (aka Bypas)</vt:lpstr>
      <vt:lpstr>Load-kullanımı Veri Teklikesi</vt:lpstr>
      <vt:lpstr>Duraklamaları Önlemek için Kod Zamanlaması</vt:lpstr>
      <vt:lpstr>Kontrol Tehlikeleri</vt:lpstr>
      <vt:lpstr>Dallanmada Duraklama</vt:lpstr>
      <vt:lpstr>Dallanma Tahmini</vt:lpstr>
      <vt:lpstr>Daha Gerçekçi Dallanma Tahmini</vt:lpstr>
      <vt:lpstr>Boru Hattı 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4</dc:title>
  <dc:creator>Ümit Şentürk</dc:creator>
  <cp:lastModifiedBy>Ümit Şentürk</cp:lastModifiedBy>
  <cp:revision>2</cp:revision>
  <dcterms:created xsi:type="dcterms:W3CDTF">2021-11-16T07:16:45Z</dcterms:created>
  <dcterms:modified xsi:type="dcterms:W3CDTF">2021-11-16T11:07:30Z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