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33" r:id="rId2"/>
    <p:sldId id="331" r:id="rId3"/>
    <p:sldId id="257" r:id="rId4"/>
    <p:sldId id="259" r:id="rId5"/>
    <p:sldId id="288" r:id="rId6"/>
    <p:sldId id="258" r:id="rId7"/>
    <p:sldId id="260" r:id="rId8"/>
    <p:sldId id="289" r:id="rId9"/>
    <p:sldId id="290" r:id="rId10"/>
    <p:sldId id="291" r:id="rId11"/>
    <p:sldId id="292" r:id="rId12"/>
    <p:sldId id="293" r:id="rId13"/>
    <p:sldId id="294" r:id="rId14"/>
    <p:sldId id="295" r:id="rId15"/>
    <p:sldId id="296" r:id="rId16"/>
    <p:sldId id="297" r:id="rId17"/>
    <p:sldId id="261" r:id="rId18"/>
    <p:sldId id="298" r:id="rId19"/>
    <p:sldId id="262" r:id="rId20"/>
    <p:sldId id="264" r:id="rId21"/>
    <p:sldId id="299" r:id="rId22"/>
    <p:sldId id="300" r:id="rId23"/>
    <p:sldId id="268" r:id="rId24"/>
    <p:sldId id="301" r:id="rId25"/>
    <p:sldId id="302" r:id="rId26"/>
    <p:sldId id="265" r:id="rId27"/>
    <p:sldId id="303" r:id="rId28"/>
    <p:sldId id="304" r:id="rId29"/>
    <p:sldId id="305" r:id="rId30"/>
    <p:sldId id="320" r:id="rId31"/>
    <p:sldId id="321" r:id="rId32"/>
    <p:sldId id="322" r:id="rId33"/>
    <p:sldId id="269" r:id="rId34"/>
    <p:sldId id="306" r:id="rId35"/>
    <p:sldId id="312" r:id="rId36"/>
    <p:sldId id="313" r:id="rId37"/>
    <p:sldId id="314" r:id="rId38"/>
    <p:sldId id="315" r:id="rId39"/>
    <p:sldId id="323" r:id="rId40"/>
    <p:sldId id="324" r:id="rId41"/>
    <p:sldId id="325" r:id="rId42"/>
    <p:sldId id="326" r:id="rId43"/>
    <p:sldId id="327" r:id="rId44"/>
    <p:sldId id="328" r:id="rId45"/>
    <p:sldId id="329" r:id="rId46"/>
    <p:sldId id="330" r:id="rId47"/>
    <p:sldId id="309" r:id="rId48"/>
    <p:sldId id="310" r:id="rId4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Orta Stil 4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Orta Stil 3 - Vurgu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Orta Stil 3 - Vurgu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586E2-9202-4BD0-ADB4-91C20DB5D7C6}" type="datetimeFigureOut">
              <a:rPr lang="tr-TR" smtClean="0"/>
              <a:t>13.12.2021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E88E7-3605-4A6C-9EFE-B1C1C938EC9D}" type="slidenum">
              <a:rPr lang="tr-TR" smtClean="0"/>
              <a:t>‹#›</a:t>
            </a:fld>
            <a:endParaRPr lang="tr-TR"/>
          </a:p>
        </p:txBody>
      </p:sp>
    </p:spTree>
    <p:extLst>
      <p:ext uri="{BB962C8B-B14F-4D97-AF65-F5344CB8AC3E}">
        <p14:creationId xmlns:p14="http://schemas.microsoft.com/office/powerpoint/2010/main" val="778308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8B16410-FD7C-4495-AEED-508B30CC88E1}" type="datetime1">
              <a:rPr lang="tr-TR" smtClean="0"/>
              <a:t>13.12.2021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082487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7480E760-0AA2-4220-983C-2E8C403A2C59}" type="datetime1">
              <a:rPr lang="tr-TR" smtClean="0"/>
              <a:t>13.12.2021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8033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91DAC99C-5408-492F-BD9C-80068B5AE512}" type="datetime1">
              <a:rPr lang="tr-TR" smtClean="0"/>
              <a:t>13.12.2021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12246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64757" y="136526"/>
            <a:ext cx="11755394" cy="950870"/>
          </a:xfrm>
        </p:spPr>
        <p:txBody>
          <a:bodyPr/>
          <a:lstStyle>
            <a:lvl1pPr>
              <a:defRPr b="1"/>
            </a:lvl1pPr>
          </a:lstStyle>
          <a:p>
            <a:r>
              <a:rPr lang="tr-TR"/>
              <a:t>Asıl başlık stili için tıklatın</a:t>
            </a:r>
          </a:p>
        </p:txBody>
      </p:sp>
      <p:sp>
        <p:nvSpPr>
          <p:cNvPr id="3" name="İçerik Yer Tutucusu 2"/>
          <p:cNvSpPr>
            <a:spLocks noGrp="1"/>
          </p:cNvSpPr>
          <p:nvPr>
            <p:ph idx="1"/>
          </p:nvPr>
        </p:nvSpPr>
        <p:spPr>
          <a:xfrm>
            <a:off x="164757" y="1235676"/>
            <a:ext cx="11755394" cy="4941287"/>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B45402DD-2D72-45F0-B53E-66024B857C7B}" type="datetime1">
              <a:rPr lang="tr-TR" smtClean="0"/>
              <a:t>13.12.2021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7978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D9DFD604-B935-4E98-ACC2-6DD3BF79F9C9}" type="datetime1">
              <a:rPr lang="tr-TR" smtClean="0"/>
              <a:t>13.12.2021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66731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565C8464-79FC-491B-927D-1C155C29D1F6}" type="datetime1">
              <a:rPr lang="tr-TR" smtClean="0"/>
              <a:t>13.12.2021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937693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B623C566-A78F-493D-AA84-31AA5054564B}" type="datetime1">
              <a:rPr lang="tr-TR" smtClean="0"/>
              <a:t>13.12.2021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83731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7C977725-A1F8-40D0-98B8-A38D76C367F6}" type="datetime1">
              <a:rPr lang="tr-TR" smtClean="0"/>
              <a:t>13.12.2021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5031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C9B8F0E1-77D6-4448-AF82-E8F74FDBE214}" type="datetime1">
              <a:rPr lang="tr-TR" smtClean="0"/>
              <a:t>13.12.2021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0303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3782FA68-3560-455B-BB13-2D2EE1EE4833}" type="datetime1">
              <a:rPr lang="tr-TR" smtClean="0"/>
              <a:t>13.12.2021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775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6489029-9289-4490-9869-A43D53F4D48B}" type="datetime1">
              <a:rPr lang="tr-TR" smtClean="0"/>
              <a:t>13.12.2021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245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5AC32-2CDC-454B-9E87-FDAD81A85EA9}" type="datetime1">
              <a:rPr lang="tr-TR" smtClean="0"/>
              <a:t>13.12.2021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1974280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3363D4-519A-4F11-A89D-CB5DD92B17D9}"/>
              </a:ext>
            </a:extLst>
          </p:cNvPr>
          <p:cNvSpPr>
            <a:spLocks noGrp="1"/>
          </p:cNvSpPr>
          <p:nvPr>
            <p:ph type="title"/>
          </p:nvPr>
        </p:nvSpPr>
        <p:spPr>
          <a:xfrm>
            <a:off x="2837931" y="3116425"/>
            <a:ext cx="6287408" cy="1044834"/>
          </a:xfrm>
        </p:spPr>
        <p:txBody>
          <a:bodyPr>
            <a:normAutofit fontScale="90000"/>
          </a:bodyPr>
          <a:lstStyle/>
          <a:p>
            <a:r>
              <a:rPr lang="tr-TR" b="1" dirty="0">
                <a:cs typeface="Calibri Light"/>
              </a:rPr>
              <a:t>Önbellek (</a:t>
            </a:r>
            <a:r>
              <a:rPr lang="tr-TR" b="1" dirty="0" err="1">
                <a:cs typeface="Calibri Light"/>
              </a:rPr>
              <a:t>Cache</a:t>
            </a:r>
            <a:r>
              <a:rPr lang="tr-TR" b="1" dirty="0">
                <a:cs typeface="Calibri Light"/>
              </a:rPr>
              <a:t>)</a:t>
            </a:r>
            <a:endParaRPr lang="tr-TR" b="1" dirty="0"/>
          </a:p>
        </p:txBody>
      </p:sp>
      <p:sp>
        <p:nvSpPr>
          <p:cNvPr id="4" name="Slayt Numarası Yer Tutucusu 3">
            <a:extLst>
              <a:ext uri="{FF2B5EF4-FFF2-40B4-BE49-F238E27FC236}">
                <a16:creationId xmlns:a16="http://schemas.microsoft.com/office/drawing/2014/main" id="{88F214AF-C076-48C7-A03F-86F3F4498D0F}"/>
              </a:ext>
            </a:extLst>
          </p:cNvPr>
          <p:cNvSpPr>
            <a:spLocks noGrp="1"/>
          </p:cNvSpPr>
          <p:nvPr>
            <p:ph type="sldNum" sz="quarter" idx="12"/>
          </p:nvPr>
        </p:nvSpPr>
        <p:spPr/>
        <p:txBody>
          <a:bodyPr/>
          <a:lstStyle/>
          <a:p>
            <a:fld id="{320A84BC-3F9E-4B08-9743-FC4E27FA5126}" type="slidenum">
              <a:rPr lang="tr-TR" smtClean="0"/>
              <a:t>1</a:t>
            </a:fld>
            <a:endParaRPr lang="tr-TR"/>
          </a:p>
        </p:txBody>
      </p:sp>
      <p:sp>
        <p:nvSpPr>
          <p:cNvPr id="5" name="Rectangle 4">
            <a:extLst>
              <a:ext uri="{FF2B5EF4-FFF2-40B4-BE49-F238E27FC236}">
                <a16:creationId xmlns:a16="http://schemas.microsoft.com/office/drawing/2014/main" id="{E8CB4AD1-B96D-4E6A-A77C-F51A47686D55}"/>
              </a:ext>
            </a:extLst>
          </p:cNvPr>
          <p:cNvSpPr txBox="1">
            <a:spLocks noChangeArrowheads="1"/>
          </p:cNvSpPr>
          <p:nvPr/>
        </p:nvSpPr>
        <p:spPr>
          <a:xfrm>
            <a:off x="3977368" y="1709738"/>
            <a:ext cx="5832475" cy="762000"/>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altLang="en-US" dirty="0"/>
              <a:t>Chapter </a:t>
            </a:r>
            <a:r>
              <a:rPr lang="tr-TR" altLang="en-US" dirty="0"/>
              <a:t>5</a:t>
            </a:r>
            <a:endParaRPr lang="en-AU" altLang="en-US" dirty="0"/>
          </a:p>
        </p:txBody>
      </p:sp>
    </p:spTree>
    <p:extLst>
      <p:ext uri="{BB962C8B-B14F-4D97-AF65-F5344CB8AC3E}">
        <p14:creationId xmlns:p14="http://schemas.microsoft.com/office/powerpoint/2010/main" val="4036433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D89E82-5E60-4497-AC4C-919D03ABD99C}"/>
              </a:ext>
            </a:extLst>
          </p:cNvPr>
          <p:cNvSpPr>
            <a:spLocks noGrp="1"/>
          </p:cNvSpPr>
          <p:nvPr>
            <p:ph type="title"/>
          </p:nvPr>
        </p:nvSpPr>
        <p:spPr/>
        <p:txBody>
          <a:bodyPr/>
          <a:lstStyle/>
          <a:p>
            <a:r>
              <a:rPr lang="tr-TR" dirty="0"/>
              <a:t>Örnek</a:t>
            </a:r>
          </a:p>
        </p:txBody>
      </p:sp>
      <p:sp>
        <p:nvSpPr>
          <p:cNvPr id="3" name="İçerik Yer Tutucusu 2">
            <a:extLst>
              <a:ext uri="{FF2B5EF4-FFF2-40B4-BE49-F238E27FC236}">
                <a16:creationId xmlns:a16="http://schemas.microsoft.com/office/drawing/2014/main" id="{247ABE1F-366B-4768-9F35-9D1315654F35}"/>
              </a:ext>
            </a:extLst>
          </p:cNvPr>
          <p:cNvSpPr>
            <a:spLocks noGrp="1"/>
          </p:cNvSpPr>
          <p:nvPr>
            <p:ph idx="1"/>
          </p:nvPr>
        </p:nvSpPr>
        <p:spPr>
          <a:xfrm>
            <a:off x="4076699" y="1235676"/>
            <a:ext cx="7843451" cy="4941287"/>
          </a:xfrm>
        </p:spPr>
        <p:txBody>
          <a:bodyPr/>
          <a:lstStyle/>
          <a:p>
            <a:pPr marL="0" indent="0">
              <a:buNone/>
            </a:pPr>
            <a:r>
              <a:rPr lang="tr-TR" dirty="0"/>
              <a:t>Sırası ile aşağıdaki adreslere erişiliyor. </a:t>
            </a:r>
          </a:p>
          <a:p>
            <a:pPr marL="0" indent="0">
              <a:buNone/>
            </a:pPr>
            <a:r>
              <a:rPr lang="tr-TR" dirty="0"/>
              <a:t>Önbelleğin son durumu ne olur?</a:t>
            </a:r>
          </a:p>
          <a:p>
            <a:pPr lvl="1"/>
            <a:r>
              <a:rPr lang="tr-TR" sz="2800" dirty="0"/>
              <a:t>(10001)</a:t>
            </a:r>
            <a:r>
              <a:rPr lang="tr-TR" sz="2800" baseline="-25000" dirty="0"/>
              <a:t>2</a:t>
            </a:r>
          </a:p>
          <a:p>
            <a:pPr lvl="1"/>
            <a:r>
              <a:rPr lang="tr-TR" sz="2800" dirty="0"/>
              <a:t>(11000)</a:t>
            </a:r>
            <a:r>
              <a:rPr lang="tr-TR" sz="2800" baseline="-25000" dirty="0"/>
              <a:t>2</a:t>
            </a:r>
            <a:endParaRPr lang="tr-TR" sz="2800" dirty="0"/>
          </a:p>
          <a:p>
            <a:pPr lvl="1"/>
            <a:r>
              <a:rPr lang="tr-TR" sz="2800" dirty="0"/>
              <a:t>(00100)</a:t>
            </a:r>
            <a:r>
              <a:rPr lang="tr-TR" sz="2800" baseline="-25000" dirty="0"/>
              <a:t>2</a:t>
            </a:r>
            <a:endParaRPr lang="tr-TR" sz="2800" dirty="0"/>
          </a:p>
          <a:p>
            <a:pPr lvl="1"/>
            <a:r>
              <a:rPr lang="tr-TR" sz="2800" dirty="0"/>
              <a:t>(11101)</a:t>
            </a:r>
            <a:r>
              <a:rPr lang="tr-TR" sz="2800" baseline="-25000" dirty="0"/>
              <a:t>2</a:t>
            </a:r>
            <a:endParaRPr lang="tr-TR" sz="2800" dirty="0"/>
          </a:p>
          <a:p>
            <a:pPr lvl="1"/>
            <a:r>
              <a:rPr lang="tr-TR" sz="2800" dirty="0"/>
              <a:t>(11001)</a:t>
            </a:r>
            <a:r>
              <a:rPr lang="tr-TR" sz="2800" baseline="-25000" dirty="0"/>
              <a:t>2</a:t>
            </a:r>
            <a:endParaRPr lang="tr-TR" sz="2800" dirty="0"/>
          </a:p>
        </p:txBody>
      </p:sp>
      <p:sp>
        <p:nvSpPr>
          <p:cNvPr id="4" name="Slayt Numarası Yer Tutucusu 3">
            <a:extLst>
              <a:ext uri="{FF2B5EF4-FFF2-40B4-BE49-F238E27FC236}">
                <a16:creationId xmlns:a16="http://schemas.microsoft.com/office/drawing/2014/main" id="{F204AD7F-D125-401C-A378-D903E29134C7}"/>
              </a:ext>
            </a:extLst>
          </p:cNvPr>
          <p:cNvSpPr>
            <a:spLocks noGrp="1"/>
          </p:cNvSpPr>
          <p:nvPr>
            <p:ph type="sldNum" sz="quarter" idx="12"/>
          </p:nvPr>
        </p:nvSpPr>
        <p:spPr/>
        <p:txBody>
          <a:bodyPr/>
          <a:lstStyle/>
          <a:p>
            <a:fld id="{320A84BC-3F9E-4B08-9743-FC4E27FA5126}" type="slidenum">
              <a:rPr lang="tr-TR" smtClean="0"/>
              <a:t>10</a:t>
            </a:fld>
            <a:endParaRPr lang="tr-TR"/>
          </a:p>
        </p:txBody>
      </p:sp>
      <p:graphicFrame>
        <p:nvGraphicFramePr>
          <p:cNvPr id="6" name="Tablo 7">
            <a:extLst>
              <a:ext uri="{FF2B5EF4-FFF2-40B4-BE49-F238E27FC236}">
                <a16:creationId xmlns:a16="http://schemas.microsoft.com/office/drawing/2014/main" id="{B4776534-05B9-4E5A-85FD-699E1961243C}"/>
              </a:ext>
            </a:extLst>
          </p:cNvPr>
          <p:cNvGraphicFramePr>
            <a:graphicFrameLocks noGrp="1"/>
          </p:cNvGraphicFramePr>
          <p:nvPr>
            <p:extLst>
              <p:ext uri="{D42A27DB-BD31-4B8C-83A1-F6EECF244321}">
                <p14:modId xmlns:p14="http://schemas.microsoft.com/office/powerpoint/2010/main" val="1329650645"/>
              </p:ext>
            </p:extLst>
          </p:nvPr>
        </p:nvGraphicFramePr>
        <p:xfrm>
          <a:off x="499624" y="1716699"/>
          <a:ext cx="3281121" cy="3298808"/>
        </p:xfrm>
        <a:graphic>
          <a:graphicData uri="http://schemas.openxmlformats.org/drawingml/2006/table">
            <a:tbl>
              <a:tblPr firstRow="1" bandRow="1">
                <a:tableStyleId>{0505E3EF-67EA-436B-97B2-0124C06EBD24}</a:tableStyleId>
              </a:tblPr>
              <a:tblGrid>
                <a:gridCol w="595751">
                  <a:extLst>
                    <a:ext uri="{9D8B030D-6E8A-4147-A177-3AD203B41FA5}">
                      <a16:colId xmlns:a16="http://schemas.microsoft.com/office/drawing/2014/main" val="3819321008"/>
                    </a:ext>
                  </a:extLst>
                </a:gridCol>
                <a:gridCol w="622494">
                  <a:extLst>
                    <a:ext uri="{9D8B030D-6E8A-4147-A177-3AD203B41FA5}">
                      <a16:colId xmlns:a16="http://schemas.microsoft.com/office/drawing/2014/main" val="288280332"/>
                    </a:ext>
                  </a:extLst>
                </a:gridCol>
                <a:gridCol w="1441144">
                  <a:extLst>
                    <a:ext uri="{9D8B030D-6E8A-4147-A177-3AD203B41FA5}">
                      <a16:colId xmlns:a16="http://schemas.microsoft.com/office/drawing/2014/main" val="3719010146"/>
                    </a:ext>
                  </a:extLst>
                </a:gridCol>
                <a:gridCol w="621732">
                  <a:extLst>
                    <a:ext uri="{9D8B030D-6E8A-4147-A177-3AD203B41FA5}">
                      <a16:colId xmlns:a16="http://schemas.microsoft.com/office/drawing/2014/main" val="3975351012"/>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tr-TR" b="0" dirty="0"/>
                        <a:t>0</a:t>
                      </a:r>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tr-TR" sz="2000" b="0" dirty="0"/>
                        <a:t>000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001</a:t>
                      </a:r>
                      <a:endParaRPr lang="tr-TR" sz="2000" baseline="-25000" dirty="0"/>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tr-TR" b="0" dirty="0"/>
                        <a:t>0</a:t>
                      </a:r>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tr-TR" sz="2000" dirty="0"/>
                        <a:t>111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4027642"/>
                  </a:ext>
                </a:extLst>
              </a:tr>
            </a:tbl>
          </a:graphicData>
        </a:graphic>
      </p:graphicFrame>
      <p:sp>
        <p:nvSpPr>
          <p:cNvPr id="8" name="Metin kutusu 7">
            <a:extLst>
              <a:ext uri="{FF2B5EF4-FFF2-40B4-BE49-F238E27FC236}">
                <a16:creationId xmlns:a16="http://schemas.microsoft.com/office/drawing/2014/main" id="{810DEA05-002A-4F83-B31C-AC6CC45B3B19}"/>
              </a:ext>
            </a:extLst>
          </p:cNvPr>
          <p:cNvSpPr txBox="1"/>
          <p:nvPr/>
        </p:nvSpPr>
        <p:spPr>
          <a:xfrm>
            <a:off x="338722" y="1360556"/>
            <a:ext cx="1116784" cy="369332"/>
          </a:xfrm>
          <a:prstGeom prst="rect">
            <a:avLst/>
          </a:prstGeom>
          <a:noFill/>
        </p:spPr>
        <p:txBody>
          <a:bodyPr wrap="square" rtlCol="0">
            <a:spAutoFit/>
          </a:bodyPr>
          <a:lstStyle/>
          <a:p>
            <a:r>
              <a:rPr lang="tr-TR" b="1" dirty="0"/>
              <a:t>Etiket</a:t>
            </a:r>
          </a:p>
        </p:txBody>
      </p:sp>
      <p:sp>
        <p:nvSpPr>
          <p:cNvPr id="10" name="Metin kutusu 9">
            <a:extLst>
              <a:ext uri="{FF2B5EF4-FFF2-40B4-BE49-F238E27FC236}">
                <a16:creationId xmlns:a16="http://schemas.microsoft.com/office/drawing/2014/main" id="{9CE305DA-BB78-4776-8552-B8EC25079B22}"/>
              </a:ext>
            </a:extLst>
          </p:cNvPr>
          <p:cNvSpPr txBox="1"/>
          <p:nvPr/>
        </p:nvSpPr>
        <p:spPr>
          <a:xfrm>
            <a:off x="1080550" y="1331981"/>
            <a:ext cx="1116784" cy="369332"/>
          </a:xfrm>
          <a:prstGeom prst="rect">
            <a:avLst/>
          </a:prstGeom>
          <a:noFill/>
        </p:spPr>
        <p:txBody>
          <a:bodyPr wrap="square" rtlCol="0">
            <a:spAutoFit/>
          </a:bodyPr>
          <a:lstStyle/>
          <a:p>
            <a:r>
              <a:rPr lang="tr-TR" b="1" dirty="0"/>
              <a:t>Geçerli</a:t>
            </a:r>
          </a:p>
        </p:txBody>
      </p:sp>
      <p:sp>
        <p:nvSpPr>
          <p:cNvPr id="12" name="Metin kutusu 11">
            <a:extLst>
              <a:ext uri="{FF2B5EF4-FFF2-40B4-BE49-F238E27FC236}">
                <a16:creationId xmlns:a16="http://schemas.microsoft.com/office/drawing/2014/main" id="{70B88544-48CC-45D8-993D-BBEF52B8B039}"/>
              </a:ext>
            </a:extLst>
          </p:cNvPr>
          <p:cNvSpPr txBox="1"/>
          <p:nvPr/>
        </p:nvSpPr>
        <p:spPr>
          <a:xfrm>
            <a:off x="499624" y="5143500"/>
            <a:ext cx="3005576" cy="369332"/>
          </a:xfrm>
          <a:prstGeom prst="rect">
            <a:avLst/>
          </a:prstGeom>
          <a:noFill/>
        </p:spPr>
        <p:txBody>
          <a:bodyPr wrap="square" rtlCol="0">
            <a:spAutoFit/>
          </a:bodyPr>
          <a:lstStyle/>
          <a:p>
            <a:pPr algn="ctr"/>
            <a:r>
              <a:rPr lang="tr-TR" b="1" dirty="0"/>
              <a:t>Önbellek</a:t>
            </a:r>
          </a:p>
        </p:txBody>
      </p:sp>
      <p:sp>
        <p:nvSpPr>
          <p:cNvPr id="13" name="Metin kutusu 12">
            <a:extLst>
              <a:ext uri="{FF2B5EF4-FFF2-40B4-BE49-F238E27FC236}">
                <a16:creationId xmlns:a16="http://schemas.microsoft.com/office/drawing/2014/main" id="{82143EB7-C9A1-44E3-BB68-B06F7EB8FECA}"/>
              </a:ext>
            </a:extLst>
          </p:cNvPr>
          <p:cNvSpPr txBox="1"/>
          <p:nvPr/>
        </p:nvSpPr>
        <p:spPr>
          <a:xfrm>
            <a:off x="8460386" y="2172724"/>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10</a:t>
            </a:r>
            <a:r>
              <a:rPr lang="tr-TR" sz="2400" dirty="0">
                <a:solidFill>
                  <a:schemeClr val="accent6">
                    <a:lumMod val="75000"/>
                  </a:schemeClr>
                </a:solidFill>
              </a:rPr>
              <a:t>001</a:t>
            </a:r>
            <a:r>
              <a:rPr lang="tr-TR" sz="2400" dirty="0"/>
              <a:t>)</a:t>
            </a:r>
            <a:r>
              <a:rPr lang="tr-TR" sz="2400" baseline="-25000" dirty="0"/>
              <a:t>2 </a:t>
            </a:r>
          </a:p>
          <a:p>
            <a:endParaRPr lang="tr-TR" dirty="0"/>
          </a:p>
        </p:txBody>
      </p:sp>
      <p:cxnSp>
        <p:nvCxnSpPr>
          <p:cNvPr id="15" name="Düz Ok Bağlayıcısı 14">
            <a:extLst>
              <a:ext uri="{FF2B5EF4-FFF2-40B4-BE49-F238E27FC236}">
                <a16:creationId xmlns:a16="http://schemas.microsoft.com/office/drawing/2014/main" id="{7A33AD0E-7865-43D4-9166-1D953F29E24C}"/>
              </a:ext>
            </a:extLst>
          </p:cNvPr>
          <p:cNvCxnSpPr>
            <a:cxnSpLocks/>
          </p:cNvCxnSpPr>
          <p:nvPr/>
        </p:nvCxnSpPr>
        <p:spPr>
          <a:xfrm flipH="1">
            <a:off x="7905750" y="2402912"/>
            <a:ext cx="6396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3D137D5B-3051-448B-B079-09BB46836917}"/>
              </a:ext>
            </a:extLst>
          </p:cNvPr>
          <p:cNvCxnSpPr>
            <a:cxnSpLocks/>
          </p:cNvCxnSpPr>
          <p:nvPr/>
        </p:nvCxnSpPr>
        <p:spPr>
          <a:xfrm>
            <a:off x="9722103" y="2402912"/>
            <a:ext cx="650427"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Metin kutusu 17">
            <a:extLst>
              <a:ext uri="{FF2B5EF4-FFF2-40B4-BE49-F238E27FC236}">
                <a16:creationId xmlns:a16="http://schemas.microsoft.com/office/drawing/2014/main" id="{986216A2-AB1C-4B29-AD1F-F79694513680}"/>
              </a:ext>
            </a:extLst>
          </p:cNvPr>
          <p:cNvSpPr txBox="1"/>
          <p:nvPr/>
        </p:nvSpPr>
        <p:spPr>
          <a:xfrm>
            <a:off x="7124505" y="2218246"/>
            <a:ext cx="842962" cy="369332"/>
          </a:xfrm>
          <a:prstGeom prst="rect">
            <a:avLst/>
          </a:prstGeom>
          <a:noFill/>
        </p:spPr>
        <p:txBody>
          <a:bodyPr wrap="square" rtlCol="0">
            <a:spAutoFit/>
          </a:bodyPr>
          <a:lstStyle/>
          <a:p>
            <a:r>
              <a:rPr lang="tr-TR" dirty="0"/>
              <a:t>etiket</a:t>
            </a:r>
          </a:p>
        </p:txBody>
      </p:sp>
      <p:sp>
        <p:nvSpPr>
          <p:cNvPr id="19" name="Metin kutusu 18">
            <a:extLst>
              <a:ext uri="{FF2B5EF4-FFF2-40B4-BE49-F238E27FC236}">
                <a16:creationId xmlns:a16="http://schemas.microsoft.com/office/drawing/2014/main" id="{20E72E8B-54A1-44CB-BC54-153FD9580C98}"/>
              </a:ext>
            </a:extLst>
          </p:cNvPr>
          <p:cNvSpPr txBox="1"/>
          <p:nvPr/>
        </p:nvSpPr>
        <p:spPr>
          <a:xfrm>
            <a:off x="10389402" y="2191774"/>
            <a:ext cx="756938" cy="369332"/>
          </a:xfrm>
          <a:prstGeom prst="rect">
            <a:avLst/>
          </a:prstGeom>
          <a:noFill/>
        </p:spPr>
        <p:txBody>
          <a:bodyPr wrap="none" rtlCol="0">
            <a:spAutoFit/>
          </a:bodyPr>
          <a:lstStyle/>
          <a:p>
            <a:r>
              <a:rPr lang="tr-TR" dirty="0" err="1"/>
              <a:t>index</a:t>
            </a:r>
            <a:endParaRPr lang="tr-TR" dirty="0"/>
          </a:p>
        </p:txBody>
      </p:sp>
      <p:sp>
        <p:nvSpPr>
          <p:cNvPr id="20" name="Metin kutusu 19">
            <a:extLst>
              <a:ext uri="{FF2B5EF4-FFF2-40B4-BE49-F238E27FC236}">
                <a16:creationId xmlns:a16="http://schemas.microsoft.com/office/drawing/2014/main" id="{BC3B90BB-1A69-4E5F-BF2D-26A8EEABDA9C}"/>
              </a:ext>
            </a:extLst>
          </p:cNvPr>
          <p:cNvSpPr txBox="1"/>
          <p:nvPr/>
        </p:nvSpPr>
        <p:spPr>
          <a:xfrm>
            <a:off x="1806010" y="2145950"/>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10001</a:t>
            </a:r>
          </a:p>
        </p:txBody>
      </p:sp>
      <p:sp>
        <p:nvSpPr>
          <p:cNvPr id="21" name="Dikdörtgen 20">
            <a:extLst>
              <a:ext uri="{FF2B5EF4-FFF2-40B4-BE49-F238E27FC236}">
                <a16:creationId xmlns:a16="http://schemas.microsoft.com/office/drawing/2014/main" id="{567FA027-6E42-49A7-A99B-0744045794C0}"/>
              </a:ext>
            </a:extLst>
          </p:cNvPr>
          <p:cNvSpPr/>
          <p:nvPr/>
        </p:nvSpPr>
        <p:spPr>
          <a:xfrm>
            <a:off x="1125542" y="2145950"/>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22" name="Metin kutusu 21">
            <a:extLst>
              <a:ext uri="{FF2B5EF4-FFF2-40B4-BE49-F238E27FC236}">
                <a16:creationId xmlns:a16="http://schemas.microsoft.com/office/drawing/2014/main" id="{89DEE747-1A6C-4C00-BD90-264CE0E43D42}"/>
              </a:ext>
            </a:extLst>
          </p:cNvPr>
          <p:cNvSpPr txBox="1"/>
          <p:nvPr/>
        </p:nvSpPr>
        <p:spPr>
          <a:xfrm>
            <a:off x="623561" y="2145950"/>
            <a:ext cx="501981" cy="369332"/>
          </a:xfrm>
          <a:prstGeom prst="rect">
            <a:avLst/>
          </a:prstGeom>
          <a:noFill/>
        </p:spPr>
        <p:txBody>
          <a:bodyPr wrap="square" rtlCol="0">
            <a:spAutoFit/>
          </a:bodyPr>
          <a:lstStyle/>
          <a:p>
            <a:r>
              <a:rPr lang="tr-TR" dirty="0">
                <a:solidFill>
                  <a:srgbClr val="FF0000"/>
                </a:solidFill>
              </a:rPr>
              <a:t>10</a:t>
            </a:r>
          </a:p>
        </p:txBody>
      </p:sp>
      <p:sp>
        <p:nvSpPr>
          <p:cNvPr id="33" name="Metin kutusu 32">
            <a:extLst>
              <a:ext uri="{FF2B5EF4-FFF2-40B4-BE49-F238E27FC236}">
                <a16:creationId xmlns:a16="http://schemas.microsoft.com/office/drawing/2014/main" id="{758193BF-1F17-4BC4-82E2-D14312CBBFB6}"/>
              </a:ext>
            </a:extLst>
          </p:cNvPr>
          <p:cNvSpPr txBox="1"/>
          <p:nvPr/>
        </p:nvSpPr>
        <p:spPr>
          <a:xfrm>
            <a:off x="2542222" y="1144710"/>
            <a:ext cx="1160895" cy="369332"/>
          </a:xfrm>
          <a:prstGeom prst="rect">
            <a:avLst/>
          </a:prstGeom>
          <a:noFill/>
        </p:spPr>
        <p:txBody>
          <a:bodyPr wrap="none" rtlCol="0">
            <a:spAutoFit/>
          </a:bodyPr>
          <a:lstStyle/>
          <a:p>
            <a:r>
              <a:rPr lang="tr-TR" dirty="0"/>
              <a:t>index:001</a:t>
            </a:r>
          </a:p>
        </p:txBody>
      </p:sp>
      <p:cxnSp>
        <p:nvCxnSpPr>
          <p:cNvPr id="35" name="Bağlayıcı: Dirsek 34">
            <a:extLst>
              <a:ext uri="{FF2B5EF4-FFF2-40B4-BE49-F238E27FC236}">
                <a16:creationId xmlns:a16="http://schemas.microsoft.com/office/drawing/2014/main" id="{26100870-EEDC-49EA-8E84-B666202D8429}"/>
              </a:ext>
            </a:extLst>
          </p:cNvPr>
          <p:cNvCxnSpPr>
            <a:cxnSpLocks/>
            <a:stCxn id="33" idx="3"/>
            <a:endCxn id="20" idx="3"/>
          </p:cNvCxnSpPr>
          <p:nvPr/>
        </p:nvCxnSpPr>
        <p:spPr>
          <a:xfrm flipH="1">
            <a:off x="3319802" y="1329376"/>
            <a:ext cx="383315" cy="1001240"/>
          </a:xfrm>
          <a:prstGeom prst="bentConnector3">
            <a:avLst>
              <a:gd name="adj1" fmla="val -5963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Dikdörtgen: Köşeleri Yuvarlatılmış 40">
            <a:extLst>
              <a:ext uri="{FF2B5EF4-FFF2-40B4-BE49-F238E27FC236}">
                <a16:creationId xmlns:a16="http://schemas.microsoft.com/office/drawing/2014/main" id="{63B147EE-EB21-4B7D-9A47-20A0C2B84B3C}"/>
              </a:ext>
            </a:extLst>
          </p:cNvPr>
          <p:cNvSpPr/>
          <p:nvPr/>
        </p:nvSpPr>
        <p:spPr>
          <a:xfrm>
            <a:off x="3505200" y="542762"/>
            <a:ext cx="2981325" cy="544634"/>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dirty="0"/>
              <a:t>Bir sonraki seviyeden </a:t>
            </a:r>
          </a:p>
          <a:p>
            <a:pPr algn="ctr"/>
            <a:r>
              <a:rPr lang="tr-TR" dirty="0"/>
              <a:t>veri getirilir</a:t>
            </a:r>
          </a:p>
        </p:txBody>
      </p:sp>
      <p:sp>
        <p:nvSpPr>
          <p:cNvPr id="42" name="Şimşek İşareti 41">
            <a:extLst>
              <a:ext uri="{FF2B5EF4-FFF2-40B4-BE49-F238E27FC236}">
                <a16:creationId xmlns:a16="http://schemas.microsoft.com/office/drawing/2014/main" id="{A4C6AC7B-720A-4EAC-8980-9F145BB8E73E}"/>
              </a:ext>
            </a:extLst>
          </p:cNvPr>
          <p:cNvSpPr/>
          <p:nvPr/>
        </p:nvSpPr>
        <p:spPr>
          <a:xfrm>
            <a:off x="527104" y="986114"/>
            <a:ext cx="749855" cy="1311441"/>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43" name="Metin kutusu 42">
            <a:extLst>
              <a:ext uri="{FF2B5EF4-FFF2-40B4-BE49-F238E27FC236}">
                <a16:creationId xmlns:a16="http://schemas.microsoft.com/office/drawing/2014/main" id="{9E6A5C4D-8121-4722-9B6E-FA4631F4DD81}"/>
              </a:ext>
            </a:extLst>
          </p:cNvPr>
          <p:cNvSpPr txBox="1"/>
          <p:nvPr/>
        </p:nvSpPr>
        <p:spPr>
          <a:xfrm>
            <a:off x="916648" y="1006611"/>
            <a:ext cx="1474127" cy="369332"/>
          </a:xfrm>
          <a:prstGeom prst="rect">
            <a:avLst/>
          </a:prstGeom>
          <a:noFill/>
        </p:spPr>
        <p:txBody>
          <a:bodyPr wrap="square" rtlCol="0">
            <a:spAutoFit/>
          </a:bodyPr>
          <a:lstStyle/>
          <a:p>
            <a:r>
              <a:rPr lang="tr-TR" b="1" i="1" dirty="0">
                <a:solidFill>
                  <a:srgbClr val="FF0000"/>
                </a:solidFill>
              </a:rPr>
              <a:t>bulunamadı</a:t>
            </a:r>
          </a:p>
        </p:txBody>
      </p:sp>
    </p:spTree>
    <p:extLst>
      <p:ext uri="{BB962C8B-B14F-4D97-AF65-F5344CB8AC3E}">
        <p14:creationId xmlns:p14="http://schemas.microsoft.com/office/powerpoint/2010/main" val="385115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42"/>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animBg="1"/>
      <p:bldP spid="22" grpId="0"/>
      <p:bldP spid="33" grpId="0"/>
      <p:bldP spid="41" grpId="0" animBg="1"/>
      <p:bldP spid="41" grpId="1" animBg="1"/>
      <p:bldP spid="42" grpId="0" animBg="1"/>
      <p:bldP spid="42" grpId="1" animBg="1"/>
      <p:bldP spid="43" grpId="0"/>
      <p:bldP spid="4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D89E82-5E60-4497-AC4C-919D03ABD99C}"/>
              </a:ext>
            </a:extLst>
          </p:cNvPr>
          <p:cNvSpPr>
            <a:spLocks noGrp="1"/>
          </p:cNvSpPr>
          <p:nvPr>
            <p:ph type="title"/>
          </p:nvPr>
        </p:nvSpPr>
        <p:spPr/>
        <p:txBody>
          <a:bodyPr/>
          <a:lstStyle/>
          <a:p>
            <a:r>
              <a:rPr lang="tr-TR" dirty="0"/>
              <a:t>Örnek</a:t>
            </a:r>
          </a:p>
        </p:txBody>
      </p:sp>
      <p:sp>
        <p:nvSpPr>
          <p:cNvPr id="3" name="İçerik Yer Tutucusu 2">
            <a:extLst>
              <a:ext uri="{FF2B5EF4-FFF2-40B4-BE49-F238E27FC236}">
                <a16:creationId xmlns:a16="http://schemas.microsoft.com/office/drawing/2014/main" id="{247ABE1F-366B-4768-9F35-9D1315654F35}"/>
              </a:ext>
            </a:extLst>
          </p:cNvPr>
          <p:cNvSpPr>
            <a:spLocks noGrp="1"/>
          </p:cNvSpPr>
          <p:nvPr>
            <p:ph idx="1"/>
          </p:nvPr>
        </p:nvSpPr>
        <p:spPr>
          <a:xfrm>
            <a:off x="4076699" y="1235676"/>
            <a:ext cx="7843451" cy="4941287"/>
          </a:xfrm>
        </p:spPr>
        <p:txBody>
          <a:bodyPr/>
          <a:lstStyle/>
          <a:p>
            <a:pPr marL="0" indent="0">
              <a:buNone/>
            </a:pPr>
            <a:r>
              <a:rPr lang="tr-TR" dirty="0"/>
              <a:t>Sırası ile aşağıdaki adreslere erişiliyor. </a:t>
            </a:r>
          </a:p>
          <a:p>
            <a:pPr marL="0" indent="0">
              <a:buNone/>
            </a:pPr>
            <a:r>
              <a:rPr lang="tr-TR" dirty="0"/>
              <a:t>Önbelleğin son durumu ne olur?</a:t>
            </a:r>
          </a:p>
          <a:p>
            <a:pPr lvl="1"/>
            <a:r>
              <a:rPr lang="tr-TR" sz="2800" dirty="0"/>
              <a:t>(10001)</a:t>
            </a:r>
            <a:r>
              <a:rPr lang="tr-TR" sz="2800" baseline="-25000" dirty="0"/>
              <a:t>2</a:t>
            </a:r>
          </a:p>
          <a:p>
            <a:pPr lvl="1"/>
            <a:r>
              <a:rPr lang="tr-TR" sz="2800" dirty="0"/>
              <a:t>(11000)</a:t>
            </a:r>
            <a:r>
              <a:rPr lang="tr-TR" sz="2800" baseline="-25000" dirty="0"/>
              <a:t>2</a:t>
            </a:r>
            <a:endParaRPr lang="tr-TR" sz="2800" dirty="0"/>
          </a:p>
          <a:p>
            <a:pPr lvl="1"/>
            <a:r>
              <a:rPr lang="tr-TR" sz="2800" dirty="0"/>
              <a:t>(00100)</a:t>
            </a:r>
            <a:r>
              <a:rPr lang="tr-TR" sz="2800" baseline="-25000" dirty="0"/>
              <a:t>2</a:t>
            </a:r>
            <a:endParaRPr lang="tr-TR" sz="2800" dirty="0"/>
          </a:p>
          <a:p>
            <a:pPr lvl="1"/>
            <a:r>
              <a:rPr lang="tr-TR" sz="2800" dirty="0"/>
              <a:t>(11101)</a:t>
            </a:r>
            <a:r>
              <a:rPr lang="tr-TR" sz="2800" baseline="-25000" dirty="0"/>
              <a:t>2</a:t>
            </a:r>
            <a:endParaRPr lang="tr-TR" sz="2800" dirty="0"/>
          </a:p>
          <a:p>
            <a:pPr lvl="1"/>
            <a:r>
              <a:rPr lang="tr-TR" sz="2800" dirty="0"/>
              <a:t>(11001)</a:t>
            </a:r>
            <a:r>
              <a:rPr lang="tr-TR" sz="2800" baseline="-25000" dirty="0"/>
              <a:t>2</a:t>
            </a:r>
            <a:endParaRPr lang="tr-TR" sz="2800" dirty="0"/>
          </a:p>
        </p:txBody>
      </p:sp>
      <p:sp>
        <p:nvSpPr>
          <p:cNvPr id="4" name="Slayt Numarası Yer Tutucusu 3">
            <a:extLst>
              <a:ext uri="{FF2B5EF4-FFF2-40B4-BE49-F238E27FC236}">
                <a16:creationId xmlns:a16="http://schemas.microsoft.com/office/drawing/2014/main" id="{F204AD7F-D125-401C-A378-D903E29134C7}"/>
              </a:ext>
            </a:extLst>
          </p:cNvPr>
          <p:cNvSpPr>
            <a:spLocks noGrp="1"/>
          </p:cNvSpPr>
          <p:nvPr>
            <p:ph type="sldNum" sz="quarter" idx="12"/>
          </p:nvPr>
        </p:nvSpPr>
        <p:spPr/>
        <p:txBody>
          <a:bodyPr/>
          <a:lstStyle/>
          <a:p>
            <a:fld id="{320A84BC-3F9E-4B08-9743-FC4E27FA5126}" type="slidenum">
              <a:rPr lang="tr-TR" smtClean="0"/>
              <a:t>11</a:t>
            </a:fld>
            <a:endParaRPr lang="tr-TR"/>
          </a:p>
        </p:txBody>
      </p:sp>
      <p:graphicFrame>
        <p:nvGraphicFramePr>
          <p:cNvPr id="6" name="Tablo 7">
            <a:extLst>
              <a:ext uri="{FF2B5EF4-FFF2-40B4-BE49-F238E27FC236}">
                <a16:creationId xmlns:a16="http://schemas.microsoft.com/office/drawing/2014/main" id="{B4776534-05B9-4E5A-85FD-699E1961243C}"/>
              </a:ext>
            </a:extLst>
          </p:cNvPr>
          <p:cNvGraphicFramePr>
            <a:graphicFrameLocks noGrp="1"/>
          </p:cNvGraphicFramePr>
          <p:nvPr/>
        </p:nvGraphicFramePr>
        <p:xfrm>
          <a:off x="499624" y="1716699"/>
          <a:ext cx="3281121" cy="3298808"/>
        </p:xfrm>
        <a:graphic>
          <a:graphicData uri="http://schemas.openxmlformats.org/drawingml/2006/table">
            <a:tbl>
              <a:tblPr firstRow="1" bandRow="1">
                <a:tableStyleId>{0505E3EF-67EA-436B-97B2-0124C06EBD24}</a:tableStyleId>
              </a:tblPr>
              <a:tblGrid>
                <a:gridCol w="595751">
                  <a:extLst>
                    <a:ext uri="{9D8B030D-6E8A-4147-A177-3AD203B41FA5}">
                      <a16:colId xmlns:a16="http://schemas.microsoft.com/office/drawing/2014/main" val="3819321008"/>
                    </a:ext>
                  </a:extLst>
                </a:gridCol>
                <a:gridCol w="622494">
                  <a:extLst>
                    <a:ext uri="{9D8B030D-6E8A-4147-A177-3AD203B41FA5}">
                      <a16:colId xmlns:a16="http://schemas.microsoft.com/office/drawing/2014/main" val="288280332"/>
                    </a:ext>
                  </a:extLst>
                </a:gridCol>
                <a:gridCol w="1441144">
                  <a:extLst>
                    <a:ext uri="{9D8B030D-6E8A-4147-A177-3AD203B41FA5}">
                      <a16:colId xmlns:a16="http://schemas.microsoft.com/office/drawing/2014/main" val="3719010146"/>
                    </a:ext>
                  </a:extLst>
                </a:gridCol>
                <a:gridCol w="621732">
                  <a:extLst>
                    <a:ext uri="{9D8B030D-6E8A-4147-A177-3AD203B41FA5}">
                      <a16:colId xmlns:a16="http://schemas.microsoft.com/office/drawing/2014/main" val="3975351012"/>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tr-TR" b="0" dirty="0"/>
                        <a:t>0</a:t>
                      </a:r>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tr-TR" sz="2000" b="0" dirty="0"/>
                        <a:t>000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001</a:t>
                      </a:r>
                      <a:endParaRPr lang="tr-TR" sz="2000" baseline="-25000" dirty="0"/>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tr-TR" b="0" dirty="0"/>
                        <a:t>0</a:t>
                      </a:r>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tr-TR" sz="2000" dirty="0"/>
                        <a:t>111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4027642"/>
                  </a:ext>
                </a:extLst>
              </a:tr>
            </a:tbl>
          </a:graphicData>
        </a:graphic>
      </p:graphicFrame>
      <p:sp>
        <p:nvSpPr>
          <p:cNvPr id="8" name="Metin kutusu 7">
            <a:extLst>
              <a:ext uri="{FF2B5EF4-FFF2-40B4-BE49-F238E27FC236}">
                <a16:creationId xmlns:a16="http://schemas.microsoft.com/office/drawing/2014/main" id="{810DEA05-002A-4F83-B31C-AC6CC45B3B19}"/>
              </a:ext>
            </a:extLst>
          </p:cNvPr>
          <p:cNvSpPr txBox="1"/>
          <p:nvPr/>
        </p:nvSpPr>
        <p:spPr>
          <a:xfrm>
            <a:off x="338722" y="1360556"/>
            <a:ext cx="1116784" cy="369332"/>
          </a:xfrm>
          <a:prstGeom prst="rect">
            <a:avLst/>
          </a:prstGeom>
          <a:noFill/>
        </p:spPr>
        <p:txBody>
          <a:bodyPr wrap="square" rtlCol="0">
            <a:spAutoFit/>
          </a:bodyPr>
          <a:lstStyle/>
          <a:p>
            <a:r>
              <a:rPr lang="tr-TR" b="1" dirty="0"/>
              <a:t>Etiket</a:t>
            </a:r>
          </a:p>
        </p:txBody>
      </p:sp>
      <p:sp>
        <p:nvSpPr>
          <p:cNvPr id="10" name="Metin kutusu 9">
            <a:extLst>
              <a:ext uri="{FF2B5EF4-FFF2-40B4-BE49-F238E27FC236}">
                <a16:creationId xmlns:a16="http://schemas.microsoft.com/office/drawing/2014/main" id="{9CE305DA-BB78-4776-8552-B8EC25079B22}"/>
              </a:ext>
            </a:extLst>
          </p:cNvPr>
          <p:cNvSpPr txBox="1"/>
          <p:nvPr/>
        </p:nvSpPr>
        <p:spPr>
          <a:xfrm>
            <a:off x="1080550" y="1331981"/>
            <a:ext cx="1116784" cy="369332"/>
          </a:xfrm>
          <a:prstGeom prst="rect">
            <a:avLst/>
          </a:prstGeom>
          <a:noFill/>
        </p:spPr>
        <p:txBody>
          <a:bodyPr wrap="square" rtlCol="0">
            <a:spAutoFit/>
          </a:bodyPr>
          <a:lstStyle/>
          <a:p>
            <a:r>
              <a:rPr lang="tr-TR" b="1" dirty="0"/>
              <a:t>Geçerli</a:t>
            </a:r>
          </a:p>
        </p:txBody>
      </p:sp>
      <p:sp>
        <p:nvSpPr>
          <p:cNvPr id="12" name="Metin kutusu 11">
            <a:extLst>
              <a:ext uri="{FF2B5EF4-FFF2-40B4-BE49-F238E27FC236}">
                <a16:creationId xmlns:a16="http://schemas.microsoft.com/office/drawing/2014/main" id="{70B88544-48CC-45D8-993D-BBEF52B8B039}"/>
              </a:ext>
            </a:extLst>
          </p:cNvPr>
          <p:cNvSpPr txBox="1"/>
          <p:nvPr/>
        </p:nvSpPr>
        <p:spPr>
          <a:xfrm>
            <a:off x="499624" y="5143500"/>
            <a:ext cx="3005576" cy="369332"/>
          </a:xfrm>
          <a:prstGeom prst="rect">
            <a:avLst/>
          </a:prstGeom>
          <a:noFill/>
        </p:spPr>
        <p:txBody>
          <a:bodyPr wrap="square" rtlCol="0">
            <a:spAutoFit/>
          </a:bodyPr>
          <a:lstStyle/>
          <a:p>
            <a:pPr algn="ctr"/>
            <a:r>
              <a:rPr lang="tr-TR" b="1" dirty="0"/>
              <a:t>Önbellek</a:t>
            </a:r>
          </a:p>
        </p:txBody>
      </p:sp>
      <p:sp>
        <p:nvSpPr>
          <p:cNvPr id="13" name="Metin kutusu 12">
            <a:extLst>
              <a:ext uri="{FF2B5EF4-FFF2-40B4-BE49-F238E27FC236}">
                <a16:creationId xmlns:a16="http://schemas.microsoft.com/office/drawing/2014/main" id="{82143EB7-C9A1-44E3-BB68-B06F7EB8FECA}"/>
              </a:ext>
            </a:extLst>
          </p:cNvPr>
          <p:cNvSpPr txBox="1"/>
          <p:nvPr/>
        </p:nvSpPr>
        <p:spPr>
          <a:xfrm>
            <a:off x="8460386" y="2172724"/>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10</a:t>
            </a:r>
            <a:r>
              <a:rPr lang="tr-TR" sz="2400" dirty="0">
                <a:solidFill>
                  <a:schemeClr val="accent6">
                    <a:lumMod val="75000"/>
                  </a:schemeClr>
                </a:solidFill>
              </a:rPr>
              <a:t>001</a:t>
            </a:r>
            <a:r>
              <a:rPr lang="tr-TR" sz="2400" dirty="0"/>
              <a:t>)</a:t>
            </a:r>
            <a:r>
              <a:rPr lang="tr-TR" sz="2400" baseline="-25000" dirty="0"/>
              <a:t>2 </a:t>
            </a:r>
          </a:p>
          <a:p>
            <a:endParaRPr lang="tr-TR" dirty="0"/>
          </a:p>
        </p:txBody>
      </p:sp>
      <p:cxnSp>
        <p:nvCxnSpPr>
          <p:cNvPr id="15" name="Düz Ok Bağlayıcısı 14">
            <a:extLst>
              <a:ext uri="{FF2B5EF4-FFF2-40B4-BE49-F238E27FC236}">
                <a16:creationId xmlns:a16="http://schemas.microsoft.com/office/drawing/2014/main" id="{7A33AD0E-7865-43D4-9166-1D953F29E24C}"/>
              </a:ext>
            </a:extLst>
          </p:cNvPr>
          <p:cNvCxnSpPr>
            <a:cxnSpLocks/>
          </p:cNvCxnSpPr>
          <p:nvPr/>
        </p:nvCxnSpPr>
        <p:spPr>
          <a:xfrm flipH="1">
            <a:off x="7905750" y="2402912"/>
            <a:ext cx="6396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3D137D5B-3051-448B-B079-09BB46836917}"/>
              </a:ext>
            </a:extLst>
          </p:cNvPr>
          <p:cNvCxnSpPr>
            <a:cxnSpLocks/>
          </p:cNvCxnSpPr>
          <p:nvPr/>
        </p:nvCxnSpPr>
        <p:spPr>
          <a:xfrm>
            <a:off x="9722103" y="2402912"/>
            <a:ext cx="650427"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Metin kutusu 17">
            <a:extLst>
              <a:ext uri="{FF2B5EF4-FFF2-40B4-BE49-F238E27FC236}">
                <a16:creationId xmlns:a16="http://schemas.microsoft.com/office/drawing/2014/main" id="{986216A2-AB1C-4B29-AD1F-F79694513680}"/>
              </a:ext>
            </a:extLst>
          </p:cNvPr>
          <p:cNvSpPr txBox="1"/>
          <p:nvPr/>
        </p:nvSpPr>
        <p:spPr>
          <a:xfrm>
            <a:off x="7124505" y="2218246"/>
            <a:ext cx="842962" cy="369332"/>
          </a:xfrm>
          <a:prstGeom prst="rect">
            <a:avLst/>
          </a:prstGeom>
          <a:noFill/>
        </p:spPr>
        <p:txBody>
          <a:bodyPr wrap="square" rtlCol="0">
            <a:spAutoFit/>
          </a:bodyPr>
          <a:lstStyle/>
          <a:p>
            <a:r>
              <a:rPr lang="tr-TR" dirty="0"/>
              <a:t>etiket</a:t>
            </a:r>
          </a:p>
        </p:txBody>
      </p:sp>
      <p:sp>
        <p:nvSpPr>
          <p:cNvPr id="19" name="Metin kutusu 18">
            <a:extLst>
              <a:ext uri="{FF2B5EF4-FFF2-40B4-BE49-F238E27FC236}">
                <a16:creationId xmlns:a16="http://schemas.microsoft.com/office/drawing/2014/main" id="{20E72E8B-54A1-44CB-BC54-153FD9580C98}"/>
              </a:ext>
            </a:extLst>
          </p:cNvPr>
          <p:cNvSpPr txBox="1"/>
          <p:nvPr/>
        </p:nvSpPr>
        <p:spPr>
          <a:xfrm>
            <a:off x="10389402" y="2191774"/>
            <a:ext cx="756938" cy="369332"/>
          </a:xfrm>
          <a:prstGeom prst="rect">
            <a:avLst/>
          </a:prstGeom>
          <a:noFill/>
        </p:spPr>
        <p:txBody>
          <a:bodyPr wrap="none" rtlCol="0">
            <a:spAutoFit/>
          </a:bodyPr>
          <a:lstStyle/>
          <a:p>
            <a:r>
              <a:rPr lang="tr-TR" dirty="0" err="1"/>
              <a:t>index</a:t>
            </a:r>
            <a:endParaRPr lang="tr-TR" dirty="0"/>
          </a:p>
        </p:txBody>
      </p:sp>
      <p:sp>
        <p:nvSpPr>
          <p:cNvPr id="20" name="Metin kutusu 19">
            <a:extLst>
              <a:ext uri="{FF2B5EF4-FFF2-40B4-BE49-F238E27FC236}">
                <a16:creationId xmlns:a16="http://schemas.microsoft.com/office/drawing/2014/main" id="{BC3B90BB-1A69-4E5F-BF2D-26A8EEABDA9C}"/>
              </a:ext>
            </a:extLst>
          </p:cNvPr>
          <p:cNvSpPr txBox="1"/>
          <p:nvPr/>
        </p:nvSpPr>
        <p:spPr>
          <a:xfrm>
            <a:off x="1806010" y="2145950"/>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10001</a:t>
            </a:r>
          </a:p>
        </p:txBody>
      </p:sp>
      <p:sp>
        <p:nvSpPr>
          <p:cNvPr id="21" name="Dikdörtgen 20">
            <a:extLst>
              <a:ext uri="{FF2B5EF4-FFF2-40B4-BE49-F238E27FC236}">
                <a16:creationId xmlns:a16="http://schemas.microsoft.com/office/drawing/2014/main" id="{567FA027-6E42-49A7-A99B-0744045794C0}"/>
              </a:ext>
            </a:extLst>
          </p:cNvPr>
          <p:cNvSpPr/>
          <p:nvPr/>
        </p:nvSpPr>
        <p:spPr>
          <a:xfrm>
            <a:off x="1125542" y="2145950"/>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22" name="Metin kutusu 21">
            <a:extLst>
              <a:ext uri="{FF2B5EF4-FFF2-40B4-BE49-F238E27FC236}">
                <a16:creationId xmlns:a16="http://schemas.microsoft.com/office/drawing/2014/main" id="{89DEE747-1A6C-4C00-BD90-264CE0E43D42}"/>
              </a:ext>
            </a:extLst>
          </p:cNvPr>
          <p:cNvSpPr txBox="1"/>
          <p:nvPr/>
        </p:nvSpPr>
        <p:spPr>
          <a:xfrm>
            <a:off x="623561" y="2145950"/>
            <a:ext cx="501981" cy="369332"/>
          </a:xfrm>
          <a:prstGeom prst="rect">
            <a:avLst/>
          </a:prstGeom>
          <a:noFill/>
        </p:spPr>
        <p:txBody>
          <a:bodyPr wrap="square" rtlCol="0">
            <a:spAutoFit/>
          </a:bodyPr>
          <a:lstStyle/>
          <a:p>
            <a:r>
              <a:rPr lang="tr-TR" dirty="0">
                <a:solidFill>
                  <a:srgbClr val="FF0000"/>
                </a:solidFill>
              </a:rPr>
              <a:t>10</a:t>
            </a:r>
          </a:p>
        </p:txBody>
      </p:sp>
      <p:sp>
        <p:nvSpPr>
          <p:cNvPr id="25" name="Metin kutusu 24">
            <a:extLst>
              <a:ext uri="{FF2B5EF4-FFF2-40B4-BE49-F238E27FC236}">
                <a16:creationId xmlns:a16="http://schemas.microsoft.com/office/drawing/2014/main" id="{C0FCCACC-EE8B-4761-9AE5-A285D900CE62}"/>
              </a:ext>
            </a:extLst>
          </p:cNvPr>
          <p:cNvSpPr txBox="1"/>
          <p:nvPr/>
        </p:nvSpPr>
        <p:spPr>
          <a:xfrm>
            <a:off x="1821079" y="1724678"/>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11000</a:t>
            </a:r>
          </a:p>
        </p:txBody>
      </p:sp>
      <p:sp>
        <p:nvSpPr>
          <p:cNvPr id="26" name="Dikdörtgen 25">
            <a:extLst>
              <a:ext uri="{FF2B5EF4-FFF2-40B4-BE49-F238E27FC236}">
                <a16:creationId xmlns:a16="http://schemas.microsoft.com/office/drawing/2014/main" id="{114FAC80-6E8F-469F-A69B-CA90BE389671}"/>
              </a:ext>
            </a:extLst>
          </p:cNvPr>
          <p:cNvSpPr/>
          <p:nvPr/>
        </p:nvSpPr>
        <p:spPr>
          <a:xfrm>
            <a:off x="1140611" y="1724678"/>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27" name="Metin kutusu 26">
            <a:extLst>
              <a:ext uri="{FF2B5EF4-FFF2-40B4-BE49-F238E27FC236}">
                <a16:creationId xmlns:a16="http://schemas.microsoft.com/office/drawing/2014/main" id="{68FD96D4-87BF-4E17-943B-C7344B96E8BC}"/>
              </a:ext>
            </a:extLst>
          </p:cNvPr>
          <p:cNvSpPr txBox="1"/>
          <p:nvPr/>
        </p:nvSpPr>
        <p:spPr>
          <a:xfrm>
            <a:off x="638630" y="1724678"/>
            <a:ext cx="501981" cy="369332"/>
          </a:xfrm>
          <a:prstGeom prst="rect">
            <a:avLst/>
          </a:prstGeom>
          <a:noFill/>
        </p:spPr>
        <p:txBody>
          <a:bodyPr wrap="square" rtlCol="0">
            <a:spAutoFit/>
          </a:bodyPr>
          <a:lstStyle/>
          <a:p>
            <a:r>
              <a:rPr lang="tr-TR" dirty="0">
                <a:solidFill>
                  <a:srgbClr val="FF0000"/>
                </a:solidFill>
              </a:rPr>
              <a:t>11</a:t>
            </a:r>
          </a:p>
        </p:txBody>
      </p:sp>
      <p:sp>
        <p:nvSpPr>
          <p:cNvPr id="33" name="Metin kutusu 32">
            <a:extLst>
              <a:ext uri="{FF2B5EF4-FFF2-40B4-BE49-F238E27FC236}">
                <a16:creationId xmlns:a16="http://schemas.microsoft.com/office/drawing/2014/main" id="{758193BF-1F17-4BC4-82E2-D14312CBBFB6}"/>
              </a:ext>
            </a:extLst>
          </p:cNvPr>
          <p:cNvSpPr txBox="1"/>
          <p:nvPr/>
        </p:nvSpPr>
        <p:spPr>
          <a:xfrm>
            <a:off x="2542222" y="1144710"/>
            <a:ext cx="1160895" cy="369332"/>
          </a:xfrm>
          <a:prstGeom prst="rect">
            <a:avLst/>
          </a:prstGeom>
          <a:noFill/>
        </p:spPr>
        <p:txBody>
          <a:bodyPr wrap="none" rtlCol="0">
            <a:spAutoFit/>
          </a:bodyPr>
          <a:lstStyle/>
          <a:p>
            <a:r>
              <a:rPr lang="tr-TR" dirty="0"/>
              <a:t>index:000</a:t>
            </a:r>
          </a:p>
        </p:txBody>
      </p:sp>
      <p:cxnSp>
        <p:nvCxnSpPr>
          <p:cNvPr id="35" name="Bağlayıcı: Dirsek 34">
            <a:extLst>
              <a:ext uri="{FF2B5EF4-FFF2-40B4-BE49-F238E27FC236}">
                <a16:creationId xmlns:a16="http://schemas.microsoft.com/office/drawing/2014/main" id="{26100870-EEDC-49EA-8E84-B666202D8429}"/>
              </a:ext>
            </a:extLst>
          </p:cNvPr>
          <p:cNvCxnSpPr>
            <a:cxnSpLocks/>
            <a:stCxn id="33" idx="3"/>
          </p:cNvCxnSpPr>
          <p:nvPr/>
        </p:nvCxnSpPr>
        <p:spPr>
          <a:xfrm flipH="1">
            <a:off x="3409950" y="1329376"/>
            <a:ext cx="293167" cy="642299"/>
          </a:xfrm>
          <a:prstGeom prst="bentConnector4">
            <a:avLst>
              <a:gd name="adj1" fmla="val -77976"/>
              <a:gd name="adj2" fmla="val 9848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Dikdörtgen: Köşeleri Yuvarlatılmış 40">
            <a:extLst>
              <a:ext uri="{FF2B5EF4-FFF2-40B4-BE49-F238E27FC236}">
                <a16:creationId xmlns:a16="http://schemas.microsoft.com/office/drawing/2014/main" id="{63B147EE-EB21-4B7D-9A47-20A0C2B84B3C}"/>
              </a:ext>
            </a:extLst>
          </p:cNvPr>
          <p:cNvSpPr/>
          <p:nvPr/>
        </p:nvSpPr>
        <p:spPr>
          <a:xfrm>
            <a:off x="3505200" y="542762"/>
            <a:ext cx="2981325" cy="544634"/>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dirty="0"/>
              <a:t>Bir sonraki seviyeden </a:t>
            </a:r>
          </a:p>
          <a:p>
            <a:pPr algn="ctr"/>
            <a:r>
              <a:rPr lang="tr-TR" dirty="0"/>
              <a:t>veri getirilir</a:t>
            </a:r>
          </a:p>
        </p:txBody>
      </p:sp>
      <p:sp>
        <p:nvSpPr>
          <p:cNvPr id="42" name="Şimşek İşareti 41">
            <a:extLst>
              <a:ext uri="{FF2B5EF4-FFF2-40B4-BE49-F238E27FC236}">
                <a16:creationId xmlns:a16="http://schemas.microsoft.com/office/drawing/2014/main" id="{A4C6AC7B-720A-4EAC-8980-9F145BB8E73E}"/>
              </a:ext>
            </a:extLst>
          </p:cNvPr>
          <p:cNvSpPr/>
          <p:nvPr/>
        </p:nvSpPr>
        <p:spPr>
          <a:xfrm>
            <a:off x="478701" y="704835"/>
            <a:ext cx="749855" cy="1311441"/>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43" name="Metin kutusu 42">
            <a:extLst>
              <a:ext uri="{FF2B5EF4-FFF2-40B4-BE49-F238E27FC236}">
                <a16:creationId xmlns:a16="http://schemas.microsoft.com/office/drawing/2014/main" id="{9E6A5C4D-8121-4722-9B6E-FA4631F4DD81}"/>
              </a:ext>
            </a:extLst>
          </p:cNvPr>
          <p:cNvSpPr txBox="1"/>
          <p:nvPr/>
        </p:nvSpPr>
        <p:spPr>
          <a:xfrm>
            <a:off x="916648" y="1006611"/>
            <a:ext cx="1474127" cy="369332"/>
          </a:xfrm>
          <a:prstGeom prst="rect">
            <a:avLst/>
          </a:prstGeom>
          <a:noFill/>
        </p:spPr>
        <p:txBody>
          <a:bodyPr wrap="square" rtlCol="0">
            <a:spAutoFit/>
          </a:bodyPr>
          <a:lstStyle/>
          <a:p>
            <a:r>
              <a:rPr lang="tr-TR" b="1" i="1" dirty="0">
                <a:solidFill>
                  <a:srgbClr val="FF0000"/>
                </a:solidFill>
              </a:rPr>
              <a:t>bulunamadı</a:t>
            </a:r>
          </a:p>
        </p:txBody>
      </p:sp>
      <p:sp>
        <p:nvSpPr>
          <p:cNvPr id="45" name="Metin kutusu 44">
            <a:extLst>
              <a:ext uri="{FF2B5EF4-FFF2-40B4-BE49-F238E27FC236}">
                <a16:creationId xmlns:a16="http://schemas.microsoft.com/office/drawing/2014/main" id="{F33D7D9C-DA36-42BF-B60C-AAA0F218CD13}"/>
              </a:ext>
            </a:extLst>
          </p:cNvPr>
          <p:cNvSpPr txBox="1"/>
          <p:nvPr/>
        </p:nvSpPr>
        <p:spPr>
          <a:xfrm>
            <a:off x="8477258" y="2542056"/>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11</a:t>
            </a:r>
            <a:r>
              <a:rPr lang="tr-TR" sz="2400" dirty="0">
                <a:solidFill>
                  <a:schemeClr val="accent6">
                    <a:lumMod val="75000"/>
                  </a:schemeClr>
                </a:solidFill>
              </a:rPr>
              <a:t>000</a:t>
            </a:r>
            <a:r>
              <a:rPr lang="tr-TR" sz="2400" dirty="0"/>
              <a:t>)</a:t>
            </a:r>
            <a:r>
              <a:rPr lang="tr-TR" sz="2400" baseline="-25000" dirty="0"/>
              <a:t>2 </a:t>
            </a:r>
          </a:p>
          <a:p>
            <a:endParaRPr lang="tr-TR" dirty="0"/>
          </a:p>
        </p:txBody>
      </p:sp>
    </p:spTree>
    <p:extLst>
      <p:ext uri="{BB962C8B-B14F-4D97-AF65-F5344CB8AC3E}">
        <p14:creationId xmlns:p14="http://schemas.microsoft.com/office/powerpoint/2010/main" val="116078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4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p:bldP spid="41" grpId="0" animBg="1"/>
      <p:bldP spid="41" grpId="1" animBg="1"/>
      <p:bldP spid="42" grpId="0" animBg="1"/>
      <p:bldP spid="42" grpId="1" animBg="1"/>
      <p:bldP spid="43" grpId="0"/>
      <p:bldP spid="4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D89E82-5E60-4497-AC4C-919D03ABD99C}"/>
              </a:ext>
            </a:extLst>
          </p:cNvPr>
          <p:cNvSpPr>
            <a:spLocks noGrp="1"/>
          </p:cNvSpPr>
          <p:nvPr>
            <p:ph type="title"/>
          </p:nvPr>
        </p:nvSpPr>
        <p:spPr/>
        <p:txBody>
          <a:bodyPr/>
          <a:lstStyle/>
          <a:p>
            <a:r>
              <a:rPr lang="tr-TR" dirty="0"/>
              <a:t>Örnek</a:t>
            </a:r>
          </a:p>
        </p:txBody>
      </p:sp>
      <p:sp>
        <p:nvSpPr>
          <p:cNvPr id="3" name="İçerik Yer Tutucusu 2">
            <a:extLst>
              <a:ext uri="{FF2B5EF4-FFF2-40B4-BE49-F238E27FC236}">
                <a16:creationId xmlns:a16="http://schemas.microsoft.com/office/drawing/2014/main" id="{247ABE1F-366B-4768-9F35-9D1315654F35}"/>
              </a:ext>
            </a:extLst>
          </p:cNvPr>
          <p:cNvSpPr>
            <a:spLocks noGrp="1"/>
          </p:cNvSpPr>
          <p:nvPr>
            <p:ph idx="1"/>
          </p:nvPr>
        </p:nvSpPr>
        <p:spPr>
          <a:xfrm>
            <a:off x="4076699" y="1235676"/>
            <a:ext cx="7843451" cy="4941287"/>
          </a:xfrm>
        </p:spPr>
        <p:txBody>
          <a:bodyPr/>
          <a:lstStyle/>
          <a:p>
            <a:pPr marL="0" indent="0">
              <a:buNone/>
            </a:pPr>
            <a:r>
              <a:rPr lang="tr-TR" dirty="0"/>
              <a:t>Sırası ile aşağıdaki adreslere erişiliyor. </a:t>
            </a:r>
          </a:p>
          <a:p>
            <a:pPr marL="0" indent="0">
              <a:buNone/>
            </a:pPr>
            <a:r>
              <a:rPr lang="tr-TR" dirty="0"/>
              <a:t>Önbelleğin son durumu ne olur?</a:t>
            </a:r>
          </a:p>
          <a:p>
            <a:pPr lvl="1"/>
            <a:r>
              <a:rPr lang="tr-TR" sz="2800" dirty="0"/>
              <a:t>(10001)</a:t>
            </a:r>
            <a:r>
              <a:rPr lang="tr-TR" sz="2800" baseline="-25000" dirty="0"/>
              <a:t>2</a:t>
            </a:r>
          </a:p>
          <a:p>
            <a:pPr lvl="1"/>
            <a:r>
              <a:rPr lang="tr-TR" sz="2800" dirty="0"/>
              <a:t>(11000)</a:t>
            </a:r>
            <a:r>
              <a:rPr lang="tr-TR" sz="2800" baseline="-25000" dirty="0"/>
              <a:t>2</a:t>
            </a:r>
            <a:endParaRPr lang="tr-TR" sz="2800" dirty="0"/>
          </a:p>
          <a:p>
            <a:pPr lvl="1"/>
            <a:r>
              <a:rPr lang="tr-TR" sz="2800" dirty="0"/>
              <a:t>(00100)</a:t>
            </a:r>
            <a:r>
              <a:rPr lang="tr-TR" sz="2800" baseline="-25000" dirty="0"/>
              <a:t>2</a:t>
            </a:r>
            <a:endParaRPr lang="tr-TR" sz="2800" dirty="0"/>
          </a:p>
          <a:p>
            <a:pPr lvl="1"/>
            <a:r>
              <a:rPr lang="tr-TR" sz="2800" dirty="0"/>
              <a:t>(11101)</a:t>
            </a:r>
            <a:r>
              <a:rPr lang="tr-TR" sz="2800" baseline="-25000" dirty="0"/>
              <a:t>2</a:t>
            </a:r>
            <a:endParaRPr lang="tr-TR" sz="2800" dirty="0"/>
          </a:p>
          <a:p>
            <a:pPr lvl="1"/>
            <a:r>
              <a:rPr lang="tr-TR" sz="2800" dirty="0"/>
              <a:t>(11001)</a:t>
            </a:r>
            <a:r>
              <a:rPr lang="tr-TR" sz="2800" baseline="-25000" dirty="0"/>
              <a:t>2</a:t>
            </a:r>
            <a:endParaRPr lang="tr-TR" sz="2800" dirty="0"/>
          </a:p>
        </p:txBody>
      </p:sp>
      <p:sp>
        <p:nvSpPr>
          <p:cNvPr id="4" name="Slayt Numarası Yer Tutucusu 3">
            <a:extLst>
              <a:ext uri="{FF2B5EF4-FFF2-40B4-BE49-F238E27FC236}">
                <a16:creationId xmlns:a16="http://schemas.microsoft.com/office/drawing/2014/main" id="{F204AD7F-D125-401C-A378-D903E29134C7}"/>
              </a:ext>
            </a:extLst>
          </p:cNvPr>
          <p:cNvSpPr>
            <a:spLocks noGrp="1"/>
          </p:cNvSpPr>
          <p:nvPr>
            <p:ph type="sldNum" sz="quarter" idx="12"/>
          </p:nvPr>
        </p:nvSpPr>
        <p:spPr/>
        <p:txBody>
          <a:bodyPr/>
          <a:lstStyle/>
          <a:p>
            <a:fld id="{320A84BC-3F9E-4B08-9743-FC4E27FA5126}" type="slidenum">
              <a:rPr lang="tr-TR" smtClean="0"/>
              <a:t>12</a:t>
            </a:fld>
            <a:endParaRPr lang="tr-TR"/>
          </a:p>
        </p:txBody>
      </p:sp>
      <p:graphicFrame>
        <p:nvGraphicFramePr>
          <p:cNvPr id="6" name="Tablo 7">
            <a:extLst>
              <a:ext uri="{FF2B5EF4-FFF2-40B4-BE49-F238E27FC236}">
                <a16:creationId xmlns:a16="http://schemas.microsoft.com/office/drawing/2014/main" id="{B4776534-05B9-4E5A-85FD-699E1961243C}"/>
              </a:ext>
            </a:extLst>
          </p:cNvPr>
          <p:cNvGraphicFramePr>
            <a:graphicFrameLocks noGrp="1"/>
          </p:cNvGraphicFramePr>
          <p:nvPr/>
        </p:nvGraphicFramePr>
        <p:xfrm>
          <a:off x="499624" y="1716699"/>
          <a:ext cx="3281121" cy="3298808"/>
        </p:xfrm>
        <a:graphic>
          <a:graphicData uri="http://schemas.openxmlformats.org/drawingml/2006/table">
            <a:tbl>
              <a:tblPr firstRow="1" bandRow="1">
                <a:tableStyleId>{0505E3EF-67EA-436B-97B2-0124C06EBD24}</a:tableStyleId>
              </a:tblPr>
              <a:tblGrid>
                <a:gridCol w="595751">
                  <a:extLst>
                    <a:ext uri="{9D8B030D-6E8A-4147-A177-3AD203B41FA5}">
                      <a16:colId xmlns:a16="http://schemas.microsoft.com/office/drawing/2014/main" val="3819321008"/>
                    </a:ext>
                  </a:extLst>
                </a:gridCol>
                <a:gridCol w="622494">
                  <a:extLst>
                    <a:ext uri="{9D8B030D-6E8A-4147-A177-3AD203B41FA5}">
                      <a16:colId xmlns:a16="http://schemas.microsoft.com/office/drawing/2014/main" val="288280332"/>
                    </a:ext>
                  </a:extLst>
                </a:gridCol>
                <a:gridCol w="1441144">
                  <a:extLst>
                    <a:ext uri="{9D8B030D-6E8A-4147-A177-3AD203B41FA5}">
                      <a16:colId xmlns:a16="http://schemas.microsoft.com/office/drawing/2014/main" val="3719010146"/>
                    </a:ext>
                  </a:extLst>
                </a:gridCol>
                <a:gridCol w="621732">
                  <a:extLst>
                    <a:ext uri="{9D8B030D-6E8A-4147-A177-3AD203B41FA5}">
                      <a16:colId xmlns:a16="http://schemas.microsoft.com/office/drawing/2014/main" val="3975351012"/>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tr-TR" b="0" dirty="0"/>
                        <a:t>0</a:t>
                      </a:r>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tr-TR" sz="2000" b="0" dirty="0"/>
                        <a:t>000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001</a:t>
                      </a:r>
                      <a:endParaRPr lang="tr-TR" sz="2000" baseline="-25000" dirty="0"/>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tr-TR" b="0" dirty="0"/>
                        <a:t>0</a:t>
                      </a:r>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tr-TR" sz="2000" dirty="0"/>
                        <a:t>111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4027642"/>
                  </a:ext>
                </a:extLst>
              </a:tr>
            </a:tbl>
          </a:graphicData>
        </a:graphic>
      </p:graphicFrame>
      <p:sp>
        <p:nvSpPr>
          <p:cNvPr id="8" name="Metin kutusu 7">
            <a:extLst>
              <a:ext uri="{FF2B5EF4-FFF2-40B4-BE49-F238E27FC236}">
                <a16:creationId xmlns:a16="http://schemas.microsoft.com/office/drawing/2014/main" id="{810DEA05-002A-4F83-B31C-AC6CC45B3B19}"/>
              </a:ext>
            </a:extLst>
          </p:cNvPr>
          <p:cNvSpPr txBox="1"/>
          <p:nvPr/>
        </p:nvSpPr>
        <p:spPr>
          <a:xfrm>
            <a:off x="338722" y="1360556"/>
            <a:ext cx="1116784" cy="369332"/>
          </a:xfrm>
          <a:prstGeom prst="rect">
            <a:avLst/>
          </a:prstGeom>
          <a:noFill/>
        </p:spPr>
        <p:txBody>
          <a:bodyPr wrap="square" rtlCol="0">
            <a:spAutoFit/>
          </a:bodyPr>
          <a:lstStyle/>
          <a:p>
            <a:r>
              <a:rPr lang="tr-TR" b="1" dirty="0"/>
              <a:t>Etiket</a:t>
            </a:r>
          </a:p>
        </p:txBody>
      </p:sp>
      <p:sp>
        <p:nvSpPr>
          <p:cNvPr id="10" name="Metin kutusu 9">
            <a:extLst>
              <a:ext uri="{FF2B5EF4-FFF2-40B4-BE49-F238E27FC236}">
                <a16:creationId xmlns:a16="http://schemas.microsoft.com/office/drawing/2014/main" id="{9CE305DA-BB78-4776-8552-B8EC25079B22}"/>
              </a:ext>
            </a:extLst>
          </p:cNvPr>
          <p:cNvSpPr txBox="1"/>
          <p:nvPr/>
        </p:nvSpPr>
        <p:spPr>
          <a:xfrm>
            <a:off x="1080550" y="1331981"/>
            <a:ext cx="1116784" cy="369332"/>
          </a:xfrm>
          <a:prstGeom prst="rect">
            <a:avLst/>
          </a:prstGeom>
          <a:noFill/>
        </p:spPr>
        <p:txBody>
          <a:bodyPr wrap="square" rtlCol="0">
            <a:spAutoFit/>
          </a:bodyPr>
          <a:lstStyle/>
          <a:p>
            <a:r>
              <a:rPr lang="tr-TR" b="1" dirty="0"/>
              <a:t>Geçerli</a:t>
            </a:r>
          </a:p>
        </p:txBody>
      </p:sp>
      <p:sp>
        <p:nvSpPr>
          <p:cNvPr id="12" name="Metin kutusu 11">
            <a:extLst>
              <a:ext uri="{FF2B5EF4-FFF2-40B4-BE49-F238E27FC236}">
                <a16:creationId xmlns:a16="http://schemas.microsoft.com/office/drawing/2014/main" id="{70B88544-48CC-45D8-993D-BBEF52B8B039}"/>
              </a:ext>
            </a:extLst>
          </p:cNvPr>
          <p:cNvSpPr txBox="1"/>
          <p:nvPr/>
        </p:nvSpPr>
        <p:spPr>
          <a:xfrm>
            <a:off x="499624" y="5143500"/>
            <a:ext cx="3005576" cy="369332"/>
          </a:xfrm>
          <a:prstGeom prst="rect">
            <a:avLst/>
          </a:prstGeom>
          <a:noFill/>
        </p:spPr>
        <p:txBody>
          <a:bodyPr wrap="square" rtlCol="0">
            <a:spAutoFit/>
          </a:bodyPr>
          <a:lstStyle/>
          <a:p>
            <a:pPr algn="ctr"/>
            <a:r>
              <a:rPr lang="tr-TR" b="1" dirty="0"/>
              <a:t>Önbellek</a:t>
            </a:r>
          </a:p>
        </p:txBody>
      </p:sp>
      <p:sp>
        <p:nvSpPr>
          <p:cNvPr id="13" name="Metin kutusu 12">
            <a:extLst>
              <a:ext uri="{FF2B5EF4-FFF2-40B4-BE49-F238E27FC236}">
                <a16:creationId xmlns:a16="http://schemas.microsoft.com/office/drawing/2014/main" id="{82143EB7-C9A1-44E3-BB68-B06F7EB8FECA}"/>
              </a:ext>
            </a:extLst>
          </p:cNvPr>
          <p:cNvSpPr txBox="1"/>
          <p:nvPr/>
        </p:nvSpPr>
        <p:spPr>
          <a:xfrm>
            <a:off x="8460386" y="2172724"/>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10</a:t>
            </a:r>
            <a:r>
              <a:rPr lang="tr-TR" sz="2400" dirty="0">
                <a:solidFill>
                  <a:schemeClr val="accent6">
                    <a:lumMod val="75000"/>
                  </a:schemeClr>
                </a:solidFill>
              </a:rPr>
              <a:t>001</a:t>
            </a:r>
            <a:r>
              <a:rPr lang="tr-TR" sz="2400" dirty="0"/>
              <a:t>)</a:t>
            </a:r>
            <a:r>
              <a:rPr lang="tr-TR" sz="2400" baseline="-25000" dirty="0"/>
              <a:t>2 </a:t>
            </a:r>
          </a:p>
          <a:p>
            <a:endParaRPr lang="tr-TR" dirty="0"/>
          </a:p>
        </p:txBody>
      </p:sp>
      <p:cxnSp>
        <p:nvCxnSpPr>
          <p:cNvPr id="15" name="Düz Ok Bağlayıcısı 14">
            <a:extLst>
              <a:ext uri="{FF2B5EF4-FFF2-40B4-BE49-F238E27FC236}">
                <a16:creationId xmlns:a16="http://schemas.microsoft.com/office/drawing/2014/main" id="{7A33AD0E-7865-43D4-9166-1D953F29E24C}"/>
              </a:ext>
            </a:extLst>
          </p:cNvPr>
          <p:cNvCxnSpPr>
            <a:cxnSpLocks/>
          </p:cNvCxnSpPr>
          <p:nvPr/>
        </p:nvCxnSpPr>
        <p:spPr>
          <a:xfrm flipH="1">
            <a:off x="7905750" y="2402912"/>
            <a:ext cx="6396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3D137D5B-3051-448B-B079-09BB46836917}"/>
              </a:ext>
            </a:extLst>
          </p:cNvPr>
          <p:cNvCxnSpPr>
            <a:cxnSpLocks/>
          </p:cNvCxnSpPr>
          <p:nvPr/>
        </p:nvCxnSpPr>
        <p:spPr>
          <a:xfrm>
            <a:off x="9722103" y="2402912"/>
            <a:ext cx="650427"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Metin kutusu 17">
            <a:extLst>
              <a:ext uri="{FF2B5EF4-FFF2-40B4-BE49-F238E27FC236}">
                <a16:creationId xmlns:a16="http://schemas.microsoft.com/office/drawing/2014/main" id="{986216A2-AB1C-4B29-AD1F-F79694513680}"/>
              </a:ext>
            </a:extLst>
          </p:cNvPr>
          <p:cNvSpPr txBox="1"/>
          <p:nvPr/>
        </p:nvSpPr>
        <p:spPr>
          <a:xfrm>
            <a:off x="7124505" y="2218246"/>
            <a:ext cx="842962" cy="369332"/>
          </a:xfrm>
          <a:prstGeom prst="rect">
            <a:avLst/>
          </a:prstGeom>
          <a:noFill/>
        </p:spPr>
        <p:txBody>
          <a:bodyPr wrap="square" rtlCol="0">
            <a:spAutoFit/>
          </a:bodyPr>
          <a:lstStyle/>
          <a:p>
            <a:r>
              <a:rPr lang="tr-TR" dirty="0"/>
              <a:t>etiket</a:t>
            </a:r>
          </a:p>
        </p:txBody>
      </p:sp>
      <p:sp>
        <p:nvSpPr>
          <p:cNvPr id="19" name="Metin kutusu 18">
            <a:extLst>
              <a:ext uri="{FF2B5EF4-FFF2-40B4-BE49-F238E27FC236}">
                <a16:creationId xmlns:a16="http://schemas.microsoft.com/office/drawing/2014/main" id="{20E72E8B-54A1-44CB-BC54-153FD9580C98}"/>
              </a:ext>
            </a:extLst>
          </p:cNvPr>
          <p:cNvSpPr txBox="1"/>
          <p:nvPr/>
        </p:nvSpPr>
        <p:spPr>
          <a:xfrm>
            <a:off x="10389402" y="2191774"/>
            <a:ext cx="756938" cy="369332"/>
          </a:xfrm>
          <a:prstGeom prst="rect">
            <a:avLst/>
          </a:prstGeom>
          <a:noFill/>
        </p:spPr>
        <p:txBody>
          <a:bodyPr wrap="none" rtlCol="0">
            <a:spAutoFit/>
          </a:bodyPr>
          <a:lstStyle/>
          <a:p>
            <a:r>
              <a:rPr lang="tr-TR" dirty="0" err="1"/>
              <a:t>index</a:t>
            </a:r>
            <a:endParaRPr lang="tr-TR" dirty="0"/>
          </a:p>
        </p:txBody>
      </p:sp>
      <p:sp>
        <p:nvSpPr>
          <p:cNvPr id="20" name="Metin kutusu 19">
            <a:extLst>
              <a:ext uri="{FF2B5EF4-FFF2-40B4-BE49-F238E27FC236}">
                <a16:creationId xmlns:a16="http://schemas.microsoft.com/office/drawing/2014/main" id="{BC3B90BB-1A69-4E5F-BF2D-26A8EEABDA9C}"/>
              </a:ext>
            </a:extLst>
          </p:cNvPr>
          <p:cNvSpPr txBox="1"/>
          <p:nvPr/>
        </p:nvSpPr>
        <p:spPr>
          <a:xfrm>
            <a:off x="1806010" y="2145950"/>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10001</a:t>
            </a:r>
          </a:p>
        </p:txBody>
      </p:sp>
      <p:sp>
        <p:nvSpPr>
          <p:cNvPr id="21" name="Dikdörtgen 20">
            <a:extLst>
              <a:ext uri="{FF2B5EF4-FFF2-40B4-BE49-F238E27FC236}">
                <a16:creationId xmlns:a16="http://schemas.microsoft.com/office/drawing/2014/main" id="{567FA027-6E42-49A7-A99B-0744045794C0}"/>
              </a:ext>
            </a:extLst>
          </p:cNvPr>
          <p:cNvSpPr/>
          <p:nvPr/>
        </p:nvSpPr>
        <p:spPr>
          <a:xfrm>
            <a:off x="1125542" y="2145950"/>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22" name="Metin kutusu 21">
            <a:extLst>
              <a:ext uri="{FF2B5EF4-FFF2-40B4-BE49-F238E27FC236}">
                <a16:creationId xmlns:a16="http://schemas.microsoft.com/office/drawing/2014/main" id="{89DEE747-1A6C-4C00-BD90-264CE0E43D42}"/>
              </a:ext>
            </a:extLst>
          </p:cNvPr>
          <p:cNvSpPr txBox="1"/>
          <p:nvPr/>
        </p:nvSpPr>
        <p:spPr>
          <a:xfrm>
            <a:off x="623561" y="2145950"/>
            <a:ext cx="501981" cy="369332"/>
          </a:xfrm>
          <a:prstGeom prst="rect">
            <a:avLst/>
          </a:prstGeom>
          <a:noFill/>
        </p:spPr>
        <p:txBody>
          <a:bodyPr wrap="square" rtlCol="0">
            <a:spAutoFit/>
          </a:bodyPr>
          <a:lstStyle/>
          <a:p>
            <a:r>
              <a:rPr lang="tr-TR" dirty="0">
                <a:solidFill>
                  <a:srgbClr val="FF0000"/>
                </a:solidFill>
              </a:rPr>
              <a:t>10</a:t>
            </a:r>
          </a:p>
        </p:txBody>
      </p:sp>
      <p:sp>
        <p:nvSpPr>
          <p:cNvPr id="25" name="Metin kutusu 24">
            <a:extLst>
              <a:ext uri="{FF2B5EF4-FFF2-40B4-BE49-F238E27FC236}">
                <a16:creationId xmlns:a16="http://schemas.microsoft.com/office/drawing/2014/main" id="{C0FCCACC-EE8B-4761-9AE5-A285D900CE62}"/>
              </a:ext>
            </a:extLst>
          </p:cNvPr>
          <p:cNvSpPr txBox="1"/>
          <p:nvPr/>
        </p:nvSpPr>
        <p:spPr>
          <a:xfrm>
            <a:off x="1821079" y="1724678"/>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11000</a:t>
            </a:r>
          </a:p>
        </p:txBody>
      </p:sp>
      <p:sp>
        <p:nvSpPr>
          <p:cNvPr id="26" name="Dikdörtgen 25">
            <a:extLst>
              <a:ext uri="{FF2B5EF4-FFF2-40B4-BE49-F238E27FC236}">
                <a16:creationId xmlns:a16="http://schemas.microsoft.com/office/drawing/2014/main" id="{114FAC80-6E8F-469F-A69B-CA90BE389671}"/>
              </a:ext>
            </a:extLst>
          </p:cNvPr>
          <p:cNvSpPr/>
          <p:nvPr/>
        </p:nvSpPr>
        <p:spPr>
          <a:xfrm>
            <a:off x="1140611" y="1724678"/>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27" name="Metin kutusu 26">
            <a:extLst>
              <a:ext uri="{FF2B5EF4-FFF2-40B4-BE49-F238E27FC236}">
                <a16:creationId xmlns:a16="http://schemas.microsoft.com/office/drawing/2014/main" id="{68FD96D4-87BF-4E17-943B-C7344B96E8BC}"/>
              </a:ext>
            </a:extLst>
          </p:cNvPr>
          <p:cNvSpPr txBox="1"/>
          <p:nvPr/>
        </p:nvSpPr>
        <p:spPr>
          <a:xfrm>
            <a:off x="638630" y="1724678"/>
            <a:ext cx="501981" cy="369332"/>
          </a:xfrm>
          <a:prstGeom prst="rect">
            <a:avLst/>
          </a:prstGeom>
          <a:noFill/>
        </p:spPr>
        <p:txBody>
          <a:bodyPr wrap="square" rtlCol="0">
            <a:spAutoFit/>
          </a:bodyPr>
          <a:lstStyle/>
          <a:p>
            <a:r>
              <a:rPr lang="tr-TR" dirty="0">
                <a:solidFill>
                  <a:srgbClr val="FF0000"/>
                </a:solidFill>
              </a:rPr>
              <a:t>11</a:t>
            </a:r>
          </a:p>
        </p:txBody>
      </p:sp>
      <p:sp>
        <p:nvSpPr>
          <p:cNvPr id="33" name="Metin kutusu 32">
            <a:extLst>
              <a:ext uri="{FF2B5EF4-FFF2-40B4-BE49-F238E27FC236}">
                <a16:creationId xmlns:a16="http://schemas.microsoft.com/office/drawing/2014/main" id="{758193BF-1F17-4BC4-82E2-D14312CBBFB6}"/>
              </a:ext>
            </a:extLst>
          </p:cNvPr>
          <p:cNvSpPr txBox="1"/>
          <p:nvPr/>
        </p:nvSpPr>
        <p:spPr>
          <a:xfrm>
            <a:off x="2542222" y="1144710"/>
            <a:ext cx="1160895" cy="369332"/>
          </a:xfrm>
          <a:prstGeom prst="rect">
            <a:avLst/>
          </a:prstGeom>
          <a:noFill/>
        </p:spPr>
        <p:txBody>
          <a:bodyPr wrap="none" rtlCol="0">
            <a:spAutoFit/>
          </a:bodyPr>
          <a:lstStyle/>
          <a:p>
            <a:r>
              <a:rPr lang="tr-TR" dirty="0"/>
              <a:t>index:100</a:t>
            </a:r>
          </a:p>
        </p:txBody>
      </p:sp>
      <p:cxnSp>
        <p:nvCxnSpPr>
          <p:cNvPr id="35" name="Bağlayıcı: Dirsek 34">
            <a:extLst>
              <a:ext uri="{FF2B5EF4-FFF2-40B4-BE49-F238E27FC236}">
                <a16:creationId xmlns:a16="http://schemas.microsoft.com/office/drawing/2014/main" id="{26100870-EEDC-49EA-8E84-B666202D8429}"/>
              </a:ext>
            </a:extLst>
          </p:cNvPr>
          <p:cNvCxnSpPr>
            <a:cxnSpLocks/>
            <a:stCxn id="33" idx="3"/>
          </p:cNvCxnSpPr>
          <p:nvPr/>
        </p:nvCxnSpPr>
        <p:spPr>
          <a:xfrm flipH="1">
            <a:off x="3375079" y="1329376"/>
            <a:ext cx="328038" cy="2320676"/>
          </a:xfrm>
          <a:prstGeom prst="bentConnector4">
            <a:avLst>
              <a:gd name="adj1" fmla="val -69687"/>
              <a:gd name="adj2" fmla="val 9871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Dikdörtgen: Köşeleri Yuvarlatılmış 40">
            <a:extLst>
              <a:ext uri="{FF2B5EF4-FFF2-40B4-BE49-F238E27FC236}">
                <a16:creationId xmlns:a16="http://schemas.microsoft.com/office/drawing/2014/main" id="{63B147EE-EB21-4B7D-9A47-20A0C2B84B3C}"/>
              </a:ext>
            </a:extLst>
          </p:cNvPr>
          <p:cNvSpPr/>
          <p:nvPr/>
        </p:nvSpPr>
        <p:spPr>
          <a:xfrm>
            <a:off x="3505200" y="542762"/>
            <a:ext cx="2981325" cy="544634"/>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dirty="0"/>
              <a:t>Bir sonraki seviyeden </a:t>
            </a:r>
          </a:p>
          <a:p>
            <a:pPr algn="ctr"/>
            <a:r>
              <a:rPr lang="tr-TR" dirty="0"/>
              <a:t>veri getirilir</a:t>
            </a:r>
          </a:p>
        </p:txBody>
      </p:sp>
      <p:sp>
        <p:nvSpPr>
          <p:cNvPr id="42" name="Şimşek İşareti 41">
            <a:extLst>
              <a:ext uri="{FF2B5EF4-FFF2-40B4-BE49-F238E27FC236}">
                <a16:creationId xmlns:a16="http://schemas.microsoft.com/office/drawing/2014/main" id="{A4C6AC7B-720A-4EAC-8980-9F145BB8E73E}"/>
              </a:ext>
            </a:extLst>
          </p:cNvPr>
          <p:cNvSpPr/>
          <p:nvPr/>
        </p:nvSpPr>
        <p:spPr>
          <a:xfrm>
            <a:off x="390756" y="2116778"/>
            <a:ext cx="749855" cy="1311441"/>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43" name="Metin kutusu 42">
            <a:extLst>
              <a:ext uri="{FF2B5EF4-FFF2-40B4-BE49-F238E27FC236}">
                <a16:creationId xmlns:a16="http://schemas.microsoft.com/office/drawing/2014/main" id="{9E6A5C4D-8121-4722-9B6E-FA4631F4DD81}"/>
              </a:ext>
            </a:extLst>
          </p:cNvPr>
          <p:cNvSpPr txBox="1"/>
          <p:nvPr/>
        </p:nvSpPr>
        <p:spPr>
          <a:xfrm>
            <a:off x="1211659" y="3058887"/>
            <a:ext cx="1474127" cy="369332"/>
          </a:xfrm>
          <a:prstGeom prst="rect">
            <a:avLst/>
          </a:prstGeom>
          <a:noFill/>
        </p:spPr>
        <p:txBody>
          <a:bodyPr wrap="square" rtlCol="0">
            <a:spAutoFit/>
          </a:bodyPr>
          <a:lstStyle/>
          <a:p>
            <a:r>
              <a:rPr lang="tr-TR" b="1" i="1" dirty="0">
                <a:solidFill>
                  <a:srgbClr val="FF0000"/>
                </a:solidFill>
              </a:rPr>
              <a:t>bulunamadı</a:t>
            </a:r>
          </a:p>
        </p:txBody>
      </p:sp>
      <p:sp>
        <p:nvSpPr>
          <p:cNvPr id="45" name="Metin kutusu 44">
            <a:extLst>
              <a:ext uri="{FF2B5EF4-FFF2-40B4-BE49-F238E27FC236}">
                <a16:creationId xmlns:a16="http://schemas.microsoft.com/office/drawing/2014/main" id="{F33D7D9C-DA36-42BF-B60C-AAA0F218CD13}"/>
              </a:ext>
            </a:extLst>
          </p:cNvPr>
          <p:cNvSpPr txBox="1"/>
          <p:nvPr/>
        </p:nvSpPr>
        <p:spPr>
          <a:xfrm>
            <a:off x="8477258" y="2542056"/>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11</a:t>
            </a:r>
            <a:r>
              <a:rPr lang="tr-TR" sz="2400" dirty="0">
                <a:solidFill>
                  <a:schemeClr val="accent6">
                    <a:lumMod val="75000"/>
                  </a:schemeClr>
                </a:solidFill>
              </a:rPr>
              <a:t>000</a:t>
            </a:r>
            <a:r>
              <a:rPr lang="tr-TR" sz="2400" dirty="0"/>
              <a:t>)</a:t>
            </a:r>
            <a:r>
              <a:rPr lang="tr-TR" sz="2400" baseline="-25000" dirty="0"/>
              <a:t>2 </a:t>
            </a:r>
          </a:p>
          <a:p>
            <a:endParaRPr lang="tr-TR" dirty="0"/>
          </a:p>
        </p:txBody>
      </p:sp>
      <p:sp>
        <p:nvSpPr>
          <p:cNvPr id="28" name="Metin kutusu 27">
            <a:extLst>
              <a:ext uri="{FF2B5EF4-FFF2-40B4-BE49-F238E27FC236}">
                <a16:creationId xmlns:a16="http://schemas.microsoft.com/office/drawing/2014/main" id="{DF3FA575-7AB7-40D6-8F09-EF4990CD9F6E}"/>
              </a:ext>
            </a:extLst>
          </p:cNvPr>
          <p:cNvSpPr txBox="1"/>
          <p:nvPr/>
        </p:nvSpPr>
        <p:spPr>
          <a:xfrm>
            <a:off x="8468822" y="2911388"/>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00</a:t>
            </a:r>
            <a:r>
              <a:rPr lang="tr-TR" sz="2400" dirty="0">
                <a:solidFill>
                  <a:schemeClr val="accent6">
                    <a:lumMod val="75000"/>
                  </a:schemeClr>
                </a:solidFill>
              </a:rPr>
              <a:t>100</a:t>
            </a:r>
            <a:r>
              <a:rPr lang="tr-TR" sz="2400" dirty="0"/>
              <a:t>)</a:t>
            </a:r>
            <a:r>
              <a:rPr lang="tr-TR" sz="2400" baseline="-25000" dirty="0"/>
              <a:t>2 </a:t>
            </a:r>
          </a:p>
          <a:p>
            <a:endParaRPr lang="tr-TR" dirty="0"/>
          </a:p>
        </p:txBody>
      </p:sp>
      <p:sp>
        <p:nvSpPr>
          <p:cNvPr id="31" name="Metin kutusu 30">
            <a:extLst>
              <a:ext uri="{FF2B5EF4-FFF2-40B4-BE49-F238E27FC236}">
                <a16:creationId xmlns:a16="http://schemas.microsoft.com/office/drawing/2014/main" id="{FC3348EF-B7D4-45BC-8632-3480810468FD}"/>
              </a:ext>
            </a:extLst>
          </p:cNvPr>
          <p:cNvSpPr txBox="1"/>
          <p:nvPr/>
        </p:nvSpPr>
        <p:spPr>
          <a:xfrm>
            <a:off x="1821079" y="3396062"/>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00100</a:t>
            </a:r>
          </a:p>
        </p:txBody>
      </p:sp>
      <p:sp>
        <p:nvSpPr>
          <p:cNvPr id="32" name="Dikdörtgen 31">
            <a:extLst>
              <a:ext uri="{FF2B5EF4-FFF2-40B4-BE49-F238E27FC236}">
                <a16:creationId xmlns:a16="http://schemas.microsoft.com/office/drawing/2014/main" id="{CDB4383B-612C-42D1-9781-4C418BE5CE02}"/>
              </a:ext>
            </a:extLst>
          </p:cNvPr>
          <p:cNvSpPr/>
          <p:nvPr/>
        </p:nvSpPr>
        <p:spPr>
          <a:xfrm>
            <a:off x="1140611" y="3396062"/>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34" name="Metin kutusu 33">
            <a:extLst>
              <a:ext uri="{FF2B5EF4-FFF2-40B4-BE49-F238E27FC236}">
                <a16:creationId xmlns:a16="http://schemas.microsoft.com/office/drawing/2014/main" id="{99A3B0D8-38EE-48A8-A439-AD06BE84BDCA}"/>
              </a:ext>
            </a:extLst>
          </p:cNvPr>
          <p:cNvSpPr txBox="1"/>
          <p:nvPr/>
        </p:nvSpPr>
        <p:spPr>
          <a:xfrm>
            <a:off x="638630" y="3396062"/>
            <a:ext cx="501981" cy="369332"/>
          </a:xfrm>
          <a:prstGeom prst="rect">
            <a:avLst/>
          </a:prstGeom>
          <a:noFill/>
        </p:spPr>
        <p:txBody>
          <a:bodyPr wrap="square" rtlCol="0">
            <a:spAutoFit/>
          </a:bodyPr>
          <a:lstStyle/>
          <a:p>
            <a:r>
              <a:rPr lang="tr-TR" dirty="0">
                <a:solidFill>
                  <a:srgbClr val="FF0000"/>
                </a:solidFill>
              </a:rPr>
              <a:t>00</a:t>
            </a:r>
          </a:p>
        </p:txBody>
      </p:sp>
    </p:spTree>
    <p:extLst>
      <p:ext uri="{BB962C8B-B14F-4D97-AF65-F5344CB8AC3E}">
        <p14:creationId xmlns:p14="http://schemas.microsoft.com/office/powerpoint/2010/main" val="249771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4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P spid="43" grpId="0"/>
      <p:bldP spid="43" grpId="1"/>
      <p:bldP spid="31" grpId="0"/>
      <p:bldP spid="32" grpId="0" animBg="1"/>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D89E82-5E60-4497-AC4C-919D03ABD99C}"/>
              </a:ext>
            </a:extLst>
          </p:cNvPr>
          <p:cNvSpPr>
            <a:spLocks noGrp="1"/>
          </p:cNvSpPr>
          <p:nvPr>
            <p:ph type="title"/>
          </p:nvPr>
        </p:nvSpPr>
        <p:spPr/>
        <p:txBody>
          <a:bodyPr/>
          <a:lstStyle/>
          <a:p>
            <a:r>
              <a:rPr lang="tr-TR" dirty="0"/>
              <a:t>Örnek</a:t>
            </a:r>
          </a:p>
        </p:txBody>
      </p:sp>
      <p:sp>
        <p:nvSpPr>
          <p:cNvPr id="3" name="İçerik Yer Tutucusu 2">
            <a:extLst>
              <a:ext uri="{FF2B5EF4-FFF2-40B4-BE49-F238E27FC236}">
                <a16:creationId xmlns:a16="http://schemas.microsoft.com/office/drawing/2014/main" id="{247ABE1F-366B-4768-9F35-9D1315654F35}"/>
              </a:ext>
            </a:extLst>
          </p:cNvPr>
          <p:cNvSpPr>
            <a:spLocks noGrp="1"/>
          </p:cNvSpPr>
          <p:nvPr>
            <p:ph idx="1"/>
          </p:nvPr>
        </p:nvSpPr>
        <p:spPr>
          <a:xfrm>
            <a:off x="4076699" y="1235676"/>
            <a:ext cx="7843451" cy="4941287"/>
          </a:xfrm>
        </p:spPr>
        <p:txBody>
          <a:bodyPr/>
          <a:lstStyle/>
          <a:p>
            <a:pPr marL="0" indent="0">
              <a:buNone/>
            </a:pPr>
            <a:r>
              <a:rPr lang="tr-TR" dirty="0"/>
              <a:t>Sırası ile aşağıdaki adreslere erişiliyor. </a:t>
            </a:r>
          </a:p>
          <a:p>
            <a:pPr marL="0" indent="0">
              <a:buNone/>
            </a:pPr>
            <a:r>
              <a:rPr lang="tr-TR" dirty="0"/>
              <a:t>Önbelleğin son durumu ne olur?</a:t>
            </a:r>
          </a:p>
          <a:p>
            <a:pPr lvl="1"/>
            <a:r>
              <a:rPr lang="tr-TR" sz="2800" dirty="0"/>
              <a:t>(10001)</a:t>
            </a:r>
            <a:r>
              <a:rPr lang="tr-TR" sz="2800" baseline="-25000" dirty="0"/>
              <a:t>2</a:t>
            </a:r>
          </a:p>
          <a:p>
            <a:pPr lvl="1"/>
            <a:r>
              <a:rPr lang="tr-TR" sz="2800" dirty="0"/>
              <a:t>(11000)</a:t>
            </a:r>
            <a:r>
              <a:rPr lang="tr-TR" sz="2800" baseline="-25000" dirty="0"/>
              <a:t>2</a:t>
            </a:r>
            <a:endParaRPr lang="tr-TR" sz="2800" dirty="0"/>
          </a:p>
          <a:p>
            <a:pPr lvl="1"/>
            <a:r>
              <a:rPr lang="tr-TR" sz="2800" dirty="0"/>
              <a:t>(00100)</a:t>
            </a:r>
            <a:r>
              <a:rPr lang="tr-TR" sz="2800" baseline="-25000" dirty="0"/>
              <a:t>2</a:t>
            </a:r>
            <a:endParaRPr lang="tr-TR" sz="2800" dirty="0"/>
          </a:p>
          <a:p>
            <a:pPr lvl="1"/>
            <a:r>
              <a:rPr lang="tr-TR" sz="2800" dirty="0"/>
              <a:t>(11101)</a:t>
            </a:r>
            <a:r>
              <a:rPr lang="tr-TR" sz="2800" baseline="-25000" dirty="0"/>
              <a:t>2</a:t>
            </a:r>
            <a:endParaRPr lang="tr-TR" sz="2800" dirty="0"/>
          </a:p>
          <a:p>
            <a:pPr lvl="1"/>
            <a:r>
              <a:rPr lang="tr-TR" sz="2800" dirty="0"/>
              <a:t>(11001)</a:t>
            </a:r>
            <a:r>
              <a:rPr lang="tr-TR" sz="2800" baseline="-25000" dirty="0"/>
              <a:t>2</a:t>
            </a:r>
            <a:endParaRPr lang="tr-TR" sz="2800" dirty="0"/>
          </a:p>
        </p:txBody>
      </p:sp>
      <p:sp>
        <p:nvSpPr>
          <p:cNvPr id="4" name="Slayt Numarası Yer Tutucusu 3">
            <a:extLst>
              <a:ext uri="{FF2B5EF4-FFF2-40B4-BE49-F238E27FC236}">
                <a16:creationId xmlns:a16="http://schemas.microsoft.com/office/drawing/2014/main" id="{F204AD7F-D125-401C-A378-D903E29134C7}"/>
              </a:ext>
            </a:extLst>
          </p:cNvPr>
          <p:cNvSpPr>
            <a:spLocks noGrp="1"/>
          </p:cNvSpPr>
          <p:nvPr>
            <p:ph type="sldNum" sz="quarter" idx="12"/>
          </p:nvPr>
        </p:nvSpPr>
        <p:spPr/>
        <p:txBody>
          <a:bodyPr/>
          <a:lstStyle/>
          <a:p>
            <a:fld id="{320A84BC-3F9E-4B08-9743-FC4E27FA5126}" type="slidenum">
              <a:rPr lang="tr-TR" smtClean="0"/>
              <a:t>13</a:t>
            </a:fld>
            <a:endParaRPr lang="tr-TR"/>
          </a:p>
        </p:txBody>
      </p:sp>
      <p:graphicFrame>
        <p:nvGraphicFramePr>
          <p:cNvPr id="6" name="Tablo 7">
            <a:extLst>
              <a:ext uri="{FF2B5EF4-FFF2-40B4-BE49-F238E27FC236}">
                <a16:creationId xmlns:a16="http://schemas.microsoft.com/office/drawing/2014/main" id="{B4776534-05B9-4E5A-85FD-699E1961243C}"/>
              </a:ext>
            </a:extLst>
          </p:cNvPr>
          <p:cNvGraphicFramePr>
            <a:graphicFrameLocks noGrp="1"/>
          </p:cNvGraphicFramePr>
          <p:nvPr/>
        </p:nvGraphicFramePr>
        <p:xfrm>
          <a:off x="499624" y="1716699"/>
          <a:ext cx="3281121" cy="3298808"/>
        </p:xfrm>
        <a:graphic>
          <a:graphicData uri="http://schemas.openxmlformats.org/drawingml/2006/table">
            <a:tbl>
              <a:tblPr firstRow="1" bandRow="1">
                <a:tableStyleId>{0505E3EF-67EA-436B-97B2-0124C06EBD24}</a:tableStyleId>
              </a:tblPr>
              <a:tblGrid>
                <a:gridCol w="595751">
                  <a:extLst>
                    <a:ext uri="{9D8B030D-6E8A-4147-A177-3AD203B41FA5}">
                      <a16:colId xmlns:a16="http://schemas.microsoft.com/office/drawing/2014/main" val="3819321008"/>
                    </a:ext>
                  </a:extLst>
                </a:gridCol>
                <a:gridCol w="622494">
                  <a:extLst>
                    <a:ext uri="{9D8B030D-6E8A-4147-A177-3AD203B41FA5}">
                      <a16:colId xmlns:a16="http://schemas.microsoft.com/office/drawing/2014/main" val="288280332"/>
                    </a:ext>
                  </a:extLst>
                </a:gridCol>
                <a:gridCol w="1441144">
                  <a:extLst>
                    <a:ext uri="{9D8B030D-6E8A-4147-A177-3AD203B41FA5}">
                      <a16:colId xmlns:a16="http://schemas.microsoft.com/office/drawing/2014/main" val="3719010146"/>
                    </a:ext>
                  </a:extLst>
                </a:gridCol>
                <a:gridCol w="621732">
                  <a:extLst>
                    <a:ext uri="{9D8B030D-6E8A-4147-A177-3AD203B41FA5}">
                      <a16:colId xmlns:a16="http://schemas.microsoft.com/office/drawing/2014/main" val="3975351012"/>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tr-TR" b="0" dirty="0"/>
                        <a:t>0</a:t>
                      </a:r>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tr-TR" sz="2000" b="0" dirty="0"/>
                        <a:t>000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001</a:t>
                      </a:r>
                      <a:endParaRPr lang="tr-TR" sz="2000" baseline="-25000" dirty="0"/>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tr-TR" b="0" dirty="0"/>
                        <a:t>0</a:t>
                      </a:r>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tr-TR" sz="2000" dirty="0"/>
                        <a:t>111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4027642"/>
                  </a:ext>
                </a:extLst>
              </a:tr>
            </a:tbl>
          </a:graphicData>
        </a:graphic>
      </p:graphicFrame>
      <p:sp>
        <p:nvSpPr>
          <p:cNvPr id="8" name="Metin kutusu 7">
            <a:extLst>
              <a:ext uri="{FF2B5EF4-FFF2-40B4-BE49-F238E27FC236}">
                <a16:creationId xmlns:a16="http://schemas.microsoft.com/office/drawing/2014/main" id="{810DEA05-002A-4F83-B31C-AC6CC45B3B19}"/>
              </a:ext>
            </a:extLst>
          </p:cNvPr>
          <p:cNvSpPr txBox="1"/>
          <p:nvPr/>
        </p:nvSpPr>
        <p:spPr>
          <a:xfrm>
            <a:off x="338722" y="1360556"/>
            <a:ext cx="1116784" cy="369332"/>
          </a:xfrm>
          <a:prstGeom prst="rect">
            <a:avLst/>
          </a:prstGeom>
          <a:noFill/>
        </p:spPr>
        <p:txBody>
          <a:bodyPr wrap="square" rtlCol="0">
            <a:spAutoFit/>
          </a:bodyPr>
          <a:lstStyle/>
          <a:p>
            <a:r>
              <a:rPr lang="tr-TR" b="1" dirty="0"/>
              <a:t>Etiket</a:t>
            </a:r>
          </a:p>
        </p:txBody>
      </p:sp>
      <p:sp>
        <p:nvSpPr>
          <p:cNvPr id="10" name="Metin kutusu 9">
            <a:extLst>
              <a:ext uri="{FF2B5EF4-FFF2-40B4-BE49-F238E27FC236}">
                <a16:creationId xmlns:a16="http://schemas.microsoft.com/office/drawing/2014/main" id="{9CE305DA-BB78-4776-8552-B8EC25079B22}"/>
              </a:ext>
            </a:extLst>
          </p:cNvPr>
          <p:cNvSpPr txBox="1"/>
          <p:nvPr/>
        </p:nvSpPr>
        <p:spPr>
          <a:xfrm>
            <a:off x="1080550" y="1331981"/>
            <a:ext cx="1116784" cy="369332"/>
          </a:xfrm>
          <a:prstGeom prst="rect">
            <a:avLst/>
          </a:prstGeom>
          <a:noFill/>
        </p:spPr>
        <p:txBody>
          <a:bodyPr wrap="square" rtlCol="0">
            <a:spAutoFit/>
          </a:bodyPr>
          <a:lstStyle/>
          <a:p>
            <a:r>
              <a:rPr lang="tr-TR" b="1" dirty="0"/>
              <a:t>Geçerli</a:t>
            </a:r>
          </a:p>
        </p:txBody>
      </p:sp>
      <p:sp>
        <p:nvSpPr>
          <p:cNvPr id="12" name="Metin kutusu 11">
            <a:extLst>
              <a:ext uri="{FF2B5EF4-FFF2-40B4-BE49-F238E27FC236}">
                <a16:creationId xmlns:a16="http://schemas.microsoft.com/office/drawing/2014/main" id="{70B88544-48CC-45D8-993D-BBEF52B8B039}"/>
              </a:ext>
            </a:extLst>
          </p:cNvPr>
          <p:cNvSpPr txBox="1"/>
          <p:nvPr/>
        </p:nvSpPr>
        <p:spPr>
          <a:xfrm>
            <a:off x="499624" y="5143500"/>
            <a:ext cx="3005576" cy="369332"/>
          </a:xfrm>
          <a:prstGeom prst="rect">
            <a:avLst/>
          </a:prstGeom>
          <a:noFill/>
        </p:spPr>
        <p:txBody>
          <a:bodyPr wrap="square" rtlCol="0">
            <a:spAutoFit/>
          </a:bodyPr>
          <a:lstStyle/>
          <a:p>
            <a:pPr algn="ctr"/>
            <a:r>
              <a:rPr lang="tr-TR" b="1" dirty="0"/>
              <a:t>Önbellek</a:t>
            </a:r>
          </a:p>
        </p:txBody>
      </p:sp>
      <p:sp>
        <p:nvSpPr>
          <p:cNvPr id="13" name="Metin kutusu 12">
            <a:extLst>
              <a:ext uri="{FF2B5EF4-FFF2-40B4-BE49-F238E27FC236}">
                <a16:creationId xmlns:a16="http://schemas.microsoft.com/office/drawing/2014/main" id="{82143EB7-C9A1-44E3-BB68-B06F7EB8FECA}"/>
              </a:ext>
            </a:extLst>
          </p:cNvPr>
          <p:cNvSpPr txBox="1"/>
          <p:nvPr/>
        </p:nvSpPr>
        <p:spPr>
          <a:xfrm>
            <a:off x="8460386" y="2172724"/>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10</a:t>
            </a:r>
            <a:r>
              <a:rPr lang="tr-TR" sz="2400" dirty="0">
                <a:solidFill>
                  <a:schemeClr val="accent6">
                    <a:lumMod val="75000"/>
                  </a:schemeClr>
                </a:solidFill>
              </a:rPr>
              <a:t>001</a:t>
            </a:r>
            <a:r>
              <a:rPr lang="tr-TR" sz="2400" dirty="0"/>
              <a:t>)</a:t>
            </a:r>
            <a:r>
              <a:rPr lang="tr-TR" sz="2400" baseline="-25000" dirty="0"/>
              <a:t>2 </a:t>
            </a:r>
          </a:p>
          <a:p>
            <a:endParaRPr lang="tr-TR" dirty="0"/>
          </a:p>
        </p:txBody>
      </p:sp>
      <p:cxnSp>
        <p:nvCxnSpPr>
          <p:cNvPr id="15" name="Düz Ok Bağlayıcısı 14">
            <a:extLst>
              <a:ext uri="{FF2B5EF4-FFF2-40B4-BE49-F238E27FC236}">
                <a16:creationId xmlns:a16="http://schemas.microsoft.com/office/drawing/2014/main" id="{7A33AD0E-7865-43D4-9166-1D953F29E24C}"/>
              </a:ext>
            </a:extLst>
          </p:cNvPr>
          <p:cNvCxnSpPr>
            <a:cxnSpLocks/>
          </p:cNvCxnSpPr>
          <p:nvPr/>
        </p:nvCxnSpPr>
        <p:spPr>
          <a:xfrm flipH="1">
            <a:off x="7905750" y="2402912"/>
            <a:ext cx="6396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3D137D5B-3051-448B-B079-09BB46836917}"/>
              </a:ext>
            </a:extLst>
          </p:cNvPr>
          <p:cNvCxnSpPr>
            <a:cxnSpLocks/>
          </p:cNvCxnSpPr>
          <p:nvPr/>
        </p:nvCxnSpPr>
        <p:spPr>
          <a:xfrm>
            <a:off x="9722103" y="2402912"/>
            <a:ext cx="650427"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Metin kutusu 17">
            <a:extLst>
              <a:ext uri="{FF2B5EF4-FFF2-40B4-BE49-F238E27FC236}">
                <a16:creationId xmlns:a16="http://schemas.microsoft.com/office/drawing/2014/main" id="{986216A2-AB1C-4B29-AD1F-F79694513680}"/>
              </a:ext>
            </a:extLst>
          </p:cNvPr>
          <p:cNvSpPr txBox="1"/>
          <p:nvPr/>
        </p:nvSpPr>
        <p:spPr>
          <a:xfrm>
            <a:off x="7124505" y="2218246"/>
            <a:ext cx="842962" cy="369332"/>
          </a:xfrm>
          <a:prstGeom prst="rect">
            <a:avLst/>
          </a:prstGeom>
          <a:noFill/>
        </p:spPr>
        <p:txBody>
          <a:bodyPr wrap="square" rtlCol="0">
            <a:spAutoFit/>
          </a:bodyPr>
          <a:lstStyle/>
          <a:p>
            <a:r>
              <a:rPr lang="tr-TR" dirty="0"/>
              <a:t>etiket</a:t>
            </a:r>
          </a:p>
        </p:txBody>
      </p:sp>
      <p:sp>
        <p:nvSpPr>
          <p:cNvPr id="19" name="Metin kutusu 18">
            <a:extLst>
              <a:ext uri="{FF2B5EF4-FFF2-40B4-BE49-F238E27FC236}">
                <a16:creationId xmlns:a16="http://schemas.microsoft.com/office/drawing/2014/main" id="{20E72E8B-54A1-44CB-BC54-153FD9580C98}"/>
              </a:ext>
            </a:extLst>
          </p:cNvPr>
          <p:cNvSpPr txBox="1"/>
          <p:nvPr/>
        </p:nvSpPr>
        <p:spPr>
          <a:xfrm>
            <a:off x="10389402" y="2191774"/>
            <a:ext cx="756938" cy="369332"/>
          </a:xfrm>
          <a:prstGeom prst="rect">
            <a:avLst/>
          </a:prstGeom>
          <a:noFill/>
        </p:spPr>
        <p:txBody>
          <a:bodyPr wrap="none" rtlCol="0">
            <a:spAutoFit/>
          </a:bodyPr>
          <a:lstStyle/>
          <a:p>
            <a:r>
              <a:rPr lang="tr-TR" dirty="0" err="1"/>
              <a:t>index</a:t>
            </a:r>
            <a:endParaRPr lang="tr-TR" dirty="0"/>
          </a:p>
        </p:txBody>
      </p:sp>
      <p:sp>
        <p:nvSpPr>
          <p:cNvPr id="20" name="Metin kutusu 19">
            <a:extLst>
              <a:ext uri="{FF2B5EF4-FFF2-40B4-BE49-F238E27FC236}">
                <a16:creationId xmlns:a16="http://schemas.microsoft.com/office/drawing/2014/main" id="{BC3B90BB-1A69-4E5F-BF2D-26A8EEABDA9C}"/>
              </a:ext>
            </a:extLst>
          </p:cNvPr>
          <p:cNvSpPr txBox="1"/>
          <p:nvPr/>
        </p:nvSpPr>
        <p:spPr>
          <a:xfrm>
            <a:off x="1806010" y="2145950"/>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10001</a:t>
            </a:r>
          </a:p>
        </p:txBody>
      </p:sp>
      <p:sp>
        <p:nvSpPr>
          <p:cNvPr id="21" name="Dikdörtgen 20">
            <a:extLst>
              <a:ext uri="{FF2B5EF4-FFF2-40B4-BE49-F238E27FC236}">
                <a16:creationId xmlns:a16="http://schemas.microsoft.com/office/drawing/2014/main" id="{567FA027-6E42-49A7-A99B-0744045794C0}"/>
              </a:ext>
            </a:extLst>
          </p:cNvPr>
          <p:cNvSpPr/>
          <p:nvPr/>
        </p:nvSpPr>
        <p:spPr>
          <a:xfrm>
            <a:off x="1125542" y="2145950"/>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22" name="Metin kutusu 21">
            <a:extLst>
              <a:ext uri="{FF2B5EF4-FFF2-40B4-BE49-F238E27FC236}">
                <a16:creationId xmlns:a16="http://schemas.microsoft.com/office/drawing/2014/main" id="{89DEE747-1A6C-4C00-BD90-264CE0E43D42}"/>
              </a:ext>
            </a:extLst>
          </p:cNvPr>
          <p:cNvSpPr txBox="1"/>
          <p:nvPr/>
        </p:nvSpPr>
        <p:spPr>
          <a:xfrm>
            <a:off x="623561" y="2145950"/>
            <a:ext cx="501981" cy="369332"/>
          </a:xfrm>
          <a:prstGeom prst="rect">
            <a:avLst/>
          </a:prstGeom>
          <a:noFill/>
        </p:spPr>
        <p:txBody>
          <a:bodyPr wrap="square" rtlCol="0">
            <a:spAutoFit/>
          </a:bodyPr>
          <a:lstStyle/>
          <a:p>
            <a:r>
              <a:rPr lang="tr-TR" dirty="0">
                <a:solidFill>
                  <a:srgbClr val="FF0000"/>
                </a:solidFill>
              </a:rPr>
              <a:t>10</a:t>
            </a:r>
          </a:p>
        </p:txBody>
      </p:sp>
      <p:sp>
        <p:nvSpPr>
          <p:cNvPr id="25" name="Metin kutusu 24">
            <a:extLst>
              <a:ext uri="{FF2B5EF4-FFF2-40B4-BE49-F238E27FC236}">
                <a16:creationId xmlns:a16="http://schemas.microsoft.com/office/drawing/2014/main" id="{C0FCCACC-EE8B-4761-9AE5-A285D900CE62}"/>
              </a:ext>
            </a:extLst>
          </p:cNvPr>
          <p:cNvSpPr txBox="1"/>
          <p:nvPr/>
        </p:nvSpPr>
        <p:spPr>
          <a:xfrm>
            <a:off x="1821079" y="1724678"/>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11000</a:t>
            </a:r>
          </a:p>
        </p:txBody>
      </p:sp>
      <p:sp>
        <p:nvSpPr>
          <p:cNvPr id="26" name="Dikdörtgen 25">
            <a:extLst>
              <a:ext uri="{FF2B5EF4-FFF2-40B4-BE49-F238E27FC236}">
                <a16:creationId xmlns:a16="http://schemas.microsoft.com/office/drawing/2014/main" id="{114FAC80-6E8F-469F-A69B-CA90BE389671}"/>
              </a:ext>
            </a:extLst>
          </p:cNvPr>
          <p:cNvSpPr/>
          <p:nvPr/>
        </p:nvSpPr>
        <p:spPr>
          <a:xfrm>
            <a:off x="1140611" y="1724678"/>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27" name="Metin kutusu 26">
            <a:extLst>
              <a:ext uri="{FF2B5EF4-FFF2-40B4-BE49-F238E27FC236}">
                <a16:creationId xmlns:a16="http://schemas.microsoft.com/office/drawing/2014/main" id="{68FD96D4-87BF-4E17-943B-C7344B96E8BC}"/>
              </a:ext>
            </a:extLst>
          </p:cNvPr>
          <p:cNvSpPr txBox="1"/>
          <p:nvPr/>
        </p:nvSpPr>
        <p:spPr>
          <a:xfrm>
            <a:off x="638630" y="1724678"/>
            <a:ext cx="501981" cy="369332"/>
          </a:xfrm>
          <a:prstGeom prst="rect">
            <a:avLst/>
          </a:prstGeom>
          <a:noFill/>
        </p:spPr>
        <p:txBody>
          <a:bodyPr wrap="square" rtlCol="0">
            <a:spAutoFit/>
          </a:bodyPr>
          <a:lstStyle/>
          <a:p>
            <a:r>
              <a:rPr lang="tr-TR" dirty="0">
                <a:solidFill>
                  <a:srgbClr val="FF0000"/>
                </a:solidFill>
              </a:rPr>
              <a:t>11</a:t>
            </a:r>
          </a:p>
        </p:txBody>
      </p:sp>
      <p:sp>
        <p:nvSpPr>
          <p:cNvPr id="33" name="Metin kutusu 32">
            <a:extLst>
              <a:ext uri="{FF2B5EF4-FFF2-40B4-BE49-F238E27FC236}">
                <a16:creationId xmlns:a16="http://schemas.microsoft.com/office/drawing/2014/main" id="{758193BF-1F17-4BC4-82E2-D14312CBBFB6}"/>
              </a:ext>
            </a:extLst>
          </p:cNvPr>
          <p:cNvSpPr txBox="1"/>
          <p:nvPr/>
        </p:nvSpPr>
        <p:spPr>
          <a:xfrm>
            <a:off x="2542222" y="1144710"/>
            <a:ext cx="1160895" cy="369332"/>
          </a:xfrm>
          <a:prstGeom prst="rect">
            <a:avLst/>
          </a:prstGeom>
          <a:noFill/>
        </p:spPr>
        <p:txBody>
          <a:bodyPr wrap="none" rtlCol="0">
            <a:spAutoFit/>
          </a:bodyPr>
          <a:lstStyle/>
          <a:p>
            <a:r>
              <a:rPr lang="tr-TR" dirty="0"/>
              <a:t>index:101</a:t>
            </a:r>
          </a:p>
        </p:txBody>
      </p:sp>
      <p:cxnSp>
        <p:nvCxnSpPr>
          <p:cNvPr id="35" name="Bağlayıcı: Dirsek 34">
            <a:extLst>
              <a:ext uri="{FF2B5EF4-FFF2-40B4-BE49-F238E27FC236}">
                <a16:creationId xmlns:a16="http://schemas.microsoft.com/office/drawing/2014/main" id="{26100870-EEDC-49EA-8E84-B666202D8429}"/>
              </a:ext>
            </a:extLst>
          </p:cNvPr>
          <p:cNvCxnSpPr>
            <a:cxnSpLocks/>
            <a:stCxn id="33" idx="3"/>
          </p:cNvCxnSpPr>
          <p:nvPr/>
        </p:nvCxnSpPr>
        <p:spPr>
          <a:xfrm flipH="1">
            <a:off x="3467031" y="1329376"/>
            <a:ext cx="236086" cy="2746275"/>
          </a:xfrm>
          <a:prstGeom prst="bentConnector4">
            <a:avLst>
              <a:gd name="adj1" fmla="val -96829"/>
              <a:gd name="adj2" fmla="val 9949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Dikdörtgen: Köşeleri Yuvarlatılmış 40">
            <a:extLst>
              <a:ext uri="{FF2B5EF4-FFF2-40B4-BE49-F238E27FC236}">
                <a16:creationId xmlns:a16="http://schemas.microsoft.com/office/drawing/2014/main" id="{63B147EE-EB21-4B7D-9A47-20A0C2B84B3C}"/>
              </a:ext>
            </a:extLst>
          </p:cNvPr>
          <p:cNvSpPr/>
          <p:nvPr/>
        </p:nvSpPr>
        <p:spPr>
          <a:xfrm>
            <a:off x="3505200" y="542762"/>
            <a:ext cx="2981325" cy="544634"/>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dirty="0"/>
              <a:t>Bir sonraki seviyeden </a:t>
            </a:r>
          </a:p>
          <a:p>
            <a:pPr algn="ctr"/>
            <a:r>
              <a:rPr lang="tr-TR" dirty="0"/>
              <a:t>veri getirilir</a:t>
            </a:r>
          </a:p>
        </p:txBody>
      </p:sp>
      <p:sp>
        <p:nvSpPr>
          <p:cNvPr id="45" name="Metin kutusu 44">
            <a:extLst>
              <a:ext uri="{FF2B5EF4-FFF2-40B4-BE49-F238E27FC236}">
                <a16:creationId xmlns:a16="http://schemas.microsoft.com/office/drawing/2014/main" id="{F33D7D9C-DA36-42BF-B60C-AAA0F218CD13}"/>
              </a:ext>
            </a:extLst>
          </p:cNvPr>
          <p:cNvSpPr txBox="1"/>
          <p:nvPr/>
        </p:nvSpPr>
        <p:spPr>
          <a:xfrm>
            <a:off x="8477258" y="2542056"/>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11</a:t>
            </a:r>
            <a:r>
              <a:rPr lang="tr-TR" sz="2400" dirty="0">
                <a:solidFill>
                  <a:schemeClr val="accent6">
                    <a:lumMod val="75000"/>
                  </a:schemeClr>
                </a:solidFill>
              </a:rPr>
              <a:t>000</a:t>
            </a:r>
            <a:r>
              <a:rPr lang="tr-TR" sz="2400" dirty="0"/>
              <a:t>)</a:t>
            </a:r>
            <a:r>
              <a:rPr lang="tr-TR" sz="2400" baseline="-25000" dirty="0"/>
              <a:t>2 </a:t>
            </a:r>
          </a:p>
          <a:p>
            <a:endParaRPr lang="tr-TR" dirty="0"/>
          </a:p>
        </p:txBody>
      </p:sp>
      <p:sp>
        <p:nvSpPr>
          <p:cNvPr id="28" name="Metin kutusu 27">
            <a:extLst>
              <a:ext uri="{FF2B5EF4-FFF2-40B4-BE49-F238E27FC236}">
                <a16:creationId xmlns:a16="http://schemas.microsoft.com/office/drawing/2014/main" id="{DF3FA575-7AB7-40D6-8F09-EF4990CD9F6E}"/>
              </a:ext>
            </a:extLst>
          </p:cNvPr>
          <p:cNvSpPr txBox="1"/>
          <p:nvPr/>
        </p:nvSpPr>
        <p:spPr>
          <a:xfrm>
            <a:off x="8468822" y="2911388"/>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00</a:t>
            </a:r>
            <a:r>
              <a:rPr lang="tr-TR" sz="2400" dirty="0">
                <a:solidFill>
                  <a:schemeClr val="accent6">
                    <a:lumMod val="75000"/>
                  </a:schemeClr>
                </a:solidFill>
              </a:rPr>
              <a:t>100</a:t>
            </a:r>
            <a:r>
              <a:rPr lang="tr-TR" sz="2400" dirty="0"/>
              <a:t>)</a:t>
            </a:r>
            <a:r>
              <a:rPr lang="tr-TR" sz="2400" baseline="-25000" dirty="0"/>
              <a:t>2 </a:t>
            </a:r>
          </a:p>
          <a:p>
            <a:endParaRPr lang="tr-TR" dirty="0"/>
          </a:p>
        </p:txBody>
      </p:sp>
      <p:sp>
        <p:nvSpPr>
          <p:cNvPr id="31" name="Metin kutusu 30">
            <a:extLst>
              <a:ext uri="{FF2B5EF4-FFF2-40B4-BE49-F238E27FC236}">
                <a16:creationId xmlns:a16="http://schemas.microsoft.com/office/drawing/2014/main" id="{FC3348EF-B7D4-45BC-8632-3480810468FD}"/>
              </a:ext>
            </a:extLst>
          </p:cNvPr>
          <p:cNvSpPr txBox="1"/>
          <p:nvPr/>
        </p:nvSpPr>
        <p:spPr>
          <a:xfrm>
            <a:off x="1821079" y="3396062"/>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00100</a:t>
            </a:r>
          </a:p>
        </p:txBody>
      </p:sp>
      <p:sp>
        <p:nvSpPr>
          <p:cNvPr id="32" name="Dikdörtgen 31">
            <a:extLst>
              <a:ext uri="{FF2B5EF4-FFF2-40B4-BE49-F238E27FC236}">
                <a16:creationId xmlns:a16="http://schemas.microsoft.com/office/drawing/2014/main" id="{CDB4383B-612C-42D1-9781-4C418BE5CE02}"/>
              </a:ext>
            </a:extLst>
          </p:cNvPr>
          <p:cNvSpPr/>
          <p:nvPr/>
        </p:nvSpPr>
        <p:spPr>
          <a:xfrm>
            <a:off x="1140611" y="3396062"/>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34" name="Metin kutusu 33">
            <a:extLst>
              <a:ext uri="{FF2B5EF4-FFF2-40B4-BE49-F238E27FC236}">
                <a16:creationId xmlns:a16="http://schemas.microsoft.com/office/drawing/2014/main" id="{99A3B0D8-38EE-48A8-A439-AD06BE84BDCA}"/>
              </a:ext>
            </a:extLst>
          </p:cNvPr>
          <p:cNvSpPr txBox="1"/>
          <p:nvPr/>
        </p:nvSpPr>
        <p:spPr>
          <a:xfrm>
            <a:off x="638630" y="3396062"/>
            <a:ext cx="501981" cy="369332"/>
          </a:xfrm>
          <a:prstGeom prst="rect">
            <a:avLst/>
          </a:prstGeom>
          <a:noFill/>
        </p:spPr>
        <p:txBody>
          <a:bodyPr wrap="square" rtlCol="0">
            <a:spAutoFit/>
          </a:bodyPr>
          <a:lstStyle/>
          <a:p>
            <a:r>
              <a:rPr lang="tr-TR" dirty="0">
                <a:solidFill>
                  <a:srgbClr val="FF0000"/>
                </a:solidFill>
              </a:rPr>
              <a:t>00</a:t>
            </a:r>
          </a:p>
        </p:txBody>
      </p:sp>
      <p:sp>
        <p:nvSpPr>
          <p:cNvPr id="30" name="Metin kutusu 29">
            <a:extLst>
              <a:ext uri="{FF2B5EF4-FFF2-40B4-BE49-F238E27FC236}">
                <a16:creationId xmlns:a16="http://schemas.microsoft.com/office/drawing/2014/main" id="{614BDB18-D47B-401D-8A28-F47A857AF3AF}"/>
              </a:ext>
            </a:extLst>
          </p:cNvPr>
          <p:cNvSpPr txBox="1"/>
          <p:nvPr/>
        </p:nvSpPr>
        <p:spPr>
          <a:xfrm>
            <a:off x="8477258" y="3336987"/>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11</a:t>
            </a:r>
            <a:r>
              <a:rPr lang="tr-TR" sz="2400" dirty="0">
                <a:solidFill>
                  <a:schemeClr val="accent6">
                    <a:lumMod val="75000"/>
                  </a:schemeClr>
                </a:solidFill>
              </a:rPr>
              <a:t>101</a:t>
            </a:r>
            <a:r>
              <a:rPr lang="tr-TR" sz="2400" dirty="0"/>
              <a:t>)</a:t>
            </a:r>
            <a:r>
              <a:rPr lang="tr-TR" sz="2400" baseline="-25000" dirty="0"/>
              <a:t>2 </a:t>
            </a:r>
          </a:p>
          <a:p>
            <a:endParaRPr lang="tr-TR" dirty="0"/>
          </a:p>
        </p:txBody>
      </p:sp>
      <p:sp>
        <p:nvSpPr>
          <p:cNvPr id="42" name="Şimşek İşareti 41">
            <a:extLst>
              <a:ext uri="{FF2B5EF4-FFF2-40B4-BE49-F238E27FC236}">
                <a16:creationId xmlns:a16="http://schemas.microsoft.com/office/drawing/2014/main" id="{A4C6AC7B-720A-4EAC-8980-9F145BB8E73E}"/>
              </a:ext>
            </a:extLst>
          </p:cNvPr>
          <p:cNvSpPr/>
          <p:nvPr/>
        </p:nvSpPr>
        <p:spPr>
          <a:xfrm>
            <a:off x="390756" y="2647784"/>
            <a:ext cx="749855" cy="1311441"/>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43" name="Metin kutusu 42">
            <a:extLst>
              <a:ext uri="{FF2B5EF4-FFF2-40B4-BE49-F238E27FC236}">
                <a16:creationId xmlns:a16="http://schemas.microsoft.com/office/drawing/2014/main" id="{9E6A5C4D-8121-4722-9B6E-FA4631F4DD81}"/>
              </a:ext>
            </a:extLst>
          </p:cNvPr>
          <p:cNvSpPr txBox="1"/>
          <p:nvPr/>
        </p:nvSpPr>
        <p:spPr>
          <a:xfrm>
            <a:off x="1287767" y="3580047"/>
            <a:ext cx="1474127" cy="369332"/>
          </a:xfrm>
          <a:prstGeom prst="rect">
            <a:avLst/>
          </a:prstGeom>
          <a:noFill/>
        </p:spPr>
        <p:txBody>
          <a:bodyPr wrap="square" rtlCol="0">
            <a:spAutoFit/>
          </a:bodyPr>
          <a:lstStyle/>
          <a:p>
            <a:r>
              <a:rPr lang="tr-TR" b="1" i="1" dirty="0">
                <a:solidFill>
                  <a:srgbClr val="FF0000"/>
                </a:solidFill>
              </a:rPr>
              <a:t>bulunamadı</a:t>
            </a:r>
          </a:p>
        </p:txBody>
      </p:sp>
      <p:sp>
        <p:nvSpPr>
          <p:cNvPr id="36" name="Metin kutusu 35">
            <a:extLst>
              <a:ext uri="{FF2B5EF4-FFF2-40B4-BE49-F238E27FC236}">
                <a16:creationId xmlns:a16="http://schemas.microsoft.com/office/drawing/2014/main" id="{859A7B2B-AE1A-4DF2-AA51-EEA0195EA9D0}"/>
              </a:ext>
            </a:extLst>
          </p:cNvPr>
          <p:cNvSpPr txBox="1"/>
          <p:nvPr/>
        </p:nvSpPr>
        <p:spPr>
          <a:xfrm>
            <a:off x="1833161" y="3816653"/>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11101</a:t>
            </a:r>
          </a:p>
        </p:txBody>
      </p:sp>
      <p:sp>
        <p:nvSpPr>
          <p:cNvPr id="37" name="Dikdörtgen 36">
            <a:extLst>
              <a:ext uri="{FF2B5EF4-FFF2-40B4-BE49-F238E27FC236}">
                <a16:creationId xmlns:a16="http://schemas.microsoft.com/office/drawing/2014/main" id="{7CFDC935-6DA3-4A64-8A69-1984AE84A994}"/>
              </a:ext>
            </a:extLst>
          </p:cNvPr>
          <p:cNvSpPr/>
          <p:nvPr/>
        </p:nvSpPr>
        <p:spPr>
          <a:xfrm>
            <a:off x="1152693" y="3816653"/>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38" name="Metin kutusu 37">
            <a:extLst>
              <a:ext uri="{FF2B5EF4-FFF2-40B4-BE49-F238E27FC236}">
                <a16:creationId xmlns:a16="http://schemas.microsoft.com/office/drawing/2014/main" id="{0D486D83-7EA5-4739-89BF-66CD1E0AEA60}"/>
              </a:ext>
            </a:extLst>
          </p:cNvPr>
          <p:cNvSpPr txBox="1"/>
          <p:nvPr/>
        </p:nvSpPr>
        <p:spPr>
          <a:xfrm>
            <a:off x="650712" y="3816653"/>
            <a:ext cx="501981" cy="369332"/>
          </a:xfrm>
          <a:prstGeom prst="rect">
            <a:avLst/>
          </a:prstGeom>
          <a:noFill/>
        </p:spPr>
        <p:txBody>
          <a:bodyPr wrap="square" rtlCol="0">
            <a:spAutoFit/>
          </a:bodyPr>
          <a:lstStyle/>
          <a:p>
            <a:r>
              <a:rPr lang="tr-TR" dirty="0">
                <a:solidFill>
                  <a:srgbClr val="FF0000"/>
                </a:solidFill>
              </a:rPr>
              <a:t>11</a:t>
            </a:r>
          </a:p>
        </p:txBody>
      </p:sp>
    </p:spTree>
    <p:extLst>
      <p:ext uri="{BB962C8B-B14F-4D97-AF65-F5344CB8AC3E}">
        <p14:creationId xmlns:p14="http://schemas.microsoft.com/office/powerpoint/2010/main" val="368479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4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P spid="43" grpId="0"/>
      <p:bldP spid="43" grpId="1"/>
      <p:bldP spid="36" grpId="0"/>
      <p:bldP spid="37" grpId="0" animBg="1"/>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D89E82-5E60-4497-AC4C-919D03ABD99C}"/>
              </a:ext>
            </a:extLst>
          </p:cNvPr>
          <p:cNvSpPr>
            <a:spLocks noGrp="1"/>
          </p:cNvSpPr>
          <p:nvPr>
            <p:ph type="title"/>
          </p:nvPr>
        </p:nvSpPr>
        <p:spPr/>
        <p:txBody>
          <a:bodyPr/>
          <a:lstStyle/>
          <a:p>
            <a:r>
              <a:rPr lang="tr-TR" dirty="0"/>
              <a:t>Örnek</a:t>
            </a:r>
          </a:p>
        </p:txBody>
      </p:sp>
      <p:sp>
        <p:nvSpPr>
          <p:cNvPr id="3" name="İçerik Yer Tutucusu 2">
            <a:extLst>
              <a:ext uri="{FF2B5EF4-FFF2-40B4-BE49-F238E27FC236}">
                <a16:creationId xmlns:a16="http://schemas.microsoft.com/office/drawing/2014/main" id="{247ABE1F-366B-4768-9F35-9D1315654F35}"/>
              </a:ext>
            </a:extLst>
          </p:cNvPr>
          <p:cNvSpPr>
            <a:spLocks noGrp="1"/>
          </p:cNvSpPr>
          <p:nvPr>
            <p:ph idx="1"/>
          </p:nvPr>
        </p:nvSpPr>
        <p:spPr>
          <a:xfrm>
            <a:off x="4076699" y="1235676"/>
            <a:ext cx="7843451" cy="4941287"/>
          </a:xfrm>
        </p:spPr>
        <p:txBody>
          <a:bodyPr/>
          <a:lstStyle/>
          <a:p>
            <a:pPr marL="0" indent="0">
              <a:buNone/>
            </a:pPr>
            <a:r>
              <a:rPr lang="tr-TR" dirty="0"/>
              <a:t>Sırası ile aşağıdaki adreslere erişiliyor. </a:t>
            </a:r>
          </a:p>
          <a:p>
            <a:pPr marL="0" indent="0">
              <a:buNone/>
            </a:pPr>
            <a:r>
              <a:rPr lang="tr-TR" dirty="0"/>
              <a:t>Önbelleğin son durumu ne olur?</a:t>
            </a:r>
          </a:p>
          <a:p>
            <a:pPr lvl="1"/>
            <a:r>
              <a:rPr lang="tr-TR" sz="2800" dirty="0"/>
              <a:t>(10001)</a:t>
            </a:r>
            <a:r>
              <a:rPr lang="tr-TR" sz="2800" baseline="-25000" dirty="0"/>
              <a:t>2</a:t>
            </a:r>
          </a:p>
          <a:p>
            <a:pPr lvl="1"/>
            <a:r>
              <a:rPr lang="tr-TR" sz="2800" dirty="0"/>
              <a:t>(11000)</a:t>
            </a:r>
            <a:r>
              <a:rPr lang="tr-TR" sz="2800" baseline="-25000" dirty="0"/>
              <a:t>2</a:t>
            </a:r>
            <a:endParaRPr lang="tr-TR" sz="2800" dirty="0"/>
          </a:p>
          <a:p>
            <a:pPr lvl="1"/>
            <a:r>
              <a:rPr lang="tr-TR" sz="2800" dirty="0"/>
              <a:t>(00100)</a:t>
            </a:r>
            <a:r>
              <a:rPr lang="tr-TR" sz="2800" baseline="-25000" dirty="0"/>
              <a:t>2</a:t>
            </a:r>
            <a:endParaRPr lang="tr-TR" sz="2800" dirty="0"/>
          </a:p>
          <a:p>
            <a:pPr lvl="1"/>
            <a:r>
              <a:rPr lang="tr-TR" sz="2800" dirty="0"/>
              <a:t>(11101)</a:t>
            </a:r>
            <a:r>
              <a:rPr lang="tr-TR" sz="2800" baseline="-25000" dirty="0"/>
              <a:t>2</a:t>
            </a:r>
            <a:endParaRPr lang="tr-TR" sz="2800" dirty="0"/>
          </a:p>
          <a:p>
            <a:pPr lvl="1"/>
            <a:r>
              <a:rPr lang="tr-TR" sz="2800" dirty="0"/>
              <a:t>(11001)</a:t>
            </a:r>
            <a:r>
              <a:rPr lang="tr-TR" sz="2800" baseline="-25000" dirty="0"/>
              <a:t>2</a:t>
            </a:r>
            <a:endParaRPr lang="tr-TR" sz="2800" dirty="0"/>
          </a:p>
        </p:txBody>
      </p:sp>
      <p:sp>
        <p:nvSpPr>
          <p:cNvPr id="4" name="Slayt Numarası Yer Tutucusu 3">
            <a:extLst>
              <a:ext uri="{FF2B5EF4-FFF2-40B4-BE49-F238E27FC236}">
                <a16:creationId xmlns:a16="http://schemas.microsoft.com/office/drawing/2014/main" id="{F204AD7F-D125-401C-A378-D903E29134C7}"/>
              </a:ext>
            </a:extLst>
          </p:cNvPr>
          <p:cNvSpPr>
            <a:spLocks noGrp="1"/>
          </p:cNvSpPr>
          <p:nvPr>
            <p:ph type="sldNum" sz="quarter" idx="12"/>
          </p:nvPr>
        </p:nvSpPr>
        <p:spPr/>
        <p:txBody>
          <a:bodyPr/>
          <a:lstStyle/>
          <a:p>
            <a:fld id="{320A84BC-3F9E-4B08-9743-FC4E27FA5126}" type="slidenum">
              <a:rPr lang="tr-TR" smtClean="0"/>
              <a:t>14</a:t>
            </a:fld>
            <a:endParaRPr lang="tr-TR"/>
          </a:p>
        </p:txBody>
      </p:sp>
      <p:graphicFrame>
        <p:nvGraphicFramePr>
          <p:cNvPr id="6" name="Tablo 7">
            <a:extLst>
              <a:ext uri="{FF2B5EF4-FFF2-40B4-BE49-F238E27FC236}">
                <a16:creationId xmlns:a16="http://schemas.microsoft.com/office/drawing/2014/main" id="{B4776534-05B9-4E5A-85FD-699E1961243C}"/>
              </a:ext>
            </a:extLst>
          </p:cNvPr>
          <p:cNvGraphicFramePr>
            <a:graphicFrameLocks noGrp="1"/>
          </p:cNvGraphicFramePr>
          <p:nvPr/>
        </p:nvGraphicFramePr>
        <p:xfrm>
          <a:off x="499624" y="1716699"/>
          <a:ext cx="3281121" cy="3298808"/>
        </p:xfrm>
        <a:graphic>
          <a:graphicData uri="http://schemas.openxmlformats.org/drawingml/2006/table">
            <a:tbl>
              <a:tblPr firstRow="1" bandRow="1">
                <a:tableStyleId>{0505E3EF-67EA-436B-97B2-0124C06EBD24}</a:tableStyleId>
              </a:tblPr>
              <a:tblGrid>
                <a:gridCol w="595751">
                  <a:extLst>
                    <a:ext uri="{9D8B030D-6E8A-4147-A177-3AD203B41FA5}">
                      <a16:colId xmlns:a16="http://schemas.microsoft.com/office/drawing/2014/main" val="3819321008"/>
                    </a:ext>
                  </a:extLst>
                </a:gridCol>
                <a:gridCol w="622494">
                  <a:extLst>
                    <a:ext uri="{9D8B030D-6E8A-4147-A177-3AD203B41FA5}">
                      <a16:colId xmlns:a16="http://schemas.microsoft.com/office/drawing/2014/main" val="288280332"/>
                    </a:ext>
                  </a:extLst>
                </a:gridCol>
                <a:gridCol w="1441144">
                  <a:extLst>
                    <a:ext uri="{9D8B030D-6E8A-4147-A177-3AD203B41FA5}">
                      <a16:colId xmlns:a16="http://schemas.microsoft.com/office/drawing/2014/main" val="3719010146"/>
                    </a:ext>
                  </a:extLst>
                </a:gridCol>
                <a:gridCol w="621732">
                  <a:extLst>
                    <a:ext uri="{9D8B030D-6E8A-4147-A177-3AD203B41FA5}">
                      <a16:colId xmlns:a16="http://schemas.microsoft.com/office/drawing/2014/main" val="3975351012"/>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tr-TR" b="0" dirty="0"/>
                        <a:t>0</a:t>
                      </a:r>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tr-TR" sz="2000" b="0" dirty="0"/>
                        <a:t>000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001</a:t>
                      </a:r>
                      <a:endParaRPr lang="tr-TR" sz="2000" baseline="-25000" dirty="0"/>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tr-TR" b="0" dirty="0"/>
                        <a:t>0</a:t>
                      </a:r>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tr-TR" sz="2000" dirty="0"/>
                        <a:t>111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4027642"/>
                  </a:ext>
                </a:extLst>
              </a:tr>
            </a:tbl>
          </a:graphicData>
        </a:graphic>
      </p:graphicFrame>
      <p:sp>
        <p:nvSpPr>
          <p:cNvPr id="8" name="Metin kutusu 7">
            <a:extLst>
              <a:ext uri="{FF2B5EF4-FFF2-40B4-BE49-F238E27FC236}">
                <a16:creationId xmlns:a16="http://schemas.microsoft.com/office/drawing/2014/main" id="{810DEA05-002A-4F83-B31C-AC6CC45B3B19}"/>
              </a:ext>
            </a:extLst>
          </p:cNvPr>
          <p:cNvSpPr txBox="1"/>
          <p:nvPr/>
        </p:nvSpPr>
        <p:spPr>
          <a:xfrm>
            <a:off x="338722" y="1360556"/>
            <a:ext cx="1116784" cy="369332"/>
          </a:xfrm>
          <a:prstGeom prst="rect">
            <a:avLst/>
          </a:prstGeom>
          <a:noFill/>
        </p:spPr>
        <p:txBody>
          <a:bodyPr wrap="square" rtlCol="0">
            <a:spAutoFit/>
          </a:bodyPr>
          <a:lstStyle/>
          <a:p>
            <a:r>
              <a:rPr lang="tr-TR" b="1" dirty="0"/>
              <a:t>Etiket</a:t>
            </a:r>
          </a:p>
        </p:txBody>
      </p:sp>
      <p:sp>
        <p:nvSpPr>
          <p:cNvPr id="10" name="Metin kutusu 9">
            <a:extLst>
              <a:ext uri="{FF2B5EF4-FFF2-40B4-BE49-F238E27FC236}">
                <a16:creationId xmlns:a16="http://schemas.microsoft.com/office/drawing/2014/main" id="{9CE305DA-BB78-4776-8552-B8EC25079B22}"/>
              </a:ext>
            </a:extLst>
          </p:cNvPr>
          <p:cNvSpPr txBox="1"/>
          <p:nvPr/>
        </p:nvSpPr>
        <p:spPr>
          <a:xfrm>
            <a:off x="1080550" y="1331981"/>
            <a:ext cx="1116784" cy="369332"/>
          </a:xfrm>
          <a:prstGeom prst="rect">
            <a:avLst/>
          </a:prstGeom>
          <a:noFill/>
        </p:spPr>
        <p:txBody>
          <a:bodyPr wrap="square" rtlCol="0">
            <a:spAutoFit/>
          </a:bodyPr>
          <a:lstStyle/>
          <a:p>
            <a:r>
              <a:rPr lang="tr-TR" b="1" dirty="0"/>
              <a:t>Geçerli</a:t>
            </a:r>
          </a:p>
        </p:txBody>
      </p:sp>
      <p:sp>
        <p:nvSpPr>
          <p:cNvPr id="12" name="Metin kutusu 11">
            <a:extLst>
              <a:ext uri="{FF2B5EF4-FFF2-40B4-BE49-F238E27FC236}">
                <a16:creationId xmlns:a16="http://schemas.microsoft.com/office/drawing/2014/main" id="{70B88544-48CC-45D8-993D-BBEF52B8B039}"/>
              </a:ext>
            </a:extLst>
          </p:cNvPr>
          <p:cNvSpPr txBox="1"/>
          <p:nvPr/>
        </p:nvSpPr>
        <p:spPr>
          <a:xfrm>
            <a:off x="499624" y="5143500"/>
            <a:ext cx="3005576" cy="369332"/>
          </a:xfrm>
          <a:prstGeom prst="rect">
            <a:avLst/>
          </a:prstGeom>
          <a:noFill/>
        </p:spPr>
        <p:txBody>
          <a:bodyPr wrap="square" rtlCol="0">
            <a:spAutoFit/>
          </a:bodyPr>
          <a:lstStyle/>
          <a:p>
            <a:pPr algn="ctr"/>
            <a:r>
              <a:rPr lang="tr-TR" b="1" dirty="0"/>
              <a:t>Önbellek</a:t>
            </a:r>
          </a:p>
        </p:txBody>
      </p:sp>
      <p:sp>
        <p:nvSpPr>
          <p:cNvPr id="13" name="Metin kutusu 12">
            <a:extLst>
              <a:ext uri="{FF2B5EF4-FFF2-40B4-BE49-F238E27FC236}">
                <a16:creationId xmlns:a16="http://schemas.microsoft.com/office/drawing/2014/main" id="{82143EB7-C9A1-44E3-BB68-B06F7EB8FECA}"/>
              </a:ext>
            </a:extLst>
          </p:cNvPr>
          <p:cNvSpPr txBox="1"/>
          <p:nvPr/>
        </p:nvSpPr>
        <p:spPr>
          <a:xfrm>
            <a:off x="8460386" y="2172724"/>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10</a:t>
            </a:r>
            <a:r>
              <a:rPr lang="tr-TR" sz="2400" dirty="0">
                <a:solidFill>
                  <a:schemeClr val="accent6">
                    <a:lumMod val="75000"/>
                  </a:schemeClr>
                </a:solidFill>
              </a:rPr>
              <a:t>001</a:t>
            </a:r>
            <a:r>
              <a:rPr lang="tr-TR" sz="2400" dirty="0"/>
              <a:t>)</a:t>
            </a:r>
            <a:r>
              <a:rPr lang="tr-TR" sz="2400" baseline="-25000" dirty="0"/>
              <a:t>2 </a:t>
            </a:r>
          </a:p>
          <a:p>
            <a:endParaRPr lang="tr-TR" dirty="0"/>
          </a:p>
        </p:txBody>
      </p:sp>
      <p:cxnSp>
        <p:nvCxnSpPr>
          <p:cNvPr id="15" name="Düz Ok Bağlayıcısı 14">
            <a:extLst>
              <a:ext uri="{FF2B5EF4-FFF2-40B4-BE49-F238E27FC236}">
                <a16:creationId xmlns:a16="http://schemas.microsoft.com/office/drawing/2014/main" id="{7A33AD0E-7865-43D4-9166-1D953F29E24C}"/>
              </a:ext>
            </a:extLst>
          </p:cNvPr>
          <p:cNvCxnSpPr>
            <a:cxnSpLocks/>
          </p:cNvCxnSpPr>
          <p:nvPr/>
        </p:nvCxnSpPr>
        <p:spPr>
          <a:xfrm flipH="1">
            <a:off x="7905750" y="2402912"/>
            <a:ext cx="6396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3D137D5B-3051-448B-B079-09BB46836917}"/>
              </a:ext>
            </a:extLst>
          </p:cNvPr>
          <p:cNvCxnSpPr>
            <a:cxnSpLocks/>
          </p:cNvCxnSpPr>
          <p:nvPr/>
        </p:nvCxnSpPr>
        <p:spPr>
          <a:xfrm>
            <a:off x="9722103" y="2402912"/>
            <a:ext cx="650427"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Metin kutusu 17">
            <a:extLst>
              <a:ext uri="{FF2B5EF4-FFF2-40B4-BE49-F238E27FC236}">
                <a16:creationId xmlns:a16="http://schemas.microsoft.com/office/drawing/2014/main" id="{986216A2-AB1C-4B29-AD1F-F79694513680}"/>
              </a:ext>
            </a:extLst>
          </p:cNvPr>
          <p:cNvSpPr txBox="1"/>
          <p:nvPr/>
        </p:nvSpPr>
        <p:spPr>
          <a:xfrm>
            <a:off x="7124505" y="2218246"/>
            <a:ext cx="842962" cy="369332"/>
          </a:xfrm>
          <a:prstGeom prst="rect">
            <a:avLst/>
          </a:prstGeom>
          <a:noFill/>
        </p:spPr>
        <p:txBody>
          <a:bodyPr wrap="square" rtlCol="0">
            <a:spAutoFit/>
          </a:bodyPr>
          <a:lstStyle/>
          <a:p>
            <a:r>
              <a:rPr lang="tr-TR" dirty="0"/>
              <a:t>etiket</a:t>
            </a:r>
          </a:p>
        </p:txBody>
      </p:sp>
      <p:sp>
        <p:nvSpPr>
          <p:cNvPr id="19" name="Metin kutusu 18">
            <a:extLst>
              <a:ext uri="{FF2B5EF4-FFF2-40B4-BE49-F238E27FC236}">
                <a16:creationId xmlns:a16="http://schemas.microsoft.com/office/drawing/2014/main" id="{20E72E8B-54A1-44CB-BC54-153FD9580C98}"/>
              </a:ext>
            </a:extLst>
          </p:cNvPr>
          <p:cNvSpPr txBox="1"/>
          <p:nvPr/>
        </p:nvSpPr>
        <p:spPr>
          <a:xfrm>
            <a:off x="10389402" y="2191774"/>
            <a:ext cx="756938" cy="369332"/>
          </a:xfrm>
          <a:prstGeom prst="rect">
            <a:avLst/>
          </a:prstGeom>
          <a:noFill/>
        </p:spPr>
        <p:txBody>
          <a:bodyPr wrap="none" rtlCol="0">
            <a:spAutoFit/>
          </a:bodyPr>
          <a:lstStyle/>
          <a:p>
            <a:r>
              <a:rPr lang="tr-TR" dirty="0" err="1"/>
              <a:t>index</a:t>
            </a:r>
            <a:endParaRPr lang="tr-TR" dirty="0"/>
          </a:p>
        </p:txBody>
      </p:sp>
      <p:sp>
        <p:nvSpPr>
          <p:cNvPr id="20" name="Metin kutusu 19">
            <a:extLst>
              <a:ext uri="{FF2B5EF4-FFF2-40B4-BE49-F238E27FC236}">
                <a16:creationId xmlns:a16="http://schemas.microsoft.com/office/drawing/2014/main" id="{BC3B90BB-1A69-4E5F-BF2D-26A8EEABDA9C}"/>
              </a:ext>
            </a:extLst>
          </p:cNvPr>
          <p:cNvSpPr txBox="1"/>
          <p:nvPr/>
        </p:nvSpPr>
        <p:spPr>
          <a:xfrm>
            <a:off x="1806010" y="2145950"/>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10001</a:t>
            </a:r>
          </a:p>
        </p:txBody>
      </p:sp>
      <p:sp>
        <p:nvSpPr>
          <p:cNvPr id="21" name="Dikdörtgen 20">
            <a:extLst>
              <a:ext uri="{FF2B5EF4-FFF2-40B4-BE49-F238E27FC236}">
                <a16:creationId xmlns:a16="http://schemas.microsoft.com/office/drawing/2014/main" id="{567FA027-6E42-49A7-A99B-0744045794C0}"/>
              </a:ext>
            </a:extLst>
          </p:cNvPr>
          <p:cNvSpPr/>
          <p:nvPr/>
        </p:nvSpPr>
        <p:spPr>
          <a:xfrm>
            <a:off x="1125542" y="2145950"/>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22" name="Metin kutusu 21">
            <a:extLst>
              <a:ext uri="{FF2B5EF4-FFF2-40B4-BE49-F238E27FC236}">
                <a16:creationId xmlns:a16="http://schemas.microsoft.com/office/drawing/2014/main" id="{89DEE747-1A6C-4C00-BD90-264CE0E43D42}"/>
              </a:ext>
            </a:extLst>
          </p:cNvPr>
          <p:cNvSpPr txBox="1"/>
          <p:nvPr/>
        </p:nvSpPr>
        <p:spPr>
          <a:xfrm>
            <a:off x="623561" y="2145950"/>
            <a:ext cx="501981" cy="369332"/>
          </a:xfrm>
          <a:prstGeom prst="rect">
            <a:avLst/>
          </a:prstGeom>
          <a:noFill/>
        </p:spPr>
        <p:txBody>
          <a:bodyPr wrap="square" rtlCol="0">
            <a:spAutoFit/>
          </a:bodyPr>
          <a:lstStyle/>
          <a:p>
            <a:r>
              <a:rPr lang="tr-TR" dirty="0">
                <a:solidFill>
                  <a:srgbClr val="FF0000"/>
                </a:solidFill>
              </a:rPr>
              <a:t>10</a:t>
            </a:r>
          </a:p>
        </p:txBody>
      </p:sp>
      <p:sp>
        <p:nvSpPr>
          <p:cNvPr id="25" name="Metin kutusu 24">
            <a:extLst>
              <a:ext uri="{FF2B5EF4-FFF2-40B4-BE49-F238E27FC236}">
                <a16:creationId xmlns:a16="http://schemas.microsoft.com/office/drawing/2014/main" id="{C0FCCACC-EE8B-4761-9AE5-A285D900CE62}"/>
              </a:ext>
            </a:extLst>
          </p:cNvPr>
          <p:cNvSpPr txBox="1"/>
          <p:nvPr/>
        </p:nvSpPr>
        <p:spPr>
          <a:xfrm>
            <a:off x="1821079" y="1724678"/>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11000</a:t>
            </a:r>
          </a:p>
        </p:txBody>
      </p:sp>
      <p:sp>
        <p:nvSpPr>
          <p:cNvPr id="26" name="Dikdörtgen 25">
            <a:extLst>
              <a:ext uri="{FF2B5EF4-FFF2-40B4-BE49-F238E27FC236}">
                <a16:creationId xmlns:a16="http://schemas.microsoft.com/office/drawing/2014/main" id="{114FAC80-6E8F-469F-A69B-CA90BE389671}"/>
              </a:ext>
            </a:extLst>
          </p:cNvPr>
          <p:cNvSpPr/>
          <p:nvPr/>
        </p:nvSpPr>
        <p:spPr>
          <a:xfrm>
            <a:off x="1140611" y="1724678"/>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27" name="Metin kutusu 26">
            <a:extLst>
              <a:ext uri="{FF2B5EF4-FFF2-40B4-BE49-F238E27FC236}">
                <a16:creationId xmlns:a16="http://schemas.microsoft.com/office/drawing/2014/main" id="{68FD96D4-87BF-4E17-943B-C7344B96E8BC}"/>
              </a:ext>
            </a:extLst>
          </p:cNvPr>
          <p:cNvSpPr txBox="1"/>
          <p:nvPr/>
        </p:nvSpPr>
        <p:spPr>
          <a:xfrm>
            <a:off x="638630" y="1724678"/>
            <a:ext cx="501981" cy="369332"/>
          </a:xfrm>
          <a:prstGeom prst="rect">
            <a:avLst/>
          </a:prstGeom>
          <a:noFill/>
        </p:spPr>
        <p:txBody>
          <a:bodyPr wrap="square" rtlCol="0">
            <a:spAutoFit/>
          </a:bodyPr>
          <a:lstStyle/>
          <a:p>
            <a:r>
              <a:rPr lang="tr-TR" dirty="0">
                <a:solidFill>
                  <a:srgbClr val="FF0000"/>
                </a:solidFill>
              </a:rPr>
              <a:t>11</a:t>
            </a:r>
          </a:p>
        </p:txBody>
      </p:sp>
      <p:sp>
        <p:nvSpPr>
          <p:cNvPr id="33" name="Metin kutusu 32">
            <a:extLst>
              <a:ext uri="{FF2B5EF4-FFF2-40B4-BE49-F238E27FC236}">
                <a16:creationId xmlns:a16="http://schemas.microsoft.com/office/drawing/2014/main" id="{758193BF-1F17-4BC4-82E2-D14312CBBFB6}"/>
              </a:ext>
            </a:extLst>
          </p:cNvPr>
          <p:cNvSpPr txBox="1"/>
          <p:nvPr/>
        </p:nvSpPr>
        <p:spPr>
          <a:xfrm>
            <a:off x="2542222" y="1144710"/>
            <a:ext cx="1160895" cy="369332"/>
          </a:xfrm>
          <a:prstGeom prst="rect">
            <a:avLst/>
          </a:prstGeom>
          <a:noFill/>
        </p:spPr>
        <p:txBody>
          <a:bodyPr wrap="none" rtlCol="0">
            <a:spAutoFit/>
          </a:bodyPr>
          <a:lstStyle/>
          <a:p>
            <a:r>
              <a:rPr lang="tr-TR" dirty="0"/>
              <a:t>index:001</a:t>
            </a:r>
          </a:p>
        </p:txBody>
      </p:sp>
      <p:cxnSp>
        <p:nvCxnSpPr>
          <p:cNvPr id="35" name="Bağlayıcı: Dirsek 34">
            <a:extLst>
              <a:ext uri="{FF2B5EF4-FFF2-40B4-BE49-F238E27FC236}">
                <a16:creationId xmlns:a16="http://schemas.microsoft.com/office/drawing/2014/main" id="{26100870-EEDC-49EA-8E84-B666202D8429}"/>
              </a:ext>
            </a:extLst>
          </p:cNvPr>
          <p:cNvCxnSpPr>
            <a:cxnSpLocks/>
            <a:stCxn id="33" idx="3"/>
          </p:cNvCxnSpPr>
          <p:nvPr/>
        </p:nvCxnSpPr>
        <p:spPr>
          <a:xfrm flipH="1">
            <a:off x="3480704" y="1329376"/>
            <a:ext cx="222413" cy="1073536"/>
          </a:xfrm>
          <a:prstGeom prst="bentConnector4">
            <a:avLst>
              <a:gd name="adj1" fmla="val -102782"/>
              <a:gd name="adj2" fmla="val 9852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Dikdörtgen: Köşeleri Yuvarlatılmış 40">
            <a:extLst>
              <a:ext uri="{FF2B5EF4-FFF2-40B4-BE49-F238E27FC236}">
                <a16:creationId xmlns:a16="http://schemas.microsoft.com/office/drawing/2014/main" id="{63B147EE-EB21-4B7D-9A47-20A0C2B84B3C}"/>
              </a:ext>
            </a:extLst>
          </p:cNvPr>
          <p:cNvSpPr/>
          <p:nvPr/>
        </p:nvSpPr>
        <p:spPr>
          <a:xfrm>
            <a:off x="3290756" y="333476"/>
            <a:ext cx="6144578" cy="817794"/>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dirty="0"/>
              <a:t>Var olan veri bir </a:t>
            </a:r>
            <a:r>
              <a:rPr lang="tr-TR" dirty="0" err="1"/>
              <a:t>sonaki</a:t>
            </a:r>
            <a:r>
              <a:rPr lang="tr-TR" dirty="0"/>
              <a:t> seviye belleğe yazılır. Bir sonraki seviyeden istenen veri getirilir</a:t>
            </a:r>
          </a:p>
        </p:txBody>
      </p:sp>
      <p:sp>
        <p:nvSpPr>
          <p:cNvPr id="45" name="Metin kutusu 44">
            <a:extLst>
              <a:ext uri="{FF2B5EF4-FFF2-40B4-BE49-F238E27FC236}">
                <a16:creationId xmlns:a16="http://schemas.microsoft.com/office/drawing/2014/main" id="{F33D7D9C-DA36-42BF-B60C-AAA0F218CD13}"/>
              </a:ext>
            </a:extLst>
          </p:cNvPr>
          <p:cNvSpPr txBox="1"/>
          <p:nvPr/>
        </p:nvSpPr>
        <p:spPr>
          <a:xfrm>
            <a:off x="8477258" y="2542056"/>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11</a:t>
            </a:r>
            <a:r>
              <a:rPr lang="tr-TR" sz="2400" dirty="0">
                <a:solidFill>
                  <a:schemeClr val="accent6">
                    <a:lumMod val="75000"/>
                  </a:schemeClr>
                </a:solidFill>
              </a:rPr>
              <a:t>000</a:t>
            </a:r>
            <a:r>
              <a:rPr lang="tr-TR" sz="2400" dirty="0"/>
              <a:t>)</a:t>
            </a:r>
            <a:r>
              <a:rPr lang="tr-TR" sz="2400" baseline="-25000" dirty="0"/>
              <a:t>2 </a:t>
            </a:r>
          </a:p>
          <a:p>
            <a:endParaRPr lang="tr-TR" dirty="0"/>
          </a:p>
        </p:txBody>
      </p:sp>
      <p:sp>
        <p:nvSpPr>
          <p:cNvPr id="28" name="Metin kutusu 27">
            <a:extLst>
              <a:ext uri="{FF2B5EF4-FFF2-40B4-BE49-F238E27FC236}">
                <a16:creationId xmlns:a16="http://schemas.microsoft.com/office/drawing/2014/main" id="{DF3FA575-7AB7-40D6-8F09-EF4990CD9F6E}"/>
              </a:ext>
            </a:extLst>
          </p:cNvPr>
          <p:cNvSpPr txBox="1"/>
          <p:nvPr/>
        </p:nvSpPr>
        <p:spPr>
          <a:xfrm>
            <a:off x="8468822" y="2911388"/>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00</a:t>
            </a:r>
            <a:r>
              <a:rPr lang="tr-TR" sz="2400" dirty="0">
                <a:solidFill>
                  <a:schemeClr val="accent6">
                    <a:lumMod val="75000"/>
                  </a:schemeClr>
                </a:solidFill>
              </a:rPr>
              <a:t>100</a:t>
            </a:r>
            <a:r>
              <a:rPr lang="tr-TR" sz="2400" dirty="0"/>
              <a:t>)</a:t>
            </a:r>
            <a:r>
              <a:rPr lang="tr-TR" sz="2400" baseline="-25000" dirty="0"/>
              <a:t>2 </a:t>
            </a:r>
          </a:p>
          <a:p>
            <a:endParaRPr lang="tr-TR" dirty="0"/>
          </a:p>
        </p:txBody>
      </p:sp>
      <p:sp>
        <p:nvSpPr>
          <p:cNvPr id="31" name="Metin kutusu 30">
            <a:extLst>
              <a:ext uri="{FF2B5EF4-FFF2-40B4-BE49-F238E27FC236}">
                <a16:creationId xmlns:a16="http://schemas.microsoft.com/office/drawing/2014/main" id="{FC3348EF-B7D4-45BC-8632-3480810468FD}"/>
              </a:ext>
            </a:extLst>
          </p:cNvPr>
          <p:cNvSpPr txBox="1"/>
          <p:nvPr/>
        </p:nvSpPr>
        <p:spPr>
          <a:xfrm>
            <a:off x="1821079" y="3396062"/>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00100</a:t>
            </a:r>
          </a:p>
        </p:txBody>
      </p:sp>
      <p:sp>
        <p:nvSpPr>
          <p:cNvPr id="32" name="Dikdörtgen 31">
            <a:extLst>
              <a:ext uri="{FF2B5EF4-FFF2-40B4-BE49-F238E27FC236}">
                <a16:creationId xmlns:a16="http://schemas.microsoft.com/office/drawing/2014/main" id="{CDB4383B-612C-42D1-9781-4C418BE5CE02}"/>
              </a:ext>
            </a:extLst>
          </p:cNvPr>
          <p:cNvSpPr/>
          <p:nvPr/>
        </p:nvSpPr>
        <p:spPr>
          <a:xfrm>
            <a:off x="1140611" y="3396062"/>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34" name="Metin kutusu 33">
            <a:extLst>
              <a:ext uri="{FF2B5EF4-FFF2-40B4-BE49-F238E27FC236}">
                <a16:creationId xmlns:a16="http://schemas.microsoft.com/office/drawing/2014/main" id="{99A3B0D8-38EE-48A8-A439-AD06BE84BDCA}"/>
              </a:ext>
            </a:extLst>
          </p:cNvPr>
          <p:cNvSpPr txBox="1"/>
          <p:nvPr/>
        </p:nvSpPr>
        <p:spPr>
          <a:xfrm>
            <a:off x="638630" y="3396062"/>
            <a:ext cx="501981" cy="369332"/>
          </a:xfrm>
          <a:prstGeom prst="rect">
            <a:avLst/>
          </a:prstGeom>
          <a:noFill/>
        </p:spPr>
        <p:txBody>
          <a:bodyPr wrap="square" rtlCol="0">
            <a:spAutoFit/>
          </a:bodyPr>
          <a:lstStyle/>
          <a:p>
            <a:r>
              <a:rPr lang="tr-TR" dirty="0">
                <a:solidFill>
                  <a:srgbClr val="FF0000"/>
                </a:solidFill>
              </a:rPr>
              <a:t>00</a:t>
            </a:r>
          </a:p>
        </p:txBody>
      </p:sp>
      <p:sp>
        <p:nvSpPr>
          <p:cNvPr id="30" name="Metin kutusu 29">
            <a:extLst>
              <a:ext uri="{FF2B5EF4-FFF2-40B4-BE49-F238E27FC236}">
                <a16:creationId xmlns:a16="http://schemas.microsoft.com/office/drawing/2014/main" id="{614BDB18-D47B-401D-8A28-F47A857AF3AF}"/>
              </a:ext>
            </a:extLst>
          </p:cNvPr>
          <p:cNvSpPr txBox="1"/>
          <p:nvPr/>
        </p:nvSpPr>
        <p:spPr>
          <a:xfrm>
            <a:off x="8477258" y="3336987"/>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11</a:t>
            </a:r>
            <a:r>
              <a:rPr lang="tr-TR" sz="2400" dirty="0">
                <a:solidFill>
                  <a:schemeClr val="accent6">
                    <a:lumMod val="75000"/>
                  </a:schemeClr>
                </a:solidFill>
              </a:rPr>
              <a:t>101</a:t>
            </a:r>
            <a:r>
              <a:rPr lang="tr-TR" sz="2400" dirty="0"/>
              <a:t>)</a:t>
            </a:r>
            <a:r>
              <a:rPr lang="tr-TR" sz="2400" baseline="-25000" dirty="0"/>
              <a:t>2 </a:t>
            </a:r>
          </a:p>
          <a:p>
            <a:endParaRPr lang="tr-TR" dirty="0"/>
          </a:p>
        </p:txBody>
      </p:sp>
      <p:sp>
        <p:nvSpPr>
          <p:cNvPr id="42" name="Şimşek İşareti 41">
            <a:extLst>
              <a:ext uri="{FF2B5EF4-FFF2-40B4-BE49-F238E27FC236}">
                <a16:creationId xmlns:a16="http://schemas.microsoft.com/office/drawing/2014/main" id="{A4C6AC7B-720A-4EAC-8980-9F145BB8E73E}"/>
              </a:ext>
            </a:extLst>
          </p:cNvPr>
          <p:cNvSpPr/>
          <p:nvPr/>
        </p:nvSpPr>
        <p:spPr>
          <a:xfrm>
            <a:off x="-152433" y="1033862"/>
            <a:ext cx="749855" cy="1311441"/>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43" name="Metin kutusu 42">
            <a:extLst>
              <a:ext uri="{FF2B5EF4-FFF2-40B4-BE49-F238E27FC236}">
                <a16:creationId xmlns:a16="http://schemas.microsoft.com/office/drawing/2014/main" id="{9E6A5C4D-8121-4722-9B6E-FA4631F4DD81}"/>
              </a:ext>
            </a:extLst>
          </p:cNvPr>
          <p:cNvSpPr txBox="1"/>
          <p:nvPr/>
        </p:nvSpPr>
        <p:spPr>
          <a:xfrm>
            <a:off x="421228" y="876706"/>
            <a:ext cx="2229351" cy="646331"/>
          </a:xfrm>
          <a:prstGeom prst="rect">
            <a:avLst/>
          </a:prstGeom>
          <a:noFill/>
        </p:spPr>
        <p:txBody>
          <a:bodyPr wrap="square" rtlCol="0">
            <a:spAutoFit/>
          </a:bodyPr>
          <a:lstStyle/>
          <a:p>
            <a:r>
              <a:rPr lang="tr-TR" b="1" i="1" dirty="0">
                <a:solidFill>
                  <a:srgbClr val="FF0000"/>
                </a:solidFill>
              </a:rPr>
              <a:t>Etiketler aynı değil: bulunamadı</a:t>
            </a:r>
          </a:p>
        </p:txBody>
      </p:sp>
      <p:sp>
        <p:nvSpPr>
          <p:cNvPr id="36" name="Metin kutusu 35">
            <a:extLst>
              <a:ext uri="{FF2B5EF4-FFF2-40B4-BE49-F238E27FC236}">
                <a16:creationId xmlns:a16="http://schemas.microsoft.com/office/drawing/2014/main" id="{859A7B2B-AE1A-4DF2-AA51-EEA0195EA9D0}"/>
              </a:ext>
            </a:extLst>
          </p:cNvPr>
          <p:cNvSpPr txBox="1"/>
          <p:nvPr/>
        </p:nvSpPr>
        <p:spPr>
          <a:xfrm>
            <a:off x="1833161" y="3816653"/>
            <a:ext cx="1513792" cy="369332"/>
          </a:xfrm>
          <a:prstGeom prst="rect">
            <a:avLst/>
          </a:prstGeom>
          <a:noFill/>
        </p:spPr>
        <p:txBody>
          <a:bodyPr wrap="square" rtlCol="0">
            <a:spAutoFit/>
          </a:bodyPr>
          <a:lstStyle/>
          <a:p>
            <a:r>
              <a:rPr lang="tr-TR" dirty="0">
                <a:solidFill>
                  <a:srgbClr val="FF0000"/>
                </a:solidFill>
              </a:rPr>
              <a:t>Veri</a:t>
            </a:r>
            <a:r>
              <a:rPr lang="tr-TR" baseline="-25000" dirty="0">
                <a:solidFill>
                  <a:srgbClr val="FF0000"/>
                </a:solidFill>
              </a:rPr>
              <a:t>11101</a:t>
            </a:r>
          </a:p>
        </p:txBody>
      </p:sp>
      <p:sp>
        <p:nvSpPr>
          <p:cNvPr id="37" name="Dikdörtgen 36">
            <a:extLst>
              <a:ext uri="{FF2B5EF4-FFF2-40B4-BE49-F238E27FC236}">
                <a16:creationId xmlns:a16="http://schemas.microsoft.com/office/drawing/2014/main" id="{7CFDC935-6DA3-4A64-8A69-1984AE84A994}"/>
              </a:ext>
            </a:extLst>
          </p:cNvPr>
          <p:cNvSpPr/>
          <p:nvPr/>
        </p:nvSpPr>
        <p:spPr>
          <a:xfrm>
            <a:off x="1152693" y="3816653"/>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38" name="Metin kutusu 37">
            <a:extLst>
              <a:ext uri="{FF2B5EF4-FFF2-40B4-BE49-F238E27FC236}">
                <a16:creationId xmlns:a16="http://schemas.microsoft.com/office/drawing/2014/main" id="{0D486D83-7EA5-4739-89BF-66CD1E0AEA60}"/>
              </a:ext>
            </a:extLst>
          </p:cNvPr>
          <p:cNvSpPr txBox="1"/>
          <p:nvPr/>
        </p:nvSpPr>
        <p:spPr>
          <a:xfrm>
            <a:off x="650712" y="3816653"/>
            <a:ext cx="501981" cy="369332"/>
          </a:xfrm>
          <a:prstGeom prst="rect">
            <a:avLst/>
          </a:prstGeom>
          <a:noFill/>
        </p:spPr>
        <p:txBody>
          <a:bodyPr wrap="square" rtlCol="0">
            <a:spAutoFit/>
          </a:bodyPr>
          <a:lstStyle/>
          <a:p>
            <a:r>
              <a:rPr lang="tr-TR" dirty="0">
                <a:solidFill>
                  <a:srgbClr val="FF0000"/>
                </a:solidFill>
              </a:rPr>
              <a:t>11</a:t>
            </a:r>
          </a:p>
        </p:txBody>
      </p:sp>
      <p:sp>
        <p:nvSpPr>
          <p:cNvPr id="39" name="Metin kutusu 38">
            <a:extLst>
              <a:ext uri="{FF2B5EF4-FFF2-40B4-BE49-F238E27FC236}">
                <a16:creationId xmlns:a16="http://schemas.microsoft.com/office/drawing/2014/main" id="{2DD14FE2-BABE-4B98-9436-2D279A1B55BE}"/>
              </a:ext>
            </a:extLst>
          </p:cNvPr>
          <p:cNvSpPr txBox="1"/>
          <p:nvPr/>
        </p:nvSpPr>
        <p:spPr>
          <a:xfrm>
            <a:off x="8477258" y="3650052"/>
            <a:ext cx="1419225" cy="738664"/>
          </a:xfrm>
          <a:prstGeom prst="rect">
            <a:avLst/>
          </a:prstGeom>
          <a:noFill/>
        </p:spPr>
        <p:txBody>
          <a:bodyPr wrap="square" rtlCol="0">
            <a:spAutoFit/>
          </a:bodyPr>
          <a:lstStyle/>
          <a:p>
            <a:r>
              <a:rPr lang="tr-TR" sz="2400" dirty="0"/>
              <a:t>(</a:t>
            </a:r>
            <a:r>
              <a:rPr lang="tr-TR" sz="2400" dirty="0">
                <a:solidFill>
                  <a:schemeClr val="accent5">
                    <a:lumMod val="75000"/>
                  </a:schemeClr>
                </a:solidFill>
              </a:rPr>
              <a:t>11</a:t>
            </a:r>
            <a:r>
              <a:rPr lang="tr-TR" sz="2400" dirty="0">
                <a:solidFill>
                  <a:schemeClr val="accent6">
                    <a:lumMod val="75000"/>
                  </a:schemeClr>
                </a:solidFill>
              </a:rPr>
              <a:t>001</a:t>
            </a:r>
            <a:r>
              <a:rPr lang="tr-TR" sz="2400" dirty="0"/>
              <a:t>)</a:t>
            </a:r>
            <a:r>
              <a:rPr lang="tr-TR" sz="2400" baseline="-25000" dirty="0"/>
              <a:t>2 </a:t>
            </a:r>
          </a:p>
          <a:p>
            <a:endParaRPr lang="tr-TR" dirty="0"/>
          </a:p>
        </p:txBody>
      </p:sp>
      <p:sp>
        <p:nvSpPr>
          <p:cNvPr id="44" name="Dikdörtgen 43">
            <a:extLst>
              <a:ext uri="{FF2B5EF4-FFF2-40B4-BE49-F238E27FC236}">
                <a16:creationId xmlns:a16="http://schemas.microsoft.com/office/drawing/2014/main" id="{0FC27844-8C8A-4FAF-BBC0-8C1193DADC83}"/>
              </a:ext>
            </a:extLst>
          </p:cNvPr>
          <p:cNvSpPr/>
          <p:nvPr/>
        </p:nvSpPr>
        <p:spPr>
          <a:xfrm>
            <a:off x="1139002" y="2152340"/>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47" name="Dikdörtgen 46">
            <a:extLst>
              <a:ext uri="{FF2B5EF4-FFF2-40B4-BE49-F238E27FC236}">
                <a16:creationId xmlns:a16="http://schemas.microsoft.com/office/drawing/2014/main" id="{931F74C3-9B54-4FDB-BD53-E5633AD532C7}"/>
              </a:ext>
            </a:extLst>
          </p:cNvPr>
          <p:cNvSpPr/>
          <p:nvPr/>
        </p:nvSpPr>
        <p:spPr>
          <a:xfrm>
            <a:off x="539949" y="2152340"/>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11</a:t>
            </a:r>
          </a:p>
        </p:txBody>
      </p:sp>
      <p:sp>
        <p:nvSpPr>
          <p:cNvPr id="48" name="Dikdörtgen 47">
            <a:extLst>
              <a:ext uri="{FF2B5EF4-FFF2-40B4-BE49-F238E27FC236}">
                <a16:creationId xmlns:a16="http://schemas.microsoft.com/office/drawing/2014/main" id="{2D5ED1AC-C1C5-4FB1-822B-814AD1D4CB26}"/>
              </a:ext>
            </a:extLst>
          </p:cNvPr>
          <p:cNvSpPr/>
          <p:nvPr/>
        </p:nvSpPr>
        <p:spPr>
          <a:xfrm>
            <a:off x="1806009" y="2141703"/>
            <a:ext cx="1181775"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solidFill>
                  <a:srgbClr val="FF0000"/>
                </a:solidFill>
              </a:rPr>
              <a:t>Veri</a:t>
            </a:r>
            <a:r>
              <a:rPr lang="tr-TR" baseline="-25000" dirty="0">
                <a:solidFill>
                  <a:srgbClr val="FF0000"/>
                </a:solidFill>
              </a:rPr>
              <a:t>11001</a:t>
            </a:r>
          </a:p>
        </p:txBody>
      </p:sp>
    </p:spTree>
    <p:extLst>
      <p:ext uri="{BB962C8B-B14F-4D97-AF65-F5344CB8AC3E}">
        <p14:creationId xmlns:p14="http://schemas.microsoft.com/office/powerpoint/2010/main" val="386994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2" grpId="1" animBg="1"/>
      <p:bldP spid="43" grpId="0"/>
      <p:bldP spid="43" grpId="1"/>
      <p:bldP spid="44" grpId="0" animBg="1"/>
      <p:bldP spid="47" grpId="0" animBg="1"/>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CBB8BF-B7D1-4A83-A7A5-6557C4E9D4D9}"/>
              </a:ext>
            </a:extLst>
          </p:cNvPr>
          <p:cNvSpPr>
            <a:spLocks noGrp="1"/>
          </p:cNvSpPr>
          <p:nvPr>
            <p:ph type="title"/>
          </p:nvPr>
        </p:nvSpPr>
        <p:spPr/>
        <p:txBody>
          <a:bodyPr/>
          <a:lstStyle/>
          <a:p>
            <a:r>
              <a:rPr lang="tr-TR" dirty="0"/>
              <a:t>Örnek - 2</a:t>
            </a:r>
          </a:p>
        </p:txBody>
      </p:sp>
      <p:sp>
        <p:nvSpPr>
          <p:cNvPr id="3" name="İçerik Yer Tutucusu 2">
            <a:extLst>
              <a:ext uri="{FF2B5EF4-FFF2-40B4-BE49-F238E27FC236}">
                <a16:creationId xmlns:a16="http://schemas.microsoft.com/office/drawing/2014/main" id="{970A4A6C-A4AB-4F41-A16E-CBF992327911}"/>
              </a:ext>
            </a:extLst>
          </p:cNvPr>
          <p:cNvSpPr>
            <a:spLocks noGrp="1"/>
          </p:cNvSpPr>
          <p:nvPr>
            <p:ph idx="1"/>
          </p:nvPr>
        </p:nvSpPr>
        <p:spPr>
          <a:xfrm>
            <a:off x="164757" y="1235676"/>
            <a:ext cx="11567726" cy="4941287"/>
          </a:xfrm>
        </p:spPr>
        <p:txBody>
          <a:bodyPr/>
          <a:lstStyle/>
          <a:p>
            <a:pPr marL="0" indent="0">
              <a:buNone/>
            </a:pPr>
            <a:r>
              <a:rPr lang="tr-TR" dirty="0"/>
              <a:t>Sisteminizde her satırında 4 bayt saklayan 1024 satırlı bir önbellek kullanılıyorsa 32 bit adresler bu önbellekte adresleme için nasıl kullanılır?</a:t>
            </a:r>
          </a:p>
          <a:p>
            <a:pPr marL="0" indent="0">
              <a:buNone/>
            </a:pPr>
            <a:endParaRPr lang="tr-TR" dirty="0"/>
          </a:p>
        </p:txBody>
      </p:sp>
      <p:sp>
        <p:nvSpPr>
          <p:cNvPr id="4" name="Slayt Numarası Yer Tutucusu 3">
            <a:extLst>
              <a:ext uri="{FF2B5EF4-FFF2-40B4-BE49-F238E27FC236}">
                <a16:creationId xmlns:a16="http://schemas.microsoft.com/office/drawing/2014/main" id="{12F46A13-B15A-40DD-9CB5-DC1A5F57DCC3}"/>
              </a:ext>
            </a:extLst>
          </p:cNvPr>
          <p:cNvSpPr>
            <a:spLocks noGrp="1"/>
          </p:cNvSpPr>
          <p:nvPr>
            <p:ph type="sldNum" sz="quarter" idx="12"/>
          </p:nvPr>
        </p:nvSpPr>
        <p:spPr/>
        <p:txBody>
          <a:bodyPr/>
          <a:lstStyle/>
          <a:p>
            <a:fld id="{320A84BC-3F9E-4B08-9743-FC4E27FA5126}" type="slidenum">
              <a:rPr lang="tr-TR" smtClean="0"/>
              <a:t>15</a:t>
            </a:fld>
            <a:endParaRPr lang="tr-TR" dirty="0"/>
          </a:p>
        </p:txBody>
      </p:sp>
      <p:sp>
        <p:nvSpPr>
          <p:cNvPr id="5" name="Rectangle 2">
            <a:extLst>
              <a:ext uri="{FF2B5EF4-FFF2-40B4-BE49-F238E27FC236}">
                <a16:creationId xmlns:a16="http://schemas.microsoft.com/office/drawing/2014/main" id="{6DEA3972-24BC-4005-BEC4-2DB890CCD25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 name="Nesne 5">
            <a:extLst>
              <a:ext uri="{FF2B5EF4-FFF2-40B4-BE49-F238E27FC236}">
                <a16:creationId xmlns:a16="http://schemas.microsoft.com/office/drawing/2014/main" id="{537AEFE7-ADEA-45BD-972D-36FC76533967}"/>
              </a:ext>
            </a:extLst>
          </p:cNvPr>
          <p:cNvGraphicFramePr>
            <a:graphicFrameLocks noChangeAspect="1"/>
          </p:cNvGraphicFramePr>
          <p:nvPr>
            <p:extLst>
              <p:ext uri="{D42A27DB-BD31-4B8C-83A1-F6EECF244321}">
                <p14:modId xmlns:p14="http://schemas.microsoft.com/office/powerpoint/2010/main" val="282283805"/>
              </p:ext>
            </p:extLst>
          </p:nvPr>
        </p:nvGraphicFramePr>
        <p:xfrm>
          <a:off x="7267575" y="2169759"/>
          <a:ext cx="3832793" cy="4696520"/>
        </p:xfrm>
        <a:graphic>
          <a:graphicData uri="http://schemas.openxmlformats.org/presentationml/2006/ole">
            <mc:AlternateContent xmlns:mc="http://schemas.openxmlformats.org/markup-compatibility/2006">
              <mc:Choice xmlns:v="urn:schemas-microsoft-com:vml" Requires="v">
                <p:oleObj spid="_x0000_s1030" r:id="rId3" imgW="3830770" imgH="4774660" progId="Visio.Drawing.11">
                  <p:embed/>
                </p:oleObj>
              </mc:Choice>
              <mc:Fallback>
                <p:oleObj r:id="rId3" imgW="3830770" imgH="4774660" progId="Visio.Drawing.11">
                  <p:embed/>
                  <p:pic>
                    <p:nvPicPr>
                      <p:cNvPr id="6" name="Nesne 5">
                        <a:extLst>
                          <a:ext uri="{FF2B5EF4-FFF2-40B4-BE49-F238E27FC236}">
                            <a16:creationId xmlns:a16="http://schemas.microsoft.com/office/drawing/2014/main" id="{537AEFE7-ADEA-45BD-972D-36FC76533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7575" y="2169759"/>
                        <a:ext cx="3832793" cy="4696520"/>
                      </a:xfrm>
                      <a:prstGeom prst="rect">
                        <a:avLst/>
                      </a:prstGeom>
                      <a:noFill/>
                    </p:spPr>
                  </p:pic>
                </p:oleObj>
              </mc:Fallback>
            </mc:AlternateContent>
          </a:graphicData>
        </a:graphic>
      </p:graphicFrame>
      <p:graphicFrame>
        <p:nvGraphicFramePr>
          <p:cNvPr id="8" name="Tablo 8">
            <a:extLst>
              <a:ext uri="{FF2B5EF4-FFF2-40B4-BE49-F238E27FC236}">
                <a16:creationId xmlns:a16="http://schemas.microsoft.com/office/drawing/2014/main" id="{AB74E50D-ADA6-431A-B9C6-D73F4882B370}"/>
              </a:ext>
            </a:extLst>
          </p:cNvPr>
          <p:cNvGraphicFramePr>
            <a:graphicFrameLocks noGrp="1"/>
          </p:cNvGraphicFramePr>
          <p:nvPr>
            <p:extLst>
              <p:ext uri="{D42A27DB-BD31-4B8C-83A1-F6EECF244321}">
                <p14:modId xmlns:p14="http://schemas.microsoft.com/office/powerpoint/2010/main" val="1321648395"/>
              </p:ext>
            </p:extLst>
          </p:nvPr>
        </p:nvGraphicFramePr>
        <p:xfrm>
          <a:off x="259192" y="3429000"/>
          <a:ext cx="6228147" cy="370840"/>
        </p:xfrm>
        <a:graphic>
          <a:graphicData uri="http://schemas.openxmlformats.org/drawingml/2006/table">
            <a:tbl>
              <a:tblPr firstRow="1" bandRow="1">
                <a:tableStyleId>{D7AC3CCA-C797-4891-BE02-D94E43425B78}</a:tableStyleId>
              </a:tblPr>
              <a:tblGrid>
                <a:gridCol w="2260599">
                  <a:extLst>
                    <a:ext uri="{9D8B030D-6E8A-4147-A177-3AD203B41FA5}">
                      <a16:colId xmlns:a16="http://schemas.microsoft.com/office/drawing/2014/main" val="3750264012"/>
                    </a:ext>
                  </a:extLst>
                </a:gridCol>
                <a:gridCol w="3409950">
                  <a:extLst>
                    <a:ext uri="{9D8B030D-6E8A-4147-A177-3AD203B41FA5}">
                      <a16:colId xmlns:a16="http://schemas.microsoft.com/office/drawing/2014/main" val="4051372558"/>
                    </a:ext>
                  </a:extLst>
                </a:gridCol>
                <a:gridCol w="557598">
                  <a:extLst>
                    <a:ext uri="{9D8B030D-6E8A-4147-A177-3AD203B41FA5}">
                      <a16:colId xmlns:a16="http://schemas.microsoft.com/office/drawing/2014/main" val="3496239581"/>
                    </a:ext>
                  </a:extLst>
                </a:gridCol>
              </a:tblGrid>
              <a:tr h="370840">
                <a:tc>
                  <a:txBody>
                    <a:bodyPr/>
                    <a:lstStyle/>
                    <a:p>
                      <a:endParaRPr lang="tr-TR" dirty="0"/>
                    </a:p>
                  </a:txBody>
                  <a:tcPr>
                    <a:solidFill>
                      <a:schemeClr val="bg2"/>
                    </a:solidFill>
                  </a:tcPr>
                </a:tc>
                <a:tc>
                  <a:txBody>
                    <a:bodyPr/>
                    <a:lstStyle/>
                    <a:p>
                      <a:endParaRPr lang="tr-TR" dirty="0"/>
                    </a:p>
                  </a:txBody>
                  <a:tcPr>
                    <a:solidFill>
                      <a:schemeClr val="bg2"/>
                    </a:solidFill>
                  </a:tcPr>
                </a:tc>
                <a:tc>
                  <a:txBody>
                    <a:bodyPr/>
                    <a:lstStyle/>
                    <a:p>
                      <a:endParaRPr lang="tr-TR" dirty="0"/>
                    </a:p>
                  </a:txBody>
                  <a:tcPr>
                    <a:solidFill>
                      <a:schemeClr val="bg2"/>
                    </a:solidFill>
                  </a:tcPr>
                </a:tc>
                <a:extLst>
                  <a:ext uri="{0D108BD9-81ED-4DB2-BD59-A6C34878D82A}">
                    <a16:rowId xmlns:a16="http://schemas.microsoft.com/office/drawing/2014/main" val="270252871"/>
                  </a:ext>
                </a:extLst>
              </a:tr>
            </a:tbl>
          </a:graphicData>
        </a:graphic>
      </p:graphicFrame>
      <p:sp>
        <p:nvSpPr>
          <p:cNvPr id="9" name="Metin kutusu 8">
            <a:extLst>
              <a:ext uri="{FF2B5EF4-FFF2-40B4-BE49-F238E27FC236}">
                <a16:creationId xmlns:a16="http://schemas.microsoft.com/office/drawing/2014/main" id="{BDD0B1AE-880D-44F9-83BE-E13DACE1A9CB}"/>
              </a:ext>
            </a:extLst>
          </p:cNvPr>
          <p:cNvSpPr txBox="1"/>
          <p:nvPr/>
        </p:nvSpPr>
        <p:spPr>
          <a:xfrm>
            <a:off x="259192" y="3799840"/>
            <a:ext cx="2226833" cy="369332"/>
          </a:xfrm>
          <a:prstGeom prst="rect">
            <a:avLst/>
          </a:prstGeom>
          <a:noFill/>
        </p:spPr>
        <p:txBody>
          <a:bodyPr wrap="square" rtlCol="0">
            <a:spAutoFit/>
          </a:bodyPr>
          <a:lstStyle/>
          <a:p>
            <a:pPr algn="ctr"/>
            <a:r>
              <a:rPr lang="tr-TR" b="1" i="1" dirty="0"/>
              <a:t>Etiket</a:t>
            </a:r>
          </a:p>
        </p:txBody>
      </p:sp>
      <p:sp>
        <p:nvSpPr>
          <p:cNvPr id="11" name="Metin kutusu 10">
            <a:extLst>
              <a:ext uri="{FF2B5EF4-FFF2-40B4-BE49-F238E27FC236}">
                <a16:creationId xmlns:a16="http://schemas.microsoft.com/office/drawing/2014/main" id="{BD4BC125-678C-4967-9C02-0FEB5312880C}"/>
              </a:ext>
            </a:extLst>
          </p:cNvPr>
          <p:cNvSpPr txBox="1"/>
          <p:nvPr/>
        </p:nvSpPr>
        <p:spPr>
          <a:xfrm>
            <a:off x="2983342" y="3799840"/>
            <a:ext cx="2226833" cy="369332"/>
          </a:xfrm>
          <a:prstGeom prst="rect">
            <a:avLst/>
          </a:prstGeom>
          <a:noFill/>
        </p:spPr>
        <p:txBody>
          <a:bodyPr wrap="square" rtlCol="0">
            <a:spAutoFit/>
          </a:bodyPr>
          <a:lstStyle/>
          <a:p>
            <a:pPr algn="ctr"/>
            <a:r>
              <a:rPr lang="tr-TR" b="1" i="1" dirty="0"/>
              <a:t>Dizin</a:t>
            </a:r>
          </a:p>
        </p:txBody>
      </p:sp>
      <p:sp>
        <p:nvSpPr>
          <p:cNvPr id="13" name="Metin kutusu 12">
            <a:extLst>
              <a:ext uri="{FF2B5EF4-FFF2-40B4-BE49-F238E27FC236}">
                <a16:creationId xmlns:a16="http://schemas.microsoft.com/office/drawing/2014/main" id="{7CEABA00-0C5B-4F8D-BE0D-9A7FA22E89BB}"/>
              </a:ext>
            </a:extLst>
          </p:cNvPr>
          <p:cNvSpPr txBox="1"/>
          <p:nvPr/>
        </p:nvSpPr>
        <p:spPr>
          <a:xfrm>
            <a:off x="5135755" y="3799840"/>
            <a:ext cx="2226833" cy="369332"/>
          </a:xfrm>
          <a:prstGeom prst="rect">
            <a:avLst/>
          </a:prstGeom>
          <a:noFill/>
        </p:spPr>
        <p:txBody>
          <a:bodyPr wrap="square" rtlCol="0">
            <a:spAutoFit/>
          </a:bodyPr>
          <a:lstStyle/>
          <a:p>
            <a:pPr algn="ctr"/>
            <a:r>
              <a:rPr lang="tr-TR" b="1" i="1" dirty="0" err="1"/>
              <a:t>Byte</a:t>
            </a:r>
            <a:r>
              <a:rPr lang="tr-TR" b="1" i="1" dirty="0"/>
              <a:t> seçimi</a:t>
            </a:r>
          </a:p>
        </p:txBody>
      </p:sp>
      <p:sp>
        <p:nvSpPr>
          <p:cNvPr id="14" name="Metin kutusu 13">
            <a:extLst>
              <a:ext uri="{FF2B5EF4-FFF2-40B4-BE49-F238E27FC236}">
                <a16:creationId xmlns:a16="http://schemas.microsoft.com/office/drawing/2014/main" id="{DAD203A3-D0F1-47ED-96F5-19F9DB586087}"/>
              </a:ext>
            </a:extLst>
          </p:cNvPr>
          <p:cNvSpPr txBox="1"/>
          <p:nvPr/>
        </p:nvSpPr>
        <p:spPr>
          <a:xfrm>
            <a:off x="447675" y="3429000"/>
            <a:ext cx="1755431" cy="369332"/>
          </a:xfrm>
          <a:prstGeom prst="rect">
            <a:avLst/>
          </a:prstGeom>
          <a:noFill/>
        </p:spPr>
        <p:txBody>
          <a:bodyPr wrap="square" rtlCol="0">
            <a:spAutoFit/>
          </a:bodyPr>
          <a:lstStyle/>
          <a:p>
            <a:pPr algn="ctr"/>
            <a:r>
              <a:rPr lang="tr-TR" dirty="0"/>
              <a:t>20 bit</a:t>
            </a:r>
          </a:p>
        </p:txBody>
      </p:sp>
      <p:sp>
        <p:nvSpPr>
          <p:cNvPr id="16" name="Metin kutusu 15">
            <a:extLst>
              <a:ext uri="{FF2B5EF4-FFF2-40B4-BE49-F238E27FC236}">
                <a16:creationId xmlns:a16="http://schemas.microsoft.com/office/drawing/2014/main" id="{3ECB727A-57C8-4564-AF26-A72011E363F5}"/>
              </a:ext>
            </a:extLst>
          </p:cNvPr>
          <p:cNvSpPr txBox="1"/>
          <p:nvPr/>
        </p:nvSpPr>
        <p:spPr>
          <a:xfrm>
            <a:off x="3242586" y="3429000"/>
            <a:ext cx="1755431" cy="369332"/>
          </a:xfrm>
          <a:prstGeom prst="rect">
            <a:avLst/>
          </a:prstGeom>
          <a:noFill/>
        </p:spPr>
        <p:txBody>
          <a:bodyPr wrap="square" rtlCol="0">
            <a:spAutoFit/>
          </a:bodyPr>
          <a:lstStyle/>
          <a:p>
            <a:pPr algn="ctr"/>
            <a:r>
              <a:rPr lang="tr-TR" dirty="0"/>
              <a:t>10 bit</a:t>
            </a:r>
          </a:p>
        </p:txBody>
      </p:sp>
      <p:sp>
        <p:nvSpPr>
          <p:cNvPr id="18" name="Metin kutusu 17">
            <a:extLst>
              <a:ext uri="{FF2B5EF4-FFF2-40B4-BE49-F238E27FC236}">
                <a16:creationId xmlns:a16="http://schemas.microsoft.com/office/drawing/2014/main" id="{F8F76D95-F2AE-4008-A883-12FEA8F514F4}"/>
              </a:ext>
            </a:extLst>
          </p:cNvPr>
          <p:cNvSpPr txBox="1"/>
          <p:nvPr/>
        </p:nvSpPr>
        <p:spPr>
          <a:xfrm>
            <a:off x="5323950" y="3436382"/>
            <a:ext cx="1755431" cy="369332"/>
          </a:xfrm>
          <a:prstGeom prst="rect">
            <a:avLst/>
          </a:prstGeom>
          <a:noFill/>
        </p:spPr>
        <p:txBody>
          <a:bodyPr wrap="square" rtlCol="0">
            <a:spAutoFit/>
          </a:bodyPr>
          <a:lstStyle/>
          <a:p>
            <a:pPr algn="ctr"/>
            <a:r>
              <a:rPr lang="tr-TR" dirty="0"/>
              <a:t>2 bit</a:t>
            </a:r>
          </a:p>
        </p:txBody>
      </p:sp>
    </p:spTree>
    <p:extLst>
      <p:ext uri="{BB962C8B-B14F-4D97-AF65-F5344CB8AC3E}">
        <p14:creationId xmlns:p14="http://schemas.microsoft.com/office/powerpoint/2010/main" val="322640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C8C09A-CC8C-4190-8189-720B3D3F519F}"/>
              </a:ext>
            </a:extLst>
          </p:cNvPr>
          <p:cNvSpPr>
            <a:spLocks noGrp="1"/>
          </p:cNvSpPr>
          <p:nvPr>
            <p:ph type="title"/>
          </p:nvPr>
        </p:nvSpPr>
        <p:spPr/>
        <p:txBody>
          <a:bodyPr/>
          <a:lstStyle/>
          <a:p>
            <a:r>
              <a:rPr lang="tr-TR" dirty="0"/>
              <a:t>Pinpon Etkisi</a:t>
            </a:r>
          </a:p>
        </p:txBody>
      </p:sp>
      <p:sp>
        <p:nvSpPr>
          <p:cNvPr id="3" name="İçerik Yer Tutucusu 2">
            <a:extLst>
              <a:ext uri="{FF2B5EF4-FFF2-40B4-BE49-F238E27FC236}">
                <a16:creationId xmlns:a16="http://schemas.microsoft.com/office/drawing/2014/main" id="{12ED088E-9D87-4720-B191-E3E8766BE677}"/>
              </a:ext>
            </a:extLst>
          </p:cNvPr>
          <p:cNvSpPr>
            <a:spLocks noGrp="1"/>
          </p:cNvSpPr>
          <p:nvPr>
            <p:ph idx="1"/>
          </p:nvPr>
        </p:nvSpPr>
        <p:spPr>
          <a:xfrm>
            <a:off x="4143375" y="1178526"/>
            <a:ext cx="7776776" cy="4941287"/>
          </a:xfrm>
        </p:spPr>
        <p:txBody>
          <a:bodyPr>
            <a:normAutofit lnSpcReduction="10000"/>
          </a:bodyPr>
          <a:lstStyle/>
          <a:p>
            <a:pPr marL="0" indent="0">
              <a:buNone/>
            </a:pPr>
            <a:r>
              <a:rPr lang="tr-TR" dirty="0"/>
              <a:t>Aşağıdaki adreslere erişim gerçekleştiğinde önbellek bulma oranı kaç olur?</a:t>
            </a:r>
          </a:p>
          <a:p>
            <a:pPr lvl="1"/>
            <a:r>
              <a:rPr lang="tr-TR" sz="2800" dirty="0"/>
              <a:t>(10000)</a:t>
            </a:r>
            <a:r>
              <a:rPr lang="tr-TR" sz="2800" baseline="-25000" dirty="0"/>
              <a:t>2</a:t>
            </a:r>
          </a:p>
          <a:p>
            <a:pPr lvl="1"/>
            <a:r>
              <a:rPr lang="tr-TR" sz="2800" dirty="0"/>
              <a:t>(11000)</a:t>
            </a:r>
            <a:r>
              <a:rPr lang="tr-TR" sz="2800" baseline="-25000" dirty="0"/>
              <a:t>2</a:t>
            </a:r>
            <a:endParaRPr lang="tr-TR" sz="2800" dirty="0"/>
          </a:p>
          <a:p>
            <a:pPr lvl="1"/>
            <a:r>
              <a:rPr lang="tr-TR" sz="2800" dirty="0"/>
              <a:t>(10000)</a:t>
            </a:r>
            <a:r>
              <a:rPr lang="tr-TR" sz="2800" baseline="-25000" dirty="0"/>
              <a:t>2</a:t>
            </a:r>
            <a:endParaRPr lang="tr-TR" sz="2800" dirty="0"/>
          </a:p>
          <a:p>
            <a:pPr lvl="1"/>
            <a:r>
              <a:rPr lang="tr-TR" sz="2800" dirty="0"/>
              <a:t>(11000)</a:t>
            </a:r>
            <a:r>
              <a:rPr lang="tr-TR" sz="2800" baseline="-25000" dirty="0"/>
              <a:t>2</a:t>
            </a:r>
            <a:endParaRPr lang="tr-TR" sz="2800" dirty="0"/>
          </a:p>
          <a:p>
            <a:pPr lvl="1"/>
            <a:r>
              <a:rPr lang="tr-TR" sz="2800" dirty="0"/>
              <a:t>(10000)</a:t>
            </a:r>
            <a:r>
              <a:rPr lang="tr-TR" sz="2800" baseline="-25000" dirty="0"/>
              <a:t>2</a:t>
            </a:r>
          </a:p>
          <a:p>
            <a:pPr lvl="1"/>
            <a:endParaRPr lang="tr-TR" sz="2800" baseline="-25000" dirty="0"/>
          </a:p>
          <a:p>
            <a:pPr marL="0" indent="0">
              <a:buNone/>
            </a:pPr>
            <a:r>
              <a:rPr lang="tr-TR" dirty="0"/>
              <a:t>Cevap: 0</a:t>
            </a:r>
          </a:p>
          <a:p>
            <a:pPr marL="0" indent="0">
              <a:buNone/>
            </a:pPr>
            <a:r>
              <a:rPr lang="tr-TR" dirty="0"/>
              <a:t>İki adres de aynı satıra denk geldiği için sürekli birbirlerinin verisini önbellekten çıkarırlar. Buna </a:t>
            </a:r>
            <a:r>
              <a:rPr lang="tr-TR" b="1" dirty="0"/>
              <a:t>pinpon etkisi </a:t>
            </a:r>
            <a:r>
              <a:rPr lang="tr-TR" dirty="0"/>
              <a:t>denir.</a:t>
            </a:r>
          </a:p>
          <a:p>
            <a:pPr marL="0" indent="0">
              <a:buNone/>
            </a:pPr>
            <a:endParaRPr lang="tr-TR" dirty="0"/>
          </a:p>
        </p:txBody>
      </p:sp>
      <p:sp>
        <p:nvSpPr>
          <p:cNvPr id="4" name="Slayt Numarası Yer Tutucusu 3">
            <a:extLst>
              <a:ext uri="{FF2B5EF4-FFF2-40B4-BE49-F238E27FC236}">
                <a16:creationId xmlns:a16="http://schemas.microsoft.com/office/drawing/2014/main" id="{76D02569-348F-4205-B835-BE063C91234D}"/>
              </a:ext>
            </a:extLst>
          </p:cNvPr>
          <p:cNvSpPr>
            <a:spLocks noGrp="1"/>
          </p:cNvSpPr>
          <p:nvPr>
            <p:ph type="sldNum" sz="quarter" idx="12"/>
          </p:nvPr>
        </p:nvSpPr>
        <p:spPr/>
        <p:txBody>
          <a:bodyPr/>
          <a:lstStyle/>
          <a:p>
            <a:fld id="{320A84BC-3F9E-4B08-9743-FC4E27FA5126}" type="slidenum">
              <a:rPr lang="tr-TR" smtClean="0"/>
              <a:t>16</a:t>
            </a:fld>
            <a:endParaRPr lang="tr-TR"/>
          </a:p>
        </p:txBody>
      </p:sp>
      <p:graphicFrame>
        <p:nvGraphicFramePr>
          <p:cNvPr id="6" name="Tablo 7">
            <a:extLst>
              <a:ext uri="{FF2B5EF4-FFF2-40B4-BE49-F238E27FC236}">
                <a16:creationId xmlns:a16="http://schemas.microsoft.com/office/drawing/2014/main" id="{FB51B422-BAD6-4470-B57F-8252D8907CAE}"/>
              </a:ext>
            </a:extLst>
          </p:cNvPr>
          <p:cNvGraphicFramePr>
            <a:graphicFrameLocks noGrp="1"/>
          </p:cNvGraphicFramePr>
          <p:nvPr/>
        </p:nvGraphicFramePr>
        <p:xfrm>
          <a:off x="499624" y="1716699"/>
          <a:ext cx="3281121" cy="3298808"/>
        </p:xfrm>
        <a:graphic>
          <a:graphicData uri="http://schemas.openxmlformats.org/drawingml/2006/table">
            <a:tbl>
              <a:tblPr firstRow="1" bandRow="1">
                <a:tableStyleId>{0505E3EF-67EA-436B-97B2-0124C06EBD24}</a:tableStyleId>
              </a:tblPr>
              <a:tblGrid>
                <a:gridCol w="595751">
                  <a:extLst>
                    <a:ext uri="{9D8B030D-6E8A-4147-A177-3AD203B41FA5}">
                      <a16:colId xmlns:a16="http://schemas.microsoft.com/office/drawing/2014/main" val="3819321008"/>
                    </a:ext>
                  </a:extLst>
                </a:gridCol>
                <a:gridCol w="622494">
                  <a:extLst>
                    <a:ext uri="{9D8B030D-6E8A-4147-A177-3AD203B41FA5}">
                      <a16:colId xmlns:a16="http://schemas.microsoft.com/office/drawing/2014/main" val="288280332"/>
                    </a:ext>
                  </a:extLst>
                </a:gridCol>
                <a:gridCol w="1441144">
                  <a:extLst>
                    <a:ext uri="{9D8B030D-6E8A-4147-A177-3AD203B41FA5}">
                      <a16:colId xmlns:a16="http://schemas.microsoft.com/office/drawing/2014/main" val="3719010146"/>
                    </a:ext>
                  </a:extLst>
                </a:gridCol>
                <a:gridCol w="621732">
                  <a:extLst>
                    <a:ext uri="{9D8B030D-6E8A-4147-A177-3AD203B41FA5}">
                      <a16:colId xmlns:a16="http://schemas.microsoft.com/office/drawing/2014/main" val="3975351012"/>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tr-TR" b="0" dirty="0"/>
                        <a:t>0</a:t>
                      </a:r>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tr-TR" sz="2000" b="0" dirty="0"/>
                        <a:t>000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001</a:t>
                      </a:r>
                      <a:endParaRPr lang="tr-TR" sz="2000" baseline="-25000" dirty="0"/>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r>
                        <a:rPr lang="tr-TR" b="0" dirty="0"/>
                        <a:t>0</a:t>
                      </a:r>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tr-TR" b="0" dirty="0"/>
                        <a:t>0</a:t>
                      </a:r>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tr-TR" sz="2000" dirty="0"/>
                        <a:t>111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4027642"/>
                  </a:ext>
                </a:extLst>
              </a:tr>
            </a:tbl>
          </a:graphicData>
        </a:graphic>
      </p:graphicFrame>
      <p:sp>
        <p:nvSpPr>
          <p:cNvPr id="8" name="Metin kutusu 7">
            <a:extLst>
              <a:ext uri="{FF2B5EF4-FFF2-40B4-BE49-F238E27FC236}">
                <a16:creationId xmlns:a16="http://schemas.microsoft.com/office/drawing/2014/main" id="{359043CA-37D4-417B-BCB1-00A03B13C078}"/>
              </a:ext>
            </a:extLst>
          </p:cNvPr>
          <p:cNvSpPr txBox="1"/>
          <p:nvPr/>
        </p:nvSpPr>
        <p:spPr>
          <a:xfrm>
            <a:off x="338722" y="1360556"/>
            <a:ext cx="1116784" cy="369332"/>
          </a:xfrm>
          <a:prstGeom prst="rect">
            <a:avLst/>
          </a:prstGeom>
          <a:noFill/>
        </p:spPr>
        <p:txBody>
          <a:bodyPr wrap="square" rtlCol="0">
            <a:spAutoFit/>
          </a:bodyPr>
          <a:lstStyle/>
          <a:p>
            <a:r>
              <a:rPr lang="tr-TR" b="1" dirty="0"/>
              <a:t>Etiket</a:t>
            </a:r>
          </a:p>
        </p:txBody>
      </p:sp>
      <p:sp>
        <p:nvSpPr>
          <p:cNvPr id="10" name="Metin kutusu 9">
            <a:extLst>
              <a:ext uri="{FF2B5EF4-FFF2-40B4-BE49-F238E27FC236}">
                <a16:creationId xmlns:a16="http://schemas.microsoft.com/office/drawing/2014/main" id="{8E00FCD9-4760-4D1A-9A88-29B974212493}"/>
              </a:ext>
            </a:extLst>
          </p:cNvPr>
          <p:cNvSpPr txBox="1"/>
          <p:nvPr/>
        </p:nvSpPr>
        <p:spPr>
          <a:xfrm>
            <a:off x="1080550" y="1331981"/>
            <a:ext cx="1116784" cy="369332"/>
          </a:xfrm>
          <a:prstGeom prst="rect">
            <a:avLst/>
          </a:prstGeom>
          <a:noFill/>
        </p:spPr>
        <p:txBody>
          <a:bodyPr wrap="square" rtlCol="0">
            <a:spAutoFit/>
          </a:bodyPr>
          <a:lstStyle/>
          <a:p>
            <a:r>
              <a:rPr lang="tr-TR" b="1" dirty="0"/>
              <a:t>Geçerli</a:t>
            </a:r>
          </a:p>
        </p:txBody>
      </p:sp>
      <p:sp>
        <p:nvSpPr>
          <p:cNvPr id="12" name="Metin kutusu 11">
            <a:extLst>
              <a:ext uri="{FF2B5EF4-FFF2-40B4-BE49-F238E27FC236}">
                <a16:creationId xmlns:a16="http://schemas.microsoft.com/office/drawing/2014/main" id="{4802CDF6-B777-4E2D-9806-37C81786C123}"/>
              </a:ext>
            </a:extLst>
          </p:cNvPr>
          <p:cNvSpPr txBox="1"/>
          <p:nvPr/>
        </p:nvSpPr>
        <p:spPr>
          <a:xfrm>
            <a:off x="499624" y="5143500"/>
            <a:ext cx="3005576" cy="369332"/>
          </a:xfrm>
          <a:prstGeom prst="rect">
            <a:avLst/>
          </a:prstGeom>
          <a:noFill/>
        </p:spPr>
        <p:txBody>
          <a:bodyPr wrap="square" rtlCol="0">
            <a:spAutoFit/>
          </a:bodyPr>
          <a:lstStyle/>
          <a:p>
            <a:pPr algn="ctr"/>
            <a:r>
              <a:rPr lang="tr-TR" b="1" dirty="0"/>
              <a:t>Önbellek</a:t>
            </a:r>
          </a:p>
        </p:txBody>
      </p:sp>
      <p:sp>
        <p:nvSpPr>
          <p:cNvPr id="16" name="Dikdörtgen 15">
            <a:extLst>
              <a:ext uri="{FF2B5EF4-FFF2-40B4-BE49-F238E27FC236}">
                <a16:creationId xmlns:a16="http://schemas.microsoft.com/office/drawing/2014/main" id="{E1C0CD84-0A35-4DD3-8C01-E0619E8C795B}"/>
              </a:ext>
            </a:extLst>
          </p:cNvPr>
          <p:cNvSpPr/>
          <p:nvPr/>
        </p:nvSpPr>
        <p:spPr>
          <a:xfrm>
            <a:off x="1140611" y="1724678"/>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19" name="Dikdörtgen 18">
            <a:extLst>
              <a:ext uri="{FF2B5EF4-FFF2-40B4-BE49-F238E27FC236}">
                <a16:creationId xmlns:a16="http://schemas.microsoft.com/office/drawing/2014/main" id="{A0836F52-8BD7-49B2-9A21-38A6818E723F}"/>
              </a:ext>
            </a:extLst>
          </p:cNvPr>
          <p:cNvSpPr/>
          <p:nvPr/>
        </p:nvSpPr>
        <p:spPr>
          <a:xfrm>
            <a:off x="1778786" y="1724678"/>
            <a:ext cx="1307866"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Veri</a:t>
            </a:r>
            <a:r>
              <a:rPr lang="tr-TR" baseline="-25000" dirty="0">
                <a:solidFill>
                  <a:srgbClr val="FF0000"/>
                </a:solidFill>
              </a:rPr>
              <a:t>10000</a:t>
            </a:r>
          </a:p>
        </p:txBody>
      </p:sp>
      <p:sp>
        <p:nvSpPr>
          <p:cNvPr id="20" name="Dikdörtgen 19">
            <a:extLst>
              <a:ext uri="{FF2B5EF4-FFF2-40B4-BE49-F238E27FC236}">
                <a16:creationId xmlns:a16="http://schemas.microsoft.com/office/drawing/2014/main" id="{67BA6B68-65B3-4C63-91E6-470D7FB6065B}"/>
              </a:ext>
            </a:extLst>
          </p:cNvPr>
          <p:cNvSpPr/>
          <p:nvPr/>
        </p:nvSpPr>
        <p:spPr>
          <a:xfrm>
            <a:off x="528352" y="1724678"/>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10</a:t>
            </a:r>
          </a:p>
        </p:txBody>
      </p:sp>
      <p:sp>
        <p:nvSpPr>
          <p:cNvPr id="21" name="Dikdörtgen 20">
            <a:extLst>
              <a:ext uri="{FF2B5EF4-FFF2-40B4-BE49-F238E27FC236}">
                <a16:creationId xmlns:a16="http://schemas.microsoft.com/office/drawing/2014/main" id="{41A69D88-2EB0-4490-B104-04CC704A90A1}"/>
              </a:ext>
            </a:extLst>
          </p:cNvPr>
          <p:cNvSpPr/>
          <p:nvPr/>
        </p:nvSpPr>
        <p:spPr>
          <a:xfrm>
            <a:off x="1179961" y="1724678"/>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22" name="Dikdörtgen 21">
            <a:extLst>
              <a:ext uri="{FF2B5EF4-FFF2-40B4-BE49-F238E27FC236}">
                <a16:creationId xmlns:a16="http://schemas.microsoft.com/office/drawing/2014/main" id="{257A9421-4160-4CB6-A041-F14C64EDACED}"/>
              </a:ext>
            </a:extLst>
          </p:cNvPr>
          <p:cNvSpPr/>
          <p:nvPr/>
        </p:nvSpPr>
        <p:spPr>
          <a:xfrm>
            <a:off x="1818136" y="1724678"/>
            <a:ext cx="1307866"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Veri</a:t>
            </a:r>
            <a:r>
              <a:rPr lang="tr-TR" baseline="-25000" dirty="0">
                <a:solidFill>
                  <a:srgbClr val="FF0000"/>
                </a:solidFill>
              </a:rPr>
              <a:t>11000</a:t>
            </a:r>
          </a:p>
        </p:txBody>
      </p:sp>
      <p:sp>
        <p:nvSpPr>
          <p:cNvPr id="23" name="Dikdörtgen 22">
            <a:extLst>
              <a:ext uri="{FF2B5EF4-FFF2-40B4-BE49-F238E27FC236}">
                <a16:creationId xmlns:a16="http://schemas.microsoft.com/office/drawing/2014/main" id="{183B1ABB-E503-4895-9B66-8201F6552543}"/>
              </a:ext>
            </a:extLst>
          </p:cNvPr>
          <p:cNvSpPr/>
          <p:nvPr/>
        </p:nvSpPr>
        <p:spPr>
          <a:xfrm>
            <a:off x="567702" y="1724678"/>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11</a:t>
            </a:r>
          </a:p>
        </p:txBody>
      </p:sp>
      <p:sp>
        <p:nvSpPr>
          <p:cNvPr id="24" name="Dikdörtgen 23">
            <a:extLst>
              <a:ext uri="{FF2B5EF4-FFF2-40B4-BE49-F238E27FC236}">
                <a16:creationId xmlns:a16="http://schemas.microsoft.com/office/drawing/2014/main" id="{8C1BB87A-7A90-430A-8B40-3BCFC026DECA}"/>
              </a:ext>
            </a:extLst>
          </p:cNvPr>
          <p:cNvSpPr/>
          <p:nvPr/>
        </p:nvSpPr>
        <p:spPr>
          <a:xfrm>
            <a:off x="1122853" y="1724678"/>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sp>
        <p:nvSpPr>
          <p:cNvPr id="25" name="Dikdörtgen 24">
            <a:extLst>
              <a:ext uri="{FF2B5EF4-FFF2-40B4-BE49-F238E27FC236}">
                <a16:creationId xmlns:a16="http://schemas.microsoft.com/office/drawing/2014/main" id="{A7A7F358-1D71-4800-AEAF-4A968FBE00A3}"/>
              </a:ext>
            </a:extLst>
          </p:cNvPr>
          <p:cNvSpPr/>
          <p:nvPr/>
        </p:nvSpPr>
        <p:spPr>
          <a:xfrm>
            <a:off x="1761028" y="1724678"/>
            <a:ext cx="1307866"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Veri</a:t>
            </a:r>
            <a:r>
              <a:rPr lang="tr-TR" baseline="-25000" dirty="0">
                <a:solidFill>
                  <a:srgbClr val="FF0000"/>
                </a:solidFill>
              </a:rPr>
              <a:t>10000</a:t>
            </a:r>
          </a:p>
        </p:txBody>
      </p:sp>
      <p:sp>
        <p:nvSpPr>
          <p:cNvPr id="26" name="Dikdörtgen 25">
            <a:extLst>
              <a:ext uri="{FF2B5EF4-FFF2-40B4-BE49-F238E27FC236}">
                <a16:creationId xmlns:a16="http://schemas.microsoft.com/office/drawing/2014/main" id="{514A417B-5564-47CE-BC2E-FB5ADB4AA857}"/>
              </a:ext>
            </a:extLst>
          </p:cNvPr>
          <p:cNvSpPr/>
          <p:nvPr/>
        </p:nvSpPr>
        <p:spPr>
          <a:xfrm>
            <a:off x="510594" y="1724678"/>
            <a:ext cx="531808" cy="369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10</a:t>
            </a:r>
          </a:p>
        </p:txBody>
      </p:sp>
    </p:spTree>
    <p:extLst>
      <p:ext uri="{BB962C8B-B14F-4D97-AF65-F5344CB8AC3E}">
        <p14:creationId xmlns:p14="http://schemas.microsoft.com/office/powerpoint/2010/main" val="117433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4AFC-6AEA-49BD-B79B-B113A7FE5620}"/>
              </a:ext>
            </a:extLst>
          </p:cNvPr>
          <p:cNvSpPr>
            <a:spLocks noGrp="1"/>
          </p:cNvSpPr>
          <p:nvPr>
            <p:ph type="title"/>
          </p:nvPr>
        </p:nvSpPr>
        <p:spPr/>
        <p:txBody>
          <a:bodyPr>
            <a:normAutofit/>
          </a:bodyPr>
          <a:lstStyle/>
          <a:p>
            <a:r>
              <a:rPr lang="tr-TR" dirty="0">
                <a:cs typeface="Calibri Light"/>
              </a:rPr>
              <a:t>Tam İlişkili (-</a:t>
            </a:r>
            <a:r>
              <a:rPr lang="tr-TR" dirty="0" err="1">
                <a:cs typeface="Calibri Light"/>
              </a:rPr>
              <a:t>ing.</a:t>
            </a:r>
            <a:r>
              <a:rPr lang="tr-TR" dirty="0">
                <a:cs typeface="Calibri Light"/>
              </a:rPr>
              <a:t> </a:t>
            </a:r>
            <a:r>
              <a:rPr lang="tr-TR" dirty="0" err="1">
                <a:cs typeface="Calibri Light"/>
              </a:rPr>
              <a:t>fully</a:t>
            </a:r>
            <a:r>
              <a:rPr lang="tr-TR" dirty="0">
                <a:cs typeface="Calibri Light"/>
              </a:rPr>
              <a:t> </a:t>
            </a:r>
            <a:r>
              <a:rPr lang="tr-TR" dirty="0" err="1">
                <a:cs typeface="Calibri Light"/>
              </a:rPr>
              <a:t>associative</a:t>
            </a:r>
            <a:r>
              <a:rPr lang="tr-TR" dirty="0">
                <a:cs typeface="Calibri Light"/>
              </a:rPr>
              <a:t>) Önbellek</a:t>
            </a:r>
            <a:endParaRPr lang="tr-TR" dirty="0"/>
          </a:p>
        </p:txBody>
      </p:sp>
      <p:sp>
        <p:nvSpPr>
          <p:cNvPr id="3" name="Content Placeholder 2">
            <a:extLst>
              <a:ext uri="{FF2B5EF4-FFF2-40B4-BE49-F238E27FC236}">
                <a16:creationId xmlns:a16="http://schemas.microsoft.com/office/drawing/2014/main" id="{D1C789FE-75C5-4E7E-A20E-23F95820D5B1}"/>
              </a:ext>
            </a:extLst>
          </p:cNvPr>
          <p:cNvSpPr>
            <a:spLocks noGrp="1"/>
          </p:cNvSpPr>
          <p:nvPr>
            <p:ph idx="1"/>
          </p:nvPr>
        </p:nvSpPr>
        <p:spPr/>
        <p:txBody>
          <a:bodyPr/>
          <a:lstStyle/>
          <a:p>
            <a:pPr marL="0" indent="0">
              <a:buNone/>
            </a:pPr>
            <a:r>
              <a:rPr lang="tr-TR" dirty="0"/>
              <a:t>Veri bellekte istenilen yere kaydedilebilir, bunu sağlamak için etiket adresin bir kısmını değil tamamını tutar. </a:t>
            </a:r>
          </a:p>
        </p:txBody>
      </p:sp>
      <p:sp>
        <p:nvSpPr>
          <p:cNvPr id="4" name="Slayt Numarası Yer Tutucusu 3">
            <a:extLst>
              <a:ext uri="{FF2B5EF4-FFF2-40B4-BE49-F238E27FC236}">
                <a16:creationId xmlns:a16="http://schemas.microsoft.com/office/drawing/2014/main" id="{1F31E87E-04EC-4682-8931-86ECECA42C91}"/>
              </a:ext>
            </a:extLst>
          </p:cNvPr>
          <p:cNvSpPr>
            <a:spLocks noGrp="1"/>
          </p:cNvSpPr>
          <p:nvPr>
            <p:ph type="sldNum" sz="quarter" idx="12"/>
          </p:nvPr>
        </p:nvSpPr>
        <p:spPr/>
        <p:txBody>
          <a:bodyPr/>
          <a:lstStyle/>
          <a:p>
            <a:fld id="{320A84BC-3F9E-4B08-9743-FC4E27FA5126}" type="slidenum">
              <a:rPr lang="tr-TR" smtClean="0"/>
              <a:t>17</a:t>
            </a:fld>
            <a:endParaRPr lang="tr-TR"/>
          </a:p>
        </p:txBody>
      </p:sp>
      <p:graphicFrame>
        <p:nvGraphicFramePr>
          <p:cNvPr id="6" name="Tablo 7">
            <a:extLst>
              <a:ext uri="{FF2B5EF4-FFF2-40B4-BE49-F238E27FC236}">
                <a16:creationId xmlns:a16="http://schemas.microsoft.com/office/drawing/2014/main" id="{DA628557-AA2F-4648-BA74-B51F3518FACB}"/>
              </a:ext>
            </a:extLst>
          </p:cNvPr>
          <p:cNvGraphicFramePr>
            <a:graphicFrameLocks noGrp="1"/>
          </p:cNvGraphicFramePr>
          <p:nvPr>
            <p:extLst>
              <p:ext uri="{D42A27DB-BD31-4B8C-83A1-F6EECF244321}">
                <p14:modId xmlns:p14="http://schemas.microsoft.com/office/powerpoint/2010/main" val="2058472355"/>
              </p:ext>
            </p:extLst>
          </p:nvPr>
        </p:nvGraphicFramePr>
        <p:xfrm>
          <a:off x="804424" y="2380830"/>
          <a:ext cx="5129651" cy="3298808"/>
        </p:xfrm>
        <a:graphic>
          <a:graphicData uri="http://schemas.openxmlformats.org/drawingml/2006/table">
            <a:tbl>
              <a:tblPr firstRow="1" bandRow="1">
                <a:tableStyleId>{0505E3EF-67EA-436B-97B2-0124C06EBD24}</a:tableStyleId>
              </a:tblPr>
              <a:tblGrid>
                <a:gridCol w="1500626">
                  <a:extLst>
                    <a:ext uri="{9D8B030D-6E8A-4147-A177-3AD203B41FA5}">
                      <a16:colId xmlns:a16="http://schemas.microsoft.com/office/drawing/2014/main" val="3819321008"/>
                    </a:ext>
                  </a:extLst>
                </a:gridCol>
                <a:gridCol w="403958">
                  <a:extLst>
                    <a:ext uri="{9D8B030D-6E8A-4147-A177-3AD203B41FA5}">
                      <a16:colId xmlns:a16="http://schemas.microsoft.com/office/drawing/2014/main" val="288280332"/>
                    </a:ext>
                  </a:extLst>
                </a:gridCol>
                <a:gridCol w="2253061">
                  <a:extLst>
                    <a:ext uri="{9D8B030D-6E8A-4147-A177-3AD203B41FA5}">
                      <a16:colId xmlns:a16="http://schemas.microsoft.com/office/drawing/2014/main" val="3719010146"/>
                    </a:ext>
                  </a:extLst>
                </a:gridCol>
                <a:gridCol w="972006">
                  <a:extLst>
                    <a:ext uri="{9D8B030D-6E8A-4147-A177-3AD203B41FA5}">
                      <a16:colId xmlns:a16="http://schemas.microsoft.com/office/drawing/2014/main" val="3975351012"/>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tr-TR" sz="2000" b="0" dirty="0"/>
                        <a:t>000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001</a:t>
                      </a:r>
                      <a:endParaRPr lang="tr-TR" sz="2000" baseline="-25000" dirty="0"/>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011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101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tc>
                  <a:txBody>
                    <a:bodyPr/>
                    <a:lstStyle/>
                    <a:p>
                      <a:r>
                        <a:rPr lang="tr-TR" sz="2000" dirty="0"/>
                        <a:t>110</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tr-TR" sz="2000" dirty="0"/>
                        <a:t>111</a:t>
                      </a:r>
                    </a:p>
                  </a:txBody>
                  <a:tcPr marL="103088" marR="103088" marT="51544" marB="5154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4027642"/>
                  </a:ext>
                </a:extLst>
              </a:tr>
            </a:tbl>
          </a:graphicData>
        </a:graphic>
      </p:graphicFrame>
      <p:sp>
        <p:nvSpPr>
          <p:cNvPr id="8" name="Metin kutusu 7">
            <a:extLst>
              <a:ext uri="{FF2B5EF4-FFF2-40B4-BE49-F238E27FC236}">
                <a16:creationId xmlns:a16="http://schemas.microsoft.com/office/drawing/2014/main" id="{A7AF46F5-B543-4EE2-A4AE-1E0909929301}"/>
              </a:ext>
            </a:extLst>
          </p:cNvPr>
          <p:cNvSpPr txBox="1"/>
          <p:nvPr/>
        </p:nvSpPr>
        <p:spPr>
          <a:xfrm>
            <a:off x="802454" y="2027931"/>
            <a:ext cx="1745962" cy="369332"/>
          </a:xfrm>
          <a:prstGeom prst="rect">
            <a:avLst/>
          </a:prstGeom>
          <a:noFill/>
        </p:spPr>
        <p:txBody>
          <a:bodyPr wrap="square" rtlCol="0">
            <a:spAutoFit/>
          </a:bodyPr>
          <a:lstStyle/>
          <a:p>
            <a:r>
              <a:rPr lang="tr-TR" b="1" dirty="0"/>
              <a:t>Etiket</a:t>
            </a:r>
          </a:p>
        </p:txBody>
      </p:sp>
      <p:sp>
        <p:nvSpPr>
          <p:cNvPr id="10" name="Metin kutusu 9">
            <a:extLst>
              <a:ext uri="{FF2B5EF4-FFF2-40B4-BE49-F238E27FC236}">
                <a16:creationId xmlns:a16="http://schemas.microsoft.com/office/drawing/2014/main" id="{3E991278-A86C-4EC4-BF9E-0529FE1126C9}"/>
              </a:ext>
            </a:extLst>
          </p:cNvPr>
          <p:cNvSpPr txBox="1"/>
          <p:nvPr/>
        </p:nvSpPr>
        <p:spPr>
          <a:xfrm>
            <a:off x="1995268" y="2024687"/>
            <a:ext cx="1745962" cy="369332"/>
          </a:xfrm>
          <a:prstGeom prst="rect">
            <a:avLst/>
          </a:prstGeom>
          <a:noFill/>
        </p:spPr>
        <p:txBody>
          <a:bodyPr wrap="square" rtlCol="0">
            <a:spAutoFit/>
          </a:bodyPr>
          <a:lstStyle/>
          <a:p>
            <a:r>
              <a:rPr lang="tr-TR" b="1" dirty="0"/>
              <a:t>Geçerli</a:t>
            </a:r>
          </a:p>
        </p:txBody>
      </p:sp>
      <p:sp>
        <p:nvSpPr>
          <p:cNvPr id="12" name="Metin kutusu 11">
            <a:extLst>
              <a:ext uri="{FF2B5EF4-FFF2-40B4-BE49-F238E27FC236}">
                <a16:creationId xmlns:a16="http://schemas.microsoft.com/office/drawing/2014/main" id="{E1B8772E-D622-49E8-A0A9-02222A33D7FF}"/>
              </a:ext>
            </a:extLst>
          </p:cNvPr>
          <p:cNvSpPr txBox="1"/>
          <p:nvPr/>
        </p:nvSpPr>
        <p:spPr>
          <a:xfrm>
            <a:off x="804424" y="5807631"/>
            <a:ext cx="4698868" cy="369332"/>
          </a:xfrm>
          <a:prstGeom prst="rect">
            <a:avLst/>
          </a:prstGeom>
          <a:noFill/>
        </p:spPr>
        <p:txBody>
          <a:bodyPr wrap="square" rtlCol="0">
            <a:spAutoFit/>
          </a:bodyPr>
          <a:lstStyle/>
          <a:p>
            <a:pPr algn="ctr"/>
            <a:r>
              <a:rPr lang="tr-TR" b="1" dirty="0"/>
              <a:t>Önbellek</a:t>
            </a:r>
          </a:p>
        </p:txBody>
      </p:sp>
      <p:sp>
        <p:nvSpPr>
          <p:cNvPr id="13" name="Metin kutusu 12">
            <a:extLst>
              <a:ext uri="{FF2B5EF4-FFF2-40B4-BE49-F238E27FC236}">
                <a16:creationId xmlns:a16="http://schemas.microsoft.com/office/drawing/2014/main" id="{2A948681-AF62-4468-9DC7-1F83FB66B3FF}"/>
              </a:ext>
            </a:extLst>
          </p:cNvPr>
          <p:cNvSpPr txBox="1"/>
          <p:nvPr/>
        </p:nvSpPr>
        <p:spPr>
          <a:xfrm>
            <a:off x="6756460" y="2112962"/>
            <a:ext cx="3267075" cy="830997"/>
          </a:xfrm>
          <a:prstGeom prst="rect">
            <a:avLst/>
          </a:prstGeom>
          <a:noFill/>
        </p:spPr>
        <p:txBody>
          <a:bodyPr wrap="square" rtlCol="0">
            <a:spAutoFit/>
          </a:bodyPr>
          <a:lstStyle/>
          <a:p>
            <a:r>
              <a:rPr lang="tr-TR" sz="2400" dirty="0"/>
              <a:t>Erişim:</a:t>
            </a:r>
          </a:p>
          <a:p>
            <a:r>
              <a:rPr lang="tr-TR" sz="2400" dirty="0"/>
              <a:t>(10001)</a:t>
            </a:r>
            <a:r>
              <a:rPr lang="tr-TR" sz="2400" baseline="-25000" dirty="0"/>
              <a:t>2</a:t>
            </a:r>
          </a:p>
        </p:txBody>
      </p:sp>
      <p:cxnSp>
        <p:nvCxnSpPr>
          <p:cNvPr id="15" name="Düz Ok Bağlayıcısı 14">
            <a:extLst>
              <a:ext uri="{FF2B5EF4-FFF2-40B4-BE49-F238E27FC236}">
                <a16:creationId xmlns:a16="http://schemas.microsoft.com/office/drawing/2014/main" id="{3A843D2F-33FA-4707-8DE8-8376F6A3871B}"/>
              </a:ext>
            </a:extLst>
          </p:cNvPr>
          <p:cNvCxnSpPr/>
          <p:nvPr/>
        </p:nvCxnSpPr>
        <p:spPr>
          <a:xfrm flipH="1">
            <a:off x="5571741" y="2724150"/>
            <a:ext cx="1002001" cy="219075"/>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Metin kutusu 15">
            <a:extLst>
              <a:ext uri="{FF2B5EF4-FFF2-40B4-BE49-F238E27FC236}">
                <a16:creationId xmlns:a16="http://schemas.microsoft.com/office/drawing/2014/main" id="{C4EB54A2-8098-40A1-9228-DD5BF36AD669}"/>
              </a:ext>
            </a:extLst>
          </p:cNvPr>
          <p:cNvSpPr txBox="1"/>
          <p:nvPr/>
        </p:nvSpPr>
        <p:spPr>
          <a:xfrm>
            <a:off x="971550" y="2828925"/>
            <a:ext cx="1196915" cy="369332"/>
          </a:xfrm>
          <a:prstGeom prst="rect">
            <a:avLst/>
          </a:prstGeom>
          <a:noFill/>
        </p:spPr>
        <p:txBody>
          <a:bodyPr wrap="square" rtlCol="0">
            <a:spAutoFit/>
          </a:bodyPr>
          <a:lstStyle/>
          <a:p>
            <a:r>
              <a:rPr lang="tr-TR" dirty="0"/>
              <a:t>10001</a:t>
            </a:r>
          </a:p>
        </p:txBody>
      </p:sp>
      <p:sp>
        <p:nvSpPr>
          <p:cNvPr id="17" name="Metin kutusu 16">
            <a:extLst>
              <a:ext uri="{FF2B5EF4-FFF2-40B4-BE49-F238E27FC236}">
                <a16:creationId xmlns:a16="http://schemas.microsoft.com/office/drawing/2014/main" id="{B53AC494-BECD-4667-9621-E2A37A6EB4FA}"/>
              </a:ext>
            </a:extLst>
          </p:cNvPr>
          <p:cNvSpPr txBox="1"/>
          <p:nvPr/>
        </p:nvSpPr>
        <p:spPr>
          <a:xfrm>
            <a:off x="2335591" y="2825681"/>
            <a:ext cx="472541" cy="372576"/>
          </a:xfrm>
          <a:prstGeom prst="rect">
            <a:avLst/>
          </a:prstGeom>
          <a:noFill/>
        </p:spPr>
        <p:txBody>
          <a:bodyPr wrap="square" rtlCol="0">
            <a:spAutoFit/>
          </a:bodyPr>
          <a:lstStyle/>
          <a:p>
            <a:r>
              <a:rPr lang="tr-TR" dirty="0"/>
              <a:t>1</a:t>
            </a:r>
          </a:p>
        </p:txBody>
      </p:sp>
      <p:sp>
        <p:nvSpPr>
          <p:cNvPr id="18" name="Metin kutusu 17">
            <a:extLst>
              <a:ext uri="{FF2B5EF4-FFF2-40B4-BE49-F238E27FC236}">
                <a16:creationId xmlns:a16="http://schemas.microsoft.com/office/drawing/2014/main" id="{FDB0C91C-1AEB-44AD-9413-7A6FEF1F64E4}"/>
              </a:ext>
            </a:extLst>
          </p:cNvPr>
          <p:cNvSpPr txBox="1"/>
          <p:nvPr/>
        </p:nvSpPr>
        <p:spPr>
          <a:xfrm>
            <a:off x="2839521" y="2817938"/>
            <a:ext cx="2123942" cy="369332"/>
          </a:xfrm>
          <a:prstGeom prst="rect">
            <a:avLst/>
          </a:prstGeom>
          <a:noFill/>
        </p:spPr>
        <p:txBody>
          <a:bodyPr wrap="square" rtlCol="0">
            <a:spAutoFit/>
          </a:bodyPr>
          <a:lstStyle/>
          <a:p>
            <a:r>
              <a:rPr lang="tr-TR" dirty="0"/>
              <a:t>Veri</a:t>
            </a:r>
            <a:r>
              <a:rPr lang="tr-TR" baseline="-25000" dirty="0"/>
              <a:t>10001</a:t>
            </a:r>
          </a:p>
        </p:txBody>
      </p:sp>
      <p:sp>
        <p:nvSpPr>
          <p:cNvPr id="19" name="Metin kutusu 18">
            <a:extLst>
              <a:ext uri="{FF2B5EF4-FFF2-40B4-BE49-F238E27FC236}">
                <a16:creationId xmlns:a16="http://schemas.microsoft.com/office/drawing/2014/main" id="{02092749-63D2-4F8C-9DF4-36A0D2BB7A46}"/>
              </a:ext>
            </a:extLst>
          </p:cNvPr>
          <p:cNvSpPr txBox="1"/>
          <p:nvPr/>
        </p:nvSpPr>
        <p:spPr>
          <a:xfrm>
            <a:off x="6772257" y="2833687"/>
            <a:ext cx="3267075" cy="461665"/>
          </a:xfrm>
          <a:prstGeom prst="rect">
            <a:avLst/>
          </a:prstGeom>
          <a:noFill/>
        </p:spPr>
        <p:txBody>
          <a:bodyPr wrap="square" rtlCol="0">
            <a:spAutoFit/>
          </a:bodyPr>
          <a:lstStyle/>
          <a:p>
            <a:r>
              <a:rPr lang="tr-TR" sz="2400" dirty="0"/>
              <a:t>(11001)</a:t>
            </a:r>
            <a:r>
              <a:rPr lang="tr-TR" sz="2400" baseline="-25000" dirty="0"/>
              <a:t>2</a:t>
            </a:r>
          </a:p>
        </p:txBody>
      </p:sp>
      <p:cxnSp>
        <p:nvCxnSpPr>
          <p:cNvPr id="20" name="Düz Ok Bağlayıcısı 19">
            <a:extLst>
              <a:ext uri="{FF2B5EF4-FFF2-40B4-BE49-F238E27FC236}">
                <a16:creationId xmlns:a16="http://schemas.microsoft.com/office/drawing/2014/main" id="{14EE1BE1-8C5C-4AD5-9E28-F53F405C876C}"/>
              </a:ext>
            </a:extLst>
          </p:cNvPr>
          <p:cNvCxnSpPr>
            <a:cxnSpLocks/>
            <a:stCxn id="19" idx="1"/>
          </p:cNvCxnSpPr>
          <p:nvPr/>
        </p:nvCxnSpPr>
        <p:spPr>
          <a:xfrm flipH="1">
            <a:off x="5615793" y="3064520"/>
            <a:ext cx="1156464" cy="1952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Şimşek İşareti 21">
            <a:extLst>
              <a:ext uri="{FF2B5EF4-FFF2-40B4-BE49-F238E27FC236}">
                <a16:creationId xmlns:a16="http://schemas.microsoft.com/office/drawing/2014/main" id="{FBE47ED5-4DC2-4ECC-9937-331DD24345CE}"/>
              </a:ext>
            </a:extLst>
          </p:cNvPr>
          <p:cNvSpPr/>
          <p:nvPr/>
        </p:nvSpPr>
        <p:spPr>
          <a:xfrm>
            <a:off x="194176" y="2024687"/>
            <a:ext cx="745985" cy="918538"/>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cxnSp>
        <p:nvCxnSpPr>
          <p:cNvPr id="24" name="Düz Ok Bağlayıcısı 23">
            <a:extLst>
              <a:ext uri="{FF2B5EF4-FFF2-40B4-BE49-F238E27FC236}">
                <a16:creationId xmlns:a16="http://schemas.microsoft.com/office/drawing/2014/main" id="{F6661AA3-DDFE-4725-BA29-8C638536229C}"/>
              </a:ext>
            </a:extLst>
          </p:cNvPr>
          <p:cNvCxnSpPr/>
          <p:nvPr/>
        </p:nvCxnSpPr>
        <p:spPr>
          <a:xfrm>
            <a:off x="2548416" y="3064520"/>
            <a:ext cx="0" cy="36448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Metin kutusu 24">
            <a:extLst>
              <a:ext uri="{FF2B5EF4-FFF2-40B4-BE49-F238E27FC236}">
                <a16:creationId xmlns:a16="http://schemas.microsoft.com/office/drawing/2014/main" id="{626ACB76-5221-4E94-9974-480F171424EE}"/>
              </a:ext>
            </a:extLst>
          </p:cNvPr>
          <p:cNvSpPr txBox="1"/>
          <p:nvPr/>
        </p:nvSpPr>
        <p:spPr>
          <a:xfrm>
            <a:off x="996416" y="3241443"/>
            <a:ext cx="1196915" cy="369332"/>
          </a:xfrm>
          <a:prstGeom prst="rect">
            <a:avLst/>
          </a:prstGeom>
          <a:noFill/>
        </p:spPr>
        <p:txBody>
          <a:bodyPr wrap="square" rtlCol="0">
            <a:spAutoFit/>
          </a:bodyPr>
          <a:lstStyle/>
          <a:p>
            <a:r>
              <a:rPr lang="tr-TR" dirty="0"/>
              <a:t>11001</a:t>
            </a:r>
          </a:p>
        </p:txBody>
      </p:sp>
      <p:sp>
        <p:nvSpPr>
          <p:cNvPr id="26" name="Metin kutusu 25">
            <a:extLst>
              <a:ext uri="{FF2B5EF4-FFF2-40B4-BE49-F238E27FC236}">
                <a16:creationId xmlns:a16="http://schemas.microsoft.com/office/drawing/2014/main" id="{CC888EC3-7027-4DE6-9F40-BF412CD2AF61}"/>
              </a:ext>
            </a:extLst>
          </p:cNvPr>
          <p:cNvSpPr txBox="1"/>
          <p:nvPr/>
        </p:nvSpPr>
        <p:spPr>
          <a:xfrm>
            <a:off x="2360457" y="3238199"/>
            <a:ext cx="472541" cy="372576"/>
          </a:xfrm>
          <a:prstGeom prst="rect">
            <a:avLst/>
          </a:prstGeom>
          <a:noFill/>
        </p:spPr>
        <p:txBody>
          <a:bodyPr wrap="square" rtlCol="0">
            <a:spAutoFit/>
          </a:bodyPr>
          <a:lstStyle/>
          <a:p>
            <a:r>
              <a:rPr lang="tr-TR" dirty="0"/>
              <a:t>1</a:t>
            </a:r>
          </a:p>
        </p:txBody>
      </p:sp>
      <p:sp>
        <p:nvSpPr>
          <p:cNvPr id="27" name="Metin kutusu 26">
            <a:extLst>
              <a:ext uri="{FF2B5EF4-FFF2-40B4-BE49-F238E27FC236}">
                <a16:creationId xmlns:a16="http://schemas.microsoft.com/office/drawing/2014/main" id="{AEFA7A15-2951-4F01-8708-C07C6F009434}"/>
              </a:ext>
            </a:extLst>
          </p:cNvPr>
          <p:cNvSpPr txBox="1"/>
          <p:nvPr/>
        </p:nvSpPr>
        <p:spPr>
          <a:xfrm>
            <a:off x="2864387" y="3230456"/>
            <a:ext cx="2123942" cy="369332"/>
          </a:xfrm>
          <a:prstGeom prst="rect">
            <a:avLst/>
          </a:prstGeom>
          <a:noFill/>
        </p:spPr>
        <p:txBody>
          <a:bodyPr wrap="square" rtlCol="0">
            <a:spAutoFit/>
          </a:bodyPr>
          <a:lstStyle/>
          <a:p>
            <a:r>
              <a:rPr lang="tr-TR" dirty="0"/>
              <a:t>Veri</a:t>
            </a:r>
            <a:r>
              <a:rPr lang="tr-TR" baseline="-25000" dirty="0"/>
              <a:t>11001</a:t>
            </a:r>
          </a:p>
        </p:txBody>
      </p:sp>
      <p:sp>
        <p:nvSpPr>
          <p:cNvPr id="29" name="Dikdörtgen: Köşeleri Yuvarlatılmış 28">
            <a:extLst>
              <a:ext uri="{FF2B5EF4-FFF2-40B4-BE49-F238E27FC236}">
                <a16:creationId xmlns:a16="http://schemas.microsoft.com/office/drawing/2014/main" id="{765C368D-76D4-47D8-A582-35263503C924}"/>
              </a:ext>
            </a:extLst>
          </p:cNvPr>
          <p:cNvSpPr/>
          <p:nvPr/>
        </p:nvSpPr>
        <p:spPr>
          <a:xfrm>
            <a:off x="6330030" y="3687830"/>
            <a:ext cx="5438775" cy="942676"/>
          </a:xfrm>
          <a:prstGeom prst="roundRect">
            <a:avLst>
              <a:gd name="adj" fmla="val 50000"/>
            </a:avLst>
          </a:prstGeom>
          <a:solidFill>
            <a:schemeClr val="bg2">
              <a:lumMod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t>Önbellekte verinin sabit bir yeri yoktur.</a:t>
            </a:r>
          </a:p>
        </p:txBody>
      </p:sp>
    </p:spTree>
    <p:extLst>
      <p:ext uri="{BB962C8B-B14F-4D97-AF65-F5344CB8AC3E}">
        <p14:creationId xmlns:p14="http://schemas.microsoft.com/office/powerpoint/2010/main" val="95056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8" grpId="0"/>
      <p:bldP spid="19" grpId="0"/>
      <p:bldP spid="22" grpId="0" animBg="1"/>
      <p:bldP spid="25" grpId="0"/>
      <p:bldP spid="26" grpId="0"/>
      <p:bldP spid="27" grpId="0"/>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C7438-0C66-4249-A267-FD0C107E73DA}"/>
              </a:ext>
            </a:extLst>
          </p:cNvPr>
          <p:cNvSpPr>
            <a:spLocks noGrp="1"/>
          </p:cNvSpPr>
          <p:nvPr>
            <p:ph type="title"/>
          </p:nvPr>
        </p:nvSpPr>
        <p:spPr/>
        <p:txBody>
          <a:bodyPr/>
          <a:lstStyle/>
          <a:p>
            <a:r>
              <a:rPr lang="tr-TR" dirty="0"/>
              <a:t>Tam İlişkili Önbellek</a:t>
            </a:r>
          </a:p>
        </p:txBody>
      </p:sp>
      <p:sp>
        <p:nvSpPr>
          <p:cNvPr id="3" name="İçerik Yer Tutucusu 2">
            <a:extLst>
              <a:ext uri="{FF2B5EF4-FFF2-40B4-BE49-F238E27FC236}">
                <a16:creationId xmlns:a16="http://schemas.microsoft.com/office/drawing/2014/main" id="{412C12E2-5C0B-4D48-9AF2-EFC5A93631D1}"/>
              </a:ext>
            </a:extLst>
          </p:cNvPr>
          <p:cNvSpPr>
            <a:spLocks noGrp="1"/>
          </p:cNvSpPr>
          <p:nvPr>
            <p:ph idx="1"/>
          </p:nvPr>
        </p:nvSpPr>
        <p:spPr>
          <a:xfrm>
            <a:off x="164757" y="1235676"/>
            <a:ext cx="6626568" cy="4941287"/>
          </a:xfrm>
        </p:spPr>
        <p:txBody>
          <a:bodyPr/>
          <a:lstStyle/>
          <a:p>
            <a:pPr marL="0" indent="0">
              <a:buNone/>
            </a:pPr>
            <a:r>
              <a:rPr lang="tr-TR" dirty="0"/>
              <a:t>Peki veriyi nerede bulacağız?</a:t>
            </a:r>
          </a:p>
          <a:p>
            <a:pPr marL="0" indent="0">
              <a:buNone/>
            </a:pPr>
            <a:endParaRPr lang="tr-TR" dirty="0"/>
          </a:p>
          <a:p>
            <a:pPr marL="0" indent="0">
              <a:buNone/>
            </a:pPr>
            <a:r>
              <a:rPr lang="tr-TR" dirty="0"/>
              <a:t>Veri herhangi bir satırda olabileceği için her satırla karşılaştırma yapılması gerekmektedir.</a:t>
            </a:r>
          </a:p>
          <a:p>
            <a:pPr marL="0" indent="0">
              <a:buNone/>
            </a:pPr>
            <a:endParaRPr lang="tr-TR" dirty="0"/>
          </a:p>
        </p:txBody>
      </p:sp>
      <p:sp>
        <p:nvSpPr>
          <p:cNvPr id="4" name="Slayt Numarası Yer Tutucusu 3">
            <a:extLst>
              <a:ext uri="{FF2B5EF4-FFF2-40B4-BE49-F238E27FC236}">
                <a16:creationId xmlns:a16="http://schemas.microsoft.com/office/drawing/2014/main" id="{C39D0EC0-959F-4BEE-9ED0-C23E493EF45F}"/>
              </a:ext>
            </a:extLst>
          </p:cNvPr>
          <p:cNvSpPr>
            <a:spLocks noGrp="1"/>
          </p:cNvSpPr>
          <p:nvPr>
            <p:ph type="sldNum" sz="quarter" idx="12"/>
          </p:nvPr>
        </p:nvSpPr>
        <p:spPr/>
        <p:txBody>
          <a:bodyPr/>
          <a:lstStyle/>
          <a:p>
            <a:fld id="{320A84BC-3F9E-4B08-9743-FC4E27FA5126}" type="slidenum">
              <a:rPr lang="tr-TR" smtClean="0"/>
              <a:t>18</a:t>
            </a:fld>
            <a:endParaRPr lang="tr-TR"/>
          </a:p>
        </p:txBody>
      </p:sp>
      <p:sp>
        <p:nvSpPr>
          <p:cNvPr id="5" name="Rectangle 2">
            <a:extLst>
              <a:ext uri="{FF2B5EF4-FFF2-40B4-BE49-F238E27FC236}">
                <a16:creationId xmlns:a16="http://schemas.microsoft.com/office/drawing/2014/main" id="{9ADA371E-0665-43B2-B953-0D06CC9399F8}"/>
              </a:ext>
            </a:extLst>
          </p:cNvPr>
          <p:cNvSpPr>
            <a:spLocks noChangeArrowheads="1"/>
          </p:cNvSpPr>
          <p:nvPr/>
        </p:nvSpPr>
        <p:spPr bwMode="auto">
          <a:xfrm>
            <a:off x="5734049" y="937137"/>
            <a:ext cx="262517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tr-TR"/>
          </a:p>
        </p:txBody>
      </p:sp>
      <p:sp>
        <p:nvSpPr>
          <p:cNvPr id="7" name="Rectangle 4">
            <a:extLst>
              <a:ext uri="{FF2B5EF4-FFF2-40B4-BE49-F238E27FC236}">
                <a16:creationId xmlns:a16="http://schemas.microsoft.com/office/drawing/2014/main" id="{63CD4B3B-E63A-44C5-AA02-F6958AFA3D3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 name="Nesne 7">
            <a:extLst>
              <a:ext uri="{FF2B5EF4-FFF2-40B4-BE49-F238E27FC236}">
                <a16:creationId xmlns:a16="http://schemas.microsoft.com/office/drawing/2014/main" id="{B7DFCA67-4134-4DA9-B86D-21458CCAB2F2}"/>
              </a:ext>
            </a:extLst>
          </p:cNvPr>
          <p:cNvGraphicFramePr>
            <a:graphicFrameLocks noChangeAspect="1"/>
          </p:cNvGraphicFramePr>
          <p:nvPr>
            <p:extLst>
              <p:ext uri="{D42A27DB-BD31-4B8C-83A1-F6EECF244321}">
                <p14:modId xmlns:p14="http://schemas.microsoft.com/office/powerpoint/2010/main" val="4141693975"/>
              </p:ext>
            </p:extLst>
          </p:nvPr>
        </p:nvGraphicFramePr>
        <p:xfrm>
          <a:off x="6493218" y="355958"/>
          <a:ext cx="5534025" cy="6146083"/>
        </p:xfrm>
        <a:graphic>
          <a:graphicData uri="http://schemas.openxmlformats.org/presentationml/2006/ole">
            <mc:AlternateContent xmlns:mc="http://schemas.openxmlformats.org/markup-compatibility/2006">
              <mc:Choice xmlns:v="urn:schemas-microsoft-com:vml" Requires="v">
                <p:oleObj spid="_x0000_s2054" r:id="rId3" imgW="3530555" imgH="3917004" progId="Visio.Drawing.11">
                  <p:embed/>
                </p:oleObj>
              </mc:Choice>
              <mc:Fallback>
                <p:oleObj r:id="rId3" imgW="3530555" imgH="3917004" progId="Visio.Drawing.11">
                  <p:embed/>
                  <p:pic>
                    <p:nvPicPr>
                      <p:cNvPr id="8" name="Nesne 7">
                        <a:extLst>
                          <a:ext uri="{FF2B5EF4-FFF2-40B4-BE49-F238E27FC236}">
                            <a16:creationId xmlns:a16="http://schemas.microsoft.com/office/drawing/2014/main" id="{B7DFCA67-4134-4DA9-B86D-21458CCAB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3218" y="355958"/>
                        <a:ext cx="5534025" cy="6146083"/>
                      </a:xfrm>
                      <a:prstGeom prst="rect">
                        <a:avLst/>
                      </a:prstGeom>
                      <a:noFill/>
                    </p:spPr>
                  </p:pic>
                </p:oleObj>
              </mc:Fallback>
            </mc:AlternateContent>
          </a:graphicData>
        </a:graphic>
      </p:graphicFrame>
      <p:sp>
        <p:nvSpPr>
          <p:cNvPr id="24" name="Dikdörtgen 23">
            <a:extLst>
              <a:ext uri="{FF2B5EF4-FFF2-40B4-BE49-F238E27FC236}">
                <a16:creationId xmlns:a16="http://schemas.microsoft.com/office/drawing/2014/main" id="{477AE6E4-B3AD-4B80-9B69-1837565918D4}"/>
              </a:ext>
            </a:extLst>
          </p:cNvPr>
          <p:cNvSpPr/>
          <p:nvPr/>
        </p:nvSpPr>
        <p:spPr>
          <a:xfrm>
            <a:off x="7979448" y="136524"/>
            <a:ext cx="3752850" cy="745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17" name="Tablo 8">
            <a:extLst>
              <a:ext uri="{FF2B5EF4-FFF2-40B4-BE49-F238E27FC236}">
                <a16:creationId xmlns:a16="http://schemas.microsoft.com/office/drawing/2014/main" id="{97556C87-982D-44A6-8381-8503F9D074C4}"/>
              </a:ext>
            </a:extLst>
          </p:cNvPr>
          <p:cNvGraphicFramePr>
            <a:graphicFrameLocks noGrp="1"/>
          </p:cNvGraphicFramePr>
          <p:nvPr>
            <p:extLst>
              <p:ext uri="{D42A27DB-BD31-4B8C-83A1-F6EECF244321}">
                <p14:modId xmlns:p14="http://schemas.microsoft.com/office/powerpoint/2010/main" val="1842970559"/>
              </p:ext>
            </p:extLst>
          </p:nvPr>
        </p:nvGraphicFramePr>
        <p:xfrm>
          <a:off x="6386126" y="566297"/>
          <a:ext cx="5669682" cy="370840"/>
        </p:xfrm>
        <a:graphic>
          <a:graphicData uri="http://schemas.openxmlformats.org/drawingml/2006/table">
            <a:tbl>
              <a:tblPr firstRow="1" bandRow="1">
                <a:tableStyleId>{D7AC3CCA-C797-4891-BE02-D94E43425B78}</a:tableStyleId>
              </a:tblPr>
              <a:tblGrid>
                <a:gridCol w="4872867">
                  <a:extLst>
                    <a:ext uri="{9D8B030D-6E8A-4147-A177-3AD203B41FA5}">
                      <a16:colId xmlns:a16="http://schemas.microsoft.com/office/drawing/2014/main" val="4051372558"/>
                    </a:ext>
                  </a:extLst>
                </a:gridCol>
                <a:gridCol w="796815">
                  <a:extLst>
                    <a:ext uri="{9D8B030D-6E8A-4147-A177-3AD203B41FA5}">
                      <a16:colId xmlns:a16="http://schemas.microsoft.com/office/drawing/2014/main" val="3496239581"/>
                    </a:ext>
                  </a:extLst>
                </a:gridCol>
              </a:tblGrid>
              <a:tr h="370840">
                <a:tc>
                  <a:txBody>
                    <a:bodyPr/>
                    <a:lstStyle/>
                    <a:p>
                      <a:endParaRPr lang="tr-TR" dirty="0"/>
                    </a:p>
                  </a:txBody>
                  <a:tcPr>
                    <a:solidFill>
                      <a:schemeClr val="bg2"/>
                    </a:solidFill>
                  </a:tcPr>
                </a:tc>
                <a:tc>
                  <a:txBody>
                    <a:bodyPr/>
                    <a:lstStyle/>
                    <a:p>
                      <a:endParaRPr lang="tr-TR" dirty="0"/>
                    </a:p>
                  </a:txBody>
                  <a:tcPr>
                    <a:solidFill>
                      <a:schemeClr val="bg2"/>
                    </a:solidFill>
                  </a:tcPr>
                </a:tc>
                <a:extLst>
                  <a:ext uri="{0D108BD9-81ED-4DB2-BD59-A6C34878D82A}">
                    <a16:rowId xmlns:a16="http://schemas.microsoft.com/office/drawing/2014/main" val="270252871"/>
                  </a:ext>
                </a:extLst>
              </a:tr>
            </a:tbl>
          </a:graphicData>
        </a:graphic>
      </p:graphicFrame>
      <p:sp>
        <p:nvSpPr>
          <p:cNvPr id="18" name="Metin kutusu 17">
            <a:extLst>
              <a:ext uri="{FF2B5EF4-FFF2-40B4-BE49-F238E27FC236}">
                <a16:creationId xmlns:a16="http://schemas.microsoft.com/office/drawing/2014/main" id="{EB507ED1-FA41-4583-BA0B-B2AD2BAE7858}"/>
              </a:ext>
            </a:extLst>
          </p:cNvPr>
          <p:cNvSpPr txBox="1"/>
          <p:nvPr/>
        </p:nvSpPr>
        <p:spPr>
          <a:xfrm>
            <a:off x="6493218" y="233238"/>
            <a:ext cx="1978654" cy="369332"/>
          </a:xfrm>
          <a:prstGeom prst="rect">
            <a:avLst/>
          </a:prstGeom>
          <a:noFill/>
        </p:spPr>
        <p:txBody>
          <a:bodyPr wrap="square" rtlCol="0">
            <a:spAutoFit/>
          </a:bodyPr>
          <a:lstStyle/>
          <a:p>
            <a:pPr algn="ctr"/>
            <a:r>
              <a:rPr lang="tr-TR" b="1" i="1" dirty="0"/>
              <a:t>Etiket</a:t>
            </a:r>
          </a:p>
        </p:txBody>
      </p:sp>
      <p:sp>
        <p:nvSpPr>
          <p:cNvPr id="20" name="Metin kutusu 19">
            <a:extLst>
              <a:ext uri="{FF2B5EF4-FFF2-40B4-BE49-F238E27FC236}">
                <a16:creationId xmlns:a16="http://schemas.microsoft.com/office/drawing/2014/main" id="{5CB294E5-4DFD-4B54-8457-F8869E12FA7E}"/>
              </a:ext>
            </a:extLst>
          </p:cNvPr>
          <p:cNvSpPr txBox="1"/>
          <p:nvPr/>
        </p:nvSpPr>
        <p:spPr>
          <a:xfrm>
            <a:off x="10337941" y="242629"/>
            <a:ext cx="1978654" cy="369332"/>
          </a:xfrm>
          <a:prstGeom prst="rect">
            <a:avLst/>
          </a:prstGeom>
          <a:noFill/>
        </p:spPr>
        <p:txBody>
          <a:bodyPr wrap="square" rtlCol="0">
            <a:spAutoFit/>
          </a:bodyPr>
          <a:lstStyle/>
          <a:p>
            <a:pPr algn="ctr"/>
            <a:r>
              <a:rPr lang="tr-TR" b="1" i="1" dirty="0" err="1"/>
              <a:t>Byte</a:t>
            </a:r>
            <a:r>
              <a:rPr lang="tr-TR" b="1" i="1" dirty="0"/>
              <a:t> seçimi</a:t>
            </a:r>
          </a:p>
        </p:txBody>
      </p:sp>
      <p:sp>
        <p:nvSpPr>
          <p:cNvPr id="22" name="Metin kutusu 21">
            <a:extLst>
              <a:ext uri="{FF2B5EF4-FFF2-40B4-BE49-F238E27FC236}">
                <a16:creationId xmlns:a16="http://schemas.microsoft.com/office/drawing/2014/main" id="{F68F4E60-FF19-4180-BFA9-3C5DFC04D1BD}"/>
              </a:ext>
            </a:extLst>
          </p:cNvPr>
          <p:cNvSpPr txBox="1"/>
          <p:nvPr/>
        </p:nvSpPr>
        <p:spPr>
          <a:xfrm>
            <a:off x="7058025" y="566297"/>
            <a:ext cx="3372804" cy="369332"/>
          </a:xfrm>
          <a:prstGeom prst="rect">
            <a:avLst/>
          </a:prstGeom>
          <a:noFill/>
        </p:spPr>
        <p:txBody>
          <a:bodyPr wrap="square" rtlCol="0">
            <a:spAutoFit/>
          </a:bodyPr>
          <a:lstStyle/>
          <a:p>
            <a:pPr algn="ctr"/>
            <a:r>
              <a:rPr lang="tr-TR" dirty="0"/>
              <a:t>30 bit</a:t>
            </a:r>
          </a:p>
        </p:txBody>
      </p:sp>
      <p:sp>
        <p:nvSpPr>
          <p:cNvPr id="23" name="Metin kutusu 22">
            <a:extLst>
              <a:ext uri="{FF2B5EF4-FFF2-40B4-BE49-F238E27FC236}">
                <a16:creationId xmlns:a16="http://schemas.microsoft.com/office/drawing/2014/main" id="{51BDB528-A8B3-41B9-8718-0FEC96074D1F}"/>
              </a:ext>
            </a:extLst>
          </p:cNvPr>
          <p:cNvSpPr txBox="1"/>
          <p:nvPr/>
        </p:nvSpPr>
        <p:spPr>
          <a:xfrm>
            <a:off x="10952403" y="573679"/>
            <a:ext cx="1559790" cy="369332"/>
          </a:xfrm>
          <a:prstGeom prst="rect">
            <a:avLst/>
          </a:prstGeom>
          <a:noFill/>
        </p:spPr>
        <p:txBody>
          <a:bodyPr wrap="square" rtlCol="0">
            <a:spAutoFit/>
          </a:bodyPr>
          <a:lstStyle/>
          <a:p>
            <a:pPr algn="ctr"/>
            <a:r>
              <a:rPr lang="tr-TR" dirty="0"/>
              <a:t>2 bit</a:t>
            </a:r>
          </a:p>
        </p:txBody>
      </p:sp>
    </p:spTree>
    <p:extLst>
      <p:ext uri="{BB962C8B-B14F-4D97-AF65-F5344CB8AC3E}">
        <p14:creationId xmlns:p14="http://schemas.microsoft.com/office/powerpoint/2010/main" val="403999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8" grpId="0"/>
      <p:bldP spid="20"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A99E-8C99-47A7-84BF-6C197DEA5C8B}"/>
              </a:ext>
            </a:extLst>
          </p:cNvPr>
          <p:cNvSpPr>
            <a:spLocks noGrp="1"/>
          </p:cNvSpPr>
          <p:nvPr>
            <p:ph type="title"/>
          </p:nvPr>
        </p:nvSpPr>
        <p:spPr/>
        <p:txBody>
          <a:bodyPr>
            <a:normAutofit fontScale="90000"/>
          </a:bodyPr>
          <a:lstStyle/>
          <a:p>
            <a:r>
              <a:rPr lang="tr-TR" dirty="0">
                <a:cs typeface="Calibri Light"/>
              </a:rPr>
              <a:t>Tam ilişkili ve Doğrudan Eşlemeli Bellek Karşılaştırması</a:t>
            </a:r>
            <a:endParaRPr lang="tr-TR" dirty="0"/>
          </a:p>
        </p:txBody>
      </p:sp>
      <p:graphicFrame>
        <p:nvGraphicFramePr>
          <p:cNvPr id="5" name="Tablo 5">
            <a:extLst>
              <a:ext uri="{FF2B5EF4-FFF2-40B4-BE49-F238E27FC236}">
                <a16:creationId xmlns:a16="http://schemas.microsoft.com/office/drawing/2014/main" id="{BEEB4F27-FA36-4001-BF9F-D32663C17DAA}"/>
              </a:ext>
            </a:extLst>
          </p:cNvPr>
          <p:cNvGraphicFramePr>
            <a:graphicFrameLocks noGrp="1"/>
          </p:cNvGraphicFramePr>
          <p:nvPr>
            <p:ph idx="1"/>
            <p:extLst>
              <p:ext uri="{D42A27DB-BD31-4B8C-83A1-F6EECF244321}">
                <p14:modId xmlns:p14="http://schemas.microsoft.com/office/powerpoint/2010/main" val="2808177875"/>
              </p:ext>
            </p:extLst>
          </p:nvPr>
        </p:nvGraphicFramePr>
        <p:xfrm>
          <a:off x="1337103" y="1663700"/>
          <a:ext cx="9410702" cy="4279900"/>
        </p:xfrm>
        <a:graphic>
          <a:graphicData uri="http://schemas.openxmlformats.org/drawingml/2006/table">
            <a:tbl>
              <a:tblPr firstRow="1" bandRow="1">
                <a:tableStyleId>{073A0DAA-6AF3-43AB-8588-CEC1D06C72B9}</a:tableStyleId>
              </a:tblPr>
              <a:tblGrid>
                <a:gridCol w="4705351">
                  <a:extLst>
                    <a:ext uri="{9D8B030D-6E8A-4147-A177-3AD203B41FA5}">
                      <a16:colId xmlns:a16="http://schemas.microsoft.com/office/drawing/2014/main" val="3408360918"/>
                    </a:ext>
                  </a:extLst>
                </a:gridCol>
                <a:gridCol w="4705351">
                  <a:extLst>
                    <a:ext uri="{9D8B030D-6E8A-4147-A177-3AD203B41FA5}">
                      <a16:colId xmlns:a16="http://schemas.microsoft.com/office/drawing/2014/main" val="1872256655"/>
                    </a:ext>
                  </a:extLst>
                </a:gridCol>
              </a:tblGrid>
              <a:tr h="885448">
                <a:tc>
                  <a:txBody>
                    <a:bodyPr/>
                    <a:lstStyle/>
                    <a:p>
                      <a:pPr algn="ctr"/>
                      <a:r>
                        <a:rPr lang="tr-TR" dirty="0"/>
                        <a:t>Doğrudan Eşlemeli Önbellek</a:t>
                      </a:r>
                    </a:p>
                  </a:txBody>
                  <a:tcPr anchor="ctr"/>
                </a:tc>
                <a:tc>
                  <a:txBody>
                    <a:bodyPr/>
                    <a:lstStyle/>
                    <a:p>
                      <a:pPr algn="ctr"/>
                      <a:r>
                        <a:rPr lang="tr-TR" dirty="0"/>
                        <a:t>Tam İlişkili Önbellek</a:t>
                      </a:r>
                    </a:p>
                  </a:txBody>
                  <a:tcPr anchor="ctr"/>
                </a:tc>
                <a:extLst>
                  <a:ext uri="{0D108BD9-81ED-4DB2-BD59-A6C34878D82A}">
                    <a16:rowId xmlns:a16="http://schemas.microsoft.com/office/drawing/2014/main" val="133251660"/>
                  </a:ext>
                </a:extLst>
              </a:tr>
              <a:tr h="8854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Okunmak istenen verinin nerede bulunacağı bellidir.</a:t>
                      </a:r>
                    </a:p>
                  </a:txBody>
                  <a:tcPr anchor="ctr"/>
                </a:tc>
                <a:tc>
                  <a:txBody>
                    <a:bodyPr/>
                    <a:lstStyle/>
                    <a:p>
                      <a:pPr algn="l"/>
                      <a:r>
                        <a:rPr lang="tr-TR" dirty="0"/>
                        <a:t>Veri istenilen yere yazılabilir.</a:t>
                      </a:r>
                    </a:p>
                  </a:txBody>
                  <a:tcPr anchor="ctr"/>
                </a:tc>
                <a:extLst>
                  <a:ext uri="{0D108BD9-81ED-4DB2-BD59-A6C34878D82A}">
                    <a16:rowId xmlns:a16="http://schemas.microsoft.com/office/drawing/2014/main" val="1405984372"/>
                  </a:ext>
                </a:extLst>
              </a:tr>
              <a:tr h="1528307">
                <a:tc>
                  <a:txBody>
                    <a:bodyPr/>
                    <a:lstStyle/>
                    <a:p>
                      <a:pPr algn="l"/>
                      <a:r>
                        <a:rPr lang="tr-TR" dirty="0"/>
                        <a:t>Bellekte tutulan etiket daha kısadır.</a:t>
                      </a:r>
                    </a:p>
                  </a:txBody>
                  <a:tcPr anchor="ctr"/>
                </a:tc>
                <a:tc>
                  <a:txBody>
                    <a:bodyPr/>
                    <a:lstStyle/>
                    <a:p>
                      <a:pPr algn="l"/>
                      <a:r>
                        <a:rPr lang="tr-TR" dirty="0"/>
                        <a:t>Adresin büyük bir bölümü etiket olarak satırda saklanmak zorundadır.</a:t>
                      </a:r>
                    </a:p>
                  </a:txBody>
                  <a:tcPr anchor="ctr"/>
                </a:tc>
                <a:extLst>
                  <a:ext uri="{0D108BD9-81ED-4DB2-BD59-A6C34878D82A}">
                    <a16:rowId xmlns:a16="http://schemas.microsoft.com/office/drawing/2014/main" val="1088530331"/>
                  </a:ext>
                </a:extLst>
              </a:tr>
              <a:tr h="980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Toplamda bir tane karşılaştırıcıya ihtiyaç duyar.</a:t>
                      </a:r>
                    </a:p>
                  </a:txBody>
                  <a:tcPr anchor="ctr"/>
                </a:tc>
                <a:tc>
                  <a:txBody>
                    <a:bodyPr/>
                    <a:lstStyle/>
                    <a:p>
                      <a:pPr algn="l"/>
                      <a:r>
                        <a:rPr lang="tr-TR" dirty="0"/>
                        <a:t>Her satır için bir karşılaştırıcıya ihtiyaç duyar.</a:t>
                      </a:r>
                    </a:p>
                  </a:txBody>
                  <a:tcPr anchor="ctr"/>
                </a:tc>
                <a:extLst>
                  <a:ext uri="{0D108BD9-81ED-4DB2-BD59-A6C34878D82A}">
                    <a16:rowId xmlns:a16="http://schemas.microsoft.com/office/drawing/2014/main" val="1032913680"/>
                  </a:ext>
                </a:extLst>
              </a:tr>
            </a:tbl>
          </a:graphicData>
        </a:graphic>
      </p:graphicFrame>
      <p:sp>
        <p:nvSpPr>
          <p:cNvPr id="4" name="Slayt Numarası Yer Tutucusu 3">
            <a:extLst>
              <a:ext uri="{FF2B5EF4-FFF2-40B4-BE49-F238E27FC236}">
                <a16:creationId xmlns:a16="http://schemas.microsoft.com/office/drawing/2014/main" id="{87C415F8-5770-408D-BFD3-EFF9F4CF5061}"/>
              </a:ext>
            </a:extLst>
          </p:cNvPr>
          <p:cNvSpPr>
            <a:spLocks noGrp="1"/>
          </p:cNvSpPr>
          <p:nvPr>
            <p:ph type="sldNum" sz="quarter" idx="12"/>
          </p:nvPr>
        </p:nvSpPr>
        <p:spPr/>
        <p:txBody>
          <a:bodyPr/>
          <a:lstStyle/>
          <a:p>
            <a:fld id="{320A84BC-3F9E-4B08-9743-FC4E27FA5126}" type="slidenum">
              <a:rPr lang="tr-TR" smtClean="0"/>
              <a:t>19</a:t>
            </a:fld>
            <a:endParaRPr lang="tr-TR"/>
          </a:p>
        </p:txBody>
      </p:sp>
    </p:spTree>
    <p:extLst>
      <p:ext uri="{BB962C8B-B14F-4D97-AF65-F5344CB8AC3E}">
        <p14:creationId xmlns:p14="http://schemas.microsoft.com/office/powerpoint/2010/main" val="389957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1AC036D5-8B1D-46E6-BA18-1C2C87C95732}"/>
              </a:ext>
            </a:extLst>
          </p:cNvPr>
          <p:cNvSpPr>
            <a:spLocks noGrp="1"/>
          </p:cNvSpPr>
          <p:nvPr>
            <p:ph type="title"/>
          </p:nvPr>
        </p:nvSpPr>
        <p:spPr>
          <a:xfrm>
            <a:off x="838200" y="-128651"/>
            <a:ext cx="10515600" cy="1325563"/>
          </a:xfrm>
        </p:spPr>
        <p:txBody>
          <a:bodyPr/>
          <a:lstStyle/>
          <a:p>
            <a:r>
              <a:rPr lang="en-US" b="1" dirty="0"/>
              <a:t>Okuma </a:t>
            </a:r>
            <a:r>
              <a:rPr lang="en-US" b="1" dirty="0" err="1"/>
              <a:t>Listesi</a:t>
            </a:r>
            <a:endParaRPr lang="en-US" b="1" dirty="0"/>
          </a:p>
        </p:txBody>
      </p:sp>
      <p:sp>
        <p:nvSpPr>
          <p:cNvPr id="6" name="İçerik Yer Tutucusu 5">
            <a:extLst>
              <a:ext uri="{FF2B5EF4-FFF2-40B4-BE49-F238E27FC236}">
                <a16:creationId xmlns:a16="http://schemas.microsoft.com/office/drawing/2014/main" id="{1DA200F6-131F-4E58-86C4-605638C0C70B}"/>
              </a:ext>
            </a:extLst>
          </p:cNvPr>
          <p:cNvSpPr>
            <a:spLocks noGrp="1"/>
          </p:cNvSpPr>
          <p:nvPr>
            <p:ph idx="1"/>
          </p:nvPr>
        </p:nvSpPr>
        <p:spPr>
          <a:xfrm>
            <a:off x="149629" y="980902"/>
            <a:ext cx="9630532" cy="5196061"/>
          </a:xfrm>
        </p:spPr>
        <p:txBody>
          <a:bodyPr>
            <a:normAutofit/>
          </a:bodyPr>
          <a:lstStyle/>
          <a:p>
            <a:pPr marL="0" indent="0">
              <a:buNone/>
            </a:pPr>
            <a:r>
              <a:rPr lang="en-US" b="1" dirty="0" err="1"/>
              <a:t>Gerekli</a:t>
            </a:r>
            <a:endParaRPr lang="en-US" b="1" dirty="0"/>
          </a:p>
          <a:p>
            <a:r>
              <a:rPr lang="en-US" dirty="0"/>
              <a:t>Computer Organization and Design: The Hardware Software Interface [RISC-V Edition] David A. Patterson, John L. Hennessy</a:t>
            </a:r>
          </a:p>
          <a:p>
            <a:pPr lvl="1"/>
            <a:r>
              <a:rPr lang="tr-TR" dirty="0"/>
              <a:t>5. Bölüm</a:t>
            </a:r>
            <a:endParaRPr lang="en-US" b="1" dirty="0"/>
          </a:p>
          <a:p>
            <a:r>
              <a:rPr lang="tr-TR" dirty="0"/>
              <a:t>TOBB üniversitesi, </a:t>
            </a:r>
            <a:r>
              <a:rPr lang="tr-TR" dirty="0" err="1"/>
              <a:t>Prof</a:t>
            </a:r>
            <a:r>
              <a:rPr lang="tr-TR" dirty="0"/>
              <a:t> Dr. Oğuz ERGİN, Bilgisayar Mimarisi ve Organizasyonu dersi ders sunumları</a:t>
            </a:r>
            <a:endParaRPr lang="en-US" dirty="0"/>
          </a:p>
          <a:p>
            <a:pPr marL="0" indent="0">
              <a:buNone/>
            </a:pPr>
            <a:endParaRPr lang="tr-TR" i="1" dirty="0"/>
          </a:p>
        </p:txBody>
      </p:sp>
      <p:sp>
        <p:nvSpPr>
          <p:cNvPr id="4" name="Slayt Numarası Yer Tutucusu 3">
            <a:extLst>
              <a:ext uri="{FF2B5EF4-FFF2-40B4-BE49-F238E27FC236}">
                <a16:creationId xmlns:a16="http://schemas.microsoft.com/office/drawing/2014/main" id="{CB91A29A-A161-47AA-B745-8E82BCF57285}"/>
              </a:ext>
            </a:extLst>
          </p:cNvPr>
          <p:cNvSpPr>
            <a:spLocks noGrp="1"/>
          </p:cNvSpPr>
          <p:nvPr>
            <p:ph type="sldNum" sz="quarter" idx="12"/>
          </p:nvPr>
        </p:nvSpPr>
        <p:spPr/>
        <p:txBody>
          <a:bodyPr/>
          <a:lstStyle/>
          <a:p>
            <a:fld id="{330EA680-D336-4FF7-8B7A-9848BB0A1C32}" type="slidenum">
              <a:rPr lang="en-US" dirty="0" smtClean="0"/>
              <a:t>2</a:t>
            </a:fld>
            <a:endParaRPr lang="en-US" dirty="0"/>
          </a:p>
        </p:txBody>
      </p:sp>
    </p:spTree>
    <p:extLst>
      <p:ext uri="{BB962C8B-B14F-4D97-AF65-F5344CB8AC3E}">
        <p14:creationId xmlns:p14="http://schemas.microsoft.com/office/powerpoint/2010/main" val="1506410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6EAA-3081-4A07-BD73-FF08214F014D}"/>
              </a:ext>
            </a:extLst>
          </p:cNvPr>
          <p:cNvSpPr>
            <a:spLocks noGrp="1"/>
          </p:cNvSpPr>
          <p:nvPr>
            <p:ph type="title"/>
          </p:nvPr>
        </p:nvSpPr>
        <p:spPr/>
        <p:txBody>
          <a:bodyPr/>
          <a:lstStyle/>
          <a:p>
            <a:r>
              <a:rPr lang="tr-TR" dirty="0">
                <a:cs typeface="Calibri Light"/>
              </a:rPr>
              <a:t>Kümeli İlişkili Önbellek</a:t>
            </a:r>
            <a:endParaRPr lang="tr-TR" dirty="0"/>
          </a:p>
        </p:txBody>
      </p:sp>
      <p:sp>
        <p:nvSpPr>
          <p:cNvPr id="3" name="Content Placeholder 2">
            <a:extLst>
              <a:ext uri="{FF2B5EF4-FFF2-40B4-BE49-F238E27FC236}">
                <a16:creationId xmlns:a16="http://schemas.microsoft.com/office/drawing/2014/main" id="{3CD9267A-ACE7-4713-80D5-E7A463CB4156}"/>
              </a:ext>
            </a:extLst>
          </p:cNvPr>
          <p:cNvSpPr>
            <a:spLocks noGrp="1"/>
          </p:cNvSpPr>
          <p:nvPr>
            <p:ph idx="1"/>
          </p:nvPr>
        </p:nvSpPr>
        <p:spPr/>
        <p:txBody>
          <a:bodyPr/>
          <a:lstStyle/>
          <a:p>
            <a:pPr marL="0" indent="0">
              <a:buNone/>
            </a:pPr>
            <a:r>
              <a:rPr lang="tr-TR" b="1" dirty="0"/>
              <a:t>Kümeli ilişkili </a:t>
            </a:r>
            <a:r>
              <a:rPr lang="tr-TR" dirty="0"/>
              <a:t>(-</a:t>
            </a:r>
            <a:r>
              <a:rPr lang="tr-TR" dirty="0" err="1"/>
              <a:t>ing.</a:t>
            </a:r>
            <a:r>
              <a:rPr lang="tr-TR" dirty="0"/>
              <a:t> set </a:t>
            </a:r>
            <a:r>
              <a:rPr lang="tr-TR" dirty="0" err="1"/>
              <a:t>associative</a:t>
            </a:r>
            <a:r>
              <a:rPr lang="tr-TR" dirty="0"/>
              <a:t>) önbellek, doğrudan eşlemeli ve tam ilişkili belleklerin birleşimidir.</a:t>
            </a:r>
          </a:p>
        </p:txBody>
      </p:sp>
      <p:sp>
        <p:nvSpPr>
          <p:cNvPr id="4" name="Slayt Numarası Yer Tutucusu 3">
            <a:extLst>
              <a:ext uri="{FF2B5EF4-FFF2-40B4-BE49-F238E27FC236}">
                <a16:creationId xmlns:a16="http://schemas.microsoft.com/office/drawing/2014/main" id="{51C4F21E-8C9B-4686-A0E3-1FF8A4CBC1DD}"/>
              </a:ext>
            </a:extLst>
          </p:cNvPr>
          <p:cNvSpPr>
            <a:spLocks noGrp="1"/>
          </p:cNvSpPr>
          <p:nvPr>
            <p:ph type="sldNum" sz="quarter" idx="12"/>
          </p:nvPr>
        </p:nvSpPr>
        <p:spPr/>
        <p:txBody>
          <a:bodyPr/>
          <a:lstStyle/>
          <a:p>
            <a:fld id="{320A84BC-3F9E-4B08-9743-FC4E27FA5126}" type="slidenum">
              <a:rPr lang="tr-TR" smtClean="0"/>
              <a:t>20</a:t>
            </a:fld>
            <a:endParaRPr lang="tr-TR"/>
          </a:p>
        </p:txBody>
      </p:sp>
      <p:graphicFrame>
        <p:nvGraphicFramePr>
          <p:cNvPr id="6" name="Tablo 7">
            <a:extLst>
              <a:ext uri="{FF2B5EF4-FFF2-40B4-BE49-F238E27FC236}">
                <a16:creationId xmlns:a16="http://schemas.microsoft.com/office/drawing/2014/main" id="{B515E48A-ABFB-41AE-8F57-0BE204DF24D3}"/>
              </a:ext>
            </a:extLst>
          </p:cNvPr>
          <p:cNvGraphicFramePr>
            <a:graphicFrameLocks noGrp="1"/>
          </p:cNvGraphicFramePr>
          <p:nvPr>
            <p:extLst>
              <p:ext uri="{D42A27DB-BD31-4B8C-83A1-F6EECF244321}">
                <p14:modId xmlns:p14="http://schemas.microsoft.com/office/powerpoint/2010/main" val="2918622048"/>
              </p:ext>
            </p:extLst>
          </p:nvPr>
        </p:nvGraphicFramePr>
        <p:xfrm>
          <a:off x="2061724" y="2604298"/>
          <a:ext cx="4157645" cy="1649404"/>
        </p:xfrm>
        <a:graphic>
          <a:graphicData uri="http://schemas.openxmlformats.org/drawingml/2006/table">
            <a:tbl>
              <a:tblPr firstRow="1" bandRow="1">
                <a:tableStyleId>{0505E3EF-67EA-436B-97B2-0124C06EBD24}</a:tableStyleId>
              </a:tblPr>
              <a:tblGrid>
                <a:gridCol w="1102646">
                  <a:extLst>
                    <a:ext uri="{9D8B030D-6E8A-4147-A177-3AD203B41FA5}">
                      <a16:colId xmlns:a16="http://schemas.microsoft.com/office/drawing/2014/main" val="2901305501"/>
                    </a:ext>
                  </a:extLst>
                </a:gridCol>
                <a:gridCol w="1102646">
                  <a:extLst>
                    <a:ext uri="{9D8B030D-6E8A-4147-A177-3AD203B41FA5}">
                      <a16:colId xmlns:a16="http://schemas.microsoft.com/office/drawing/2014/main" val="3819321008"/>
                    </a:ext>
                  </a:extLst>
                </a:gridCol>
                <a:gridCol w="296825">
                  <a:extLst>
                    <a:ext uri="{9D8B030D-6E8A-4147-A177-3AD203B41FA5}">
                      <a16:colId xmlns:a16="http://schemas.microsoft.com/office/drawing/2014/main" val="288280332"/>
                    </a:ext>
                  </a:extLst>
                </a:gridCol>
                <a:gridCol w="1655528">
                  <a:extLst>
                    <a:ext uri="{9D8B030D-6E8A-4147-A177-3AD203B41FA5}">
                      <a16:colId xmlns:a16="http://schemas.microsoft.com/office/drawing/2014/main" val="3719010146"/>
                    </a:ext>
                  </a:extLst>
                </a:gridCol>
              </a:tblGrid>
              <a:tr h="412351">
                <a:tc>
                  <a:txBody>
                    <a:bodyPr/>
                    <a:lstStyle/>
                    <a:p>
                      <a:r>
                        <a:rPr lang="tr-TR" sz="2000" b="0" dirty="0"/>
                        <a:t>0</a:t>
                      </a:r>
                    </a:p>
                  </a:txBody>
                  <a:tcPr marL="103088" marR="103088" marT="51544" marB="5154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r>
                        <a:rPr lang="tr-TR" sz="2000" dirty="0"/>
                        <a:t>1</a:t>
                      </a:r>
                      <a:endParaRPr lang="tr-TR" sz="2000" baseline="-25000" dirty="0"/>
                    </a:p>
                  </a:txBody>
                  <a:tcPr marL="103088" marR="103088" marT="51544" marB="5154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r>
                        <a:rPr lang="tr-TR" sz="2000" dirty="0"/>
                        <a:t>…</a:t>
                      </a:r>
                    </a:p>
                  </a:txBody>
                  <a:tcPr marL="103088" marR="103088" marT="51544" marB="5154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tr-TR" sz="2000" dirty="0"/>
                        <a:t>…</a:t>
                      </a: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r>
                        <a:rPr lang="tr-TR" sz="2000" dirty="0"/>
                        <a:t>…</a:t>
                      </a:r>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r>
                        <a:rPr lang="tr-TR" sz="2000" dirty="0"/>
                        <a:t>256</a:t>
                      </a:r>
                    </a:p>
                  </a:txBody>
                  <a:tcPr marL="103088" marR="103088" marT="51544" marB="5154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349239"/>
                  </a:ext>
                </a:extLst>
              </a:tr>
            </a:tbl>
          </a:graphicData>
        </a:graphic>
      </p:graphicFrame>
      <p:sp>
        <p:nvSpPr>
          <p:cNvPr id="8" name="Metin kutusu 7">
            <a:extLst>
              <a:ext uri="{FF2B5EF4-FFF2-40B4-BE49-F238E27FC236}">
                <a16:creationId xmlns:a16="http://schemas.microsoft.com/office/drawing/2014/main" id="{2B30B182-5FD1-4D22-A5FE-73703A3257D2}"/>
              </a:ext>
            </a:extLst>
          </p:cNvPr>
          <p:cNvSpPr txBox="1"/>
          <p:nvPr/>
        </p:nvSpPr>
        <p:spPr>
          <a:xfrm>
            <a:off x="3197098" y="2234966"/>
            <a:ext cx="1745962" cy="369332"/>
          </a:xfrm>
          <a:prstGeom prst="rect">
            <a:avLst/>
          </a:prstGeom>
          <a:noFill/>
        </p:spPr>
        <p:txBody>
          <a:bodyPr wrap="square" rtlCol="0">
            <a:spAutoFit/>
          </a:bodyPr>
          <a:lstStyle/>
          <a:p>
            <a:r>
              <a:rPr lang="tr-TR" b="1" dirty="0"/>
              <a:t>Etiket</a:t>
            </a:r>
          </a:p>
        </p:txBody>
      </p:sp>
      <p:sp>
        <p:nvSpPr>
          <p:cNvPr id="10" name="Metin kutusu 9">
            <a:extLst>
              <a:ext uri="{FF2B5EF4-FFF2-40B4-BE49-F238E27FC236}">
                <a16:creationId xmlns:a16="http://schemas.microsoft.com/office/drawing/2014/main" id="{79631525-C081-4357-8CAD-40B912A02A33}"/>
              </a:ext>
            </a:extLst>
          </p:cNvPr>
          <p:cNvSpPr txBox="1"/>
          <p:nvPr/>
        </p:nvSpPr>
        <p:spPr>
          <a:xfrm>
            <a:off x="4271743" y="2234966"/>
            <a:ext cx="1745962" cy="369332"/>
          </a:xfrm>
          <a:prstGeom prst="rect">
            <a:avLst/>
          </a:prstGeom>
          <a:noFill/>
        </p:spPr>
        <p:txBody>
          <a:bodyPr wrap="square" rtlCol="0">
            <a:spAutoFit/>
          </a:bodyPr>
          <a:lstStyle/>
          <a:p>
            <a:r>
              <a:rPr lang="tr-TR" b="1" dirty="0"/>
              <a:t>Geçerli</a:t>
            </a:r>
          </a:p>
        </p:txBody>
      </p:sp>
      <p:sp>
        <p:nvSpPr>
          <p:cNvPr id="12" name="Metin kutusu 11">
            <a:extLst>
              <a:ext uri="{FF2B5EF4-FFF2-40B4-BE49-F238E27FC236}">
                <a16:creationId xmlns:a16="http://schemas.microsoft.com/office/drawing/2014/main" id="{D47DC81C-63E0-4A59-BFD8-D6E7CA7FB329}"/>
              </a:ext>
            </a:extLst>
          </p:cNvPr>
          <p:cNvSpPr txBox="1"/>
          <p:nvPr/>
        </p:nvSpPr>
        <p:spPr>
          <a:xfrm>
            <a:off x="4189040" y="4438368"/>
            <a:ext cx="4698868" cy="369332"/>
          </a:xfrm>
          <a:prstGeom prst="rect">
            <a:avLst/>
          </a:prstGeom>
          <a:noFill/>
        </p:spPr>
        <p:txBody>
          <a:bodyPr wrap="square" rtlCol="0">
            <a:spAutoFit/>
          </a:bodyPr>
          <a:lstStyle/>
          <a:p>
            <a:pPr algn="ctr"/>
            <a:r>
              <a:rPr lang="tr-TR" b="1" dirty="0"/>
              <a:t>2 Yollu Kümeli İlişkili Önbellek</a:t>
            </a:r>
          </a:p>
        </p:txBody>
      </p:sp>
      <p:graphicFrame>
        <p:nvGraphicFramePr>
          <p:cNvPr id="14" name="Tablo 7">
            <a:extLst>
              <a:ext uri="{FF2B5EF4-FFF2-40B4-BE49-F238E27FC236}">
                <a16:creationId xmlns:a16="http://schemas.microsoft.com/office/drawing/2014/main" id="{B7511EBB-D473-4C2C-AB0E-675DEEF173A3}"/>
              </a:ext>
            </a:extLst>
          </p:cNvPr>
          <p:cNvGraphicFramePr>
            <a:graphicFrameLocks noGrp="1"/>
          </p:cNvGraphicFramePr>
          <p:nvPr>
            <p:extLst>
              <p:ext uri="{D42A27DB-BD31-4B8C-83A1-F6EECF244321}">
                <p14:modId xmlns:p14="http://schemas.microsoft.com/office/powerpoint/2010/main" val="874541585"/>
              </p:ext>
            </p:extLst>
          </p:nvPr>
        </p:nvGraphicFramePr>
        <p:xfrm>
          <a:off x="6538474" y="2604298"/>
          <a:ext cx="3054999" cy="1649404"/>
        </p:xfrm>
        <a:graphic>
          <a:graphicData uri="http://schemas.openxmlformats.org/drawingml/2006/table">
            <a:tbl>
              <a:tblPr firstRow="1" bandRow="1">
                <a:tableStyleId>{0505E3EF-67EA-436B-97B2-0124C06EBD24}</a:tableStyleId>
              </a:tblPr>
              <a:tblGrid>
                <a:gridCol w="1102646">
                  <a:extLst>
                    <a:ext uri="{9D8B030D-6E8A-4147-A177-3AD203B41FA5}">
                      <a16:colId xmlns:a16="http://schemas.microsoft.com/office/drawing/2014/main" val="3819321008"/>
                    </a:ext>
                  </a:extLst>
                </a:gridCol>
                <a:gridCol w="296825">
                  <a:extLst>
                    <a:ext uri="{9D8B030D-6E8A-4147-A177-3AD203B41FA5}">
                      <a16:colId xmlns:a16="http://schemas.microsoft.com/office/drawing/2014/main" val="288280332"/>
                    </a:ext>
                  </a:extLst>
                </a:gridCol>
                <a:gridCol w="1655528">
                  <a:extLst>
                    <a:ext uri="{9D8B030D-6E8A-4147-A177-3AD203B41FA5}">
                      <a16:colId xmlns:a16="http://schemas.microsoft.com/office/drawing/2014/main" val="3719010146"/>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r>
                        <a:rPr lang="tr-TR" sz="2000" dirty="0"/>
                        <a:t>…</a:t>
                      </a: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r>
                        <a:rPr lang="tr-TR" sz="2000" dirty="0"/>
                        <a:t>…</a:t>
                      </a:r>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349239"/>
                  </a:ext>
                </a:extLst>
              </a:tr>
            </a:tbl>
          </a:graphicData>
        </a:graphic>
      </p:graphicFrame>
      <p:sp>
        <p:nvSpPr>
          <p:cNvPr id="16" name="Metin kutusu 15">
            <a:extLst>
              <a:ext uri="{FF2B5EF4-FFF2-40B4-BE49-F238E27FC236}">
                <a16:creationId xmlns:a16="http://schemas.microsoft.com/office/drawing/2014/main" id="{242920D6-8B12-4F3B-8A4E-3028C18B1CF2}"/>
              </a:ext>
            </a:extLst>
          </p:cNvPr>
          <p:cNvSpPr txBox="1"/>
          <p:nvPr/>
        </p:nvSpPr>
        <p:spPr>
          <a:xfrm>
            <a:off x="6538474" y="2234966"/>
            <a:ext cx="1745962" cy="369332"/>
          </a:xfrm>
          <a:prstGeom prst="rect">
            <a:avLst/>
          </a:prstGeom>
          <a:noFill/>
        </p:spPr>
        <p:txBody>
          <a:bodyPr wrap="square" rtlCol="0">
            <a:spAutoFit/>
          </a:bodyPr>
          <a:lstStyle/>
          <a:p>
            <a:r>
              <a:rPr lang="tr-TR" b="1" dirty="0"/>
              <a:t>Etiket</a:t>
            </a:r>
          </a:p>
        </p:txBody>
      </p:sp>
      <p:sp>
        <p:nvSpPr>
          <p:cNvPr id="18" name="Metin kutusu 17">
            <a:extLst>
              <a:ext uri="{FF2B5EF4-FFF2-40B4-BE49-F238E27FC236}">
                <a16:creationId xmlns:a16="http://schemas.microsoft.com/office/drawing/2014/main" id="{E39DF3EF-AFD1-4B9D-B8F8-839E8C34C297}"/>
              </a:ext>
            </a:extLst>
          </p:cNvPr>
          <p:cNvSpPr txBox="1"/>
          <p:nvPr/>
        </p:nvSpPr>
        <p:spPr>
          <a:xfrm>
            <a:off x="7411455" y="2234966"/>
            <a:ext cx="1745962" cy="369332"/>
          </a:xfrm>
          <a:prstGeom prst="rect">
            <a:avLst/>
          </a:prstGeom>
          <a:noFill/>
        </p:spPr>
        <p:txBody>
          <a:bodyPr wrap="square" rtlCol="0">
            <a:spAutoFit/>
          </a:bodyPr>
          <a:lstStyle/>
          <a:p>
            <a:r>
              <a:rPr lang="tr-TR" b="1" dirty="0"/>
              <a:t>Geçerli</a:t>
            </a:r>
          </a:p>
        </p:txBody>
      </p:sp>
      <p:graphicFrame>
        <p:nvGraphicFramePr>
          <p:cNvPr id="13" name="Tablo 8">
            <a:extLst>
              <a:ext uri="{FF2B5EF4-FFF2-40B4-BE49-F238E27FC236}">
                <a16:creationId xmlns:a16="http://schemas.microsoft.com/office/drawing/2014/main" id="{56C03695-28E1-4970-ADC6-2C2B4B8D890D}"/>
              </a:ext>
            </a:extLst>
          </p:cNvPr>
          <p:cNvGraphicFramePr>
            <a:graphicFrameLocks noGrp="1"/>
          </p:cNvGraphicFramePr>
          <p:nvPr>
            <p:extLst>
              <p:ext uri="{D42A27DB-BD31-4B8C-83A1-F6EECF244321}">
                <p14:modId xmlns:p14="http://schemas.microsoft.com/office/powerpoint/2010/main" val="3271360011"/>
              </p:ext>
            </p:extLst>
          </p:nvPr>
        </p:nvGraphicFramePr>
        <p:xfrm>
          <a:off x="3214943" y="5245610"/>
          <a:ext cx="6228147" cy="370840"/>
        </p:xfrm>
        <a:graphic>
          <a:graphicData uri="http://schemas.openxmlformats.org/drawingml/2006/table">
            <a:tbl>
              <a:tblPr firstRow="1" bandRow="1">
                <a:tableStyleId>{D7AC3CCA-C797-4891-BE02-D94E43425B78}</a:tableStyleId>
              </a:tblPr>
              <a:tblGrid>
                <a:gridCol w="2260599">
                  <a:extLst>
                    <a:ext uri="{9D8B030D-6E8A-4147-A177-3AD203B41FA5}">
                      <a16:colId xmlns:a16="http://schemas.microsoft.com/office/drawing/2014/main" val="3750264012"/>
                    </a:ext>
                  </a:extLst>
                </a:gridCol>
                <a:gridCol w="3409950">
                  <a:extLst>
                    <a:ext uri="{9D8B030D-6E8A-4147-A177-3AD203B41FA5}">
                      <a16:colId xmlns:a16="http://schemas.microsoft.com/office/drawing/2014/main" val="4051372558"/>
                    </a:ext>
                  </a:extLst>
                </a:gridCol>
                <a:gridCol w="557598">
                  <a:extLst>
                    <a:ext uri="{9D8B030D-6E8A-4147-A177-3AD203B41FA5}">
                      <a16:colId xmlns:a16="http://schemas.microsoft.com/office/drawing/2014/main" val="3496239581"/>
                    </a:ext>
                  </a:extLst>
                </a:gridCol>
              </a:tblGrid>
              <a:tr h="370840">
                <a:tc>
                  <a:txBody>
                    <a:bodyPr/>
                    <a:lstStyle/>
                    <a:p>
                      <a:endParaRPr lang="tr-TR" dirty="0"/>
                    </a:p>
                  </a:txBody>
                  <a:tcPr>
                    <a:solidFill>
                      <a:schemeClr val="bg2"/>
                    </a:solidFill>
                  </a:tcPr>
                </a:tc>
                <a:tc>
                  <a:txBody>
                    <a:bodyPr/>
                    <a:lstStyle/>
                    <a:p>
                      <a:endParaRPr lang="tr-TR" dirty="0"/>
                    </a:p>
                  </a:txBody>
                  <a:tcPr>
                    <a:solidFill>
                      <a:schemeClr val="bg2"/>
                    </a:solidFill>
                  </a:tcPr>
                </a:tc>
                <a:tc>
                  <a:txBody>
                    <a:bodyPr/>
                    <a:lstStyle/>
                    <a:p>
                      <a:endParaRPr lang="tr-TR" dirty="0"/>
                    </a:p>
                  </a:txBody>
                  <a:tcPr>
                    <a:solidFill>
                      <a:schemeClr val="bg2"/>
                    </a:solidFill>
                  </a:tcPr>
                </a:tc>
                <a:extLst>
                  <a:ext uri="{0D108BD9-81ED-4DB2-BD59-A6C34878D82A}">
                    <a16:rowId xmlns:a16="http://schemas.microsoft.com/office/drawing/2014/main" val="270252871"/>
                  </a:ext>
                </a:extLst>
              </a:tr>
            </a:tbl>
          </a:graphicData>
        </a:graphic>
      </p:graphicFrame>
      <p:sp>
        <p:nvSpPr>
          <p:cNvPr id="15" name="Metin kutusu 14">
            <a:extLst>
              <a:ext uri="{FF2B5EF4-FFF2-40B4-BE49-F238E27FC236}">
                <a16:creationId xmlns:a16="http://schemas.microsoft.com/office/drawing/2014/main" id="{7CEAE7EF-46AB-4681-A3DF-0F7CFC0DDB63}"/>
              </a:ext>
            </a:extLst>
          </p:cNvPr>
          <p:cNvSpPr txBox="1"/>
          <p:nvPr/>
        </p:nvSpPr>
        <p:spPr>
          <a:xfrm>
            <a:off x="3214943" y="5616450"/>
            <a:ext cx="2226833" cy="369332"/>
          </a:xfrm>
          <a:prstGeom prst="rect">
            <a:avLst/>
          </a:prstGeom>
          <a:noFill/>
        </p:spPr>
        <p:txBody>
          <a:bodyPr wrap="square" rtlCol="0">
            <a:spAutoFit/>
          </a:bodyPr>
          <a:lstStyle/>
          <a:p>
            <a:pPr algn="ctr"/>
            <a:r>
              <a:rPr lang="tr-TR" b="1" i="1" dirty="0"/>
              <a:t>Etiket</a:t>
            </a:r>
          </a:p>
        </p:txBody>
      </p:sp>
      <p:sp>
        <p:nvSpPr>
          <p:cNvPr id="17" name="Metin kutusu 16">
            <a:extLst>
              <a:ext uri="{FF2B5EF4-FFF2-40B4-BE49-F238E27FC236}">
                <a16:creationId xmlns:a16="http://schemas.microsoft.com/office/drawing/2014/main" id="{BCE0E658-067D-447B-9865-46A0A188ADE1}"/>
              </a:ext>
            </a:extLst>
          </p:cNvPr>
          <p:cNvSpPr txBox="1"/>
          <p:nvPr/>
        </p:nvSpPr>
        <p:spPr>
          <a:xfrm>
            <a:off x="5939093" y="5616450"/>
            <a:ext cx="2226833" cy="369332"/>
          </a:xfrm>
          <a:prstGeom prst="rect">
            <a:avLst/>
          </a:prstGeom>
          <a:noFill/>
        </p:spPr>
        <p:txBody>
          <a:bodyPr wrap="square" rtlCol="0">
            <a:spAutoFit/>
          </a:bodyPr>
          <a:lstStyle/>
          <a:p>
            <a:pPr algn="ctr"/>
            <a:r>
              <a:rPr lang="tr-TR" b="1" i="1" dirty="0"/>
              <a:t>Küme (Dizin)</a:t>
            </a:r>
          </a:p>
        </p:txBody>
      </p:sp>
      <p:sp>
        <p:nvSpPr>
          <p:cNvPr id="19" name="Metin kutusu 18">
            <a:extLst>
              <a:ext uri="{FF2B5EF4-FFF2-40B4-BE49-F238E27FC236}">
                <a16:creationId xmlns:a16="http://schemas.microsoft.com/office/drawing/2014/main" id="{5A8DE61F-604B-40AD-967C-76905FB2DD9F}"/>
              </a:ext>
            </a:extLst>
          </p:cNvPr>
          <p:cNvSpPr txBox="1"/>
          <p:nvPr/>
        </p:nvSpPr>
        <p:spPr>
          <a:xfrm>
            <a:off x="3403426" y="5245610"/>
            <a:ext cx="1755431" cy="369332"/>
          </a:xfrm>
          <a:prstGeom prst="rect">
            <a:avLst/>
          </a:prstGeom>
          <a:noFill/>
        </p:spPr>
        <p:txBody>
          <a:bodyPr wrap="square" rtlCol="0">
            <a:spAutoFit/>
          </a:bodyPr>
          <a:lstStyle/>
          <a:p>
            <a:pPr algn="ctr"/>
            <a:r>
              <a:rPr lang="tr-TR" dirty="0"/>
              <a:t>22 bit</a:t>
            </a:r>
          </a:p>
        </p:txBody>
      </p:sp>
      <p:sp>
        <p:nvSpPr>
          <p:cNvPr id="20" name="Metin kutusu 19">
            <a:extLst>
              <a:ext uri="{FF2B5EF4-FFF2-40B4-BE49-F238E27FC236}">
                <a16:creationId xmlns:a16="http://schemas.microsoft.com/office/drawing/2014/main" id="{A74B642F-A5EA-48D5-9081-D0BA550E1854}"/>
              </a:ext>
            </a:extLst>
          </p:cNvPr>
          <p:cNvSpPr txBox="1"/>
          <p:nvPr/>
        </p:nvSpPr>
        <p:spPr>
          <a:xfrm>
            <a:off x="6198337" y="5245610"/>
            <a:ext cx="1755431" cy="369332"/>
          </a:xfrm>
          <a:prstGeom prst="rect">
            <a:avLst/>
          </a:prstGeom>
          <a:noFill/>
        </p:spPr>
        <p:txBody>
          <a:bodyPr wrap="square" rtlCol="0">
            <a:spAutoFit/>
          </a:bodyPr>
          <a:lstStyle/>
          <a:p>
            <a:pPr algn="ctr"/>
            <a:r>
              <a:rPr lang="tr-TR" dirty="0"/>
              <a:t>8 bit</a:t>
            </a:r>
          </a:p>
        </p:txBody>
      </p:sp>
      <p:sp>
        <p:nvSpPr>
          <p:cNvPr id="21" name="Metin kutusu 20">
            <a:extLst>
              <a:ext uri="{FF2B5EF4-FFF2-40B4-BE49-F238E27FC236}">
                <a16:creationId xmlns:a16="http://schemas.microsoft.com/office/drawing/2014/main" id="{EFFCB4FE-249F-44E5-8ECB-921845E7E68D}"/>
              </a:ext>
            </a:extLst>
          </p:cNvPr>
          <p:cNvSpPr txBox="1"/>
          <p:nvPr/>
        </p:nvSpPr>
        <p:spPr>
          <a:xfrm>
            <a:off x="8279701" y="5252992"/>
            <a:ext cx="1755431" cy="369332"/>
          </a:xfrm>
          <a:prstGeom prst="rect">
            <a:avLst/>
          </a:prstGeom>
          <a:noFill/>
        </p:spPr>
        <p:txBody>
          <a:bodyPr wrap="square" rtlCol="0">
            <a:spAutoFit/>
          </a:bodyPr>
          <a:lstStyle/>
          <a:p>
            <a:pPr algn="ctr"/>
            <a:r>
              <a:rPr lang="tr-TR" dirty="0"/>
              <a:t>2 bit</a:t>
            </a:r>
          </a:p>
        </p:txBody>
      </p:sp>
    </p:spTree>
    <p:extLst>
      <p:ext uri="{BB962C8B-B14F-4D97-AF65-F5344CB8AC3E}">
        <p14:creationId xmlns:p14="http://schemas.microsoft.com/office/powerpoint/2010/main" val="3120921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6EAA-3081-4A07-BD73-FF08214F014D}"/>
              </a:ext>
            </a:extLst>
          </p:cNvPr>
          <p:cNvSpPr>
            <a:spLocks noGrp="1"/>
          </p:cNvSpPr>
          <p:nvPr>
            <p:ph type="title"/>
          </p:nvPr>
        </p:nvSpPr>
        <p:spPr/>
        <p:txBody>
          <a:bodyPr/>
          <a:lstStyle/>
          <a:p>
            <a:r>
              <a:rPr lang="tr-TR" dirty="0">
                <a:cs typeface="Calibri Light"/>
              </a:rPr>
              <a:t>Kümeli İlişkili Önbellek</a:t>
            </a:r>
            <a:endParaRPr lang="tr-TR" dirty="0"/>
          </a:p>
        </p:txBody>
      </p:sp>
      <p:sp>
        <p:nvSpPr>
          <p:cNvPr id="4" name="Slayt Numarası Yer Tutucusu 3">
            <a:extLst>
              <a:ext uri="{FF2B5EF4-FFF2-40B4-BE49-F238E27FC236}">
                <a16:creationId xmlns:a16="http://schemas.microsoft.com/office/drawing/2014/main" id="{51C4F21E-8C9B-4686-A0E3-1FF8A4CBC1DD}"/>
              </a:ext>
            </a:extLst>
          </p:cNvPr>
          <p:cNvSpPr>
            <a:spLocks noGrp="1"/>
          </p:cNvSpPr>
          <p:nvPr>
            <p:ph type="sldNum" sz="quarter" idx="12"/>
          </p:nvPr>
        </p:nvSpPr>
        <p:spPr/>
        <p:txBody>
          <a:bodyPr/>
          <a:lstStyle/>
          <a:p>
            <a:fld id="{320A84BC-3F9E-4B08-9743-FC4E27FA5126}" type="slidenum">
              <a:rPr lang="tr-TR" smtClean="0"/>
              <a:t>21</a:t>
            </a:fld>
            <a:endParaRPr lang="tr-TR"/>
          </a:p>
        </p:txBody>
      </p:sp>
      <p:graphicFrame>
        <p:nvGraphicFramePr>
          <p:cNvPr id="6" name="Tablo 7">
            <a:extLst>
              <a:ext uri="{FF2B5EF4-FFF2-40B4-BE49-F238E27FC236}">
                <a16:creationId xmlns:a16="http://schemas.microsoft.com/office/drawing/2014/main" id="{B515E48A-ABFB-41AE-8F57-0BE204DF24D3}"/>
              </a:ext>
            </a:extLst>
          </p:cNvPr>
          <p:cNvGraphicFramePr>
            <a:graphicFrameLocks noGrp="1"/>
          </p:cNvGraphicFramePr>
          <p:nvPr>
            <p:extLst>
              <p:ext uri="{D42A27DB-BD31-4B8C-83A1-F6EECF244321}">
                <p14:modId xmlns:p14="http://schemas.microsoft.com/office/powerpoint/2010/main" val="2082489710"/>
              </p:ext>
            </p:extLst>
          </p:nvPr>
        </p:nvGraphicFramePr>
        <p:xfrm>
          <a:off x="4017177" y="2208648"/>
          <a:ext cx="4157645" cy="1649404"/>
        </p:xfrm>
        <a:graphic>
          <a:graphicData uri="http://schemas.openxmlformats.org/drawingml/2006/table">
            <a:tbl>
              <a:tblPr firstRow="1" bandRow="1">
                <a:tableStyleId>{0505E3EF-67EA-436B-97B2-0124C06EBD24}</a:tableStyleId>
              </a:tblPr>
              <a:tblGrid>
                <a:gridCol w="1102646">
                  <a:extLst>
                    <a:ext uri="{9D8B030D-6E8A-4147-A177-3AD203B41FA5}">
                      <a16:colId xmlns:a16="http://schemas.microsoft.com/office/drawing/2014/main" val="2901305501"/>
                    </a:ext>
                  </a:extLst>
                </a:gridCol>
                <a:gridCol w="1102646">
                  <a:extLst>
                    <a:ext uri="{9D8B030D-6E8A-4147-A177-3AD203B41FA5}">
                      <a16:colId xmlns:a16="http://schemas.microsoft.com/office/drawing/2014/main" val="3819321008"/>
                    </a:ext>
                  </a:extLst>
                </a:gridCol>
                <a:gridCol w="296825">
                  <a:extLst>
                    <a:ext uri="{9D8B030D-6E8A-4147-A177-3AD203B41FA5}">
                      <a16:colId xmlns:a16="http://schemas.microsoft.com/office/drawing/2014/main" val="288280332"/>
                    </a:ext>
                  </a:extLst>
                </a:gridCol>
                <a:gridCol w="1655528">
                  <a:extLst>
                    <a:ext uri="{9D8B030D-6E8A-4147-A177-3AD203B41FA5}">
                      <a16:colId xmlns:a16="http://schemas.microsoft.com/office/drawing/2014/main" val="3719010146"/>
                    </a:ext>
                  </a:extLst>
                </a:gridCol>
              </a:tblGrid>
              <a:tr h="412351">
                <a:tc>
                  <a:txBody>
                    <a:bodyPr/>
                    <a:lstStyle/>
                    <a:p>
                      <a:r>
                        <a:rPr lang="tr-TR" sz="2000" b="0" dirty="0"/>
                        <a:t>0</a:t>
                      </a:r>
                    </a:p>
                  </a:txBody>
                  <a:tcPr marL="103088" marR="103088" marT="51544" marB="5154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r>
                        <a:rPr lang="tr-TR" sz="2000" dirty="0"/>
                        <a:t>1</a:t>
                      </a:r>
                      <a:endParaRPr lang="tr-TR" sz="2000" baseline="-25000" dirty="0"/>
                    </a:p>
                  </a:txBody>
                  <a:tcPr marL="103088" marR="103088" marT="51544" marB="5154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r>
                        <a:rPr lang="tr-TR" sz="2000" dirty="0"/>
                        <a:t>…</a:t>
                      </a:r>
                    </a:p>
                  </a:txBody>
                  <a:tcPr marL="103088" marR="103088" marT="51544" marB="5154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tr-TR" sz="2000" dirty="0"/>
                        <a:t>…</a:t>
                      </a: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r>
                        <a:rPr lang="tr-TR" sz="2000" dirty="0"/>
                        <a:t>…</a:t>
                      </a:r>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r>
                        <a:rPr lang="tr-TR" sz="2000" dirty="0"/>
                        <a:t>255</a:t>
                      </a:r>
                    </a:p>
                  </a:txBody>
                  <a:tcPr marL="103088" marR="103088" marT="51544" marB="5154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349239"/>
                  </a:ext>
                </a:extLst>
              </a:tr>
            </a:tbl>
          </a:graphicData>
        </a:graphic>
      </p:graphicFrame>
      <p:sp>
        <p:nvSpPr>
          <p:cNvPr id="8" name="Metin kutusu 7">
            <a:extLst>
              <a:ext uri="{FF2B5EF4-FFF2-40B4-BE49-F238E27FC236}">
                <a16:creationId xmlns:a16="http://schemas.microsoft.com/office/drawing/2014/main" id="{2B30B182-5FD1-4D22-A5FE-73703A3257D2}"/>
              </a:ext>
            </a:extLst>
          </p:cNvPr>
          <p:cNvSpPr txBox="1"/>
          <p:nvPr/>
        </p:nvSpPr>
        <p:spPr>
          <a:xfrm>
            <a:off x="5152551" y="1839316"/>
            <a:ext cx="1745962" cy="369332"/>
          </a:xfrm>
          <a:prstGeom prst="rect">
            <a:avLst/>
          </a:prstGeom>
          <a:noFill/>
        </p:spPr>
        <p:txBody>
          <a:bodyPr wrap="square" rtlCol="0">
            <a:spAutoFit/>
          </a:bodyPr>
          <a:lstStyle/>
          <a:p>
            <a:r>
              <a:rPr lang="tr-TR" b="1" dirty="0"/>
              <a:t>Etiket</a:t>
            </a:r>
          </a:p>
        </p:txBody>
      </p:sp>
      <p:sp>
        <p:nvSpPr>
          <p:cNvPr id="10" name="Metin kutusu 9">
            <a:extLst>
              <a:ext uri="{FF2B5EF4-FFF2-40B4-BE49-F238E27FC236}">
                <a16:creationId xmlns:a16="http://schemas.microsoft.com/office/drawing/2014/main" id="{79631525-C081-4357-8CAD-40B912A02A33}"/>
              </a:ext>
            </a:extLst>
          </p:cNvPr>
          <p:cNvSpPr txBox="1"/>
          <p:nvPr/>
        </p:nvSpPr>
        <p:spPr>
          <a:xfrm>
            <a:off x="6227196" y="1839316"/>
            <a:ext cx="1745962" cy="369332"/>
          </a:xfrm>
          <a:prstGeom prst="rect">
            <a:avLst/>
          </a:prstGeom>
          <a:noFill/>
        </p:spPr>
        <p:txBody>
          <a:bodyPr wrap="square" rtlCol="0">
            <a:spAutoFit/>
          </a:bodyPr>
          <a:lstStyle/>
          <a:p>
            <a:r>
              <a:rPr lang="tr-TR" b="1" dirty="0"/>
              <a:t>Geçerli</a:t>
            </a:r>
          </a:p>
        </p:txBody>
      </p:sp>
      <p:sp>
        <p:nvSpPr>
          <p:cNvPr id="12" name="Metin kutusu 11">
            <a:extLst>
              <a:ext uri="{FF2B5EF4-FFF2-40B4-BE49-F238E27FC236}">
                <a16:creationId xmlns:a16="http://schemas.microsoft.com/office/drawing/2014/main" id="{D47DC81C-63E0-4A59-BFD8-D6E7CA7FB329}"/>
              </a:ext>
            </a:extLst>
          </p:cNvPr>
          <p:cNvSpPr txBox="1"/>
          <p:nvPr/>
        </p:nvSpPr>
        <p:spPr>
          <a:xfrm>
            <a:off x="6144493" y="4042718"/>
            <a:ext cx="4698868" cy="369332"/>
          </a:xfrm>
          <a:prstGeom prst="rect">
            <a:avLst/>
          </a:prstGeom>
          <a:noFill/>
        </p:spPr>
        <p:txBody>
          <a:bodyPr wrap="square" rtlCol="0">
            <a:spAutoFit/>
          </a:bodyPr>
          <a:lstStyle/>
          <a:p>
            <a:pPr algn="ctr"/>
            <a:r>
              <a:rPr lang="tr-TR" b="1" dirty="0"/>
              <a:t>2 Yollu Kümeli İlişkili Önbellek</a:t>
            </a:r>
          </a:p>
        </p:txBody>
      </p:sp>
      <p:graphicFrame>
        <p:nvGraphicFramePr>
          <p:cNvPr id="14" name="Tablo 7">
            <a:extLst>
              <a:ext uri="{FF2B5EF4-FFF2-40B4-BE49-F238E27FC236}">
                <a16:creationId xmlns:a16="http://schemas.microsoft.com/office/drawing/2014/main" id="{B7511EBB-D473-4C2C-AB0E-675DEEF173A3}"/>
              </a:ext>
            </a:extLst>
          </p:cNvPr>
          <p:cNvGraphicFramePr>
            <a:graphicFrameLocks noGrp="1"/>
          </p:cNvGraphicFramePr>
          <p:nvPr>
            <p:extLst>
              <p:ext uri="{D42A27DB-BD31-4B8C-83A1-F6EECF244321}">
                <p14:modId xmlns:p14="http://schemas.microsoft.com/office/powerpoint/2010/main" val="3968295620"/>
              </p:ext>
            </p:extLst>
          </p:nvPr>
        </p:nvGraphicFramePr>
        <p:xfrm>
          <a:off x="8493927" y="2208648"/>
          <a:ext cx="3054999" cy="1649404"/>
        </p:xfrm>
        <a:graphic>
          <a:graphicData uri="http://schemas.openxmlformats.org/drawingml/2006/table">
            <a:tbl>
              <a:tblPr firstRow="1" bandRow="1">
                <a:tableStyleId>{0505E3EF-67EA-436B-97B2-0124C06EBD24}</a:tableStyleId>
              </a:tblPr>
              <a:tblGrid>
                <a:gridCol w="1102646">
                  <a:extLst>
                    <a:ext uri="{9D8B030D-6E8A-4147-A177-3AD203B41FA5}">
                      <a16:colId xmlns:a16="http://schemas.microsoft.com/office/drawing/2014/main" val="3819321008"/>
                    </a:ext>
                  </a:extLst>
                </a:gridCol>
                <a:gridCol w="296825">
                  <a:extLst>
                    <a:ext uri="{9D8B030D-6E8A-4147-A177-3AD203B41FA5}">
                      <a16:colId xmlns:a16="http://schemas.microsoft.com/office/drawing/2014/main" val="288280332"/>
                    </a:ext>
                  </a:extLst>
                </a:gridCol>
                <a:gridCol w="1655528">
                  <a:extLst>
                    <a:ext uri="{9D8B030D-6E8A-4147-A177-3AD203B41FA5}">
                      <a16:colId xmlns:a16="http://schemas.microsoft.com/office/drawing/2014/main" val="3719010146"/>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r>
                        <a:rPr lang="tr-TR" sz="2000" dirty="0"/>
                        <a:t>…</a:t>
                      </a: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r>
                        <a:rPr lang="tr-TR" sz="2000" dirty="0"/>
                        <a:t>…</a:t>
                      </a:r>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349239"/>
                  </a:ext>
                </a:extLst>
              </a:tr>
            </a:tbl>
          </a:graphicData>
        </a:graphic>
      </p:graphicFrame>
      <p:sp>
        <p:nvSpPr>
          <p:cNvPr id="16" name="Metin kutusu 15">
            <a:extLst>
              <a:ext uri="{FF2B5EF4-FFF2-40B4-BE49-F238E27FC236}">
                <a16:creationId xmlns:a16="http://schemas.microsoft.com/office/drawing/2014/main" id="{242920D6-8B12-4F3B-8A4E-3028C18B1CF2}"/>
              </a:ext>
            </a:extLst>
          </p:cNvPr>
          <p:cNvSpPr txBox="1"/>
          <p:nvPr/>
        </p:nvSpPr>
        <p:spPr>
          <a:xfrm>
            <a:off x="8493927" y="1839316"/>
            <a:ext cx="1745962" cy="369332"/>
          </a:xfrm>
          <a:prstGeom prst="rect">
            <a:avLst/>
          </a:prstGeom>
          <a:noFill/>
        </p:spPr>
        <p:txBody>
          <a:bodyPr wrap="square" rtlCol="0">
            <a:spAutoFit/>
          </a:bodyPr>
          <a:lstStyle/>
          <a:p>
            <a:r>
              <a:rPr lang="tr-TR" b="1" dirty="0"/>
              <a:t>Etiket</a:t>
            </a:r>
          </a:p>
        </p:txBody>
      </p:sp>
      <p:sp>
        <p:nvSpPr>
          <p:cNvPr id="18" name="Metin kutusu 17">
            <a:extLst>
              <a:ext uri="{FF2B5EF4-FFF2-40B4-BE49-F238E27FC236}">
                <a16:creationId xmlns:a16="http://schemas.microsoft.com/office/drawing/2014/main" id="{E39DF3EF-AFD1-4B9D-B8F8-839E8C34C297}"/>
              </a:ext>
            </a:extLst>
          </p:cNvPr>
          <p:cNvSpPr txBox="1"/>
          <p:nvPr/>
        </p:nvSpPr>
        <p:spPr>
          <a:xfrm>
            <a:off x="9366908" y="1839316"/>
            <a:ext cx="1745962" cy="369332"/>
          </a:xfrm>
          <a:prstGeom prst="rect">
            <a:avLst/>
          </a:prstGeom>
          <a:noFill/>
        </p:spPr>
        <p:txBody>
          <a:bodyPr wrap="square" rtlCol="0">
            <a:spAutoFit/>
          </a:bodyPr>
          <a:lstStyle/>
          <a:p>
            <a:r>
              <a:rPr lang="tr-TR" b="1" dirty="0"/>
              <a:t>Geçerli</a:t>
            </a:r>
          </a:p>
        </p:txBody>
      </p:sp>
      <p:graphicFrame>
        <p:nvGraphicFramePr>
          <p:cNvPr id="13" name="Tablo 8">
            <a:extLst>
              <a:ext uri="{FF2B5EF4-FFF2-40B4-BE49-F238E27FC236}">
                <a16:creationId xmlns:a16="http://schemas.microsoft.com/office/drawing/2014/main" id="{56C03695-28E1-4970-ADC6-2C2B4B8D890D}"/>
              </a:ext>
            </a:extLst>
          </p:cNvPr>
          <p:cNvGraphicFramePr>
            <a:graphicFrameLocks noGrp="1"/>
          </p:cNvGraphicFramePr>
          <p:nvPr>
            <p:extLst>
              <p:ext uri="{D42A27DB-BD31-4B8C-83A1-F6EECF244321}">
                <p14:modId xmlns:p14="http://schemas.microsoft.com/office/powerpoint/2010/main" val="458704912"/>
              </p:ext>
            </p:extLst>
          </p:nvPr>
        </p:nvGraphicFramePr>
        <p:xfrm>
          <a:off x="443168" y="1271308"/>
          <a:ext cx="6228147" cy="370840"/>
        </p:xfrm>
        <a:graphic>
          <a:graphicData uri="http://schemas.openxmlformats.org/drawingml/2006/table">
            <a:tbl>
              <a:tblPr firstRow="1" bandRow="1">
                <a:tableStyleId>{D7AC3CCA-C797-4891-BE02-D94E43425B78}</a:tableStyleId>
              </a:tblPr>
              <a:tblGrid>
                <a:gridCol w="2260599">
                  <a:extLst>
                    <a:ext uri="{9D8B030D-6E8A-4147-A177-3AD203B41FA5}">
                      <a16:colId xmlns:a16="http://schemas.microsoft.com/office/drawing/2014/main" val="3750264012"/>
                    </a:ext>
                  </a:extLst>
                </a:gridCol>
                <a:gridCol w="3409950">
                  <a:extLst>
                    <a:ext uri="{9D8B030D-6E8A-4147-A177-3AD203B41FA5}">
                      <a16:colId xmlns:a16="http://schemas.microsoft.com/office/drawing/2014/main" val="4051372558"/>
                    </a:ext>
                  </a:extLst>
                </a:gridCol>
                <a:gridCol w="557598">
                  <a:extLst>
                    <a:ext uri="{9D8B030D-6E8A-4147-A177-3AD203B41FA5}">
                      <a16:colId xmlns:a16="http://schemas.microsoft.com/office/drawing/2014/main" val="3496239581"/>
                    </a:ext>
                  </a:extLst>
                </a:gridCol>
              </a:tblGrid>
              <a:tr h="370840">
                <a:tc>
                  <a:txBody>
                    <a:bodyPr/>
                    <a:lstStyle/>
                    <a:p>
                      <a:endParaRPr lang="tr-TR" dirty="0"/>
                    </a:p>
                  </a:txBody>
                  <a:tcPr>
                    <a:solidFill>
                      <a:schemeClr val="bg2"/>
                    </a:solidFill>
                  </a:tcPr>
                </a:tc>
                <a:tc>
                  <a:txBody>
                    <a:bodyPr/>
                    <a:lstStyle/>
                    <a:p>
                      <a:endParaRPr lang="tr-TR" dirty="0"/>
                    </a:p>
                  </a:txBody>
                  <a:tcPr>
                    <a:solidFill>
                      <a:schemeClr val="bg2"/>
                    </a:solidFill>
                  </a:tcPr>
                </a:tc>
                <a:tc>
                  <a:txBody>
                    <a:bodyPr/>
                    <a:lstStyle/>
                    <a:p>
                      <a:endParaRPr lang="tr-TR" dirty="0"/>
                    </a:p>
                  </a:txBody>
                  <a:tcPr>
                    <a:solidFill>
                      <a:schemeClr val="bg2"/>
                    </a:solidFill>
                  </a:tcPr>
                </a:tc>
                <a:extLst>
                  <a:ext uri="{0D108BD9-81ED-4DB2-BD59-A6C34878D82A}">
                    <a16:rowId xmlns:a16="http://schemas.microsoft.com/office/drawing/2014/main" val="270252871"/>
                  </a:ext>
                </a:extLst>
              </a:tr>
            </a:tbl>
          </a:graphicData>
        </a:graphic>
      </p:graphicFrame>
      <p:sp>
        <p:nvSpPr>
          <p:cNvPr id="15" name="Metin kutusu 14">
            <a:extLst>
              <a:ext uri="{FF2B5EF4-FFF2-40B4-BE49-F238E27FC236}">
                <a16:creationId xmlns:a16="http://schemas.microsoft.com/office/drawing/2014/main" id="{7CEAE7EF-46AB-4681-A3DF-0F7CFC0DDB63}"/>
              </a:ext>
            </a:extLst>
          </p:cNvPr>
          <p:cNvSpPr txBox="1"/>
          <p:nvPr/>
        </p:nvSpPr>
        <p:spPr>
          <a:xfrm>
            <a:off x="443168" y="1642148"/>
            <a:ext cx="2226833" cy="369332"/>
          </a:xfrm>
          <a:prstGeom prst="rect">
            <a:avLst/>
          </a:prstGeom>
          <a:noFill/>
        </p:spPr>
        <p:txBody>
          <a:bodyPr wrap="square" rtlCol="0">
            <a:spAutoFit/>
          </a:bodyPr>
          <a:lstStyle/>
          <a:p>
            <a:pPr algn="ctr"/>
            <a:r>
              <a:rPr lang="tr-TR" b="1" i="1" dirty="0"/>
              <a:t>Etiket</a:t>
            </a:r>
          </a:p>
        </p:txBody>
      </p:sp>
      <p:sp>
        <p:nvSpPr>
          <p:cNvPr id="17" name="Metin kutusu 16">
            <a:extLst>
              <a:ext uri="{FF2B5EF4-FFF2-40B4-BE49-F238E27FC236}">
                <a16:creationId xmlns:a16="http://schemas.microsoft.com/office/drawing/2014/main" id="{BCE0E658-067D-447B-9865-46A0A188ADE1}"/>
              </a:ext>
            </a:extLst>
          </p:cNvPr>
          <p:cNvSpPr txBox="1"/>
          <p:nvPr/>
        </p:nvSpPr>
        <p:spPr>
          <a:xfrm>
            <a:off x="3167318" y="1642148"/>
            <a:ext cx="2226833" cy="369332"/>
          </a:xfrm>
          <a:prstGeom prst="rect">
            <a:avLst/>
          </a:prstGeom>
          <a:noFill/>
        </p:spPr>
        <p:txBody>
          <a:bodyPr wrap="square" rtlCol="0">
            <a:spAutoFit/>
          </a:bodyPr>
          <a:lstStyle/>
          <a:p>
            <a:pPr algn="ctr"/>
            <a:r>
              <a:rPr lang="tr-TR" b="1" i="1" dirty="0"/>
              <a:t>Küme (Dizin)</a:t>
            </a:r>
          </a:p>
        </p:txBody>
      </p:sp>
      <p:sp>
        <p:nvSpPr>
          <p:cNvPr id="19" name="Metin kutusu 18">
            <a:extLst>
              <a:ext uri="{FF2B5EF4-FFF2-40B4-BE49-F238E27FC236}">
                <a16:creationId xmlns:a16="http://schemas.microsoft.com/office/drawing/2014/main" id="{5A8DE61F-604B-40AD-967C-76905FB2DD9F}"/>
              </a:ext>
            </a:extLst>
          </p:cNvPr>
          <p:cNvSpPr txBox="1"/>
          <p:nvPr/>
        </p:nvSpPr>
        <p:spPr>
          <a:xfrm>
            <a:off x="631651" y="1271308"/>
            <a:ext cx="1755431" cy="369332"/>
          </a:xfrm>
          <a:prstGeom prst="rect">
            <a:avLst/>
          </a:prstGeom>
          <a:noFill/>
        </p:spPr>
        <p:txBody>
          <a:bodyPr wrap="square" rtlCol="0">
            <a:spAutoFit/>
          </a:bodyPr>
          <a:lstStyle/>
          <a:p>
            <a:pPr algn="ctr"/>
            <a:r>
              <a:rPr lang="tr-TR" dirty="0"/>
              <a:t>22 bit</a:t>
            </a:r>
          </a:p>
        </p:txBody>
      </p:sp>
      <p:sp>
        <p:nvSpPr>
          <p:cNvPr id="20" name="Metin kutusu 19">
            <a:extLst>
              <a:ext uri="{FF2B5EF4-FFF2-40B4-BE49-F238E27FC236}">
                <a16:creationId xmlns:a16="http://schemas.microsoft.com/office/drawing/2014/main" id="{A74B642F-A5EA-48D5-9081-D0BA550E1854}"/>
              </a:ext>
            </a:extLst>
          </p:cNvPr>
          <p:cNvSpPr txBox="1"/>
          <p:nvPr/>
        </p:nvSpPr>
        <p:spPr>
          <a:xfrm>
            <a:off x="3426562" y="1271308"/>
            <a:ext cx="1755431" cy="369332"/>
          </a:xfrm>
          <a:prstGeom prst="rect">
            <a:avLst/>
          </a:prstGeom>
          <a:noFill/>
        </p:spPr>
        <p:txBody>
          <a:bodyPr wrap="square" rtlCol="0">
            <a:spAutoFit/>
          </a:bodyPr>
          <a:lstStyle/>
          <a:p>
            <a:pPr algn="ctr"/>
            <a:r>
              <a:rPr lang="tr-TR" dirty="0"/>
              <a:t>8 bit</a:t>
            </a:r>
          </a:p>
        </p:txBody>
      </p:sp>
      <p:sp>
        <p:nvSpPr>
          <p:cNvPr id="21" name="Metin kutusu 20">
            <a:extLst>
              <a:ext uri="{FF2B5EF4-FFF2-40B4-BE49-F238E27FC236}">
                <a16:creationId xmlns:a16="http://schemas.microsoft.com/office/drawing/2014/main" id="{EFFCB4FE-249F-44E5-8ECB-921845E7E68D}"/>
              </a:ext>
            </a:extLst>
          </p:cNvPr>
          <p:cNvSpPr txBox="1"/>
          <p:nvPr/>
        </p:nvSpPr>
        <p:spPr>
          <a:xfrm>
            <a:off x="5507926" y="1278690"/>
            <a:ext cx="1755431" cy="369332"/>
          </a:xfrm>
          <a:prstGeom prst="rect">
            <a:avLst/>
          </a:prstGeom>
          <a:noFill/>
        </p:spPr>
        <p:txBody>
          <a:bodyPr wrap="square" rtlCol="0">
            <a:spAutoFit/>
          </a:bodyPr>
          <a:lstStyle/>
          <a:p>
            <a:pPr algn="ctr"/>
            <a:r>
              <a:rPr lang="tr-TR" dirty="0"/>
              <a:t>2 bit</a:t>
            </a:r>
          </a:p>
        </p:txBody>
      </p:sp>
      <p:cxnSp>
        <p:nvCxnSpPr>
          <p:cNvPr id="7" name="Bağlayıcı: Dirsek 6">
            <a:extLst>
              <a:ext uri="{FF2B5EF4-FFF2-40B4-BE49-F238E27FC236}">
                <a16:creationId xmlns:a16="http://schemas.microsoft.com/office/drawing/2014/main" id="{41C03611-F0AF-4471-8C82-1F1BF96D0AA5}"/>
              </a:ext>
            </a:extLst>
          </p:cNvPr>
          <p:cNvCxnSpPr>
            <a:cxnSpLocks/>
          </p:cNvCxnSpPr>
          <p:nvPr/>
        </p:nvCxnSpPr>
        <p:spPr>
          <a:xfrm>
            <a:off x="3542981" y="1640640"/>
            <a:ext cx="1585061" cy="1235912"/>
          </a:xfrm>
          <a:prstGeom prst="bentConnector3">
            <a:avLst>
              <a:gd name="adj1" fmla="val 123"/>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Düz Ok Bağlayıcısı 27">
            <a:extLst>
              <a:ext uri="{FF2B5EF4-FFF2-40B4-BE49-F238E27FC236}">
                <a16:creationId xmlns:a16="http://schemas.microsoft.com/office/drawing/2014/main" id="{7EEF0D51-EC11-4DB3-A838-A02524BAD946}"/>
              </a:ext>
            </a:extLst>
          </p:cNvPr>
          <p:cNvCxnSpPr>
            <a:cxnSpLocks/>
            <a:endCxn id="32" idx="0"/>
          </p:cNvCxnSpPr>
          <p:nvPr/>
        </p:nvCxnSpPr>
        <p:spPr>
          <a:xfrm flipH="1">
            <a:off x="5708437" y="2876550"/>
            <a:ext cx="11648" cy="1767803"/>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Düz Ok Bağlayıcısı 28">
            <a:extLst>
              <a:ext uri="{FF2B5EF4-FFF2-40B4-BE49-F238E27FC236}">
                <a16:creationId xmlns:a16="http://schemas.microsoft.com/office/drawing/2014/main" id="{9422B4E5-A2B6-4ADB-83F9-5768CABC59FB}"/>
              </a:ext>
            </a:extLst>
          </p:cNvPr>
          <p:cNvCxnSpPr>
            <a:cxnSpLocks/>
            <a:endCxn id="51" idx="0"/>
          </p:cNvCxnSpPr>
          <p:nvPr/>
        </p:nvCxnSpPr>
        <p:spPr>
          <a:xfrm flipH="1">
            <a:off x="9156791" y="2790825"/>
            <a:ext cx="1818" cy="1843749"/>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Bağlayıcı: Dirsek 34">
            <a:extLst>
              <a:ext uri="{FF2B5EF4-FFF2-40B4-BE49-F238E27FC236}">
                <a16:creationId xmlns:a16="http://schemas.microsoft.com/office/drawing/2014/main" id="{94CC7969-C011-4896-8B06-E285CDD08169}"/>
              </a:ext>
            </a:extLst>
          </p:cNvPr>
          <p:cNvCxnSpPr>
            <a:cxnSpLocks/>
            <a:stCxn id="19" idx="2"/>
            <a:endCxn id="32" idx="2"/>
          </p:cNvCxnSpPr>
          <p:nvPr/>
        </p:nvCxnSpPr>
        <p:spPr>
          <a:xfrm rot="16200000" flipH="1">
            <a:off x="1821296" y="1328711"/>
            <a:ext cx="3289463" cy="3913320"/>
          </a:xfrm>
          <a:prstGeom prst="bentConnector2">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Düz Ok Bağlayıcısı 45">
            <a:extLst>
              <a:ext uri="{FF2B5EF4-FFF2-40B4-BE49-F238E27FC236}">
                <a16:creationId xmlns:a16="http://schemas.microsoft.com/office/drawing/2014/main" id="{A9C8D97B-3487-43B4-89D2-0429022D4AA9}"/>
              </a:ext>
            </a:extLst>
          </p:cNvPr>
          <p:cNvCxnSpPr>
            <a:cxnSpLocks/>
          </p:cNvCxnSpPr>
          <p:nvPr/>
        </p:nvCxnSpPr>
        <p:spPr>
          <a:xfrm>
            <a:off x="1497719" y="4735429"/>
            <a:ext cx="7447187"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C75EEEBE-5FBB-42D2-B46D-63613E125EFA}"/>
              </a:ext>
            </a:extLst>
          </p:cNvPr>
          <p:cNvSpPr/>
          <p:nvPr/>
        </p:nvSpPr>
        <p:spPr>
          <a:xfrm>
            <a:off x="5422687" y="4644353"/>
            <a:ext cx="571499" cy="571499"/>
          </a:xfrm>
          <a:prstGeom prst="ellipse">
            <a:avLst/>
          </a:prstGeom>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dirty="0">
                <a:solidFill>
                  <a:sysClr val="windowText" lastClr="000000"/>
                </a:solidFill>
              </a:rPr>
              <a:t>=</a:t>
            </a:r>
          </a:p>
        </p:txBody>
      </p:sp>
      <p:sp>
        <p:nvSpPr>
          <p:cNvPr id="51" name="Oval 50">
            <a:extLst>
              <a:ext uri="{FF2B5EF4-FFF2-40B4-BE49-F238E27FC236}">
                <a16:creationId xmlns:a16="http://schemas.microsoft.com/office/drawing/2014/main" id="{B3E3E309-4630-4B51-97C5-DCAC16988B85}"/>
              </a:ext>
            </a:extLst>
          </p:cNvPr>
          <p:cNvSpPr/>
          <p:nvPr/>
        </p:nvSpPr>
        <p:spPr>
          <a:xfrm>
            <a:off x="8871041" y="4634574"/>
            <a:ext cx="571499" cy="571499"/>
          </a:xfrm>
          <a:prstGeom prst="ellipse">
            <a:avLst/>
          </a:prstGeom>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dirty="0">
                <a:solidFill>
                  <a:sysClr val="windowText" lastClr="000000"/>
                </a:solidFill>
              </a:rPr>
              <a:t>=</a:t>
            </a:r>
          </a:p>
        </p:txBody>
      </p:sp>
      <p:cxnSp>
        <p:nvCxnSpPr>
          <p:cNvPr id="76" name="Düz Ok Bağlayıcısı 75">
            <a:extLst>
              <a:ext uri="{FF2B5EF4-FFF2-40B4-BE49-F238E27FC236}">
                <a16:creationId xmlns:a16="http://schemas.microsoft.com/office/drawing/2014/main" id="{82C84EF4-CBC1-47B8-8F97-6F482BF84CF6}"/>
              </a:ext>
            </a:extLst>
          </p:cNvPr>
          <p:cNvCxnSpPr>
            <a:cxnSpLocks/>
          </p:cNvCxnSpPr>
          <p:nvPr/>
        </p:nvCxnSpPr>
        <p:spPr>
          <a:xfrm>
            <a:off x="5731733" y="5209327"/>
            <a:ext cx="0" cy="981923"/>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Düz Ok Bağlayıcısı 77">
            <a:extLst>
              <a:ext uri="{FF2B5EF4-FFF2-40B4-BE49-F238E27FC236}">
                <a16:creationId xmlns:a16="http://schemas.microsoft.com/office/drawing/2014/main" id="{A86993F5-AF75-4B5F-8D6E-7F5B149B4F3F}"/>
              </a:ext>
            </a:extLst>
          </p:cNvPr>
          <p:cNvCxnSpPr>
            <a:cxnSpLocks/>
          </p:cNvCxnSpPr>
          <p:nvPr/>
        </p:nvCxnSpPr>
        <p:spPr>
          <a:xfrm>
            <a:off x="9156790" y="5194615"/>
            <a:ext cx="0" cy="981923"/>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Dikdörtgen: Köşeleri Yuvarlatılmış 78">
            <a:extLst>
              <a:ext uri="{FF2B5EF4-FFF2-40B4-BE49-F238E27FC236}">
                <a16:creationId xmlns:a16="http://schemas.microsoft.com/office/drawing/2014/main" id="{9058C57D-641B-40BD-95AF-971639CD2E25}"/>
              </a:ext>
            </a:extLst>
          </p:cNvPr>
          <p:cNvSpPr/>
          <p:nvPr/>
        </p:nvSpPr>
        <p:spPr>
          <a:xfrm>
            <a:off x="447931" y="5528102"/>
            <a:ext cx="4876544" cy="845227"/>
          </a:xfrm>
          <a:prstGeom prst="roundRect">
            <a:avLst>
              <a:gd name="adj" fmla="val 50000"/>
            </a:avLst>
          </a:prstGeom>
          <a:solidFill>
            <a:schemeClr val="bg2">
              <a:lumMod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tr-TR" sz="2400"/>
              <a:t>Yol sayısı kadar </a:t>
            </a:r>
            <a:r>
              <a:rPr lang="tr-TR" sz="2400" dirty="0"/>
              <a:t>karşılaştırıcıya ihtiyaç vardır.</a:t>
            </a:r>
          </a:p>
        </p:txBody>
      </p:sp>
    </p:spTree>
    <p:extLst>
      <p:ext uri="{BB962C8B-B14F-4D97-AF65-F5344CB8AC3E}">
        <p14:creationId xmlns:p14="http://schemas.microsoft.com/office/powerpoint/2010/main" val="184745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4AC9D8-84D1-4505-912C-1D3D480AF2B2}"/>
              </a:ext>
            </a:extLst>
          </p:cNvPr>
          <p:cNvSpPr>
            <a:spLocks noGrp="1"/>
          </p:cNvSpPr>
          <p:nvPr>
            <p:ph type="title"/>
          </p:nvPr>
        </p:nvSpPr>
        <p:spPr/>
        <p:txBody>
          <a:bodyPr/>
          <a:lstStyle/>
          <a:p>
            <a:r>
              <a:rPr lang="tr-TR" dirty="0">
                <a:cs typeface="Calibri Light"/>
              </a:rPr>
              <a:t>Kümeli İlişkili Önbellek</a:t>
            </a:r>
            <a:endParaRPr lang="tr-TR" dirty="0"/>
          </a:p>
        </p:txBody>
      </p:sp>
      <p:sp>
        <p:nvSpPr>
          <p:cNvPr id="3" name="İçerik Yer Tutucusu 2">
            <a:extLst>
              <a:ext uri="{FF2B5EF4-FFF2-40B4-BE49-F238E27FC236}">
                <a16:creationId xmlns:a16="http://schemas.microsoft.com/office/drawing/2014/main" id="{06C2D113-0FA3-45C3-BA71-15E0E7ECBA51}"/>
              </a:ext>
            </a:extLst>
          </p:cNvPr>
          <p:cNvSpPr>
            <a:spLocks noGrp="1"/>
          </p:cNvSpPr>
          <p:nvPr>
            <p:ph idx="1"/>
          </p:nvPr>
        </p:nvSpPr>
        <p:spPr>
          <a:xfrm>
            <a:off x="164757" y="1228726"/>
            <a:ext cx="6607517" cy="5040662"/>
          </a:xfrm>
        </p:spPr>
        <p:txBody>
          <a:bodyPr/>
          <a:lstStyle/>
          <a:p>
            <a:pPr marL="0" indent="0">
              <a:buNone/>
            </a:pPr>
            <a:r>
              <a:rPr lang="tr-TR" dirty="0"/>
              <a:t>Aynı dizin bitlerine sahip veriler kümede yer olduğu sürece önbellekte tutulabilir.</a:t>
            </a:r>
          </a:p>
          <a:p>
            <a:pPr marL="0" indent="0">
              <a:buNone/>
            </a:pPr>
            <a:endParaRPr lang="tr-TR" dirty="0"/>
          </a:p>
          <a:p>
            <a:pPr marL="0" indent="0">
              <a:buNone/>
            </a:pPr>
            <a:r>
              <a:rPr lang="tr-TR" dirty="0"/>
              <a:t>Dizin bitleri aracılığı ile satır belirlenir.</a:t>
            </a:r>
          </a:p>
          <a:p>
            <a:pPr marL="0" indent="0">
              <a:buNone/>
            </a:pPr>
            <a:endParaRPr lang="tr-TR" dirty="0"/>
          </a:p>
          <a:p>
            <a:pPr marL="0" indent="0">
              <a:buNone/>
            </a:pPr>
            <a:r>
              <a:rPr lang="tr-TR" dirty="0"/>
              <a:t>Kümedeki her verinin etiketi tutulur, gelen adresteki etiketle karşılaştırılır. </a:t>
            </a:r>
          </a:p>
          <a:p>
            <a:pPr marL="0" indent="0">
              <a:buNone/>
            </a:pPr>
            <a:endParaRPr lang="tr-TR" dirty="0"/>
          </a:p>
        </p:txBody>
      </p:sp>
      <p:sp>
        <p:nvSpPr>
          <p:cNvPr id="4" name="Slayt Numarası Yer Tutucusu 3">
            <a:extLst>
              <a:ext uri="{FF2B5EF4-FFF2-40B4-BE49-F238E27FC236}">
                <a16:creationId xmlns:a16="http://schemas.microsoft.com/office/drawing/2014/main" id="{675098B3-3670-49CC-A42C-DDD7F835EC0B}"/>
              </a:ext>
            </a:extLst>
          </p:cNvPr>
          <p:cNvSpPr>
            <a:spLocks noGrp="1"/>
          </p:cNvSpPr>
          <p:nvPr>
            <p:ph type="sldNum" sz="quarter" idx="12"/>
          </p:nvPr>
        </p:nvSpPr>
        <p:spPr/>
        <p:txBody>
          <a:bodyPr/>
          <a:lstStyle/>
          <a:p>
            <a:fld id="{320A84BC-3F9E-4B08-9743-FC4E27FA5126}" type="slidenum">
              <a:rPr lang="tr-TR" smtClean="0"/>
              <a:t>22</a:t>
            </a:fld>
            <a:endParaRPr lang="tr-TR"/>
          </a:p>
        </p:txBody>
      </p:sp>
      <p:sp>
        <p:nvSpPr>
          <p:cNvPr id="5" name="Rectangle 2">
            <a:extLst>
              <a:ext uri="{FF2B5EF4-FFF2-40B4-BE49-F238E27FC236}">
                <a16:creationId xmlns:a16="http://schemas.microsoft.com/office/drawing/2014/main" id="{90BB8335-56E3-4784-BB7C-20B6569FA85D}"/>
              </a:ext>
            </a:extLst>
          </p:cNvPr>
          <p:cNvSpPr>
            <a:spLocks noChangeArrowheads="1"/>
          </p:cNvSpPr>
          <p:nvPr/>
        </p:nvSpPr>
        <p:spPr bwMode="auto">
          <a:xfrm>
            <a:off x="1152525" y="1476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 name="Nesne 5">
            <a:extLst>
              <a:ext uri="{FF2B5EF4-FFF2-40B4-BE49-F238E27FC236}">
                <a16:creationId xmlns:a16="http://schemas.microsoft.com/office/drawing/2014/main" id="{BE9E6B18-826C-4737-AD7A-0C1BECB6D791}"/>
              </a:ext>
            </a:extLst>
          </p:cNvPr>
          <p:cNvGraphicFramePr>
            <a:graphicFrameLocks noChangeAspect="1"/>
          </p:cNvGraphicFramePr>
          <p:nvPr>
            <p:extLst>
              <p:ext uri="{D42A27DB-BD31-4B8C-83A1-F6EECF244321}">
                <p14:modId xmlns:p14="http://schemas.microsoft.com/office/powerpoint/2010/main" val="1607252805"/>
              </p:ext>
            </p:extLst>
          </p:nvPr>
        </p:nvGraphicFramePr>
        <p:xfrm>
          <a:off x="6772274" y="1328100"/>
          <a:ext cx="4943475" cy="4848863"/>
        </p:xfrm>
        <a:graphic>
          <a:graphicData uri="http://schemas.openxmlformats.org/presentationml/2006/ole">
            <mc:AlternateContent xmlns:mc="http://schemas.openxmlformats.org/markup-compatibility/2006">
              <mc:Choice xmlns:v="urn:schemas-microsoft-com:vml" Requires="v">
                <p:oleObj spid="_x0000_s3078" r:id="rId3" imgW="5818443" imgH="5677711" progId="Visio.Drawing.11">
                  <p:embed/>
                </p:oleObj>
              </mc:Choice>
              <mc:Fallback>
                <p:oleObj r:id="rId3" imgW="5818443" imgH="5677711" progId="Visio.Drawing.11">
                  <p:embed/>
                  <p:pic>
                    <p:nvPicPr>
                      <p:cNvPr id="6" name="Nesne 5">
                        <a:extLst>
                          <a:ext uri="{FF2B5EF4-FFF2-40B4-BE49-F238E27FC236}">
                            <a16:creationId xmlns:a16="http://schemas.microsoft.com/office/drawing/2014/main" id="{BE9E6B18-826C-4737-AD7A-0C1BECB6D7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2274" y="1328100"/>
                        <a:ext cx="4943475" cy="4848863"/>
                      </a:xfrm>
                      <a:prstGeom prst="rect">
                        <a:avLst/>
                      </a:prstGeom>
                      <a:noFill/>
                    </p:spPr>
                  </p:pic>
                </p:oleObj>
              </mc:Fallback>
            </mc:AlternateContent>
          </a:graphicData>
        </a:graphic>
      </p:graphicFrame>
    </p:spTree>
    <p:extLst>
      <p:ext uri="{BB962C8B-B14F-4D97-AF65-F5344CB8AC3E}">
        <p14:creationId xmlns:p14="http://schemas.microsoft.com/office/powerpoint/2010/main" val="2461961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DE40-8FA5-468B-A34C-B8B90672B1B0}"/>
              </a:ext>
            </a:extLst>
          </p:cNvPr>
          <p:cNvSpPr>
            <a:spLocks noGrp="1"/>
          </p:cNvSpPr>
          <p:nvPr>
            <p:ph type="title"/>
          </p:nvPr>
        </p:nvSpPr>
        <p:spPr/>
        <p:txBody>
          <a:bodyPr/>
          <a:lstStyle/>
          <a:p>
            <a:r>
              <a:rPr lang="tr-TR" dirty="0">
                <a:cs typeface="Calibri Light"/>
              </a:rPr>
              <a:t>Bellekten Veri Çıkarma Politikaları</a:t>
            </a:r>
            <a:endParaRPr lang="tr-TR" dirty="0"/>
          </a:p>
        </p:txBody>
      </p:sp>
      <p:sp>
        <p:nvSpPr>
          <p:cNvPr id="3" name="Content Placeholder 2">
            <a:extLst>
              <a:ext uri="{FF2B5EF4-FFF2-40B4-BE49-F238E27FC236}">
                <a16:creationId xmlns:a16="http://schemas.microsoft.com/office/drawing/2014/main" id="{87B754C5-A842-4C7D-852B-5DE23E990FBC}"/>
              </a:ext>
            </a:extLst>
          </p:cNvPr>
          <p:cNvSpPr>
            <a:spLocks noGrp="1"/>
          </p:cNvSpPr>
          <p:nvPr>
            <p:ph idx="1"/>
          </p:nvPr>
        </p:nvSpPr>
        <p:spPr/>
        <p:txBody>
          <a:bodyPr/>
          <a:lstStyle/>
          <a:p>
            <a:pPr marL="0" indent="0">
              <a:buNone/>
            </a:pPr>
            <a:r>
              <a:rPr lang="tr-TR" dirty="0"/>
              <a:t>Önbellekte bir verinin yazılabileceği tüm hücreler doluysa yeni veri getirilebilmesi için bir verinin çıkarılması gerekmektedir. Hangi verinin çıkarılacağına veri çıkarma politikası karar verir.</a:t>
            </a:r>
          </a:p>
          <a:p>
            <a:pPr marL="0" indent="0">
              <a:buNone/>
            </a:pPr>
            <a:endParaRPr lang="tr-TR" dirty="0"/>
          </a:p>
          <a:p>
            <a:pPr marL="0" indent="0">
              <a:buNone/>
            </a:pPr>
            <a:r>
              <a:rPr lang="tr-TR" dirty="0"/>
              <a:t>Doğrudan eşlemeli önbelleklerde yazılacak hücre tek olduğu için o hücredeki veri çıkarılır.</a:t>
            </a:r>
          </a:p>
          <a:p>
            <a:pPr marL="0" indent="0">
              <a:buNone/>
            </a:pPr>
            <a:endParaRPr lang="tr-TR" dirty="0"/>
          </a:p>
          <a:p>
            <a:pPr marL="0" indent="0">
              <a:buNone/>
            </a:pPr>
            <a:r>
              <a:rPr lang="tr-TR" dirty="0"/>
              <a:t>Diğer önbellekler için çeşitli algoritmalara göre çıkarılacak veri belirlenir.</a:t>
            </a:r>
          </a:p>
        </p:txBody>
      </p:sp>
      <p:sp>
        <p:nvSpPr>
          <p:cNvPr id="4" name="Slayt Numarası Yer Tutucusu 3">
            <a:extLst>
              <a:ext uri="{FF2B5EF4-FFF2-40B4-BE49-F238E27FC236}">
                <a16:creationId xmlns:a16="http://schemas.microsoft.com/office/drawing/2014/main" id="{25497750-8007-4C3F-B843-0F1DEE7CD73D}"/>
              </a:ext>
            </a:extLst>
          </p:cNvPr>
          <p:cNvSpPr>
            <a:spLocks noGrp="1"/>
          </p:cNvSpPr>
          <p:nvPr>
            <p:ph type="sldNum" sz="quarter" idx="12"/>
          </p:nvPr>
        </p:nvSpPr>
        <p:spPr/>
        <p:txBody>
          <a:bodyPr/>
          <a:lstStyle/>
          <a:p>
            <a:fld id="{320A84BC-3F9E-4B08-9743-FC4E27FA5126}" type="slidenum">
              <a:rPr lang="tr-TR" smtClean="0"/>
              <a:t>23</a:t>
            </a:fld>
            <a:endParaRPr lang="tr-TR"/>
          </a:p>
        </p:txBody>
      </p:sp>
    </p:spTree>
    <p:extLst>
      <p:ext uri="{BB962C8B-B14F-4D97-AF65-F5344CB8AC3E}">
        <p14:creationId xmlns:p14="http://schemas.microsoft.com/office/powerpoint/2010/main" val="3113625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0DF854-9C53-4953-9A11-8E79ED26446A}"/>
              </a:ext>
            </a:extLst>
          </p:cNvPr>
          <p:cNvSpPr>
            <a:spLocks noGrp="1"/>
          </p:cNvSpPr>
          <p:nvPr>
            <p:ph type="title"/>
          </p:nvPr>
        </p:nvSpPr>
        <p:spPr/>
        <p:txBody>
          <a:bodyPr/>
          <a:lstStyle/>
          <a:p>
            <a:r>
              <a:rPr lang="tr-TR" dirty="0"/>
              <a:t>Veri Çıkarma Algoritmaları</a:t>
            </a:r>
          </a:p>
        </p:txBody>
      </p:sp>
      <p:sp>
        <p:nvSpPr>
          <p:cNvPr id="3" name="İçerik Yer Tutucusu 2">
            <a:extLst>
              <a:ext uri="{FF2B5EF4-FFF2-40B4-BE49-F238E27FC236}">
                <a16:creationId xmlns:a16="http://schemas.microsoft.com/office/drawing/2014/main" id="{E696252E-21A5-413B-A9A3-6CCCEF1A1FA7}"/>
              </a:ext>
            </a:extLst>
          </p:cNvPr>
          <p:cNvSpPr>
            <a:spLocks noGrp="1"/>
          </p:cNvSpPr>
          <p:nvPr>
            <p:ph idx="1"/>
          </p:nvPr>
        </p:nvSpPr>
        <p:spPr/>
        <p:txBody>
          <a:bodyPr/>
          <a:lstStyle/>
          <a:p>
            <a:pPr marL="0" indent="0">
              <a:buNone/>
            </a:pPr>
            <a:r>
              <a:rPr lang="tr-TR" dirty="0"/>
              <a:t>Önbellekten çıkarma yapılırken yakın zamanda kullanılmayacak veriyi çıkarmak isteriz. </a:t>
            </a:r>
            <a:endParaRPr lang="tr-TR" b="1" dirty="0"/>
          </a:p>
          <a:p>
            <a:pPr marL="0" indent="0">
              <a:buNone/>
            </a:pPr>
            <a:r>
              <a:rPr lang="tr-TR" b="1" dirty="0"/>
              <a:t>En Uzun Zamandır Kullanılmayan (-</a:t>
            </a:r>
            <a:r>
              <a:rPr lang="tr-TR" b="1" dirty="0" err="1"/>
              <a:t>ing.</a:t>
            </a:r>
            <a:r>
              <a:rPr lang="tr-TR" b="1" dirty="0"/>
              <a:t> </a:t>
            </a:r>
            <a:r>
              <a:rPr lang="tr-TR" b="1" dirty="0" err="1"/>
              <a:t>Least</a:t>
            </a:r>
            <a:r>
              <a:rPr lang="tr-TR" b="1" dirty="0"/>
              <a:t> </a:t>
            </a:r>
            <a:r>
              <a:rPr lang="tr-TR" b="1" dirty="0" err="1"/>
              <a:t>Recently</a:t>
            </a:r>
            <a:r>
              <a:rPr lang="tr-TR" b="1" dirty="0"/>
              <a:t> </a:t>
            </a:r>
            <a:r>
              <a:rPr lang="tr-TR" b="1" dirty="0" err="1"/>
              <a:t>Used</a:t>
            </a:r>
            <a:r>
              <a:rPr lang="tr-TR" b="1" dirty="0"/>
              <a:t>, LRU):</a:t>
            </a:r>
          </a:p>
          <a:p>
            <a:pPr marL="0" indent="0">
              <a:buNone/>
            </a:pPr>
            <a:r>
              <a:rPr lang="tr-TR" dirty="0"/>
              <a:t>Zamanda yerellik ilkesine göre yakın zamanda kullanılan veriler tekrar kullanılacaktır, yakın zamanda kullanılmayan veriye erişilmesinin olasılığı daha düşüktür. </a:t>
            </a:r>
          </a:p>
        </p:txBody>
      </p:sp>
      <p:sp>
        <p:nvSpPr>
          <p:cNvPr id="4" name="Slayt Numarası Yer Tutucusu 3">
            <a:extLst>
              <a:ext uri="{FF2B5EF4-FFF2-40B4-BE49-F238E27FC236}">
                <a16:creationId xmlns:a16="http://schemas.microsoft.com/office/drawing/2014/main" id="{4D801409-05E4-4BE5-AB43-444693726CB0}"/>
              </a:ext>
            </a:extLst>
          </p:cNvPr>
          <p:cNvSpPr>
            <a:spLocks noGrp="1"/>
          </p:cNvSpPr>
          <p:nvPr>
            <p:ph type="sldNum" sz="quarter" idx="12"/>
          </p:nvPr>
        </p:nvSpPr>
        <p:spPr/>
        <p:txBody>
          <a:bodyPr/>
          <a:lstStyle/>
          <a:p>
            <a:fld id="{320A84BC-3F9E-4B08-9743-FC4E27FA5126}" type="slidenum">
              <a:rPr lang="tr-TR" smtClean="0"/>
              <a:t>24</a:t>
            </a:fld>
            <a:endParaRPr lang="tr-TR"/>
          </a:p>
        </p:txBody>
      </p:sp>
      <p:graphicFrame>
        <p:nvGraphicFramePr>
          <p:cNvPr id="6" name="Tablo 7">
            <a:extLst>
              <a:ext uri="{FF2B5EF4-FFF2-40B4-BE49-F238E27FC236}">
                <a16:creationId xmlns:a16="http://schemas.microsoft.com/office/drawing/2014/main" id="{537AF767-C28F-4D15-8C64-0E686560EAF2}"/>
              </a:ext>
            </a:extLst>
          </p:cNvPr>
          <p:cNvGraphicFramePr>
            <a:graphicFrameLocks noGrp="1"/>
          </p:cNvGraphicFramePr>
          <p:nvPr>
            <p:extLst>
              <p:ext uri="{D42A27DB-BD31-4B8C-83A1-F6EECF244321}">
                <p14:modId xmlns:p14="http://schemas.microsoft.com/office/powerpoint/2010/main" val="2819970573"/>
              </p:ext>
            </p:extLst>
          </p:nvPr>
        </p:nvGraphicFramePr>
        <p:xfrm>
          <a:off x="2007402" y="4797622"/>
          <a:ext cx="4143925" cy="1649404"/>
        </p:xfrm>
        <a:graphic>
          <a:graphicData uri="http://schemas.openxmlformats.org/drawingml/2006/table">
            <a:tbl>
              <a:tblPr firstRow="1" bandRow="1">
                <a:tableStyleId>{0505E3EF-67EA-436B-97B2-0124C06EBD24}</a:tableStyleId>
              </a:tblPr>
              <a:tblGrid>
                <a:gridCol w="1029171">
                  <a:extLst>
                    <a:ext uri="{9D8B030D-6E8A-4147-A177-3AD203B41FA5}">
                      <a16:colId xmlns:a16="http://schemas.microsoft.com/office/drawing/2014/main" val="2901305501"/>
                    </a:ext>
                  </a:extLst>
                </a:gridCol>
                <a:gridCol w="1029171">
                  <a:extLst>
                    <a:ext uri="{9D8B030D-6E8A-4147-A177-3AD203B41FA5}">
                      <a16:colId xmlns:a16="http://schemas.microsoft.com/office/drawing/2014/main" val="3819321008"/>
                    </a:ext>
                  </a:extLst>
                </a:gridCol>
                <a:gridCol w="277046">
                  <a:extLst>
                    <a:ext uri="{9D8B030D-6E8A-4147-A177-3AD203B41FA5}">
                      <a16:colId xmlns:a16="http://schemas.microsoft.com/office/drawing/2014/main" val="288280332"/>
                    </a:ext>
                  </a:extLst>
                </a:gridCol>
                <a:gridCol w="648310">
                  <a:extLst>
                    <a:ext uri="{9D8B030D-6E8A-4147-A177-3AD203B41FA5}">
                      <a16:colId xmlns:a16="http://schemas.microsoft.com/office/drawing/2014/main" val="1703095525"/>
                    </a:ext>
                  </a:extLst>
                </a:gridCol>
                <a:gridCol w="1160227">
                  <a:extLst>
                    <a:ext uri="{9D8B030D-6E8A-4147-A177-3AD203B41FA5}">
                      <a16:colId xmlns:a16="http://schemas.microsoft.com/office/drawing/2014/main" val="3719010146"/>
                    </a:ext>
                  </a:extLst>
                </a:gridCol>
              </a:tblGrid>
              <a:tr h="412351">
                <a:tc>
                  <a:txBody>
                    <a:bodyPr/>
                    <a:lstStyle/>
                    <a:p>
                      <a:r>
                        <a:rPr lang="tr-TR" sz="2000" b="0" dirty="0"/>
                        <a:t>0</a:t>
                      </a:r>
                    </a:p>
                  </a:txBody>
                  <a:tcPr marL="103088" marR="103088" marT="51544" marB="5154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r>
                        <a:rPr lang="tr-TR" sz="2000" dirty="0"/>
                        <a:t>1</a:t>
                      </a:r>
                      <a:endParaRPr lang="tr-TR" sz="2000" baseline="-25000" dirty="0"/>
                    </a:p>
                  </a:txBody>
                  <a:tcPr marL="103088" marR="103088" marT="51544" marB="5154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r>
                        <a:rPr lang="tr-TR" sz="2000" dirty="0"/>
                        <a:t>…</a:t>
                      </a:r>
                    </a:p>
                  </a:txBody>
                  <a:tcPr marL="103088" marR="103088" marT="51544" marB="5154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tr-TR" sz="2000" dirty="0"/>
                        <a:t>…</a:t>
                      </a: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0" dirty="0"/>
                    </a:p>
                  </a:txBody>
                  <a:tcPr marL="103088" marR="103088" marT="51544" marB="51544"/>
                </a:tc>
                <a:tc>
                  <a:txBody>
                    <a:bodyPr/>
                    <a:lstStyle/>
                    <a:p>
                      <a:r>
                        <a:rPr lang="tr-TR" sz="2000" dirty="0"/>
                        <a:t>…</a:t>
                      </a:r>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r>
                        <a:rPr lang="tr-TR" sz="2000" dirty="0"/>
                        <a:t>255</a:t>
                      </a:r>
                    </a:p>
                  </a:txBody>
                  <a:tcPr marL="103088" marR="103088" marT="51544" marB="5154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349239"/>
                  </a:ext>
                </a:extLst>
              </a:tr>
            </a:tbl>
          </a:graphicData>
        </a:graphic>
      </p:graphicFrame>
      <p:sp>
        <p:nvSpPr>
          <p:cNvPr id="8" name="Metin kutusu 7">
            <a:extLst>
              <a:ext uri="{FF2B5EF4-FFF2-40B4-BE49-F238E27FC236}">
                <a16:creationId xmlns:a16="http://schemas.microsoft.com/office/drawing/2014/main" id="{49066CFB-DC3E-4137-9607-AD41F1AEE9F9}"/>
              </a:ext>
            </a:extLst>
          </p:cNvPr>
          <p:cNvSpPr txBox="1"/>
          <p:nvPr/>
        </p:nvSpPr>
        <p:spPr>
          <a:xfrm>
            <a:off x="2923541" y="4422890"/>
            <a:ext cx="1745962" cy="369332"/>
          </a:xfrm>
          <a:prstGeom prst="rect">
            <a:avLst/>
          </a:prstGeom>
          <a:noFill/>
        </p:spPr>
        <p:txBody>
          <a:bodyPr wrap="square" rtlCol="0">
            <a:spAutoFit/>
          </a:bodyPr>
          <a:lstStyle/>
          <a:p>
            <a:r>
              <a:rPr lang="tr-TR" b="1" dirty="0"/>
              <a:t>Etiket</a:t>
            </a:r>
          </a:p>
        </p:txBody>
      </p:sp>
      <p:sp>
        <p:nvSpPr>
          <p:cNvPr id="10" name="Metin kutusu 9">
            <a:extLst>
              <a:ext uri="{FF2B5EF4-FFF2-40B4-BE49-F238E27FC236}">
                <a16:creationId xmlns:a16="http://schemas.microsoft.com/office/drawing/2014/main" id="{FB8EA15B-4269-49E2-8CFC-04BE18A39526}"/>
              </a:ext>
            </a:extLst>
          </p:cNvPr>
          <p:cNvSpPr txBox="1"/>
          <p:nvPr/>
        </p:nvSpPr>
        <p:spPr>
          <a:xfrm>
            <a:off x="3984547" y="4428290"/>
            <a:ext cx="404355" cy="369332"/>
          </a:xfrm>
          <a:prstGeom prst="rect">
            <a:avLst/>
          </a:prstGeom>
          <a:noFill/>
        </p:spPr>
        <p:txBody>
          <a:bodyPr wrap="square" rtlCol="0">
            <a:spAutoFit/>
          </a:bodyPr>
          <a:lstStyle/>
          <a:p>
            <a:r>
              <a:rPr lang="tr-TR" b="1" dirty="0"/>
              <a:t>G</a:t>
            </a:r>
          </a:p>
        </p:txBody>
      </p:sp>
      <p:graphicFrame>
        <p:nvGraphicFramePr>
          <p:cNvPr id="12" name="Tablo 7">
            <a:extLst>
              <a:ext uri="{FF2B5EF4-FFF2-40B4-BE49-F238E27FC236}">
                <a16:creationId xmlns:a16="http://schemas.microsoft.com/office/drawing/2014/main" id="{7EE33D9B-5630-4A73-9CAA-F81E0BC5B71A}"/>
              </a:ext>
            </a:extLst>
          </p:cNvPr>
          <p:cNvGraphicFramePr>
            <a:graphicFrameLocks noGrp="1"/>
          </p:cNvGraphicFramePr>
          <p:nvPr>
            <p:extLst>
              <p:ext uri="{D42A27DB-BD31-4B8C-83A1-F6EECF244321}">
                <p14:modId xmlns:p14="http://schemas.microsoft.com/office/powerpoint/2010/main" val="2449592286"/>
              </p:ext>
            </p:extLst>
          </p:nvPr>
        </p:nvGraphicFramePr>
        <p:xfrm>
          <a:off x="6484152" y="4797622"/>
          <a:ext cx="3054999" cy="1649404"/>
        </p:xfrm>
        <a:graphic>
          <a:graphicData uri="http://schemas.openxmlformats.org/drawingml/2006/table">
            <a:tbl>
              <a:tblPr firstRow="1" bandRow="1">
                <a:tableStyleId>{0505E3EF-67EA-436B-97B2-0124C06EBD24}</a:tableStyleId>
              </a:tblPr>
              <a:tblGrid>
                <a:gridCol w="1005000">
                  <a:extLst>
                    <a:ext uri="{9D8B030D-6E8A-4147-A177-3AD203B41FA5}">
                      <a16:colId xmlns:a16="http://schemas.microsoft.com/office/drawing/2014/main" val="3819321008"/>
                    </a:ext>
                  </a:extLst>
                </a:gridCol>
                <a:gridCol w="321348">
                  <a:extLst>
                    <a:ext uri="{9D8B030D-6E8A-4147-A177-3AD203B41FA5}">
                      <a16:colId xmlns:a16="http://schemas.microsoft.com/office/drawing/2014/main" val="288280332"/>
                    </a:ext>
                  </a:extLst>
                </a:gridCol>
                <a:gridCol w="628650">
                  <a:extLst>
                    <a:ext uri="{9D8B030D-6E8A-4147-A177-3AD203B41FA5}">
                      <a16:colId xmlns:a16="http://schemas.microsoft.com/office/drawing/2014/main" val="4003766134"/>
                    </a:ext>
                  </a:extLst>
                </a:gridCol>
                <a:gridCol w="1100001">
                  <a:extLst>
                    <a:ext uri="{9D8B030D-6E8A-4147-A177-3AD203B41FA5}">
                      <a16:colId xmlns:a16="http://schemas.microsoft.com/office/drawing/2014/main" val="3719010146"/>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r>
                        <a:rPr lang="tr-TR" sz="2000" dirty="0"/>
                        <a:t>…</a:t>
                      </a: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0" dirty="0"/>
                    </a:p>
                  </a:txBody>
                  <a:tcPr marL="103088" marR="103088" marT="51544" marB="51544"/>
                </a:tc>
                <a:tc>
                  <a:txBody>
                    <a:bodyPr/>
                    <a:lstStyle/>
                    <a:p>
                      <a:r>
                        <a:rPr lang="tr-TR" sz="2000" dirty="0"/>
                        <a:t>…</a:t>
                      </a:r>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349239"/>
                  </a:ext>
                </a:extLst>
              </a:tr>
            </a:tbl>
          </a:graphicData>
        </a:graphic>
      </p:graphicFrame>
      <p:sp>
        <p:nvSpPr>
          <p:cNvPr id="14" name="Metin kutusu 13">
            <a:extLst>
              <a:ext uri="{FF2B5EF4-FFF2-40B4-BE49-F238E27FC236}">
                <a16:creationId xmlns:a16="http://schemas.microsoft.com/office/drawing/2014/main" id="{732214AE-E394-4527-B841-8E74E8164726}"/>
              </a:ext>
            </a:extLst>
          </p:cNvPr>
          <p:cNvSpPr txBox="1"/>
          <p:nvPr/>
        </p:nvSpPr>
        <p:spPr>
          <a:xfrm>
            <a:off x="6484152" y="4428290"/>
            <a:ext cx="1745962" cy="369332"/>
          </a:xfrm>
          <a:prstGeom prst="rect">
            <a:avLst/>
          </a:prstGeom>
          <a:noFill/>
        </p:spPr>
        <p:txBody>
          <a:bodyPr wrap="square" rtlCol="0">
            <a:spAutoFit/>
          </a:bodyPr>
          <a:lstStyle/>
          <a:p>
            <a:r>
              <a:rPr lang="tr-TR" b="1" dirty="0"/>
              <a:t>Etiket</a:t>
            </a:r>
          </a:p>
        </p:txBody>
      </p:sp>
      <p:sp>
        <p:nvSpPr>
          <p:cNvPr id="16" name="Metin kutusu 15">
            <a:extLst>
              <a:ext uri="{FF2B5EF4-FFF2-40B4-BE49-F238E27FC236}">
                <a16:creationId xmlns:a16="http://schemas.microsoft.com/office/drawing/2014/main" id="{817F51B5-F77D-4C0A-94F9-6E4A4BE7884A}"/>
              </a:ext>
            </a:extLst>
          </p:cNvPr>
          <p:cNvSpPr txBox="1"/>
          <p:nvPr/>
        </p:nvSpPr>
        <p:spPr>
          <a:xfrm>
            <a:off x="7357133" y="4428290"/>
            <a:ext cx="1745962" cy="369332"/>
          </a:xfrm>
          <a:prstGeom prst="rect">
            <a:avLst/>
          </a:prstGeom>
          <a:noFill/>
        </p:spPr>
        <p:txBody>
          <a:bodyPr wrap="square" rtlCol="0">
            <a:spAutoFit/>
          </a:bodyPr>
          <a:lstStyle/>
          <a:p>
            <a:r>
              <a:rPr lang="tr-TR" b="1" dirty="0"/>
              <a:t>G</a:t>
            </a:r>
          </a:p>
        </p:txBody>
      </p:sp>
      <p:sp>
        <p:nvSpPr>
          <p:cNvPr id="17" name="Metin kutusu 16">
            <a:extLst>
              <a:ext uri="{FF2B5EF4-FFF2-40B4-BE49-F238E27FC236}">
                <a16:creationId xmlns:a16="http://schemas.microsoft.com/office/drawing/2014/main" id="{73709A80-C408-4052-B413-E2600266876C}"/>
              </a:ext>
            </a:extLst>
          </p:cNvPr>
          <p:cNvSpPr txBox="1"/>
          <p:nvPr/>
        </p:nvSpPr>
        <p:spPr>
          <a:xfrm>
            <a:off x="4282810" y="4162737"/>
            <a:ext cx="1259674" cy="646331"/>
          </a:xfrm>
          <a:prstGeom prst="rect">
            <a:avLst/>
          </a:prstGeom>
          <a:noFill/>
        </p:spPr>
        <p:txBody>
          <a:bodyPr wrap="square" rtlCol="0">
            <a:spAutoFit/>
          </a:bodyPr>
          <a:lstStyle/>
          <a:p>
            <a:r>
              <a:rPr lang="tr-TR" b="1" dirty="0"/>
              <a:t>Erişim Zamanı</a:t>
            </a:r>
          </a:p>
        </p:txBody>
      </p:sp>
      <p:sp>
        <p:nvSpPr>
          <p:cNvPr id="19" name="Metin kutusu 18">
            <a:extLst>
              <a:ext uri="{FF2B5EF4-FFF2-40B4-BE49-F238E27FC236}">
                <a16:creationId xmlns:a16="http://schemas.microsoft.com/office/drawing/2014/main" id="{249565AF-66CF-48B4-B20F-8640E5E9F3E0}"/>
              </a:ext>
            </a:extLst>
          </p:cNvPr>
          <p:cNvSpPr txBox="1"/>
          <p:nvPr/>
        </p:nvSpPr>
        <p:spPr>
          <a:xfrm>
            <a:off x="7736716" y="4200007"/>
            <a:ext cx="1259674" cy="646331"/>
          </a:xfrm>
          <a:prstGeom prst="rect">
            <a:avLst/>
          </a:prstGeom>
          <a:noFill/>
        </p:spPr>
        <p:txBody>
          <a:bodyPr wrap="square" rtlCol="0">
            <a:spAutoFit/>
          </a:bodyPr>
          <a:lstStyle/>
          <a:p>
            <a:r>
              <a:rPr lang="tr-TR" b="1" dirty="0"/>
              <a:t>Erişim Zamanı</a:t>
            </a:r>
          </a:p>
        </p:txBody>
      </p:sp>
      <p:cxnSp>
        <p:nvCxnSpPr>
          <p:cNvPr id="21" name="Düz Ok Bağlayıcısı 20">
            <a:extLst>
              <a:ext uri="{FF2B5EF4-FFF2-40B4-BE49-F238E27FC236}">
                <a16:creationId xmlns:a16="http://schemas.microsoft.com/office/drawing/2014/main" id="{A7304788-4881-4C5A-A832-4A61EB378C1F}"/>
              </a:ext>
            </a:extLst>
          </p:cNvPr>
          <p:cNvCxnSpPr>
            <a:cxnSpLocks/>
            <a:endCxn id="25" idx="1"/>
          </p:cNvCxnSpPr>
          <p:nvPr/>
        </p:nvCxnSpPr>
        <p:spPr>
          <a:xfrm>
            <a:off x="8230114" y="5410200"/>
            <a:ext cx="2304448" cy="212124"/>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a:extLst>
              <a:ext uri="{FF2B5EF4-FFF2-40B4-BE49-F238E27FC236}">
                <a16:creationId xmlns:a16="http://schemas.microsoft.com/office/drawing/2014/main" id="{054A3D70-83DA-4BA5-948A-F2B18C9BD555}"/>
              </a:ext>
            </a:extLst>
          </p:cNvPr>
          <p:cNvCxnSpPr>
            <a:cxnSpLocks/>
          </p:cNvCxnSpPr>
          <p:nvPr/>
        </p:nvCxnSpPr>
        <p:spPr>
          <a:xfrm>
            <a:off x="4669503" y="5410200"/>
            <a:ext cx="5898618" cy="26670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Metin kutusu 24">
            <a:extLst>
              <a:ext uri="{FF2B5EF4-FFF2-40B4-BE49-F238E27FC236}">
                <a16:creationId xmlns:a16="http://schemas.microsoft.com/office/drawing/2014/main" id="{5661E798-E39C-4338-B2E6-23086CA25778}"/>
              </a:ext>
            </a:extLst>
          </p:cNvPr>
          <p:cNvSpPr txBox="1"/>
          <p:nvPr/>
        </p:nvSpPr>
        <p:spPr>
          <a:xfrm>
            <a:off x="10534562" y="5437658"/>
            <a:ext cx="1718414" cy="369332"/>
          </a:xfrm>
          <a:prstGeom prst="rect">
            <a:avLst/>
          </a:prstGeom>
          <a:noFill/>
        </p:spPr>
        <p:txBody>
          <a:bodyPr wrap="square" rtlCol="0">
            <a:spAutoFit/>
          </a:bodyPr>
          <a:lstStyle/>
          <a:p>
            <a:r>
              <a:rPr lang="tr-TR" b="1" i="1" dirty="0"/>
              <a:t>Karşılaştırma</a:t>
            </a:r>
          </a:p>
        </p:txBody>
      </p:sp>
    </p:spTree>
    <p:extLst>
      <p:ext uri="{BB962C8B-B14F-4D97-AF65-F5344CB8AC3E}">
        <p14:creationId xmlns:p14="http://schemas.microsoft.com/office/powerpoint/2010/main" val="328645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B407AB-D39D-4668-A3E6-8E0FF808C6A4}"/>
              </a:ext>
            </a:extLst>
          </p:cNvPr>
          <p:cNvSpPr>
            <a:spLocks noGrp="1"/>
          </p:cNvSpPr>
          <p:nvPr>
            <p:ph type="title"/>
          </p:nvPr>
        </p:nvSpPr>
        <p:spPr/>
        <p:txBody>
          <a:bodyPr/>
          <a:lstStyle/>
          <a:p>
            <a:r>
              <a:rPr lang="tr-TR" dirty="0"/>
              <a:t>Veri Çıkarma Algoritmaları</a:t>
            </a:r>
          </a:p>
        </p:txBody>
      </p:sp>
      <p:sp>
        <p:nvSpPr>
          <p:cNvPr id="3" name="İçerik Yer Tutucusu 2">
            <a:extLst>
              <a:ext uri="{FF2B5EF4-FFF2-40B4-BE49-F238E27FC236}">
                <a16:creationId xmlns:a16="http://schemas.microsoft.com/office/drawing/2014/main" id="{08EB5EA2-3E68-4294-9E07-DB907F08D344}"/>
              </a:ext>
            </a:extLst>
          </p:cNvPr>
          <p:cNvSpPr>
            <a:spLocks noGrp="1"/>
          </p:cNvSpPr>
          <p:nvPr>
            <p:ph idx="1"/>
          </p:nvPr>
        </p:nvSpPr>
        <p:spPr/>
        <p:txBody>
          <a:bodyPr/>
          <a:lstStyle/>
          <a:p>
            <a:pPr marL="0" indent="0">
              <a:buNone/>
            </a:pPr>
            <a:r>
              <a:rPr lang="tr-TR" b="1" dirty="0"/>
              <a:t>Rastgele:</a:t>
            </a:r>
          </a:p>
          <a:p>
            <a:pPr marL="0" indent="0">
              <a:buNone/>
            </a:pPr>
            <a:r>
              <a:rPr lang="tr-TR" dirty="0"/>
              <a:t>Çıkarılacak veri rastgele seçilir. Kısa zamanda çıkarılan veriye erişilmezse doğru seçim yapılmış olur.</a:t>
            </a:r>
          </a:p>
          <a:p>
            <a:pPr marL="0" indent="0">
              <a:buNone/>
            </a:pPr>
            <a:endParaRPr lang="tr-TR" dirty="0"/>
          </a:p>
          <a:p>
            <a:pPr marL="0" indent="0">
              <a:buNone/>
            </a:pPr>
            <a:r>
              <a:rPr lang="tr-TR" b="1" dirty="0"/>
              <a:t>İlk Giren İlk Çıkar (-</a:t>
            </a:r>
            <a:r>
              <a:rPr lang="tr-TR" b="1" dirty="0" err="1"/>
              <a:t>ing.</a:t>
            </a:r>
            <a:r>
              <a:rPr lang="tr-TR" b="1" dirty="0"/>
              <a:t> First </a:t>
            </a:r>
            <a:r>
              <a:rPr lang="tr-TR" b="1" dirty="0" err="1"/>
              <a:t>In</a:t>
            </a:r>
            <a:r>
              <a:rPr lang="tr-TR" b="1" dirty="0"/>
              <a:t> First </a:t>
            </a:r>
            <a:r>
              <a:rPr lang="tr-TR" b="1" dirty="0" err="1"/>
              <a:t>Out</a:t>
            </a:r>
            <a:r>
              <a:rPr lang="tr-TR" b="1" dirty="0"/>
              <a:t>, FIFO):</a:t>
            </a:r>
          </a:p>
          <a:p>
            <a:pPr marL="0" indent="0">
              <a:buNone/>
            </a:pPr>
            <a:r>
              <a:rPr lang="tr-TR" dirty="0"/>
              <a:t>Belleğe giren en eski veri seçilir ve çıkarılır. </a:t>
            </a:r>
          </a:p>
        </p:txBody>
      </p:sp>
      <p:sp>
        <p:nvSpPr>
          <p:cNvPr id="4" name="Slayt Numarası Yer Tutucusu 3">
            <a:extLst>
              <a:ext uri="{FF2B5EF4-FFF2-40B4-BE49-F238E27FC236}">
                <a16:creationId xmlns:a16="http://schemas.microsoft.com/office/drawing/2014/main" id="{A33FA064-3D67-4238-AC93-077AA38ED97D}"/>
              </a:ext>
            </a:extLst>
          </p:cNvPr>
          <p:cNvSpPr>
            <a:spLocks noGrp="1"/>
          </p:cNvSpPr>
          <p:nvPr>
            <p:ph type="sldNum" sz="quarter" idx="12"/>
          </p:nvPr>
        </p:nvSpPr>
        <p:spPr/>
        <p:txBody>
          <a:bodyPr/>
          <a:lstStyle/>
          <a:p>
            <a:fld id="{320A84BC-3F9E-4B08-9743-FC4E27FA5126}" type="slidenum">
              <a:rPr lang="tr-TR" smtClean="0"/>
              <a:t>25</a:t>
            </a:fld>
            <a:endParaRPr lang="tr-TR"/>
          </a:p>
        </p:txBody>
      </p:sp>
    </p:spTree>
    <p:extLst>
      <p:ext uri="{BB962C8B-B14F-4D97-AF65-F5344CB8AC3E}">
        <p14:creationId xmlns:p14="http://schemas.microsoft.com/office/powerpoint/2010/main" val="2367853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AF53-FF6C-468C-A4CE-58936BC3F40A}"/>
              </a:ext>
            </a:extLst>
          </p:cNvPr>
          <p:cNvSpPr>
            <a:spLocks noGrp="1"/>
          </p:cNvSpPr>
          <p:nvPr>
            <p:ph type="title"/>
          </p:nvPr>
        </p:nvSpPr>
        <p:spPr/>
        <p:txBody>
          <a:bodyPr/>
          <a:lstStyle/>
          <a:p>
            <a:r>
              <a:rPr lang="tr-TR" dirty="0">
                <a:cs typeface="Calibri Light"/>
              </a:rPr>
              <a:t>Bellek Hiyerarşisinde Yazma İşlemi</a:t>
            </a:r>
            <a:endParaRPr lang="tr-TR" dirty="0"/>
          </a:p>
        </p:txBody>
      </p:sp>
      <p:sp>
        <p:nvSpPr>
          <p:cNvPr id="3" name="Content Placeholder 2">
            <a:extLst>
              <a:ext uri="{FF2B5EF4-FFF2-40B4-BE49-F238E27FC236}">
                <a16:creationId xmlns:a16="http://schemas.microsoft.com/office/drawing/2014/main" id="{6A5DA529-FBD3-48C9-8881-00A1FBD2A150}"/>
              </a:ext>
            </a:extLst>
          </p:cNvPr>
          <p:cNvSpPr>
            <a:spLocks noGrp="1"/>
          </p:cNvSpPr>
          <p:nvPr>
            <p:ph idx="1"/>
          </p:nvPr>
        </p:nvSpPr>
        <p:spPr/>
        <p:txBody>
          <a:bodyPr/>
          <a:lstStyle/>
          <a:p>
            <a:pPr marL="0" indent="0">
              <a:buNone/>
            </a:pPr>
            <a:r>
              <a:rPr lang="tr-TR" dirty="0"/>
              <a:t>Önbellekten veri çıkarılırken ana belleğe kaydedilmiş olması gerekmektedir, aksi takdirde veri kaybı yaşanır. Verinin ne zaman ana belleğe yazılacağını tasarım belirler. </a:t>
            </a:r>
          </a:p>
          <a:p>
            <a:pPr marL="0" indent="0">
              <a:buNone/>
            </a:pPr>
            <a:endParaRPr lang="tr-TR" dirty="0"/>
          </a:p>
          <a:p>
            <a:pPr marL="0" indent="0">
              <a:buNone/>
            </a:pPr>
            <a:r>
              <a:rPr lang="tr-TR" dirty="0"/>
              <a:t>Bunun iki yöntemi vardır:</a:t>
            </a:r>
          </a:p>
          <a:p>
            <a:pPr marL="971550" lvl="1" indent="-514350">
              <a:buAutoNum type="arabicPeriod"/>
            </a:pPr>
            <a:r>
              <a:rPr lang="tr-TR" sz="2800" dirty="0"/>
              <a:t>Doğrudan Yazma (-</a:t>
            </a:r>
            <a:r>
              <a:rPr lang="tr-TR" sz="2800" dirty="0" err="1"/>
              <a:t>ing.</a:t>
            </a:r>
            <a:r>
              <a:rPr lang="tr-TR" sz="2800" dirty="0"/>
              <a:t> </a:t>
            </a:r>
            <a:r>
              <a:rPr lang="tr-TR" sz="2800" dirty="0" err="1"/>
              <a:t>write</a:t>
            </a:r>
            <a:r>
              <a:rPr lang="tr-TR" sz="2800" dirty="0"/>
              <a:t> </a:t>
            </a:r>
            <a:r>
              <a:rPr lang="tr-TR" sz="2800" dirty="0" err="1"/>
              <a:t>through</a:t>
            </a:r>
            <a:r>
              <a:rPr lang="tr-TR" sz="2800" dirty="0"/>
              <a:t>)</a:t>
            </a:r>
          </a:p>
          <a:p>
            <a:pPr marL="971550" lvl="1" indent="-514350">
              <a:buAutoNum type="arabicPeriod"/>
            </a:pPr>
            <a:r>
              <a:rPr lang="tr-TR" sz="2800" dirty="0"/>
              <a:t>Sonradan Yazma (-</a:t>
            </a:r>
            <a:r>
              <a:rPr lang="tr-TR" sz="2800" dirty="0" err="1"/>
              <a:t>ing.</a:t>
            </a:r>
            <a:r>
              <a:rPr lang="tr-TR" sz="2800" dirty="0"/>
              <a:t> </a:t>
            </a:r>
            <a:r>
              <a:rPr lang="tr-TR" sz="2800" dirty="0" err="1"/>
              <a:t>writeback</a:t>
            </a:r>
            <a:r>
              <a:rPr lang="tr-TR" sz="2800" dirty="0"/>
              <a:t>)</a:t>
            </a:r>
          </a:p>
        </p:txBody>
      </p:sp>
      <p:sp>
        <p:nvSpPr>
          <p:cNvPr id="4" name="Slayt Numarası Yer Tutucusu 3">
            <a:extLst>
              <a:ext uri="{FF2B5EF4-FFF2-40B4-BE49-F238E27FC236}">
                <a16:creationId xmlns:a16="http://schemas.microsoft.com/office/drawing/2014/main" id="{F2E82EA3-024F-4996-8475-911099461AFF}"/>
              </a:ext>
            </a:extLst>
          </p:cNvPr>
          <p:cNvSpPr>
            <a:spLocks noGrp="1"/>
          </p:cNvSpPr>
          <p:nvPr>
            <p:ph type="sldNum" sz="quarter" idx="12"/>
          </p:nvPr>
        </p:nvSpPr>
        <p:spPr/>
        <p:txBody>
          <a:bodyPr/>
          <a:lstStyle/>
          <a:p>
            <a:fld id="{320A84BC-3F9E-4B08-9743-FC4E27FA5126}" type="slidenum">
              <a:rPr lang="tr-TR" smtClean="0"/>
              <a:t>26</a:t>
            </a:fld>
            <a:endParaRPr lang="tr-TR"/>
          </a:p>
        </p:txBody>
      </p:sp>
    </p:spTree>
    <p:extLst>
      <p:ext uri="{BB962C8B-B14F-4D97-AF65-F5344CB8AC3E}">
        <p14:creationId xmlns:p14="http://schemas.microsoft.com/office/powerpoint/2010/main" val="539919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B99C0F-CDBB-4BDB-93FA-42E96927E492}"/>
              </a:ext>
            </a:extLst>
          </p:cNvPr>
          <p:cNvSpPr>
            <a:spLocks noGrp="1"/>
          </p:cNvSpPr>
          <p:nvPr>
            <p:ph type="title"/>
          </p:nvPr>
        </p:nvSpPr>
        <p:spPr/>
        <p:txBody>
          <a:bodyPr/>
          <a:lstStyle/>
          <a:p>
            <a:r>
              <a:rPr lang="tr-TR" dirty="0"/>
              <a:t>Doğrudan Yazma (-</a:t>
            </a:r>
            <a:r>
              <a:rPr lang="tr-TR" dirty="0" err="1"/>
              <a:t>ing.</a:t>
            </a:r>
            <a:r>
              <a:rPr lang="tr-TR" dirty="0"/>
              <a:t> </a:t>
            </a:r>
            <a:r>
              <a:rPr lang="tr-TR" dirty="0" err="1"/>
              <a:t>write</a:t>
            </a:r>
            <a:r>
              <a:rPr lang="tr-TR" dirty="0"/>
              <a:t> </a:t>
            </a:r>
            <a:r>
              <a:rPr lang="tr-TR" dirty="0" err="1"/>
              <a:t>through</a:t>
            </a:r>
            <a:r>
              <a:rPr lang="tr-TR" dirty="0"/>
              <a:t>)</a:t>
            </a:r>
          </a:p>
        </p:txBody>
      </p:sp>
      <p:sp>
        <p:nvSpPr>
          <p:cNvPr id="3" name="İçerik Yer Tutucusu 2">
            <a:extLst>
              <a:ext uri="{FF2B5EF4-FFF2-40B4-BE49-F238E27FC236}">
                <a16:creationId xmlns:a16="http://schemas.microsoft.com/office/drawing/2014/main" id="{2C597572-0BA9-44CD-BF94-848777BA1A1F}"/>
              </a:ext>
            </a:extLst>
          </p:cNvPr>
          <p:cNvSpPr>
            <a:spLocks noGrp="1"/>
          </p:cNvSpPr>
          <p:nvPr>
            <p:ph idx="1"/>
          </p:nvPr>
        </p:nvSpPr>
        <p:spPr>
          <a:xfrm>
            <a:off x="5534025" y="1235676"/>
            <a:ext cx="6386126" cy="4941287"/>
          </a:xfrm>
        </p:spPr>
        <p:txBody>
          <a:bodyPr/>
          <a:lstStyle/>
          <a:p>
            <a:pPr marL="0" indent="0">
              <a:buNone/>
            </a:pPr>
            <a:r>
              <a:rPr lang="tr-TR" b="1" dirty="0"/>
              <a:t>0xB</a:t>
            </a:r>
            <a:r>
              <a:rPr lang="tr-TR" dirty="0"/>
              <a:t> adresine </a:t>
            </a:r>
            <a:r>
              <a:rPr lang="tr-TR" b="1" dirty="0"/>
              <a:t>BBBB</a:t>
            </a:r>
            <a:r>
              <a:rPr lang="tr-TR" dirty="0"/>
              <a:t> değeri yazan bir buyruk sadece önbellekte değişime yol açarsa bellek ve önbellek arasında </a:t>
            </a:r>
            <a:r>
              <a:rPr lang="tr-TR" b="1" dirty="0"/>
              <a:t>tutarsızlık </a:t>
            </a:r>
            <a:r>
              <a:rPr lang="tr-TR" dirty="0"/>
              <a:t>oluşur.</a:t>
            </a:r>
          </a:p>
          <a:p>
            <a:pPr marL="0" indent="0">
              <a:buNone/>
            </a:pPr>
            <a:r>
              <a:rPr lang="tr-TR" dirty="0"/>
              <a:t>Bu tutarsızlığı önlemenin yolu her zaman önbelleği ve ana belleği beraber güncellemektir. </a:t>
            </a:r>
          </a:p>
        </p:txBody>
      </p:sp>
      <p:sp>
        <p:nvSpPr>
          <p:cNvPr id="4" name="Slayt Numarası Yer Tutucusu 3">
            <a:extLst>
              <a:ext uri="{FF2B5EF4-FFF2-40B4-BE49-F238E27FC236}">
                <a16:creationId xmlns:a16="http://schemas.microsoft.com/office/drawing/2014/main" id="{20B73B1D-FC89-4611-B59B-874045EC67BA}"/>
              </a:ext>
            </a:extLst>
          </p:cNvPr>
          <p:cNvSpPr>
            <a:spLocks noGrp="1"/>
          </p:cNvSpPr>
          <p:nvPr>
            <p:ph type="sldNum" sz="quarter" idx="12"/>
          </p:nvPr>
        </p:nvSpPr>
        <p:spPr/>
        <p:txBody>
          <a:bodyPr/>
          <a:lstStyle/>
          <a:p>
            <a:fld id="{320A84BC-3F9E-4B08-9743-FC4E27FA5126}" type="slidenum">
              <a:rPr lang="tr-TR" smtClean="0"/>
              <a:t>27</a:t>
            </a:fld>
            <a:endParaRPr lang="tr-TR" dirty="0"/>
          </a:p>
        </p:txBody>
      </p:sp>
      <p:graphicFrame>
        <p:nvGraphicFramePr>
          <p:cNvPr id="5" name="Tablo 7">
            <a:extLst>
              <a:ext uri="{FF2B5EF4-FFF2-40B4-BE49-F238E27FC236}">
                <a16:creationId xmlns:a16="http://schemas.microsoft.com/office/drawing/2014/main" id="{03B915F9-101D-467E-8617-A7544AC684D4}"/>
              </a:ext>
            </a:extLst>
          </p:cNvPr>
          <p:cNvGraphicFramePr>
            <a:graphicFrameLocks noGrp="1"/>
          </p:cNvGraphicFramePr>
          <p:nvPr>
            <p:extLst>
              <p:ext uri="{D42A27DB-BD31-4B8C-83A1-F6EECF244321}">
                <p14:modId xmlns:p14="http://schemas.microsoft.com/office/powerpoint/2010/main" val="2830911508"/>
              </p:ext>
            </p:extLst>
          </p:nvPr>
        </p:nvGraphicFramePr>
        <p:xfrm>
          <a:off x="570513" y="1329532"/>
          <a:ext cx="2073275" cy="2225040"/>
        </p:xfrm>
        <a:graphic>
          <a:graphicData uri="http://schemas.openxmlformats.org/drawingml/2006/table">
            <a:tbl>
              <a:tblPr firstRow="1" bandRow="1">
                <a:tableStyleId>{0505E3EF-67EA-436B-97B2-0124C06EBD24}</a:tableStyleId>
              </a:tblPr>
              <a:tblGrid>
                <a:gridCol w="2073275">
                  <a:extLst>
                    <a:ext uri="{9D8B030D-6E8A-4147-A177-3AD203B41FA5}">
                      <a16:colId xmlns:a16="http://schemas.microsoft.com/office/drawing/2014/main" val="3719010146"/>
                    </a:ext>
                  </a:extLst>
                </a:gridCol>
              </a:tblGrid>
              <a:tr h="370840">
                <a:tc>
                  <a:txBody>
                    <a:bodyPr/>
                    <a:lstStyle/>
                    <a:p>
                      <a:endParaRPr lang="tr-TR" dirty="0"/>
                    </a:p>
                  </a:txBody>
                  <a:tcPr/>
                </a:tc>
                <a:extLst>
                  <a:ext uri="{0D108BD9-81ED-4DB2-BD59-A6C34878D82A}">
                    <a16:rowId xmlns:a16="http://schemas.microsoft.com/office/drawing/2014/main" val="129538662"/>
                  </a:ext>
                </a:extLst>
              </a:tr>
              <a:tr h="370840">
                <a:tc>
                  <a:txBody>
                    <a:bodyPr/>
                    <a:lstStyle/>
                    <a:p>
                      <a:endParaRPr lang="tr-TR" dirty="0"/>
                    </a:p>
                  </a:txBody>
                  <a:tcPr/>
                </a:tc>
                <a:extLst>
                  <a:ext uri="{0D108BD9-81ED-4DB2-BD59-A6C34878D82A}">
                    <a16:rowId xmlns:a16="http://schemas.microsoft.com/office/drawing/2014/main" val="3279208414"/>
                  </a:ext>
                </a:extLst>
              </a:tr>
              <a:tr h="370840">
                <a:tc>
                  <a:txBody>
                    <a:bodyPr/>
                    <a:lstStyle/>
                    <a:p>
                      <a:endParaRPr lang="tr-TR" dirty="0"/>
                    </a:p>
                  </a:txBody>
                  <a:tcPr/>
                </a:tc>
                <a:extLst>
                  <a:ext uri="{0D108BD9-81ED-4DB2-BD59-A6C34878D82A}">
                    <a16:rowId xmlns:a16="http://schemas.microsoft.com/office/drawing/2014/main" val="2162778200"/>
                  </a:ext>
                </a:extLst>
              </a:tr>
              <a:tr h="370840">
                <a:tc>
                  <a:txBody>
                    <a:bodyPr/>
                    <a:lstStyle/>
                    <a:p>
                      <a:pPr algn="ctr"/>
                      <a:endParaRPr lang="tr-TR" dirty="0"/>
                    </a:p>
                  </a:txBody>
                  <a:tcPr/>
                </a:tc>
                <a:extLst>
                  <a:ext uri="{0D108BD9-81ED-4DB2-BD59-A6C34878D82A}">
                    <a16:rowId xmlns:a16="http://schemas.microsoft.com/office/drawing/2014/main" val="2392349239"/>
                  </a:ext>
                </a:extLst>
              </a:tr>
              <a:tr h="370840">
                <a:tc>
                  <a:txBody>
                    <a:bodyPr/>
                    <a:lstStyle/>
                    <a:p>
                      <a:endParaRPr lang="tr-TR" dirty="0"/>
                    </a:p>
                  </a:txBody>
                  <a:tcPr/>
                </a:tc>
                <a:extLst>
                  <a:ext uri="{0D108BD9-81ED-4DB2-BD59-A6C34878D82A}">
                    <a16:rowId xmlns:a16="http://schemas.microsoft.com/office/drawing/2014/main" val="2010363449"/>
                  </a:ext>
                </a:extLst>
              </a:tr>
              <a:tr h="370840">
                <a:tc>
                  <a:txBody>
                    <a:bodyPr/>
                    <a:lstStyle/>
                    <a:p>
                      <a:endParaRPr lang="tr-TR" dirty="0"/>
                    </a:p>
                  </a:txBody>
                  <a:tcPr/>
                </a:tc>
                <a:extLst>
                  <a:ext uri="{0D108BD9-81ED-4DB2-BD59-A6C34878D82A}">
                    <a16:rowId xmlns:a16="http://schemas.microsoft.com/office/drawing/2014/main" val="1206362997"/>
                  </a:ext>
                </a:extLst>
              </a:tr>
            </a:tbl>
          </a:graphicData>
        </a:graphic>
      </p:graphicFrame>
      <p:graphicFrame>
        <p:nvGraphicFramePr>
          <p:cNvPr id="6" name="Tablo 7">
            <a:extLst>
              <a:ext uri="{FF2B5EF4-FFF2-40B4-BE49-F238E27FC236}">
                <a16:creationId xmlns:a16="http://schemas.microsoft.com/office/drawing/2014/main" id="{0E5B2321-DC1F-4F8A-BF43-60B73016D46A}"/>
              </a:ext>
            </a:extLst>
          </p:cNvPr>
          <p:cNvGraphicFramePr>
            <a:graphicFrameLocks noGrp="1"/>
          </p:cNvGraphicFramePr>
          <p:nvPr>
            <p:extLst>
              <p:ext uri="{D42A27DB-BD31-4B8C-83A1-F6EECF244321}">
                <p14:modId xmlns:p14="http://schemas.microsoft.com/office/powerpoint/2010/main" val="1224877607"/>
              </p:ext>
            </p:extLst>
          </p:nvPr>
        </p:nvGraphicFramePr>
        <p:xfrm>
          <a:off x="2942453" y="1619231"/>
          <a:ext cx="2073275" cy="1463040"/>
        </p:xfrm>
        <a:graphic>
          <a:graphicData uri="http://schemas.openxmlformats.org/drawingml/2006/table">
            <a:tbl>
              <a:tblPr firstRow="1" bandRow="1">
                <a:tableStyleId>{0505E3EF-67EA-436B-97B2-0124C06EBD24}</a:tableStyleId>
              </a:tblPr>
              <a:tblGrid>
                <a:gridCol w="2073275">
                  <a:extLst>
                    <a:ext uri="{9D8B030D-6E8A-4147-A177-3AD203B41FA5}">
                      <a16:colId xmlns:a16="http://schemas.microsoft.com/office/drawing/2014/main" val="3719010146"/>
                    </a:ext>
                  </a:extLst>
                </a:gridCol>
              </a:tblGrid>
              <a:tr h="291706">
                <a:tc>
                  <a:txBody>
                    <a:bodyPr/>
                    <a:lstStyle/>
                    <a:p>
                      <a:endParaRPr lang="tr-TR" dirty="0"/>
                    </a:p>
                  </a:txBody>
                  <a:tcPr/>
                </a:tc>
                <a:extLst>
                  <a:ext uri="{0D108BD9-81ED-4DB2-BD59-A6C34878D82A}">
                    <a16:rowId xmlns:a16="http://schemas.microsoft.com/office/drawing/2014/main" val="129538662"/>
                  </a:ext>
                </a:extLst>
              </a:tr>
              <a:tr h="291706">
                <a:tc>
                  <a:txBody>
                    <a:bodyPr/>
                    <a:lstStyle/>
                    <a:p>
                      <a:endParaRPr lang="tr-TR" dirty="0"/>
                    </a:p>
                  </a:txBody>
                  <a:tcPr/>
                </a:tc>
                <a:extLst>
                  <a:ext uri="{0D108BD9-81ED-4DB2-BD59-A6C34878D82A}">
                    <a16:rowId xmlns:a16="http://schemas.microsoft.com/office/drawing/2014/main" val="3279208414"/>
                  </a:ext>
                </a:extLst>
              </a:tr>
              <a:tr h="291706">
                <a:tc>
                  <a:txBody>
                    <a:bodyPr/>
                    <a:lstStyle/>
                    <a:p>
                      <a:endParaRPr lang="tr-TR" dirty="0"/>
                    </a:p>
                  </a:txBody>
                  <a:tcPr/>
                </a:tc>
                <a:extLst>
                  <a:ext uri="{0D108BD9-81ED-4DB2-BD59-A6C34878D82A}">
                    <a16:rowId xmlns:a16="http://schemas.microsoft.com/office/drawing/2014/main" val="2162778200"/>
                  </a:ext>
                </a:extLst>
              </a:tr>
              <a:tr h="291706">
                <a:tc>
                  <a:txBody>
                    <a:bodyPr/>
                    <a:lstStyle/>
                    <a:p>
                      <a:endParaRPr lang="tr-TR" dirty="0"/>
                    </a:p>
                  </a:txBody>
                  <a:tcPr/>
                </a:tc>
                <a:extLst>
                  <a:ext uri="{0D108BD9-81ED-4DB2-BD59-A6C34878D82A}">
                    <a16:rowId xmlns:a16="http://schemas.microsoft.com/office/drawing/2014/main" val="2392349239"/>
                  </a:ext>
                </a:extLst>
              </a:tr>
            </a:tbl>
          </a:graphicData>
        </a:graphic>
      </p:graphicFrame>
      <p:sp>
        <p:nvSpPr>
          <p:cNvPr id="7" name="Metin kutusu 6">
            <a:extLst>
              <a:ext uri="{FF2B5EF4-FFF2-40B4-BE49-F238E27FC236}">
                <a16:creationId xmlns:a16="http://schemas.microsoft.com/office/drawing/2014/main" id="{49CB410D-996E-4CF0-B5D0-7B2306406154}"/>
              </a:ext>
            </a:extLst>
          </p:cNvPr>
          <p:cNvSpPr txBox="1"/>
          <p:nvPr/>
        </p:nvSpPr>
        <p:spPr>
          <a:xfrm>
            <a:off x="552449" y="3554572"/>
            <a:ext cx="2073275" cy="369332"/>
          </a:xfrm>
          <a:prstGeom prst="rect">
            <a:avLst/>
          </a:prstGeom>
          <a:noFill/>
        </p:spPr>
        <p:txBody>
          <a:bodyPr wrap="square" rtlCol="0">
            <a:spAutoFit/>
          </a:bodyPr>
          <a:lstStyle/>
          <a:p>
            <a:pPr algn="ctr"/>
            <a:r>
              <a:rPr lang="tr-TR" b="1" dirty="0"/>
              <a:t>Ana Bellek</a:t>
            </a:r>
          </a:p>
        </p:txBody>
      </p:sp>
      <p:sp>
        <p:nvSpPr>
          <p:cNvPr id="9" name="Metin kutusu 8">
            <a:extLst>
              <a:ext uri="{FF2B5EF4-FFF2-40B4-BE49-F238E27FC236}">
                <a16:creationId xmlns:a16="http://schemas.microsoft.com/office/drawing/2014/main" id="{0210EC49-07EF-4A50-A6D0-0E8EBB3EBE93}"/>
              </a:ext>
            </a:extLst>
          </p:cNvPr>
          <p:cNvSpPr txBox="1"/>
          <p:nvPr/>
        </p:nvSpPr>
        <p:spPr>
          <a:xfrm>
            <a:off x="2845357" y="3106640"/>
            <a:ext cx="2073275" cy="369332"/>
          </a:xfrm>
          <a:prstGeom prst="rect">
            <a:avLst/>
          </a:prstGeom>
          <a:noFill/>
        </p:spPr>
        <p:txBody>
          <a:bodyPr wrap="square" rtlCol="0">
            <a:spAutoFit/>
          </a:bodyPr>
          <a:lstStyle/>
          <a:p>
            <a:pPr algn="ctr"/>
            <a:r>
              <a:rPr lang="tr-TR" b="1" dirty="0"/>
              <a:t>Önbellek</a:t>
            </a:r>
          </a:p>
        </p:txBody>
      </p:sp>
      <p:sp>
        <p:nvSpPr>
          <p:cNvPr id="10" name="Metin kutusu 9">
            <a:extLst>
              <a:ext uri="{FF2B5EF4-FFF2-40B4-BE49-F238E27FC236}">
                <a16:creationId xmlns:a16="http://schemas.microsoft.com/office/drawing/2014/main" id="{DFEDCD2E-37AA-4C65-AC48-931D36998293}"/>
              </a:ext>
            </a:extLst>
          </p:cNvPr>
          <p:cNvSpPr txBox="1"/>
          <p:nvPr/>
        </p:nvSpPr>
        <p:spPr>
          <a:xfrm>
            <a:off x="552450" y="2085975"/>
            <a:ext cx="2073275" cy="369332"/>
          </a:xfrm>
          <a:prstGeom prst="rect">
            <a:avLst/>
          </a:prstGeom>
          <a:noFill/>
        </p:spPr>
        <p:txBody>
          <a:bodyPr wrap="square" rtlCol="0">
            <a:spAutoFit/>
          </a:bodyPr>
          <a:lstStyle/>
          <a:p>
            <a:pPr algn="ctr"/>
            <a:r>
              <a:rPr lang="tr-TR" b="1" dirty="0"/>
              <a:t>AAAA</a:t>
            </a:r>
          </a:p>
        </p:txBody>
      </p:sp>
      <p:sp>
        <p:nvSpPr>
          <p:cNvPr id="12" name="Metin kutusu 11">
            <a:extLst>
              <a:ext uri="{FF2B5EF4-FFF2-40B4-BE49-F238E27FC236}">
                <a16:creationId xmlns:a16="http://schemas.microsoft.com/office/drawing/2014/main" id="{335AB952-431B-4014-A477-3FF5FB9A5A94}"/>
              </a:ext>
            </a:extLst>
          </p:cNvPr>
          <p:cNvSpPr txBox="1"/>
          <p:nvPr/>
        </p:nvSpPr>
        <p:spPr>
          <a:xfrm>
            <a:off x="2924390" y="2364591"/>
            <a:ext cx="2073275" cy="369332"/>
          </a:xfrm>
          <a:prstGeom prst="rect">
            <a:avLst/>
          </a:prstGeom>
          <a:noFill/>
        </p:spPr>
        <p:txBody>
          <a:bodyPr wrap="square" rtlCol="0">
            <a:spAutoFit/>
          </a:bodyPr>
          <a:lstStyle/>
          <a:p>
            <a:pPr algn="ctr"/>
            <a:r>
              <a:rPr lang="tr-TR" b="1" dirty="0"/>
              <a:t>AAAA</a:t>
            </a:r>
          </a:p>
        </p:txBody>
      </p:sp>
      <p:cxnSp>
        <p:nvCxnSpPr>
          <p:cNvPr id="14" name="Düz Ok Bağlayıcısı 13">
            <a:extLst>
              <a:ext uri="{FF2B5EF4-FFF2-40B4-BE49-F238E27FC236}">
                <a16:creationId xmlns:a16="http://schemas.microsoft.com/office/drawing/2014/main" id="{E7AA265D-7D93-42F4-8BFE-0103B8CB5DD2}"/>
              </a:ext>
            </a:extLst>
          </p:cNvPr>
          <p:cNvCxnSpPr>
            <a:stCxn id="10" idx="3"/>
            <a:endCxn id="12" idx="1"/>
          </p:cNvCxnSpPr>
          <p:nvPr/>
        </p:nvCxnSpPr>
        <p:spPr>
          <a:xfrm>
            <a:off x="2625725" y="2270641"/>
            <a:ext cx="298665" cy="278616"/>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Metin kutusu 15">
            <a:extLst>
              <a:ext uri="{FF2B5EF4-FFF2-40B4-BE49-F238E27FC236}">
                <a16:creationId xmlns:a16="http://schemas.microsoft.com/office/drawing/2014/main" id="{3CF3D801-6655-4684-9C4D-072F825F1B9F}"/>
              </a:ext>
            </a:extLst>
          </p:cNvPr>
          <p:cNvSpPr txBox="1"/>
          <p:nvPr/>
        </p:nvSpPr>
        <p:spPr>
          <a:xfrm>
            <a:off x="34153" y="2102292"/>
            <a:ext cx="663918" cy="369332"/>
          </a:xfrm>
          <a:prstGeom prst="rect">
            <a:avLst/>
          </a:prstGeom>
          <a:noFill/>
        </p:spPr>
        <p:txBody>
          <a:bodyPr wrap="square" rtlCol="0">
            <a:spAutoFit/>
          </a:bodyPr>
          <a:lstStyle/>
          <a:p>
            <a:r>
              <a:rPr lang="tr-TR" dirty="0"/>
              <a:t>0xB</a:t>
            </a:r>
          </a:p>
        </p:txBody>
      </p:sp>
      <p:sp>
        <p:nvSpPr>
          <p:cNvPr id="19" name="Dikdörtgen 18">
            <a:extLst>
              <a:ext uri="{FF2B5EF4-FFF2-40B4-BE49-F238E27FC236}">
                <a16:creationId xmlns:a16="http://schemas.microsoft.com/office/drawing/2014/main" id="{8A5FAEBF-51F6-4939-8318-11874B1467A4}"/>
              </a:ext>
            </a:extLst>
          </p:cNvPr>
          <p:cNvSpPr/>
          <p:nvPr/>
        </p:nvSpPr>
        <p:spPr>
          <a:xfrm>
            <a:off x="3152688" y="2375883"/>
            <a:ext cx="1765944" cy="269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a:solidFill>
                  <a:srgbClr val="FF0000"/>
                </a:solidFill>
              </a:rPr>
              <a:t>BBBB</a:t>
            </a:r>
          </a:p>
        </p:txBody>
      </p:sp>
      <p:sp>
        <p:nvSpPr>
          <p:cNvPr id="20" name="Dikdörtgen: Köşeleri Yuvarlatılmış 19">
            <a:extLst>
              <a:ext uri="{FF2B5EF4-FFF2-40B4-BE49-F238E27FC236}">
                <a16:creationId xmlns:a16="http://schemas.microsoft.com/office/drawing/2014/main" id="{920EA3B1-BB4F-405C-8455-B60F2692EDB0}"/>
              </a:ext>
            </a:extLst>
          </p:cNvPr>
          <p:cNvSpPr/>
          <p:nvPr/>
        </p:nvSpPr>
        <p:spPr>
          <a:xfrm>
            <a:off x="3152688" y="4359466"/>
            <a:ext cx="7562594" cy="845227"/>
          </a:xfrm>
          <a:prstGeom prst="roundRect">
            <a:avLst>
              <a:gd name="adj" fmla="val 50000"/>
            </a:avLst>
          </a:prstGeom>
          <a:solidFill>
            <a:schemeClr val="bg2">
              <a:lumMod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t>Doğrudan yazma yönteminde her yazma işlemi hem önbelleğe hem de ana belleğe yazar.</a:t>
            </a:r>
          </a:p>
        </p:txBody>
      </p:sp>
      <p:sp>
        <p:nvSpPr>
          <p:cNvPr id="23" name="Dikdörtgen 22">
            <a:extLst>
              <a:ext uri="{FF2B5EF4-FFF2-40B4-BE49-F238E27FC236}">
                <a16:creationId xmlns:a16="http://schemas.microsoft.com/office/drawing/2014/main" id="{28C907CD-DB1D-4895-A954-55C8994112E8}"/>
              </a:ext>
            </a:extLst>
          </p:cNvPr>
          <p:cNvSpPr/>
          <p:nvPr/>
        </p:nvSpPr>
        <p:spPr>
          <a:xfrm>
            <a:off x="698071" y="2108959"/>
            <a:ext cx="1765944" cy="269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a:solidFill>
                  <a:srgbClr val="FF0000"/>
                </a:solidFill>
              </a:rPr>
              <a:t>BBBB</a:t>
            </a:r>
          </a:p>
        </p:txBody>
      </p:sp>
      <p:sp>
        <p:nvSpPr>
          <p:cNvPr id="24" name="Dikdörtgen: Köşeleri Yuvarlatılmış 23">
            <a:extLst>
              <a:ext uri="{FF2B5EF4-FFF2-40B4-BE49-F238E27FC236}">
                <a16:creationId xmlns:a16="http://schemas.microsoft.com/office/drawing/2014/main" id="{88AE2B41-7B30-474A-91EB-6E1C7FEE5055}"/>
              </a:ext>
            </a:extLst>
          </p:cNvPr>
          <p:cNvSpPr/>
          <p:nvPr/>
        </p:nvSpPr>
        <p:spPr>
          <a:xfrm>
            <a:off x="1752728" y="5458755"/>
            <a:ext cx="7562594" cy="845227"/>
          </a:xfrm>
          <a:prstGeom prst="roundRect">
            <a:avLst>
              <a:gd name="adj" fmla="val 50000"/>
            </a:avLst>
          </a:prstGeom>
          <a:solidFill>
            <a:schemeClr val="bg2">
              <a:lumMod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t>Tutarlılığı sağlar ancak her yazma işleminin ana belleğe gitmesine sebep olur. </a:t>
            </a:r>
          </a:p>
        </p:txBody>
      </p:sp>
      <p:sp>
        <p:nvSpPr>
          <p:cNvPr id="25" name="Metin kutusu 24">
            <a:extLst>
              <a:ext uri="{FF2B5EF4-FFF2-40B4-BE49-F238E27FC236}">
                <a16:creationId xmlns:a16="http://schemas.microsoft.com/office/drawing/2014/main" id="{6093F77F-84FB-45A2-997D-1DB75C5A4298}"/>
              </a:ext>
            </a:extLst>
          </p:cNvPr>
          <p:cNvSpPr txBox="1"/>
          <p:nvPr/>
        </p:nvSpPr>
        <p:spPr>
          <a:xfrm>
            <a:off x="6892061" y="6293766"/>
            <a:ext cx="4206601" cy="400110"/>
          </a:xfrm>
          <a:prstGeom prst="rect">
            <a:avLst/>
          </a:prstGeom>
          <a:noFill/>
        </p:spPr>
        <p:txBody>
          <a:bodyPr wrap="none" rtlCol="0">
            <a:spAutoFit/>
          </a:bodyPr>
          <a:lstStyle/>
          <a:p>
            <a:r>
              <a:rPr lang="tr-TR" sz="2000" b="1" i="1" dirty="0">
                <a:solidFill>
                  <a:srgbClr val="FF0000"/>
                </a:solidFill>
              </a:rPr>
              <a:t>Uzun sürer ve performansı düşürür.</a:t>
            </a:r>
          </a:p>
        </p:txBody>
      </p:sp>
    </p:spTree>
    <p:extLst>
      <p:ext uri="{BB962C8B-B14F-4D97-AF65-F5344CB8AC3E}">
        <p14:creationId xmlns:p14="http://schemas.microsoft.com/office/powerpoint/2010/main" val="60385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B99C0F-CDBB-4BDB-93FA-42E96927E492}"/>
              </a:ext>
            </a:extLst>
          </p:cNvPr>
          <p:cNvSpPr>
            <a:spLocks noGrp="1"/>
          </p:cNvSpPr>
          <p:nvPr>
            <p:ph type="title"/>
          </p:nvPr>
        </p:nvSpPr>
        <p:spPr/>
        <p:txBody>
          <a:bodyPr/>
          <a:lstStyle/>
          <a:p>
            <a:r>
              <a:rPr lang="tr-TR" dirty="0"/>
              <a:t>Sonradan Yazma (-</a:t>
            </a:r>
            <a:r>
              <a:rPr lang="tr-TR" dirty="0" err="1"/>
              <a:t>ing.</a:t>
            </a:r>
            <a:r>
              <a:rPr lang="tr-TR" dirty="0"/>
              <a:t> </a:t>
            </a:r>
            <a:r>
              <a:rPr lang="tr-TR" dirty="0" err="1"/>
              <a:t>writeback</a:t>
            </a:r>
            <a:r>
              <a:rPr lang="tr-TR" dirty="0"/>
              <a:t>)</a:t>
            </a:r>
          </a:p>
        </p:txBody>
      </p:sp>
      <p:sp>
        <p:nvSpPr>
          <p:cNvPr id="3" name="İçerik Yer Tutucusu 2">
            <a:extLst>
              <a:ext uri="{FF2B5EF4-FFF2-40B4-BE49-F238E27FC236}">
                <a16:creationId xmlns:a16="http://schemas.microsoft.com/office/drawing/2014/main" id="{2C597572-0BA9-44CD-BF94-848777BA1A1F}"/>
              </a:ext>
            </a:extLst>
          </p:cNvPr>
          <p:cNvSpPr>
            <a:spLocks noGrp="1"/>
          </p:cNvSpPr>
          <p:nvPr>
            <p:ph idx="1"/>
          </p:nvPr>
        </p:nvSpPr>
        <p:spPr>
          <a:xfrm>
            <a:off x="5650213" y="1235676"/>
            <a:ext cx="6269938" cy="4941287"/>
          </a:xfrm>
        </p:spPr>
        <p:txBody>
          <a:bodyPr/>
          <a:lstStyle/>
          <a:p>
            <a:pPr marL="0" indent="0">
              <a:buNone/>
            </a:pPr>
            <a:r>
              <a:rPr lang="tr-TR" dirty="0"/>
              <a:t>Bir diğer yöntem ise sonradan yazma yöntemidir. </a:t>
            </a:r>
          </a:p>
          <a:p>
            <a:pPr marL="0" indent="0">
              <a:buNone/>
            </a:pPr>
            <a:r>
              <a:rPr lang="tr-TR" dirty="0"/>
              <a:t>Bu yöntemde bir hücre yalnızca üzerine başka bir veri yazılacağı zaman ana belleğe yazılır.</a:t>
            </a:r>
          </a:p>
          <a:p>
            <a:pPr marL="0" indent="0">
              <a:buNone/>
            </a:pPr>
            <a:r>
              <a:rPr lang="tr-TR" dirty="0"/>
              <a:t>Bunun için önbellekte değiştirilmiş alanları belirtmek için </a:t>
            </a:r>
            <a:r>
              <a:rPr lang="tr-TR" b="1" dirty="0"/>
              <a:t>kirli biti </a:t>
            </a:r>
            <a:r>
              <a:rPr lang="tr-TR" dirty="0"/>
              <a:t>kullanılır.</a:t>
            </a:r>
          </a:p>
        </p:txBody>
      </p:sp>
      <p:sp>
        <p:nvSpPr>
          <p:cNvPr id="4" name="Slayt Numarası Yer Tutucusu 3">
            <a:extLst>
              <a:ext uri="{FF2B5EF4-FFF2-40B4-BE49-F238E27FC236}">
                <a16:creationId xmlns:a16="http://schemas.microsoft.com/office/drawing/2014/main" id="{20B73B1D-FC89-4611-B59B-874045EC67BA}"/>
              </a:ext>
            </a:extLst>
          </p:cNvPr>
          <p:cNvSpPr>
            <a:spLocks noGrp="1"/>
          </p:cNvSpPr>
          <p:nvPr>
            <p:ph type="sldNum" sz="quarter" idx="12"/>
          </p:nvPr>
        </p:nvSpPr>
        <p:spPr/>
        <p:txBody>
          <a:bodyPr/>
          <a:lstStyle/>
          <a:p>
            <a:fld id="{320A84BC-3F9E-4B08-9743-FC4E27FA5126}" type="slidenum">
              <a:rPr lang="tr-TR" smtClean="0"/>
              <a:t>28</a:t>
            </a:fld>
            <a:endParaRPr lang="tr-TR"/>
          </a:p>
        </p:txBody>
      </p:sp>
      <p:graphicFrame>
        <p:nvGraphicFramePr>
          <p:cNvPr id="5" name="Tablo 7">
            <a:extLst>
              <a:ext uri="{FF2B5EF4-FFF2-40B4-BE49-F238E27FC236}">
                <a16:creationId xmlns:a16="http://schemas.microsoft.com/office/drawing/2014/main" id="{03B915F9-101D-467E-8617-A7544AC684D4}"/>
              </a:ext>
            </a:extLst>
          </p:cNvPr>
          <p:cNvGraphicFramePr>
            <a:graphicFrameLocks noGrp="1"/>
          </p:cNvGraphicFramePr>
          <p:nvPr>
            <p:extLst>
              <p:ext uri="{D42A27DB-BD31-4B8C-83A1-F6EECF244321}">
                <p14:modId xmlns:p14="http://schemas.microsoft.com/office/powerpoint/2010/main" val="258228441"/>
              </p:ext>
            </p:extLst>
          </p:nvPr>
        </p:nvGraphicFramePr>
        <p:xfrm>
          <a:off x="570513" y="1329532"/>
          <a:ext cx="2073275" cy="2225040"/>
        </p:xfrm>
        <a:graphic>
          <a:graphicData uri="http://schemas.openxmlformats.org/drawingml/2006/table">
            <a:tbl>
              <a:tblPr firstRow="1" bandRow="1">
                <a:tableStyleId>{0505E3EF-67EA-436B-97B2-0124C06EBD24}</a:tableStyleId>
              </a:tblPr>
              <a:tblGrid>
                <a:gridCol w="2073275">
                  <a:extLst>
                    <a:ext uri="{9D8B030D-6E8A-4147-A177-3AD203B41FA5}">
                      <a16:colId xmlns:a16="http://schemas.microsoft.com/office/drawing/2014/main" val="3719010146"/>
                    </a:ext>
                  </a:extLst>
                </a:gridCol>
              </a:tblGrid>
              <a:tr h="370840">
                <a:tc>
                  <a:txBody>
                    <a:bodyPr/>
                    <a:lstStyle/>
                    <a:p>
                      <a:endParaRPr lang="tr-TR" dirty="0"/>
                    </a:p>
                  </a:txBody>
                  <a:tcPr/>
                </a:tc>
                <a:extLst>
                  <a:ext uri="{0D108BD9-81ED-4DB2-BD59-A6C34878D82A}">
                    <a16:rowId xmlns:a16="http://schemas.microsoft.com/office/drawing/2014/main" val="129538662"/>
                  </a:ext>
                </a:extLst>
              </a:tr>
              <a:tr h="370840">
                <a:tc>
                  <a:txBody>
                    <a:bodyPr/>
                    <a:lstStyle/>
                    <a:p>
                      <a:endParaRPr lang="tr-TR" dirty="0"/>
                    </a:p>
                  </a:txBody>
                  <a:tcPr/>
                </a:tc>
                <a:extLst>
                  <a:ext uri="{0D108BD9-81ED-4DB2-BD59-A6C34878D82A}">
                    <a16:rowId xmlns:a16="http://schemas.microsoft.com/office/drawing/2014/main" val="3279208414"/>
                  </a:ext>
                </a:extLst>
              </a:tr>
              <a:tr h="370840">
                <a:tc>
                  <a:txBody>
                    <a:bodyPr/>
                    <a:lstStyle/>
                    <a:p>
                      <a:endParaRPr lang="tr-TR" dirty="0"/>
                    </a:p>
                  </a:txBody>
                  <a:tcPr/>
                </a:tc>
                <a:extLst>
                  <a:ext uri="{0D108BD9-81ED-4DB2-BD59-A6C34878D82A}">
                    <a16:rowId xmlns:a16="http://schemas.microsoft.com/office/drawing/2014/main" val="2162778200"/>
                  </a:ext>
                </a:extLst>
              </a:tr>
              <a:tr h="370840">
                <a:tc>
                  <a:txBody>
                    <a:bodyPr/>
                    <a:lstStyle/>
                    <a:p>
                      <a:pPr algn="ctr"/>
                      <a:endParaRPr lang="tr-TR" dirty="0"/>
                    </a:p>
                  </a:txBody>
                  <a:tcPr/>
                </a:tc>
                <a:extLst>
                  <a:ext uri="{0D108BD9-81ED-4DB2-BD59-A6C34878D82A}">
                    <a16:rowId xmlns:a16="http://schemas.microsoft.com/office/drawing/2014/main" val="2392349239"/>
                  </a:ext>
                </a:extLst>
              </a:tr>
              <a:tr h="370840">
                <a:tc>
                  <a:txBody>
                    <a:bodyPr/>
                    <a:lstStyle/>
                    <a:p>
                      <a:pPr algn="ctr"/>
                      <a:r>
                        <a:rPr lang="tr-TR" b="1" dirty="0"/>
                        <a:t>CCCC</a:t>
                      </a:r>
                    </a:p>
                  </a:txBody>
                  <a:tcPr/>
                </a:tc>
                <a:extLst>
                  <a:ext uri="{0D108BD9-81ED-4DB2-BD59-A6C34878D82A}">
                    <a16:rowId xmlns:a16="http://schemas.microsoft.com/office/drawing/2014/main" val="2010363449"/>
                  </a:ext>
                </a:extLst>
              </a:tr>
              <a:tr h="370840">
                <a:tc>
                  <a:txBody>
                    <a:bodyPr/>
                    <a:lstStyle/>
                    <a:p>
                      <a:endParaRPr lang="tr-TR" dirty="0"/>
                    </a:p>
                  </a:txBody>
                  <a:tcPr/>
                </a:tc>
                <a:extLst>
                  <a:ext uri="{0D108BD9-81ED-4DB2-BD59-A6C34878D82A}">
                    <a16:rowId xmlns:a16="http://schemas.microsoft.com/office/drawing/2014/main" val="1206362997"/>
                  </a:ext>
                </a:extLst>
              </a:tr>
            </a:tbl>
          </a:graphicData>
        </a:graphic>
      </p:graphicFrame>
      <p:graphicFrame>
        <p:nvGraphicFramePr>
          <p:cNvPr id="6" name="Tablo 7">
            <a:extLst>
              <a:ext uri="{FF2B5EF4-FFF2-40B4-BE49-F238E27FC236}">
                <a16:creationId xmlns:a16="http://schemas.microsoft.com/office/drawing/2014/main" id="{0E5B2321-DC1F-4F8A-BF43-60B73016D46A}"/>
              </a:ext>
            </a:extLst>
          </p:cNvPr>
          <p:cNvGraphicFramePr>
            <a:graphicFrameLocks noGrp="1"/>
          </p:cNvGraphicFramePr>
          <p:nvPr>
            <p:extLst>
              <p:ext uri="{D42A27DB-BD31-4B8C-83A1-F6EECF244321}">
                <p14:modId xmlns:p14="http://schemas.microsoft.com/office/powerpoint/2010/main" val="1147672532"/>
              </p:ext>
            </p:extLst>
          </p:nvPr>
        </p:nvGraphicFramePr>
        <p:xfrm>
          <a:off x="2942452" y="1619231"/>
          <a:ext cx="2591573" cy="1463040"/>
        </p:xfrm>
        <a:graphic>
          <a:graphicData uri="http://schemas.openxmlformats.org/drawingml/2006/table">
            <a:tbl>
              <a:tblPr firstRow="1" bandRow="1">
                <a:tableStyleId>{0505E3EF-67EA-436B-97B2-0124C06EBD24}</a:tableStyleId>
              </a:tblPr>
              <a:tblGrid>
                <a:gridCol w="1951049">
                  <a:extLst>
                    <a:ext uri="{9D8B030D-6E8A-4147-A177-3AD203B41FA5}">
                      <a16:colId xmlns:a16="http://schemas.microsoft.com/office/drawing/2014/main" val="3719010146"/>
                    </a:ext>
                  </a:extLst>
                </a:gridCol>
                <a:gridCol w="640524">
                  <a:extLst>
                    <a:ext uri="{9D8B030D-6E8A-4147-A177-3AD203B41FA5}">
                      <a16:colId xmlns:a16="http://schemas.microsoft.com/office/drawing/2014/main" val="2114296022"/>
                    </a:ext>
                  </a:extLst>
                </a:gridCol>
              </a:tblGrid>
              <a:tr h="291706">
                <a:tc>
                  <a:txBody>
                    <a:bodyPr/>
                    <a:lstStyle/>
                    <a:p>
                      <a:endParaRPr lang="tr-TR" dirty="0"/>
                    </a:p>
                  </a:txBody>
                  <a:tcPr/>
                </a:tc>
                <a:tc>
                  <a:txBody>
                    <a:bodyPr/>
                    <a:lstStyle/>
                    <a:p>
                      <a:endParaRPr lang="tr-TR" dirty="0"/>
                    </a:p>
                  </a:txBody>
                  <a:tcPr/>
                </a:tc>
                <a:extLst>
                  <a:ext uri="{0D108BD9-81ED-4DB2-BD59-A6C34878D82A}">
                    <a16:rowId xmlns:a16="http://schemas.microsoft.com/office/drawing/2014/main" val="129538662"/>
                  </a:ext>
                </a:extLst>
              </a:tr>
              <a:tr h="291706">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279208414"/>
                  </a:ext>
                </a:extLst>
              </a:tr>
              <a:tr h="291706">
                <a:tc>
                  <a:txBody>
                    <a:bodyPr/>
                    <a:lstStyle/>
                    <a:p>
                      <a:endParaRPr lang="tr-TR" dirty="0"/>
                    </a:p>
                  </a:txBody>
                  <a:tcPr/>
                </a:tc>
                <a:tc>
                  <a:txBody>
                    <a:bodyPr/>
                    <a:lstStyle/>
                    <a:p>
                      <a:endParaRPr lang="tr-TR" dirty="0"/>
                    </a:p>
                  </a:txBody>
                  <a:tcPr/>
                </a:tc>
                <a:extLst>
                  <a:ext uri="{0D108BD9-81ED-4DB2-BD59-A6C34878D82A}">
                    <a16:rowId xmlns:a16="http://schemas.microsoft.com/office/drawing/2014/main" val="2162778200"/>
                  </a:ext>
                </a:extLst>
              </a:tr>
              <a:tr h="291706">
                <a:tc>
                  <a:txBody>
                    <a:bodyPr/>
                    <a:lstStyle/>
                    <a:p>
                      <a:endParaRPr lang="tr-TR" dirty="0"/>
                    </a:p>
                  </a:txBody>
                  <a:tcPr/>
                </a:tc>
                <a:tc>
                  <a:txBody>
                    <a:bodyPr/>
                    <a:lstStyle/>
                    <a:p>
                      <a:endParaRPr lang="tr-TR" dirty="0"/>
                    </a:p>
                  </a:txBody>
                  <a:tcPr/>
                </a:tc>
                <a:extLst>
                  <a:ext uri="{0D108BD9-81ED-4DB2-BD59-A6C34878D82A}">
                    <a16:rowId xmlns:a16="http://schemas.microsoft.com/office/drawing/2014/main" val="2392349239"/>
                  </a:ext>
                </a:extLst>
              </a:tr>
            </a:tbl>
          </a:graphicData>
        </a:graphic>
      </p:graphicFrame>
      <p:sp>
        <p:nvSpPr>
          <p:cNvPr id="7" name="Metin kutusu 6">
            <a:extLst>
              <a:ext uri="{FF2B5EF4-FFF2-40B4-BE49-F238E27FC236}">
                <a16:creationId xmlns:a16="http://schemas.microsoft.com/office/drawing/2014/main" id="{49CB410D-996E-4CF0-B5D0-7B2306406154}"/>
              </a:ext>
            </a:extLst>
          </p:cNvPr>
          <p:cNvSpPr txBox="1"/>
          <p:nvPr/>
        </p:nvSpPr>
        <p:spPr>
          <a:xfrm>
            <a:off x="552449" y="3554572"/>
            <a:ext cx="2073275" cy="369332"/>
          </a:xfrm>
          <a:prstGeom prst="rect">
            <a:avLst/>
          </a:prstGeom>
          <a:noFill/>
        </p:spPr>
        <p:txBody>
          <a:bodyPr wrap="square" rtlCol="0">
            <a:spAutoFit/>
          </a:bodyPr>
          <a:lstStyle/>
          <a:p>
            <a:pPr algn="ctr"/>
            <a:r>
              <a:rPr lang="tr-TR" b="1" dirty="0"/>
              <a:t>Ana Bellek</a:t>
            </a:r>
          </a:p>
        </p:txBody>
      </p:sp>
      <p:sp>
        <p:nvSpPr>
          <p:cNvPr id="9" name="Metin kutusu 8">
            <a:extLst>
              <a:ext uri="{FF2B5EF4-FFF2-40B4-BE49-F238E27FC236}">
                <a16:creationId xmlns:a16="http://schemas.microsoft.com/office/drawing/2014/main" id="{0210EC49-07EF-4A50-A6D0-0E8EBB3EBE93}"/>
              </a:ext>
            </a:extLst>
          </p:cNvPr>
          <p:cNvSpPr txBox="1"/>
          <p:nvPr/>
        </p:nvSpPr>
        <p:spPr>
          <a:xfrm>
            <a:off x="2845357" y="3106640"/>
            <a:ext cx="2073275" cy="369332"/>
          </a:xfrm>
          <a:prstGeom prst="rect">
            <a:avLst/>
          </a:prstGeom>
          <a:noFill/>
        </p:spPr>
        <p:txBody>
          <a:bodyPr wrap="square" rtlCol="0">
            <a:spAutoFit/>
          </a:bodyPr>
          <a:lstStyle/>
          <a:p>
            <a:pPr algn="ctr"/>
            <a:r>
              <a:rPr lang="tr-TR" b="1" dirty="0"/>
              <a:t>Önbellek</a:t>
            </a:r>
          </a:p>
        </p:txBody>
      </p:sp>
      <p:sp>
        <p:nvSpPr>
          <p:cNvPr id="10" name="Metin kutusu 9">
            <a:extLst>
              <a:ext uri="{FF2B5EF4-FFF2-40B4-BE49-F238E27FC236}">
                <a16:creationId xmlns:a16="http://schemas.microsoft.com/office/drawing/2014/main" id="{DFEDCD2E-37AA-4C65-AC48-931D36998293}"/>
              </a:ext>
            </a:extLst>
          </p:cNvPr>
          <p:cNvSpPr txBox="1"/>
          <p:nvPr/>
        </p:nvSpPr>
        <p:spPr>
          <a:xfrm>
            <a:off x="552450" y="2085975"/>
            <a:ext cx="2073275" cy="369332"/>
          </a:xfrm>
          <a:prstGeom prst="rect">
            <a:avLst/>
          </a:prstGeom>
          <a:noFill/>
        </p:spPr>
        <p:txBody>
          <a:bodyPr wrap="square" rtlCol="0">
            <a:spAutoFit/>
          </a:bodyPr>
          <a:lstStyle/>
          <a:p>
            <a:pPr algn="ctr"/>
            <a:r>
              <a:rPr lang="tr-TR" b="1" dirty="0"/>
              <a:t>AAAA</a:t>
            </a:r>
          </a:p>
        </p:txBody>
      </p:sp>
      <p:sp>
        <p:nvSpPr>
          <p:cNvPr id="12" name="Metin kutusu 11">
            <a:extLst>
              <a:ext uri="{FF2B5EF4-FFF2-40B4-BE49-F238E27FC236}">
                <a16:creationId xmlns:a16="http://schemas.microsoft.com/office/drawing/2014/main" id="{335AB952-431B-4014-A477-3FF5FB9A5A94}"/>
              </a:ext>
            </a:extLst>
          </p:cNvPr>
          <p:cNvSpPr txBox="1"/>
          <p:nvPr/>
        </p:nvSpPr>
        <p:spPr>
          <a:xfrm>
            <a:off x="2924390" y="2364591"/>
            <a:ext cx="2073275" cy="369332"/>
          </a:xfrm>
          <a:prstGeom prst="rect">
            <a:avLst/>
          </a:prstGeom>
          <a:noFill/>
        </p:spPr>
        <p:txBody>
          <a:bodyPr wrap="square" rtlCol="0">
            <a:spAutoFit/>
          </a:bodyPr>
          <a:lstStyle/>
          <a:p>
            <a:pPr algn="ctr"/>
            <a:r>
              <a:rPr lang="tr-TR" b="1" dirty="0"/>
              <a:t>AAAA</a:t>
            </a:r>
          </a:p>
        </p:txBody>
      </p:sp>
      <p:sp>
        <p:nvSpPr>
          <p:cNvPr id="16" name="Metin kutusu 15">
            <a:extLst>
              <a:ext uri="{FF2B5EF4-FFF2-40B4-BE49-F238E27FC236}">
                <a16:creationId xmlns:a16="http://schemas.microsoft.com/office/drawing/2014/main" id="{3CF3D801-6655-4684-9C4D-072F825F1B9F}"/>
              </a:ext>
            </a:extLst>
          </p:cNvPr>
          <p:cNvSpPr txBox="1"/>
          <p:nvPr/>
        </p:nvSpPr>
        <p:spPr>
          <a:xfrm>
            <a:off x="34153" y="2102292"/>
            <a:ext cx="663918" cy="369332"/>
          </a:xfrm>
          <a:prstGeom prst="rect">
            <a:avLst/>
          </a:prstGeom>
          <a:noFill/>
        </p:spPr>
        <p:txBody>
          <a:bodyPr wrap="square" rtlCol="0">
            <a:spAutoFit/>
          </a:bodyPr>
          <a:lstStyle/>
          <a:p>
            <a:r>
              <a:rPr lang="tr-TR" dirty="0"/>
              <a:t>0xB</a:t>
            </a:r>
          </a:p>
        </p:txBody>
      </p:sp>
      <p:sp>
        <p:nvSpPr>
          <p:cNvPr id="19" name="Dikdörtgen 18">
            <a:extLst>
              <a:ext uri="{FF2B5EF4-FFF2-40B4-BE49-F238E27FC236}">
                <a16:creationId xmlns:a16="http://schemas.microsoft.com/office/drawing/2014/main" id="{8A5FAEBF-51F6-4939-8318-11874B1467A4}"/>
              </a:ext>
            </a:extLst>
          </p:cNvPr>
          <p:cNvSpPr/>
          <p:nvPr/>
        </p:nvSpPr>
        <p:spPr>
          <a:xfrm>
            <a:off x="3152688" y="2375883"/>
            <a:ext cx="1612900" cy="269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a:solidFill>
                  <a:srgbClr val="FF0000"/>
                </a:solidFill>
              </a:rPr>
              <a:t>BBBB</a:t>
            </a:r>
          </a:p>
        </p:txBody>
      </p:sp>
      <p:sp>
        <p:nvSpPr>
          <p:cNvPr id="23" name="Dikdörtgen 22">
            <a:extLst>
              <a:ext uri="{FF2B5EF4-FFF2-40B4-BE49-F238E27FC236}">
                <a16:creationId xmlns:a16="http://schemas.microsoft.com/office/drawing/2014/main" id="{28C907CD-DB1D-4895-A954-55C8994112E8}"/>
              </a:ext>
            </a:extLst>
          </p:cNvPr>
          <p:cNvSpPr/>
          <p:nvPr/>
        </p:nvSpPr>
        <p:spPr>
          <a:xfrm>
            <a:off x="698071" y="2135886"/>
            <a:ext cx="1765944" cy="269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a:solidFill>
                  <a:srgbClr val="FF0000"/>
                </a:solidFill>
              </a:rPr>
              <a:t>BBBB</a:t>
            </a:r>
          </a:p>
        </p:txBody>
      </p:sp>
      <p:cxnSp>
        <p:nvCxnSpPr>
          <p:cNvPr id="11" name="Düz Ok Bağlayıcısı 10">
            <a:extLst>
              <a:ext uri="{FF2B5EF4-FFF2-40B4-BE49-F238E27FC236}">
                <a16:creationId xmlns:a16="http://schemas.microsoft.com/office/drawing/2014/main" id="{58E74E82-3E74-4EBD-9671-212C78E8396B}"/>
              </a:ext>
            </a:extLst>
          </p:cNvPr>
          <p:cNvCxnSpPr>
            <a:cxnSpLocks/>
            <a:endCxn id="12" idx="1"/>
          </p:cNvCxnSpPr>
          <p:nvPr/>
        </p:nvCxnSpPr>
        <p:spPr>
          <a:xfrm flipV="1">
            <a:off x="2578164" y="2549257"/>
            <a:ext cx="346226" cy="426802"/>
          </a:xfrm>
          <a:prstGeom prst="straightConnector1">
            <a:avLst/>
          </a:prstGeom>
          <a:ln w="38100">
            <a:solidFill>
              <a:schemeClr val="tx1">
                <a:lumMod val="95000"/>
                <a:lumOff val="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1" name="Düz Ok Bağlayıcısı 20">
            <a:extLst>
              <a:ext uri="{FF2B5EF4-FFF2-40B4-BE49-F238E27FC236}">
                <a16:creationId xmlns:a16="http://schemas.microsoft.com/office/drawing/2014/main" id="{92EEA2A0-E9E2-4F4D-A664-2370A0CF8458}"/>
              </a:ext>
            </a:extLst>
          </p:cNvPr>
          <p:cNvCxnSpPr>
            <a:cxnSpLocks/>
            <a:endCxn id="10" idx="3"/>
          </p:cNvCxnSpPr>
          <p:nvPr/>
        </p:nvCxnSpPr>
        <p:spPr>
          <a:xfrm flipH="1" flipV="1">
            <a:off x="2625725" y="2270641"/>
            <a:ext cx="294536" cy="306898"/>
          </a:xfrm>
          <a:prstGeom prst="straightConnector1">
            <a:avLst/>
          </a:prstGeom>
          <a:ln w="38100">
            <a:solidFill>
              <a:schemeClr val="accent6">
                <a:lumMod val="75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25" name="Dikdörtgen 24">
            <a:extLst>
              <a:ext uri="{FF2B5EF4-FFF2-40B4-BE49-F238E27FC236}">
                <a16:creationId xmlns:a16="http://schemas.microsoft.com/office/drawing/2014/main" id="{622FB1BA-96B0-4458-BD54-A6230ACCF795}"/>
              </a:ext>
            </a:extLst>
          </p:cNvPr>
          <p:cNvSpPr/>
          <p:nvPr/>
        </p:nvSpPr>
        <p:spPr>
          <a:xfrm>
            <a:off x="3086100" y="2393012"/>
            <a:ext cx="1612900" cy="269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a:solidFill>
                  <a:srgbClr val="FF0000"/>
                </a:solidFill>
              </a:rPr>
              <a:t>CCCC</a:t>
            </a:r>
          </a:p>
        </p:txBody>
      </p:sp>
      <p:sp>
        <p:nvSpPr>
          <p:cNvPr id="26" name="Metin kutusu 25">
            <a:extLst>
              <a:ext uri="{FF2B5EF4-FFF2-40B4-BE49-F238E27FC236}">
                <a16:creationId xmlns:a16="http://schemas.microsoft.com/office/drawing/2014/main" id="{BCC4BFAB-47DA-46C6-877A-7B3D2D708EFC}"/>
              </a:ext>
            </a:extLst>
          </p:cNvPr>
          <p:cNvSpPr txBox="1"/>
          <p:nvPr/>
        </p:nvSpPr>
        <p:spPr>
          <a:xfrm>
            <a:off x="4902586" y="1227099"/>
            <a:ext cx="853302" cy="369332"/>
          </a:xfrm>
          <a:prstGeom prst="rect">
            <a:avLst/>
          </a:prstGeom>
          <a:noFill/>
        </p:spPr>
        <p:txBody>
          <a:bodyPr wrap="square" rtlCol="0">
            <a:spAutoFit/>
          </a:bodyPr>
          <a:lstStyle/>
          <a:p>
            <a:r>
              <a:rPr lang="tr-TR" b="1" dirty="0"/>
              <a:t>Kirli</a:t>
            </a:r>
          </a:p>
        </p:txBody>
      </p:sp>
      <p:sp>
        <p:nvSpPr>
          <p:cNvPr id="27" name="Dikdörtgen 26">
            <a:extLst>
              <a:ext uri="{FF2B5EF4-FFF2-40B4-BE49-F238E27FC236}">
                <a16:creationId xmlns:a16="http://schemas.microsoft.com/office/drawing/2014/main" id="{9A789234-6ABA-47A0-ADE8-D74C67DB3C09}"/>
              </a:ext>
            </a:extLst>
          </p:cNvPr>
          <p:cNvSpPr/>
          <p:nvPr/>
        </p:nvSpPr>
        <p:spPr>
          <a:xfrm>
            <a:off x="4939720" y="2388521"/>
            <a:ext cx="536361" cy="269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a:solidFill>
                  <a:srgbClr val="FF0000"/>
                </a:solidFill>
              </a:rPr>
              <a:t>1</a:t>
            </a:r>
          </a:p>
        </p:txBody>
      </p:sp>
      <p:sp>
        <p:nvSpPr>
          <p:cNvPr id="29" name="Dikdörtgen 28">
            <a:extLst>
              <a:ext uri="{FF2B5EF4-FFF2-40B4-BE49-F238E27FC236}">
                <a16:creationId xmlns:a16="http://schemas.microsoft.com/office/drawing/2014/main" id="{04CDDC7F-0533-4A59-AB2A-FA171FA35136}"/>
              </a:ext>
            </a:extLst>
          </p:cNvPr>
          <p:cNvSpPr/>
          <p:nvPr/>
        </p:nvSpPr>
        <p:spPr>
          <a:xfrm>
            <a:off x="4958374" y="2388521"/>
            <a:ext cx="536361" cy="269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a:solidFill>
                  <a:srgbClr val="FF0000"/>
                </a:solidFill>
              </a:rPr>
              <a:t>0</a:t>
            </a:r>
          </a:p>
        </p:txBody>
      </p:sp>
      <p:sp>
        <p:nvSpPr>
          <p:cNvPr id="30" name="Dikdörtgen: Köşeleri Yuvarlatılmış 29">
            <a:extLst>
              <a:ext uri="{FF2B5EF4-FFF2-40B4-BE49-F238E27FC236}">
                <a16:creationId xmlns:a16="http://schemas.microsoft.com/office/drawing/2014/main" id="{698DCA45-439F-44CD-A69D-44ACD18ED123}"/>
              </a:ext>
            </a:extLst>
          </p:cNvPr>
          <p:cNvSpPr/>
          <p:nvPr/>
        </p:nvSpPr>
        <p:spPr>
          <a:xfrm>
            <a:off x="2845357" y="4777097"/>
            <a:ext cx="7038847" cy="845227"/>
          </a:xfrm>
          <a:prstGeom prst="roundRect">
            <a:avLst>
              <a:gd name="adj" fmla="val 50000"/>
            </a:avLst>
          </a:prstGeom>
          <a:solidFill>
            <a:schemeClr val="bg2">
              <a:lumMod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t>Yazma işlemlerini hızlı yapar ancak daha karmaşık bir yöntemdir.</a:t>
            </a:r>
          </a:p>
        </p:txBody>
      </p:sp>
    </p:spTree>
    <p:extLst>
      <p:ext uri="{BB962C8B-B14F-4D97-AF65-F5344CB8AC3E}">
        <p14:creationId xmlns:p14="http://schemas.microsoft.com/office/powerpoint/2010/main" val="116597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9" grpId="0"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27C2A0-6C3D-4820-974D-6E9D42C13249}"/>
              </a:ext>
            </a:extLst>
          </p:cNvPr>
          <p:cNvSpPr>
            <a:spLocks noGrp="1"/>
          </p:cNvSpPr>
          <p:nvPr>
            <p:ph type="title"/>
          </p:nvPr>
        </p:nvSpPr>
        <p:spPr/>
        <p:txBody>
          <a:bodyPr/>
          <a:lstStyle/>
          <a:p>
            <a:r>
              <a:rPr lang="tr-TR" dirty="0">
                <a:cs typeface="Calibri Light"/>
              </a:rPr>
              <a:t>Bellek Hiyerarşisinde Yazma İşlemi</a:t>
            </a:r>
            <a:endParaRPr lang="tr-TR" dirty="0"/>
          </a:p>
        </p:txBody>
      </p:sp>
      <p:sp>
        <p:nvSpPr>
          <p:cNvPr id="3" name="İçerik Yer Tutucusu 2">
            <a:extLst>
              <a:ext uri="{FF2B5EF4-FFF2-40B4-BE49-F238E27FC236}">
                <a16:creationId xmlns:a16="http://schemas.microsoft.com/office/drawing/2014/main" id="{0B8BAEE1-EF9C-4E37-AB45-F69E44045AAA}"/>
              </a:ext>
            </a:extLst>
          </p:cNvPr>
          <p:cNvSpPr>
            <a:spLocks noGrp="1"/>
          </p:cNvSpPr>
          <p:nvPr>
            <p:ph idx="1"/>
          </p:nvPr>
        </p:nvSpPr>
        <p:spPr/>
        <p:txBody>
          <a:bodyPr/>
          <a:lstStyle/>
          <a:p>
            <a:pPr marL="0" indent="0">
              <a:buNone/>
            </a:pPr>
            <a:r>
              <a:rPr lang="tr-TR" dirty="0"/>
              <a:t>Yazma işlemlerinde oluşan bir başka sorun ise önbellekte olmayan bir adrese yazıldığında onun önbelleğe getirilip getirilmeyeceğidir. </a:t>
            </a:r>
          </a:p>
          <a:p>
            <a:pPr marL="0" indent="0">
              <a:buNone/>
            </a:pPr>
            <a:r>
              <a:rPr lang="tr-TR" dirty="0"/>
              <a:t>Bu durumda iki yöntem izlenir:</a:t>
            </a:r>
          </a:p>
          <a:p>
            <a:pPr marL="971550" lvl="1" indent="-514350">
              <a:buFont typeface="+mj-lt"/>
              <a:buAutoNum type="arabicPeriod"/>
            </a:pPr>
            <a:r>
              <a:rPr lang="tr-TR" sz="2800" dirty="0"/>
              <a:t>Yaz ve yerini ayır (-</a:t>
            </a:r>
            <a:r>
              <a:rPr lang="tr-TR" sz="2800" dirty="0" err="1"/>
              <a:t>ing.</a:t>
            </a:r>
            <a:r>
              <a:rPr lang="tr-TR" sz="2800" dirty="0"/>
              <a:t> </a:t>
            </a:r>
            <a:r>
              <a:rPr lang="tr-TR" sz="2800" dirty="0" err="1"/>
              <a:t>write</a:t>
            </a:r>
            <a:r>
              <a:rPr lang="tr-TR" sz="2800" dirty="0"/>
              <a:t> </a:t>
            </a:r>
            <a:r>
              <a:rPr lang="tr-TR" sz="2800" dirty="0" err="1"/>
              <a:t>allocate</a:t>
            </a:r>
            <a:r>
              <a:rPr lang="tr-TR" sz="2800" dirty="0"/>
              <a:t>)</a:t>
            </a:r>
          </a:p>
          <a:p>
            <a:pPr marL="914400" lvl="2" indent="0">
              <a:buNone/>
            </a:pPr>
            <a:r>
              <a:rPr lang="tr-TR" sz="2400" dirty="0"/>
              <a:t>Yazma işlemi ana belleğe yapılır ve veri önbelleğe getirilir. Veri daha sonra kullanılacaksa işe yarar.</a:t>
            </a:r>
          </a:p>
          <a:p>
            <a:pPr marL="971550" lvl="1" indent="-514350">
              <a:buFont typeface="+mj-lt"/>
              <a:buAutoNum type="arabicPeriod"/>
            </a:pPr>
            <a:r>
              <a:rPr lang="tr-TR" sz="2800" dirty="0"/>
              <a:t>Yaz ve yerini ayırma (-</a:t>
            </a:r>
            <a:r>
              <a:rPr lang="tr-TR" sz="2800" dirty="0" err="1"/>
              <a:t>ing.</a:t>
            </a:r>
            <a:r>
              <a:rPr lang="tr-TR" sz="2800" dirty="0"/>
              <a:t> </a:t>
            </a:r>
            <a:r>
              <a:rPr lang="tr-TR" sz="2800" dirty="0" err="1"/>
              <a:t>no</a:t>
            </a:r>
            <a:r>
              <a:rPr lang="tr-TR" sz="2800" dirty="0"/>
              <a:t> </a:t>
            </a:r>
            <a:r>
              <a:rPr lang="tr-TR" sz="2800" dirty="0" err="1"/>
              <a:t>write</a:t>
            </a:r>
            <a:r>
              <a:rPr lang="tr-TR" sz="2800" dirty="0"/>
              <a:t> </a:t>
            </a:r>
            <a:r>
              <a:rPr lang="tr-TR" sz="2800" dirty="0" err="1"/>
              <a:t>allocate</a:t>
            </a:r>
            <a:r>
              <a:rPr lang="tr-TR" sz="2800" dirty="0"/>
              <a:t>)</a:t>
            </a:r>
          </a:p>
          <a:p>
            <a:pPr marL="914400" lvl="2" indent="0">
              <a:buNone/>
            </a:pPr>
            <a:r>
              <a:rPr lang="tr-TR" sz="2400" dirty="0"/>
              <a:t>Yazma işlemi ardından veri önbelleğe yazılmaz. Verinin tekrar kullanılmadığı durumlarda işe yarar. </a:t>
            </a:r>
          </a:p>
        </p:txBody>
      </p:sp>
      <p:sp>
        <p:nvSpPr>
          <p:cNvPr id="4" name="Slayt Numarası Yer Tutucusu 3">
            <a:extLst>
              <a:ext uri="{FF2B5EF4-FFF2-40B4-BE49-F238E27FC236}">
                <a16:creationId xmlns:a16="http://schemas.microsoft.com/office/drawing/2014/main" id="{68A76B2A-DA33-4F9B-AA05-2F2292B8B991}"/>
              </a:ext>
            </a:extLst>
          </p:cNvPr>
          <p:cNvSpPr>
            <a:spLocks noGrp="1"/>
          </p:cNvSpPr>
          <p:nvPr>
            <p:ph type="sldNum" sz="quarter" idx="12"/>
          </p:nvPr>
        </p:nvSpPr>
        <p:spPr/>
        <p:txBody>
          <a:bodyPr/>
          <a:lstStyle/>
          <a:p>
            <a:fld id="{320A84BC-3F9E-4B08-9743-FC4E27FA5126}" type="slidenum">
              <a:rPr lang="tr-TR" smtClean="0"/>
              <a:t>29</a:t>
            </a:fld>
            <a:endParaRPr lang="tr-TR"/>
          </a:p>
        </p:txBody>
      </p:sp>
    </p:spTree>
    <p:extLst>
      <p:ext uri="{BB962C8B-B14F-4D97-AF65-F5344CB8AC3E}">
        <p14:creationId xmlns:p14="http://schemas.microsoft.com/office/powerpoint/2010/main" val="111596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F500-0F10-417B-A3DE-4A3BC6BFE533}"/>
              </a:ext>
            </a:extLst>
          </p:cNvPr>
          <p:cNvSpPr>
            <a:spLocks noGrp="1"/>
          </p:cNvSpPr>
          <p:nvPr>
            <p:ph type="title"/>
          </p:nvPr>
        </p:nvSpPr>
        <p:spPr/>
        <p:txBody>
          <a:bodyPr/>
          <a:lstStyle/>
          <a:p>
            <a:r>
              <a:rPr lang="tr-TR" dirty="0">
                <a:cs typeface="Calibri Light"/>
              </a:rPr>
              <a:t>Önbellek</a:t>
            </a:r>
            <a:endParaRPr lang="tr-TR" dirty="0"/>
          </a:p>
        </p:txBody>
      </p:sp>
      <p:sp>
        <p:nvSpPr>
          <p:cNvPr id="3" name="Content Placeholder 2">
            <a:extLst>
              <a:ext uri="{FF2B5EF4-FFF2-40B4-BE49-F238E27FC236}">
                <a16:creationId xmlns:a16="http://schemas.microsoft.com/office/drawing/2014/main" id="{A3DC4D8F-0321-43E4-9653-6BEB7C9B6ABE}"/>
              </a:ext>
            </a:extLst>
          </p:cNvPr>
          <p:cNvSpPr>
            <a:spLocks noGrp="1"/>
          </p:cNvSpPr>
          <p:nvPr>
            <p:ph idx="1"/>
          </p:nvPr>
        </p:nvSpPr>
        <p:spPr>
          <a:xfrm>
            <a:off x="4871258" y="1197033"/>
            <a:ext cx="6482542" cy="4979930"/>
          </a:xfrm>
        </p:spPr>
        <p:txBody>
          <a:bodyPr vert="horz" lIns="91440" tIns="45720" rIns="91440" bIns="45720" rtlCol="0" anchor="t">
            <a:normAutofit/>
          </a:bodyPr>
          <a:lstStyle/>
          <a:p>
            <a:pPr marL="0" indent="0">
              <a:buNone/>
            </a:pPr>
            <a:r>
              <a:rPr lang="tr-TR" dirty="0">
                <a:cs typeface="Calibri" panose="020F0502020204030204"/>
              </a:rPr>
              <a:t>Önbellek işlemcinin en kısa zamanda erişmesi gereken verileri tutar. </a:t>
            </a:r>
          </a:p>
          <a:p>
            <a:pPr marL="0" indent="0">
              <a:buNone/>
            </a:pPr>
            <a:endParaRPr lang="tr-TR" dirty="0">
              <a:cs typeface="Calibri" panose="020F0502020204030204"/>
            </a:endParaRPr>
          </a:p>
          <a:p>
            <a:pPr marL="0" indent="0">
              <a:buNone/>
            </a:pPr>
            <a:r>
              <a:rPr lang="tr-TR" dirty="0">
                <a:cs typeface="Calibri" panose="020F0502020204030204"/>
              </a:rPr>
              <a:t>Önbellek erişilen veride yerellikten yararlanır.</a:t>
            </a:r>
          </a:p>
        </p:txBody>
      </p:sp>
      <p:sp>
        <p:nvSpPr>
          <p:cNvPr id="4" name="Dikdörtgen 3">
            <a:extLst>
              <a:ext uri="{FF2B5EF4-FFF2-40B4-BE49-F238E27FC236}">
                <a16:creationId xmlns:a16="http://schemas.microsoft.com/office/drawing/2014/main" id="{7B898B14-4E45-442C-95BA-7B1CD1D87BF2}"/>
              </a:ext>
            </a:extLst>
          </p:cNvPr>
          <p:cNvSpPr/>
          <p:nvPr/>
        </p:nvSpPr>
        <p:spPr>
          <a:xfrm>
            <a:off x="1440502" y="1334027"/>
            <a:ext cx="2011218" cy="860978"/>
          </a:xfrm>
          <a:prstGeom prst="rect">
            <a:avLst/>
          </a:prstGeom>
          <a:solidFill>
            <a:schemeClr val="bg2">
              <a:lumMod val="75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İşlemci</a:t>
            </a:r>
          </a:p>
        </p:txBody>
      </p:sp>
      <p:sp>
        <p:nvSpPr>
          <p:cNvPr id="5" name="Dikdörtgen 4">
            <a:extLst>
              <a:ext uri="{FF2B5EF4-FFF2-40B4-BE49-F238E27FC236}">
                <a16:creationId xmlns:a16="http://schemas.microsoft.com/office/drawing/2014/main" id="{0486A648-1AA4-40CD-AF42-475A4129E531}"/>
              </a:ext>
            </a:extLst>
          </p:cNvPr>
          <p:cNvSpPr/>
          <p:nvPr/>
        </p:nvSpPr>
        <p:spPr>
          <a:xfrm>
            <a:off x="1564962" y="2441636"/>
            <a:ext cx="1762298" cy="64172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Önbellek</a:t>
            </a:r>
          </a:p>
        </p:txBody>
      </p:sp>
      <p:sp>
        <p:nvSpPr>
          <p:cNvPr id="6" name="Dikdörtgen 5">
            <a:extLst>
              <a:ext uri="{FF2B5EF4-FFF2-40B4-BE49-F238E27FC236}">
                <a16:creationId xmlns:a16="http://schemas.microsoft.com/office/drawing/2014/main" id="{BFB14667-D9BB-4189-A190-29318B4008F3}"/>
              </a:ext>
            </a:extLst>
          </p:cNvPr>
          <p:cNvSpPr/>
          <p:nvPr/>
        </p:nvSpPr>
        <p:spPr>
          <a:xfrm>
            <a:off x="1150019" y="4016567"/>
            <a:ext cx="2592185" cy="1553752"/>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a:solidFill>
                  <a:schemeClr val="tx1"/>
                </a:solidFill>
              </a:rPr>
              <a:t>Bellek</a:t>
            </a:r>
          </a:p>
        </p:txBody>
      </p:sp>
      <p:sp>
        <p:nvSpPr>
          <p:cNvPr id="7" name="Metin kutusu 6">
            <a:extLst>
              <a:ext uri="{FF2B5EF4-FFF2-40B4-BE49-F238E27FC236}">
                <a16:creationId xmlns:a16="http://schemas.microsoft.com/office/drawing/2014/main" id="{1E903764-9D92-47CC-98CE-B8D7F056FB8F}"/>
              </a:ext>
            </a:extLst>
          </p:cNvPr>
          <p:cNvSpPr txBox="1"/>
          <p:nvPr/>
        </p:nvSpPr>
        <p:spPr>
          <a:xfrm>
            <a:off x="909260" y="5591499"/>
            <a:ext cx="3306458" cy="369332"/>
          </a:xfrm>
          <a:prstGeom prst="rect">
            <a:avLst/>
          </a:prstGeom>
          <a:noFill/>
        </p:spPr>
        <p:txBody>
          <a:bodyPr wrap="square" rtlCol="0">
            <a:spAutoFit/>
          </a:bodyPr>
          <a:lstStyle/>
          <a:p>
            <a:pPr algn="ctr"/>
            <a:r>
              <a:rPr lang="tr-TR" b="1"/>
              <a:t>Bellek Hiyerarşisi</a:t>
            </a:r>
          </a:p>
        </p:txBody>
      </p:sp>
      <p:sp>
        <p:nvSpPr>
          <p:cNvPr id="10" name="Slayt Numarası Yer Tutucusu 9">
            <a:extLst>
              <a:ext uri="{FF2B5EF4-FFF2-40B4-BE49-F238E27FC236}">
                <a16:creationId xmlns:a16="http://schemas.microsoft.com/office/drawing/2014/main" id="{CD60A235-87C9-4239-BCA7-332D5AC5176F}"/>
              </a:ext>
            </a:extLst>
          </p:cNvPr>
          <p:cNvSpPr>
            <a:spLocks noGrp="1"/>
          </p:cNvSpPr>
          <p:nvPr>
            <p:ph type="sldNum" sz="quarter" idx="12"/>
          </p:nvPr>
        </p:nvSpPr>
        <p:spPr/>
        <p:txBody>
          <a:bodyPr/>
          <a:lstStyle/>
          <a:p>
            <a:fld id="{320A84BC-3F9E-4B08-9743-FC4E27FA5126}" type="slidenum">
              <a:rPr lang="tr-TR" smtClean="0"/>
              <a:t>3</a:t>
            </a:fld>
            <a:endParaRPr lang="tr-TR"/>
          </a:p>
        </p:txBody>
      </p:sp>
      <p:sp>
        <p:nvSpPr>
          <p:cNvPr id="11" name="Metin kutusu 10">
            <a:extLst>
              <a:ext uri="{FF2B5EF4-FFF2-40B4-BE49-F238E27FC236}">
                <a16:creationId xmlns:a16="http://schemas.microsoft.com/office/drawing/2014/main" id="{ABABC596-A9A3-4171-BBAD-D52050248CB9}"/>
              </a:ext>
            </a:extLst>
          </p:cNvPr>
          <p:cNvSpPr txBox="1"/>
          <p:nvPr/>
        </p:nvSpPr>
        <p:spPr>
          <a:xfrm>
            <a:off x="1729047" y="3341716"/>
            <a:ext cx="1454728" cy="382386"/>
          </a:xfrm>
          <a:prstGeom prst="rect">
            <a:avLst/>
          </a:prstGeom>
          <a:noFill/>
        </p:spPr>
        <p:txBody>
          <a:bodyPr wrap="square" rtlCol="0">
            <a:spAutoFit/>
          </a:bodyPr>
          <a:lstStyle/>
          <a:p>
            <a:pPr algn="ctr"/>
            <a:r>
              <a:rPr lang="tr-TR" dirty="0"/>
              <a:t>…</a:t>
            </a:r>
          </a:p>
        </p:txBody>
      </p:sp>
      <p:cxnSp>
        <p:nvCxnSpPr>
          <p:cNvPr id="13" name="Düz Ok Bağlayıcısı 12">
            <a:extLst>
              <a:ext uri="{FF2B5EF4-FFF2-40B4-BE49-F238E27FC236}">
                <a16:creationId xmlns:a16="http://schemas.microsoft.com/office/drawing/2014/main" id="{B86FB8E3-22ED-4377-A5F0-46A5E8466065}"/>
              </a:ext>
            </a:extLst>
          </p:cNvPr>
          <p:cNvCxnSpPr>
            <a:cxnSpLocks/>
          </p:cNvCxnSpPr>
          <p:nvPr/>
        </p:nvCxnSpPr>
        <p:spPr>
          <a:xfrm>
            <a:off x="917573" y="1837113"/>
            <a:ext cx="0" cy="31837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Metin kutusu 15">
            <a:extLst>
              <a:ext uri="{FF2B5EF4-FFF2-40B4-BE49-F238E27FC236}">
                <a16:creationId xmlns:a16="http://schemas.microsoft.com/office/drawing/2014/main" id="{836C621B-1BB1-4831-B398-F01721A9EB02}"/>
              </a:ext>
            </a:extLst>
          </p:cNvPr>
          <p:cNvSpPr txBox="1"/>
          <p:nvPr/>
        </p:nvSpPr>
        <p:spPr>
          <a:xfrm>
            <a:off x="-159015" y="2486669"/>
            <a:ext cx="1083515" cy="1477328"/>
          </a:xfrm>
          <a:prstGeom prst="rect">
            <a:avLst/>
          </a:prstGeom>
          <a:noFill/>
        </p:spPr>
        <p:txBody>
          <a:bodyPr wrap="square" rtlCol="0">
            <a:spAutoFit/>
          </a:bodyPr>
          <a:lstStyle/>
          <a:p>
            <a:pPr algn="r"/>
            <a:r>
              <a:rPr lang="tr-TR" dirty="0"/>
              <a:t>Hız azalır</a:t>
            </a:r>
          </a:p>
          <a:p>
            <a:pPr algn="r"/>
            <a:r>
              <a:rPr lang="tr-TR" dirty="0"/>
              <a:t> </a:t>
            </a:r>
          </a:p>
          <a:p>
            <a:pPr algn="r"/>
            <a:r>
              <a:rPr lang="tr-TR" dirty="0"/>
              <a:t>Maliyet azalır</a:t>
            </a:r>
          </a:p>
        </p:txBody>
      </p:sp>
      <p:cxnSp>
        <p:nvCxnSpPr>
          <p:cNvPr id="17" name="Düz Ok Bağlayıcısı 16">
            <a:extLst>
              <a:ext uri="{FF2B5EF4-FFF2-40B4-BE49-F238E27FC236}">
                <a16:creationId xmlns:a16="http://schemas.microsoft.com/office/drawing/2014/main" id="{4C5149FC-DB80-4E47-BAC7-D5380DD05033}"/>
              </a:ext>
            </a:extLst>
          </p:cNvPr>
          <p:cNvCxnSpPr>
            <a:cxnSpLocks/>
          </p:cNvCxnSpPr>
          <p:nvPr/>
        </p:nvCxnSpPr>
        <p:spPr>
          <a:xfrm flipV="1">
            <a:off x="3926916" y="1837113"/>
            <a:ext cx="0" cy="30673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Metin kutusu 17">
            <a:extLst>
              <a:ext uri="{FF2B5EF4-FFF2-40B4-BE49-F238E27FC236}">
                <a16:creationId xmlns:a16="http://schemas.microsoft.com/office/drawing/2014/main" id="{73A93F83-F3A4-4A38-8E23-5B711551DF0D}"/>
              </a:ext>
            </a:extLst>
          </p:cNvPr>
          <p:cNvSpPr txBox="1"/>
          <p:nvPr/>
        </p:nvSpPr>
        <p:spPr>
          <a:xfrm>
            <a:off x="3970556" y="2297353"/>
            <a:ext cx="1083515" cy="1477328"/>
          </a:xfrm>
          <a:prstGeom prst="rect">
            <a:avLst/>
          </a:prstGeom>
          <a:noFill/>
        </p:spPr>
        <p:txBody>
          <a:bodyPr wrap="square" rtlCol="0">
            <a:spAutoFit/>
          </a:bodyPr>
          <a:lstStyle/>
          <a:p>
            <a:r>
              <a:rPr lang="tr-TR" dirty="0"/>
              <a:t>Hız artar</a:t>
            </a:r>
          </a:p>
          <a:p>
            <a:r>
              <a:rPr lang="tr-TR" dirty="0"/>
              <a:t> </a:t>
            </a:r>
          </a:p>
          <a:p>
            <a:r>
              <a:rPr lang="tr-TR" dirty="0"/>
              <a:t>Maliyet artar</a:t>
            </a:r>
          </a:p>
        </p:txBody>
      </p:sp>
      <p:sp>
        <p:nvSpPr>
          <p:cNvPr id="21" name="Dikdörtgen 20">
            <a:extLst>
              <a:ext uri="{FF2B5EF4-FFF2-40B4-BE49-F238E27FC236}">
                <a16:creationId xmlns:a16="http://schemas.microsoft.com/office/drawing/2014/main" id="{D9FE35C3-BA1F-4B40-BF5F-81AAAB8DED4A}"/>
              </a:ext>
            </a:extLst>
          </p:cNvPr>
          <p:cNvSpPr/>
          <p:nvPr/>
        </p:nvSpPr>
        <p:spPr>
          <a:xfrm>
            <a:off x="4815374" y="3634235"/>
            <a:ext cx="6482543" cy="2632248"/>
          </a:xfrm>
          <a:prstGeom prst="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nSpc>
                <a:spcPct val="150000"/>
              </a:lnSpc>
            </a:pPr>
            <a:r>
              <a:rPr lang="tr-TR" sz="2800" b="1" dirty="0">
                <a:solidFill>
                  <a:srgbClr val="0070C0"/>
                </a:solidFill>
              </a:rPr>
              <a:t>Hatırlatma:</a:t>
            </a:r>
            <a:endParaRPr lang="tr-TR" b="1" dirty="0">
              <a:solidFill>
                <a:schemeClr val="tx1"/>
              </a:solidFill>
            </a:endParaRPr>
          </a:p>
          <a:p>
            <a:r>
              <a:rPr lang="tr-TR" dirty="0">
                <a:solidFill>
                  <a:schemeClr val="tx1"/>
                </a:solidFill>
              </a:rPr>
              <a:t>Aynı veriye belirli bir süre zarfında erişilmesine </a:t>
            </a:r>
            <a:r>
              <a:rPr lang="tr-TR" b="1" dirty="0">
                <a:solidFill>
                  <a:schemeClr val="tx1"/>
                </a:solidFill>
              </a:rPr>
              <a:t>zamanda yerellik </a:t>
            </a:r>
            <a:r>
              <a:rPr lang="tr-TR" dirty="0">
                <a:solidFill>
                  <a:schemeClr val="tx1"/>
                </a:solidFill>
              </a:rPr>
              <a:t>(-</a:t>
            </a:r>
            <a:r>
              <a:rPr lang="tr-TR" dirty="0" err="1">
                <a:solidFill>
                  <a:schemeClr val="tx1"/>
                </a:solidFill>
              </a:rPr>
              <a:t>ing.</a:t>
            </a:r>
            <a:r>
              <a:rPr lang="tr-TR" dirty="0">
                <a:solidFill>
                  <a:schemeClr val="tx1"/>
                </a:solidFill>
              </a:rPr>
              <a:t> </a:t>
            </a:r>
            <a:r>
              <a:rPr lang="tr-TR" dirty="0" err="1">
                <a:solidFill>
                  <a:schemeClr val="tx1"/>
                </a:solidFill>
              </a:rPr>
              <a:t>temporal</a:t>
            </a:r>
            <a:r>
              <a:rPr lang="tr-TR" dirty="0">
                <a:solidFill>
                  <a:schemeClr val="tx1"/>
                </a:solidFill>
              </a:rPr>
              <a:t> </a:t>
            </a:r>
            <a:r>
              <a:rPr lang="tr-TR" dirty="0" err="1">
                <a:solidFill>
                  <a:schemeClr val="tx1"/>
                </a:solidFill>
              </a:rPr>
              <a:t>locality</a:t>
            </a:r>
            <a:r>
              <a:rPr lang="tr-TR" dirty="0">
                <a:solidFill>
                  <a:schemeClr val="tx1"/>
                </a:solidFill>
              </a:rPr>
              <a:t>)</a:t>
            </a:r>
            <a:r>
              <a:rPr lang="tr-TR" b="1" dirty="0">
                <a:solidFill>
                  <a:schemeClr val="tx1"/>
                </a:solidFill>
              </a:rPr>
              <a:t> </a:t>
            </a:r>
            <a:r>
              <a:rPr lang="tr-TR" dirty="0">
                <a:solidFill>
                  <a:schemeClr val="tx1"/>
                </a:solidFill>
              </a:rPr>
              <a:t>denir.</a:t>
            </a:r>
          </a:p>
          <a:p>
            <a:endParaRPr lang="tr-TR" b="1" dirty="0">
              <a:solidFill>
                <a:schemeClr val="tx1"/>
              </a:solidFill>
            </a:endParaRPr>
          </a:p>
          <a:p>
            <a:r>
              <a:rPr lang="tr-TR" dirty="0">
                <a:solidFill>
                  <a:schemeClr val="tx1"/>
                </a:solidFill>
              </a:rPr>
              <a:t>Birbirine yakın bellek adreslerine yazılmış verilere erişilmesine </a:t>
            </a:r>
            <a:r>
              <a:rPr lang="tr-TR" b="1" dirty="0">
                <a:solidFill>
                  <a:schemeClr val="tx1"/>
                </a:solidFill>
              </a:rPr>
              <a:t>alanda yerellik </a:t>
            </a:r>
            <a:r>
              <a:rPr lang="tr-TR" dirty="0">
                <a:solidFill>
                  <a:schemeClr val="tx1"/>
                </a:solidFill>
              </a:rPr>
              <a:t>(-</a:t>
            </a:r>
            <a:r>
              <a:rPr lang="tr-TR" dirty="0" err="1">
                <a:solidFill>
                  <a:schemeClr val="tx1"/>
                </a:solidFill>
              </a:rPr>
              <a:t>ing.</a:t>
            </a:r>
            <a:r>
              <a:rPr lang="tr-TR" dirty="0">
                <a:solidFill>
                  <a:schemeClr val="tx1"/>
                </a:solidFill>
              </a:rPr>
              <a:t> </a:t>
            </a:r>
            <a:r>
              <a:rPr lang="tr-TR" dirty="0" err="1">
                <a:solidFill>
                  <a:schemeClr val="tx1"/>
                </a:solidFill>
              </a:rPr>
              <a:t>spatial</a:t>
            </a:r>
            <a:r>
              <a:rPr lang="tr-TR" dirty="0">
                <a:solidFill>
                  <a:schemeClr val="tx1"/>
                </a:solidFill>
              </a:rPr>
              <a:t> </a:t>
            </a:r>
            <a:r>
              <a:rPr lang="tr-TR" dirty="0" err="1">
                <a:solidFill>
                  <a:schemeClr val="tx1"/>
                </a:solidFill>
              </a:rPr>
              <a:t>locality</a:t>
            </a:r>
            <a:r>
              <a:rPr lang="tr-TR" dirty="0">
                <a:solidFill>
                  <a:schemeClr val="tx1"/>
                </a:solidFill>
              </a:rPr>
              <a:t>) denir.</a:t>
            </a:r>
          </a:p>
          <a:p>
            <a:endParaRPr lang="tr-TR" b="1" dirty="0">
              <a:solidFill>
                <a:srgbClr val="0070C0"/>
              </a:solidFill>
            </a:endParaRPr>
          </a:p>
        </p:txBody>
      </p:sp>
    </p:spTree>
    <p:extLst>
      <p:ext uri="{BB962C8B-B14F-4D97-AF65-F5344CB8AC3E}">
        <p14:creationId xmlns:p14="http://schemas.microsoft.com/office/powerpoint/2010/main" val="3957725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7EA4E9-7EC3-45F7-9095-B3E838060A13}"/>
              </a:ext>
            </a:extLst>
          </p:cNvPr>
          <p:cNvSpPr>
            <a:spLocks noGrp="1"/>
          </p:cNvSpPr>
          <p:nvPr>
            <p:ph type="title"/>
          </p:nvPr>
        </p:nvSpPr>
        <p:spPr/>
        <p:txBody>
          <a:bodyPr/>
          <a:lstStyle/>
          <a:p>
            <a:r>
              <a:rPr lang="tr-TR" dirty="0"/>
              <a:t>2. Verinin Bellekte Bulunamaması</a:t>
            </a:r>
          </a:p>
        </p:txBody>
      </p:sp>
      <p:sp>
        <p:nvSpPr>
          <p:cNvPr id="3" name="İçerik Yer Tutucusu 2">
            <a:extLst>
              <a:ext uri="{FF2B5EF4-FFF2-40B4-BE49-F238E27FC236}">
                <a16:creationId xmlns:a16="http://schemas.microsoft.com/office/drawing/2014/main" id="{6ABF1B1F-005A-4ECE-8555-35BFE81D1659}"/>
              </a:ext>
            </a:extLst>
          </p:cNvPr>
          <p:cNvSpPr>
            <a:spLocks noGrp="1"/>
          </p:cNvSpPr>
          <p:nvPr>
            <p:ph idx="1"/>
          </p:nvPr>
        </p:nvSpPr>
        <p:spPr>
          <a:xfrm>
            <a:off x="4638675" y="1235676"/>
            <a:ext cx="7281476" cy="4941287"/>
          </a:xfrm>
        </p:spPr>
        <p:txBody>
          <a:bodyPr>
            <a:normAutofit/>
          </a:bodyPr>
          <a:lstStyle/>
          <a:p>
            <a:pPr marL="0" indent="0">
              <a:buNone/>
            </a:pPr>
            <a:r>
              <a:rPr lang="tr-TR" dirty="0"/>
              <a:t>Veri önbellekte bulunamadığında bellekte güncellenir. </a:t>
            </a:r>
          </a:p>
          <a:p>
            <a:pPr marL="0" indent="0">
              <a:buNone/>
            </a:pPr>
            <a:r>
              <a:rPr lang="tr-TR" dirty="0"/>
              <a:t>Bu durumda tasarımcının 2 seçeneği vardır:</a:t>
            </a:r>
          </a:p>
          <a:p>
            <a:pPr marL="0" indent="0">
              <a:buNone/>
            </a:pPr>
            <a:endParaRPr lang="tr-TR" dirty="0"/>
          </a:p>
          <a:p>
            <a:pPr marL="971550" lvl="1" indent="-514350">
              <a:buFont typeface="+mj-lt"/>
              <a:buAutoNum type="arabicPeriod"/>
            </a:pPr>
            <a:r>
              <a:rPr lang="tr-TR" sz="2800" dirty="0"/>
              <a:t>Yaz ve yerini ayır (-</a:t>
            </a:r>
            <a:r>
              <a:rPr lang="tr-TR" sz="2800" dirty="0" err="1"/>
              <a:t>ing.</a:t>
            </a:r>
            <a:r>
              <a:rPr lang="tr-TR" sz="2800" dirty="0"/>
              <a:t> </a:t>
            </a:r>
            <a:r>
              <a:rPr lang="tr-TR" sz="2800" dirty="0" err="1"/>
              <a:t>write</a:t>
            </a:r>
            <a:r>
              <a:rPr lang="tr-TR" sz="2800" dirty="0"/>
              <a:t> </a:t>
            </a:r>
            <a:r>
              <a:rPr lang="tr-TR" sz="2800" dirty="0" err="1"/>
              <a:t>allocate</a:t>
            </a:r>
            <a:r>
              <a:rPr lang="tr-TR" sz="2800" dirty="0"/>
              <a:t>)</a:t>
            </a:r>
          </a:p>
          <a:p>
            <a:pPr marL="971550" lvl="1" indent="-514350">
              <a:buFont typeface="+mj-lt"/>
              <a:buAutoNum type="arabicPeriod"/>
            </a:pPr>
            <a:r>
              <a:rPr lang="tr-TR" sz="2800" dirty="0"/>
              <a:t>Yaz ve yerini ayırma (-</a:t>
            </a:r>
            <a:r>
              <a:rPr lang="tr-TR" sz="2800" dirty="0" err="1"/>
              <a:t>ing.</a:t>
            </a:r>
            <a:r>
              <a:rPr lang="tr-TR" sz="2800" dirty="0"/>
              <a:t> </a:t>
            </a:r>
            <a:r>
              <a:rPr lang="tr-TR" sz="2800" dirty="0" err="1"/>
              <a:t>no</a:t>
            </a:r>
            <a:r>
              <a:rPr lang="tr-TR" sz="2800" dirty="0"/>
              <a:t> </a:t>
            </a:r>
            <a:r>
              <a:rPr lang="tr-TR" sz="2800" dirty="0" err="1"/>
              <a:t>write</a:t>
            </a:r>
            <a:r>
              <a:rPr lang="tr-TR" sz="2800" dirty="0"/>
              <a:t> </a:t>
            </a:r>
            <a:r>
              <a:rPr lang="tr-TR" sz="2800" dirty="0" err="1"/>
              <a:t>allocate</a:t>
            </a:r>
            <a:r>
              <a:rPr lang="tr-TR" sz="2800" dirty="0"/>
              <a:t>)</a:t>
            </a:r>
          </a:p>
        </p:txBody>
      </p:sp>
      <p:sp>
        <p:nvSpPr>
          <p:cNvPr id="4" name="Slayt Numarası Yer Tutucusu 3">
            <a:extLst>
              <a:ext uri="{FF2B5EF4-FFF2-40B4-BE49-F238E27FC236}">
                <a16:creationId xmlns:a16="http://schemas.microsoft.com/office/drawing/2014/main" id="{941CCFFB-D4C9-41BE-A575-CA2B39CD8B2C}"/>
              </a:ext>
            </a:extLst>
          </p:cNvPr>
          <p:cNvSpPr>
            <a:spLocks noGrp="1"/>
          </p:cNvSpPr>
          <p:nvPr>
            <p:ph type="sldNum" sz="quarter" idx="12"/>
          </p:nvPr>
        </p:nvSpPr>
        <p:spPr/>
        <p:txBody>
          <a:bodyPr/>
          <a:lstStyle/>
          <a:p>
            <a:fld id="{320A84BC-3F9E-4B08-9743-FC4E27FA5126}" type="slidenum">
              <a:rPr lang="tr-TR" smtClean="0"/>
              <a:t>30</a:t>
            </a:fld>
            <a:endParaRPr lang="tr-TR" dirty="0"/>
          </a:p>
        </p:txBody>
      </p:sp>
      <p:grpSp>
        <p:nvGrpSpPr>
          <p:cNvPr id="21" name="Grup 20">
            <a:extLst>
              <a:ext uri="{FF2B5EF4-FFF2-40B4-BE49-F238E27FC236}">
                <a16:creationId xmlns:a16="http://schemas.microsoft.com/office/drawing/2014/main" id="{4BE7D645-9981-4136-A032-F6D9EB0D1301}"/>
              </a:ext>
            </a:extLst>
          </p:cNvPr>
          <p:cNvGrpSpPr/>
          <p:nvPr/>
        </p:nvGrpSpPr>
        <p:grpSpPr>
          <a:xfrm>
            <a:off x="536232" y="1698502"/>
            <a:ext cx="3868081" cy="3909731"/>
            <a:chOff x="536232" y="1698502"/>
            <a:chExt cx="3868081" cy="3909731"/>
          </a:xfrm>
        </p:grpSpPr>
        <p:sp>
          <p:nvSpPr>
            <p:cNvPr id="14" name="Dikdörtgen 13">
              <a:extLst>
                <a:ext uri="{FF2B5EF4-FFF2-40B4-BE49-F238E27FC236}">
                  <a16:creationId xmlns:a16="http://schemas.microsoft.com/office/drawing/2014/main" id="{061B071F-B835-44A5-9AF8-0C18A66CA18D}"/>
                </a:ext>
              </a:extLst>
            </p:cNvPr>
            <p:cNvSpPr/>
            <p:nvPr/>
          </p:nvSpPr>
          <p:spPr>
            <a:xfrm>
              <a:off x="1662348" y="1698502"/>
              <a:ext cx="2011218" cy="860978"/>
            </a:xfrm>
            <a:prstGeom prst="rect">
              <a:avLst/>
            </a:prstGeom>
            <a:solidFill>
              <a:schemeClr val="bg2">
                <a:lumMod val="75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İşlemci</a:t>
              </a:r>
            </a:p>
          </p:txBody>
        </p:sp>
        <p:sp>
          <p:nvSpPr>
            <p:cNvPr id="15" name="Dikdörtgen 14">
              <a:extLst>
                <a:ext uri="{FF2B5EF4-FFF2-40B4-BE49-F238E27FC236}">
                  <a16:creationId xmlns:a16="http://schemas.microsoft.com/office/drawing/2014/main" id="{50B4F523-3076-47B6-B620-8EB5E6980E56}"/>
                </a:ext>
              </a:extLst>
            </p:cNvPr>
            <p:cNvSpPr/>
            <p:nvPr/>
          </p:nvSpPr>
          <p:spPr>
            <a:xfrm>
              <a:off x="1786808" y="2806110"/>
              <a:ext cx="1762298" cy="1121271"/>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tr-TR" sz="2800" b="1" i="1" dirty="0">
                  <a:solidFill>
                    <a:schemeClr val="tx1"/>
                  </a:solidFill>
                </a:rPr>
                <a:t>Önbellek</a:t>
              </a:r>
            </a:p>
          </p:txBody>
        </p:sp>
        <p:sp>
          <p:nvSpPr>
            <p:cNvPr id="16" name="Dikdörtgen 15">
              <a:extLst>
                <a:ext uri="{FF2B5EF4-FFF2-40B4-BE49-F238E27FC236}">
                  <a16:creationId xmlns:a16="http://schemas.microsoft.com/office/drawing/2014/main" id="{A1A2DD61-D5A5-410B-816D-1D5EB9EB9592}"/>
                </a:ext>
              </a:extLst>
            </p:cNvPr>
            <p:cNvSpPr/>
            <p:nvPr/>
          </p:nvSpPr>
          <p:spPr>
            <a:xfrm>
              <a:off x="1371863" y="4354944"/>
              <a:ext cx="2592185" cy="867177"/>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tr-TR" sz="2800" b="1" i="1" dirty="0">
                  <a:solidFill>
                    <a:schemeClr val="tx1"/>
                  </a:solidFill>
                </a:rPr>
                <a:t>Bellek</a:t>
              </a:r>
            </a:p>
          </p:txBody>
        </p:sp>
        <p:sp>
          <p:nvSpPr>
            <p:cNvPr id="17" name="Metin kutusu 16">
              <a:extLst>
                <a:ext uri="{FF2B5EF4-FFF2-40B4-BE49-F238E27FC236}">
                  <a16:creationId xmlns:a16="http://schemas.microsoft.com/office/drawing/2014/main" id="{57856B29-D970-43A9-ACCC-53ECF78E2FBE}"/>
                </a:ext>
              </a:extLst>
            </p:cNvPr>
            <p:cNvSpPr txBox="1"/>
            <p:nvPr/>
          </p:nvSpPr>
          <p:spPr>
            <a:xfrm>
              <a:off x="1097855" y="5238901"/>
              <a:ext cx="3306458" cy="369332"/>
            </a:xfrm>
            <a:prstGeom prst="rect">
              <a:avLst/>
            </a:prstGeom>
            <a:noFill/>
          </p:spPr>
          <p:txBody>
            <a:bodyPr wrap="square" rtlCol="0">
              <a:spAutoFit/>
            </a:bodyPr>
            <a:lstStyle/>
            <a:p>
              <a:pPr algn="ctr"/>
              <a:r>
                <a:rPr lang="tr-TR" b="1"/>
                <a:t>Bellek Hiyerarşisi</a:t>
              </a:r>
            </a:p>
          </p:txBody>
        </p:sp>
        <p:sp>
          <p:nvSpPr>
            <p:cNvPr id="18" name="Dikdörtgen 17">
              <a:extLst>
                <a:ext uri="{FF2B5EF4-FFF2-40B4-BE49-F238E27FC236}">
                  <a16:creationId xmlns:a16="http://schemas.microsoft.com/office/drawing/2014/main" id="{EC2E6F35-1C4A-43F0-ACE9-9A33085A075A}"/>
                </a:ext>
              </a:extLst>
            </p:cNvPr>
            <p:cNvSpPr/>
            <p:nvPr/>
          </p:nvSpPr>
          <p:spPr>
            <a:xfrm>
              <a:off x="536232" y="2141220"/>
              <a:ext cx="991615" cy="257695"/>
            </a:xfrm>
            <a:prstGeom prst="rect">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Adres</a:t>
              </a:r>
            </a:p>
          </p:txBody>
        </p:sp>
        <p:cxnSp>
          <p:nvCxnSpPr>
            <p:cNvPr id="19" name="Bağlayıcı: Dirsek 18">
              <a:extLst>
                <a:ext uri="{FF2B5EF4-FFF2-40B4-BE49-F238E27FC236}">
                  <a16:creationId xmlns:a16="http://schemas.microsoft.com/office/drawing/2014/main" id="{F27F3C03-1D35-4D37-8B38-9B1C1B6C8F4F}"/>
                </a:ext>
              </a:extLst>
            </p:cNvPr>
            <p:cNvCxnSpPr>
              <a:cxnSpLocks/>
              <a:stCxn id="18" idx="2"/>
              <a:endCxn id="15" idx="1"/>
            </p:cNvCxnSpPr>
            <p:nvPr/>
          </p:nvCxnSpPr>
          <p:spPr>
            <a:xfrm rot="16200000" flipH="1">
              <a:off x="925509" y="2505446"/>
              <a:ext cx="967831" cy="75476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Dikdörtgen 24">
            <a:extLst>
              <a:ext uri="{FF2B5EF4-FFF2-40B4-BE49-F238E27FC236}">
                <a16:creationId xmlns:a16="http://schemas.microsoft.com/office/drawing/2014/main" id="{E5E7E538-97CF-493B-996B-BF1ECD4952B3}"/>
              </a:ext>
            </a:extLst>
          </p:cNvPr>
          <p:cNvSpPr/>
          <p:nvPr/>
        </p:nvSpPr>
        <p:spPr>
          <a:xfrm>
            <a:off x="1371864" y="4868605"/>
            <a:ext cx="2592185" cy="197223"/>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 name="Düz Ok Bağlayıcısı 5">
            <a:extLst>
              <a:ext uri="{FF2B5EF4-FFF2-40B4-BE49-F238E27FC236}">
                <a16:creationId xmlns:a16="http://schemas.microsoft.com/office/drawing/2014/main" id="{371C9E44-DC03-4069-AB91-F0F949CD413C}"/>
              </a:ext>
            </a:extLst>
          </p:cNvPr>
          <p:cNvCxnSpPr>
            <a:cxnSpLocks/>
            <a:stCxn id="15" idx="2"/>
            <a:endCxn id="16" idx="0"/>
          </p:cNvCxnSpPr>
          <p:nvPr/>
        </p:nvCxnSpPr>
        <p:spPr>
          <a:xfrm flipH="1">
            <a:off x="2667956" y="3927381"/>
            <a:ext cx="1" cy="427563"/>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 name="Grafik 9" descr="Rozet Çarpı">
            <a:extLst>
              <a:ext uri="{FF2B5EF4-FFF2-40B4-BE49-F238E27FC236}">
                <a16:creationId xmlns:a16="http://schemas.microsoft.com/office/drawing/2014/main" id="{D740D30A-13EB-43B9-B4EF-D3581028CD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61685" y="3120237"/>
            <a:ext cx="581660" cy="581660"/>
          </a:xfrm>
          <a:prstGeom prst="rect">
            <a:avLst/>
          </a:prstGeom>
        </p:spPr>
      </p:pic>
      <p:sp>
        <p:nvSpPr>
          <p:cNvPr id="12" name="Dikdörtgen 11">
            <a:extLst>
              <a:ext uri="{FF2B5EF4-FFF2-40B4-BE49-F238E27FC236}">
                <a16:creationId xmlns:a16="http://schemas.microsoft.com/office/drawing/2014/main" id="{F16DE6E8-9EA6-4D16-A406-FC56B055B036}"/>
              </a:ext>
            </a:extLst>
          </p:cNvPr>
          <p:cNvSpPr/>
          <p:nvPr/>
        </p:nvSpPr>
        <p:spPr>
          <a:xfrm>
            <a:off x="1371863" y="4868605"/>
            <a:ext cx="2592185" cy="197223"/>
          </a:xfrm>
          <a:prstGeom prst="rect">
            <a:avLst/>
          </a:prstGeom>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2697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336082-A3B1-4D44-B583-1D02B2C2D1DD}"/>
              </a:ext>
            </a:extLst>
          </p:cNvPr>
          <p:cNvSpPr>
            <a:spLocks noGrp="1"/>
          </p:cNvSpPr>
          <p:nvPr>
            <p:ph type="title"/>
          </p:nvPr>
        </p:nvSpPr>
        <p:spPr/>
        <p:txBody>
          <a:bodyPr/>
          <a:lstStyle/>
          <a:p>
            <a:r>
              <a:rPr lang="tr-TR" dirty="0"/>
              <a:t>Yaz ve Yerini Ayır</a:t>
            </a:r>
          </a:p>
        </p:txBody>
      </p:sp>
      <p:sp>
        <p:nvSpPr>
          <p:cNvPr id="3" name="İçerik Yer Tutucusu 2">
            <a:extLst>
              <a:ext uri="{FF2B5EF4-FFF2-40B4-BE49-F238E27FC236}">
                <a16:creationId xmlns:a16="http://schemas.microsoft.com/office/drawing/2014/main" id="{519F5F12-B1BC-4C4F-9D11-81ECFDA59F3C}"/>
              </a:ext>
            </a:extLst>
          </p:cNvPr>
          <p:cNvSpPr>
            <a:spLocks noGrp="1"/>
          </p:cNvSpPr>
          <p:nvPr>
            <p:ph idx="1"/>
          </p:nvPr>
        </p:nvSpPr>
        <p:spPr>
          <a:xfrm>
            <a:off x="4624539" y="1981200"/>
            <a:ext cx="7295612" cy="4195763"/>
          </a:xfrm>
        </p:spPr>
        <p:txBody>
          <a:bodyPr/>
          <a:lstStyle/>
          <a:p>
            <a:pPr marL="0" indent="0">
              <a:buNone/>
            </a:pPr>
            <a:r>
              <a:rPr lang="tr-TR" dirty="0"/>
              <a:t>Bu yöntem uygulandığında yazılan veri önbelleğe getirilir. </a:t>
            </a:r>
          </a:p>
          <a:p>
            <a:pPr marL="0" indent="0">
              <a:buNone/>
            </a:pPr>
            <a:r>
              <a:rPr lang="tr-TR" dirty="0"/>
              <a:t>Bu şekilde eğer bu değere daha sonradan erişilecekse tekrar erişildiğinde önbellekte bulunacağı için daha yüksek başarım elde edilir. </a:t>
            </a:r>
          </a:p>
        </p:txBody>
      </p:sp>
      <p:sp>
        <p:nvSpPr>
          <p:cNvPr id="4" name="Slayt Numarası Yer Tutucusu 3">
            <a:extLst>
              <a:ext uri="{FF2B5EF4-FFF2-40B4-BE49-F238E27FC236}">
                <a16:creationId xmlns:a16="http://schemas.microsoft.com/office/drawing/2014/main" id="{95FF1DCE-570E-4DFA-AACD-7D6E783218F6}"/>
              </a:ext>
            </a:extLst>
          </p:cNvPr>
          <p:cNvSpPr>
            <a:spLocks noGrp="1"/>
          </p:cNvSpPr>
          <p:nvPr>
            <p:ph type="sldNum" sz="quarter" idx="12"/>
          </p:nvPr>
        </p:nvSpPr>
        <p:spPr/>
        <p:txBody>
          <a:bodyPr/>
          <a:lstStyle/>
          <a:p>
            <a:fld id="{320A84BC-3F9E-4B08-9743-FC4E27FA5126}" type="slidenum">
              <a:rPr lang="tr-TR" smtClean="0"/>
              <a:t>31</a:t>
            </a:fld>
            <a:endParaRPr lang="tr-TR"/>
          </a:p>
        </p:txBody>
      </p:sp>
      <p:grpSp>
        <p:nvGrpSpPr>
          <p:cNvPr id="5" name="Grup 4">
            <a:extLst>
              <a:ext uri="{FF2B5EF4-FFF2-40B4-BE49-F238E27FC236}">
                <a16:creationId xmlns:a16="http://schemas.microsoft.com/office/drawing/2014/main" id="{BE925DAF-9398-4459-892B-A4E8D0C593F4}"/>
              </a:ext>
            </a:extLst>
          </p:cNvPr>
          <p:cNvGrpSpPr/>
          <p:nvPr/>
        </p:nvGrpSpPr>
        <p:grpSpPr>
          <a:xfrm>
            <a:off x="621957" y="1712593"/>
            <a:ext cx="3868081" cy="3909731"/>
            <a:chOff x="536232" y="1698502"/>
            <a:chExt cx="3868081" cy="3909731"/>
          </a:xfrm>
        </p:grpSpPr>
        <p:sp>
          <p:nvSpPr>
            <p:cNvPr id="6" name="Dikdörtgen 5">
              <a:extLst>
                <a:ext uri="{FF2B5EF4-FFF2-40B4-BE49-F238E27FC236}">
                  <a16:creationId xmlns:a16="http://schemas.microsoft.com/office/drawing/2014/main" id="{FDA5522A-7751-44DB-B952-0D667985BD60}"/>
                </a:ext>
              </a:extLst>
            </p:cNvPr>
            <p:cNvSpPr/>
            <p:nvPr/>
          </p:nvSpPr>
          <p:spPr>
            <a:xfrm>
              <a:off x="1662348" y="1698502"/>
              <a:ext cx="2011218" cy="860978"/>
            </a:xfrm>
            <a:prstGeom prst="rect">
              <a:avLst/>
            </a:prstGeom>
            <a:solidFill>
              <a:schemeClr val="bg2">
                <a:lumMod val="75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İşlemci</a:t>
              </a:r>
            </a:p>
          </p:txBody>
        </p:sp>
        <p:sp>
          <p:nvSpPr>
            <p:cNvPr id="7" name="Dikdörtgen 6">
              <a:extLst>
                <a:ext uri="{FF2B5EF4-FFF2-40B4-BE49-F238E27FC236}">
                  <a16:creationId xmlns:a16="http://schemas.microsoft.com/office/drawing/2014/main" id="{80947CDB-5EA8-428C-8A45-9E567116C890}"/>
                </a:ext>
              </a:extLst>
            </p:cNvPr>
            <p:cNvSpPr/>
            <p:nvPr/>
          </p:nvSpPr>
          <p:spPr>
            <a:xfrm>
              <a:off x="1786808" y="2806110"/>
              <a:ext cx="1762298" cy="1121271"/>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tr-TR" sz="2800" b="1" i="1" dirty="0">
                  <a:solidFill>
                    <a:schemeClr val="tx1"/>
                  </a:solidFill>
                </a:rPr>
                <a:t>Önbellek</a:t>
              </a:r>
            </a:p>
          </p:txBody>
        </p:sp>
        <p:sp>
          <p:nvSpPr>
            <p:cNvPr id="8" name="Dikdörtgen 7">
              <a:extLst>
                <a:ext uri="{FF2B5EF4-FFF2-40B4-BE49-F238E27FC236}">
                  <a16:creationId xmlns:a16="http://schemas.microsoft.com/office/drawing/2014/main" id="{0B7C6474-19BD-42E7-BBE7-FDED9BB92AB2}"/>
                </a:ext>
              </a:extLst>
            </p:cNvPr>
            <p:cNvSpPr/>
            <p:nvPr/>
          </p:nvSpPr>
          <p:spPr>
            <a:xfrm>
              <a:off x="1371863" y="4354944"/>
              <a:ext cx="2592185" cy="867177"/>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tr-TR" sz="2800" b="1" i="1" dirty="0">
                  <a:solidFill>
                    <a:schemeClr val="tx1"/>
                  </a:solidFill>
                </a:rPr>
                <a:t>Bellek</a:t>
              </a:r>
            </a:p>
          </p:txBody>
        </p:sp>
        <p:sp>
          <p:nvSpPr>
            <p:cNvPr id="9" name="Metin kutusu 8">
              <a:extLst>
                <a:ext uri="{FF2B5EF4-FFF2-40B4-BE49-F238E27FC236}">
                  <a16:creationId xmlns:a16="http://schemas.microsoft.com/office/drawing/2014/main" id="{57464AF9-3E2D-473F-B77D-1900767E3DC8}"/>
                </a:ext>
              </a:extLst>
            </p:cNvPr>
            <p:cNvSpPr txBox="1"/>
            <p:nvPr/>
          </p:nvSpPr>
          <p:spPr>
            <a:xfrm>
              <a:off x="1097855" y="5238901"/>
              <a:ext cx="3306458" cy="369332"/>
            </a:xfrm>
            <a:prstGeom prst="rect">
              <a:avLst/>
            </a:prstGeom>
            <a:noFill/>
          </p:spPr>
          <p:txBody>
            <a:bodyPr wrap="square" rtlCol="0">
              <a:spAutoFit/>
            </a:bodyPr>
            <a:lstStyle/>
            <a:p>
              <a:pPr algn="ctr"/>
              <a:r>
                <a:rPr lang="tr-TR" b="1"/>
                <a:t>Bellek Hiyerarşisi</a:t>
              </a:r>
            </a:p>
          </p:txBody>
        </p:sp>
        <p:sp>
          <p:nvSpPr>
            <p:cNvPr id="10" name="Dikdörtgen 9">
              <a:extLst>
                <a:ext uri="{FF2B5EF4-FFF2-40B4-BE49-F238E27FC236}">
                  <a16:creationId xmlns:a16="http://schemas.microsoft.com/office/drawing/2014/main" id="{183B7DAD-1E3A-4A3D-A4A3-138AF98FEB3A}"/>
                </a:ext>
              </a:extLst>
            </p:cNvPr>
            <p:cNvSpPr/>
            <p:nvPr/>
          </p:nvSpPr>
          <p:spPr>
            <a:xfrm>
              <a:off x="536232" y="2141220"/>
              <a:ext cx="991615" cy="257695"/>
            </a:xfrm>
            <a:prstGeom prst="rect">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Adres</a:t>
              </a:r>
            </a:p>
          </p:txBody>
        </p:sp>
        <p:cxnSp>
          <p:nvCxnSpPr>
            <p:cNvPr id="11" name="Bağlayıcı: Dirsek 10">
              <a:extLst>
                <a:ext uri="{FF2B5EF4-FFF2-40B4-BE49-F238E27FC236}">
                  <a16:creationId xmlns:a16="http://schemas.microsoft.com/office/drawing/2014/main" id="{A3750D32-6002-48A1-ABC7-C00994A5A166}"/>
                </a:ext>
              </a:extLst>
            </p:cNvPr>
            <p:cNvCxnSpPr>
              <a:cxnSpLocks/>
              <a:stCxn id="10" idx="2"/>
              <a:endCxn id="7" idx="1"/>
            </p:cNvCxnSpPr>
            <p:nvPr/>
          </p:nvCxnSpPr>
          <p:spPr>
            <a:xfrm rot="16200000" flipH="1">
              <a:off x="925509" y="2505446"/>
              <a:ext cx="967831" cy="75476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Grafik 11" descr="Rozet Çarpı">
            <a:extLst>
              <a:ext uri="{FF2B5EF4-FFF2-40B4-BE49-F238E27FC236}">
                <a16:creationId xmlns:a16="http://schemas.microsoft.com/office/drawing/2014/main" id="{484F712F-CB35-4F27-ADD2-C85B21C90F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410" y="3134328"/>
            <a:ext cx="581660" cy="581660"/>
          </a:xfrm>
          <a:prstGeom prst="rect">
            <a:avLst/>
          </a:prstGeom>
        </p:spPr>
      </p:pic>
      <p:sp>
        <p:nvSpPr>
          <p:cNvPr id="13" name="Dikdörtgen 12">
            <a:extLst>
              <a:ext uri="{FF2B5EF4-FFF2-40B4-BE49-F238E27FC236}">
                <a16:creationId xmlns:a16="http://schemas.microsoft.com/office/drawing/2014/main" id="{98F29C6C-05F2-4021-A6EA-8714DE55AB3A}"/>
              </a:ext>
            </a:extLst>
          </p:cNvPr>
          <p:cNvSpPr/>
          <p:nvPr/>
        </p:nvSpPr>
        <p:spPr>
          <a:xfrm>
            <a:off x="1457588" y="4875540"/>
            <a:ext cx="2592185" cy="197223"/>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4" name="Düz Ok Bağlayıcısı 13">
            <a:extLst>
              <a:ext uri="{FF2B5EF4-FFF2-40B4-BE49-F238E27FC236}">
                <a16:creationId xmlns:a16="http://schemas.microsoft.com/office/drawing/2014/main" id="{41ECA65D-F1FE-4BE4-94D4-41C5A2B02E2A}"/>
              </a:ext>
            </a:extLst>
          </p:cNvPr>
          <p:cNvCxnSpPr>
            <a:cxnSpLocks/>
          </p:cNvCxnSpPr>
          <p:nvPr/>
        </p:nvCxnSpPr>
        <p:spPr>
          <a:xfrm flipH="1">
            <a:off x="2753680" y="3934316"/>
            <a:ext cx="1" cy="427563"/>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Dikdörtgen 15">
            <a:extLst>
              <a:ext uri="{FF2B5EF4-FFF2-40B4-BE49-F238E27FC236}">
                <a16:creationId xmlns:a16="http://schemas.microsoft.com/office/drawing/2014/main" id="{589FDC7C-8A8D-4D32-AF79-9568B36CE641}"/>
              </a:ext>
            </a:extLst>
          </p:cNvPr>
          <p:cNvSpPr/>
          <p:nvPr/>
        </p:nvSpPr>
        <p:spPr>
          <a:xfrm>
            <a:off x="1872533" y="3548367"/>
            <a:ext cx="1762298" cy="222500"/>
          </a:xfrm>
          <a:prstGeom prst="rect">
            <a:avLst/>
          </a:prstGeom>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18" name="Dikdörtgen 17">
            <a:extLst>
              <a:ext uri="{FF2B5EF4-FFF2-40B4-BE49-F238E27FC236}">
                <a16:creationId xmlns:a16="http://schemas.microsoft.com/office/drawing/2014/main" id="{FD1ECC9B-32E4-4A83-A983-B6E047AEEA08}"/>
              </a:ext>
            </a:extLst>
          </p:cNvPr>
          <p:cNvSpPr/>
          <p:nvPr/>
        </p:nvSpPr>
        <p:spPr>
          <a:xfrm>
            <a:off x="1457587" y="4857750"/>
            <a:ext cx="2592185" cy="223403"/>
          </a:xfrm>
          <a:prstGeom prst="rect">
            <a:avLst/>
          </a:prstGeom>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pic>
        <p:nvPicPr>
          <p:cNvPr id="22" name="Grafik 21" descr="Rozet Tick1">
            <a:extLst>
              <a:ext uri="{FF2B5EF4-FFF2-40B4-BE49-F238E27FC236}">
                <a16:creationId xmlns:a16="http://schemas.microsoft.com/office/drawing/2014/main" id="{35B8A0CC-EA4B-4B9E-AFB7-C39EEF0A35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34831" y="3125938"/>
            <a:ext cx="581660" cy="581660"/>
          </a:xfrm>
          <a:prstGeom prst="rect">
            <a:avLst/>
          </a:prstGeom>
        </p:spPr>
      </p:pic>
    </p:spTree>
    <p:extLst>
      <p:ext uri="{BB962C8B-B14F-4D97-AF65-F5344CB8AC3E}">
        <p14:creationId xmlns:p14="http://schemas.microsoft.com/office/powerpoint/2010/main" val="258638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336082-A3B1-4D44-B583-1D02B2C2D1DD}"/>
              </a:ext>
            </a:extLst>
          </p:cNvPr>
          <p:cNvSpPr>
            <a:spLocks noGrp="1"/>
          </p:cNvSpPr>
          <p:nvPr>
            <p:ph type="title"/>
          </p:nvPr>
        </p:nvSpPr>
        <p:spPr/>
        <p:txBody>
          <a:bodyPr/>
          <a:lstStyle/>
          <a:p>
            <a:r>
              <a:rPr lang="tr-TR" dirty="0"/>
              <a:t>Yaz ve Yerini Ayırma</a:t>
            </a:r>
          </a:p>
        </p:txBody>
      </p:sp>
      <p:sp>
        <p:nvSpPr>
          <p:cNvPr id="3" name="İçerik Yer Tutucusu 2">
            <a:extLst>
              <a:ext uri="{FF2B5EF4-FFF2-40B4-BE49-F238E27FC236}">
                <a16:creationId xmlns:a16="http://schemas.microsoft.com/office/drawing/2014/main" id="{519F5F12-B1BC-4C4F-9D11-81ECFDA59F3C}"/>
              </a:ext>
            </a:extLst>
          </p:cNvPr>
          <p:cNvSpPr>
            <a:spLocks noGrp="1"/>
          </p:cNvSpPr>
          <p:nvPr>
            <p:ph idx="1"/>
          </p:nvPr>
        </p:nvSpPr>
        <p:spPr>
          <a:xfrm>
            <a:off x="4624539" y="1981200"/>
            <a:ext cx="7295612" cy="4195763"/>
          </a:xfrm>
        </p:spPr>
        <p:txBody>
          <a:bodyPr/>
          <a:lstStyle/>
          <a:p>
            <a:pPr marL="0" indent="0">
              <a:buNone/>
            </a:pPr>
            <a:r>
              <a:rPr lang="tr-TR" dirty="0"/>
              <a:t>Bu yöntem uygulandığında yazılan veri önbelleğe getirilmez. </a:t>
            </a:r>
          </a:p>
          <a:p>
            <a:pPr marL="0" indent="0">
              <a:buNone/>
            </a:pPr>
            <a:r>
              <a:rPr lang="tr-TR" dirty="0"/>
              <a:t>Eğer veriye tekrar erişilmeyecekse önbellekte yer kaplaması ya da diğer kullanılan verileri çıkarmasının önüne geçilir.</a:t>
            </a:r>
          </a:p>
        </p:txBody>
      </p:sp>
      <p:sp>
        <p:nvSpPr>
          <p:cNvPr id="4" name="Slayt Numarası Yer Tutucusu 3">
            <a:extLst>
              <a:ext uri="{FF2B5EF4-FFF2-40B4-BE49-F238E27FC236}">
                <a16:creationId xmlns:a16="http://schemas.microsoft.com/office/drawing/2014/main" id="{95FF1DCE-570E-4DFA-AACD-7D6E783218F6}"/>
              </a:ext>
            </a:extLst>
          </p:cNvPr>
          <p:cNvSpPr>
            <a:spLocks noGrp="1"/>
          </p:cNvSpPr>
          <p:nvPr>
            <p:ph type="sldNum" sz="quarter" idx="12"/>
          </p:nvPr>
        </p:nvSpPr>
        <p:spPr/>
        <p:txBody>
          <a:bodyPr/>
          <a:lstStyle/>
          <a:p>
            <a:fld id="{320A84BC-3F9E-4B08-9743-FC4E27FA5126}" type="slidenum">
              <a:rPr lang="tr-TR" smtClean="0"/>
              <a:t>32</a:t>
            </a:fld>
            <a:endParaRPr lang="tr-TR"/>
          </a:p>
        </p:txBody>
      </p:sp>
      <p:grpSp>
        <p:nvGrpSpPr>
          <p:cNvPr id="5" name="Grup 4">
            <a:extLst>
              <a:ext uri="{FF2B5EF4-FFF2-40B4-BE49-F238E27FC236}">
                <a16:creationId xmlns:a16="http://schemas.microsoft.com/office/drawing/2014/main" id="{BE925DAF-9398-4459-892B-A4E8D0C593F4}"/>
              </a:ext>
            </a:extLst>
          </p:cNvPr>
          <p:cNvGrpSpPr/>
          <p:nvPr/>
        </p:nvGrpSpPr>
        <p:grpSpPr>
          <a:xfrm>
            <a:off x="621957" y="1712593"/>
            <a:ext cx="3868081" cy="3909731"/>
            <a:chOff x="536232" y="1698502"/>
            <a:chExt cx="3868081" cy="3909731"/>
          </a:xfrm>
        </p:grpSpPr>
        <p:sp>
          <p:nvSpPr>
            <p:cNvPr id="6" name="Dikdörtgen 5">
              <a:extLst>
                <a:ext uri="{FF2B5EF4-FFF2-40B4-BE49-F238E27FC236}">
                  <a16:creationId xmlns:a16="http://schemas.microsoft.com/office/drawing/2014/main" id="{FDA5522A-7751-44DB-B952-0D667985BD60}"/>
                </a:ext>
              </a:extLst>
            </p:cNvPr>
            <p:cNvSpPr/>
            <p:nvPr/>
          </p:nvSpPr>
          <p:spPr>
            <a:xfrm>
              <a:off x="1662348" y="1698502"/>
              <a:ext cx="2011218" cy="860978"/>
            </a:xfrm>
            <a:prstGeom prst="rect">
              <a:avLst/>
            </a:prstGeom>
            <a:solidFill>
              <a:schemeClr val="bg2">
                <a:lumMod val="75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İşlemci</a:t>
              </a:r>
            </a:p>
          </p:txBody>
        </p:sp>
        <p:sp>
          <p:nvSpPr>
            <p:cNvPr id="7" name="Dikdörtgen 6">
              <a:extLst>
                <a:ext uri="{FF2B5EF4-FFF2-40B4-BE49-F238E27FC236}">
                  <a16:creationId xmlns:a16="http://schemas.microsoft.com/office/drawing/2014/main" id="{80947CDB-5EA8-428C-8A45-9E567116C890}"/>
                </a:ext>
              </a:extLst>
            </p:cNvPr>
            <p:cNvSpPr/>
            <p:nvPr/>
          </p:nvSpPr>
          <p:spPr>
            <a:xfrm>
              <a:off x="1786808" y="2806110"/>
              <a:ext cx="1762298" cy="1121271"/>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tr-TR" sz="2800" b="1" i="1" dirty="0">
                  <a:solidFill>
                    <a:schemeClr val="tx1"/>
                  </a:solidFill>
                </a:rPr>
                <a:t>Önbellek</a:t>
              </a:r>
            </a:p>
          </p:txBody>
        </p:sp>
        <p:sp>
          <p:nvSpPr>
            <p:cNvPr id="8" name="Dikdörtgen 7">
              <a:extLst>
                <a:ext uri="{FF2B5EF4-FFF2-40B4-BE49-F238E27FC236}">
                  <a16:creationId xmlns:a16="http://schemas.microsoft.com/office/drawing/2014/main" id="{0B7C6474-19BD-42E7-BBE7-FDED9BB92AB2}"/>
                </a:ext>
              </a:extLst>
            </p:cNvPr>
            <p:cNvSpPr/>
            <p:nvPr/>
          </p:nvSpPr>
          <p:spPr>
            <a:xfrm>
              <a:off x="1371863" y="4354944"/>
              <a:ext cx="2592185" cy="867177"/>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tr-TR" sz="2800" b="1" i="1" dirty="0">
                  <a:solidFill>
                    <a:schemeClr val="tx1"/>
                  </a:solidFill>
                </a:rPr>
                <a:t>Bellek</a:t>
              </a:r>
            </a:p>
          </p:txBody>
        </p:sp>
        <p:sp>
          <p:nvSpPr>
            <p:cNvPr id="9" name="Metin kutusu 8">
              <a:extLst>
                <a:ext uri="{FF2B5EF4-FFF2-40B4-BE49-F238E27FC236}">
                  <a16:creationId xmlns:a16="http://schemas.microsoft.com/office/drawing/2014/main" id="{57464AF9-3E2D-473F-B77D-1900767E3DC8}"/>
                </a:ext>
              </a:extLst>
            </p:cNvPr>
            <p:cNvSpPr txBox="1"/>
            <p:nvPr/>
          </p:nvSpPr>
          <p:spPr>
            <a:xfrm>
              <a:off x="1097855" y="5238901"/>
              <a:ext cx="3306458" cy="369332"/>
            </a:xfrm>
            <a:prstGeom prst="rect">
              <a:avLst/>
            </a:prstGeom>
            <a:noFill/>
          </p:spPr>
          <p:txBody>
            <a:bodyPr wrap="square" rtlCol="0">
              <a:spAutoFit/>
            </a:bodyPr>
            <a:lstStyle/>
            <a:p>
              <a:pPr algn="ctr"/>
              <a:r>
                <a:rPr lang="tr-TR" b="1"/>
                <a:t>Bellek Hiyerarşisi</a:t>
              </a:r>
            </a:p>
          </p:txBody>
        </p:sp>
        <p:sp>
          <p:nvSpPr>
            <p:cNvPr id="10" name="Dikdörtgen 9">
              <a:extLst>
                <a:ext uri="{FF2B5EF4-FFF2-40B4-BE49-F238E27FC236}">
                  <a16:creationId xmlns:a16="http://schemas.microsoft.com/office/drawing/2014/main" id="{183B7DAD-1E3A-4A3D-A4A3-138AF98FEB3A}"/>
                </a:ext>
              </a:extLst>
            </p:cNvPr>
            <p:cNvSpPr/>
            <p:nvPr/>
          </p:nvSpPr>
          <p:spPr>
            <a:xfrm>
              <a:off x="536232" y="2141220"/>
              <a:ext cx="991615" cy="257695"/>
            </a:xfrm>
            <a:prstGeom prst="rect">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Adres</a:t>
              </a:r>
            </a:p>
          </p:txBody>
        </p:sp>
        <p:cxnSp>
          <p:nvCxnSpPr>
            <p:cNvPr id="11" name="Bağlayıcı: Dirsek 10">
              <a:extLst>
                <a:ext uri="{FF2B5EF4-FFF2-40B4-BE49-F238E27FC236}">
                  <a16:creationId xmlns:a16="http://schemas.microsoft.com/office/drawing/2014/main" id="{A3750D32-6002-48A1-ABC7-C00994A5A166}"/>
                </a:ext>
              </a:extLst>
            </p:cNvPr>
            <p:cNvCxnSpPr>
              <a:cxnSpLocks/>
              <a:stCxn id="10" idx="2"/>
              <a:endCxn id="7" idx="1"/>
            </p:cNvCxnSpPr>
            <p:nvPr/>
          </p:nvCxnSpPr>
          <p:spPr>
            <a:xfrm rot="16200000" flipH="1">
              <a:off x="925509" y="2505446"/>
              <a:ext cx="967831" cy="75476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Grafik 11" descr="Rozet Çarpı">
            <a:extLst>
              <a:ext uri="{FF2B5EF4-FFF2-40B4-BE49-F238E27FC236}">
                <a16:creationId xmlns:a16="http://schemas.microsoft.com/office/drawing/2014/main" id="{484F712F-CB35-4F27-ADD2-C85B21C90F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410" y="3134328"/>
            <a:ext cx="581660" cy="581660"/>
          </a:xfrm>
          <a:prstGeom prst="rect">
            <a:avLst/>
          </a:prstGeom>
        </p:spPr>
      </p:pic>
      <p:sp>
        <p:nvSpPr>
          <p:cNvPr id="13" name="Dikdörtgen 12">
            <a:extLst>
              <a:ext uri="{FF2B5EF4-FFF2-40B4-BE49-F238E27FC236}">
                <a16:creationId xmlns:a16="http://schemas.microsoft.com/office/drawing/2014/main" id="{98F29C6C-05F2-4021-A6EA-8714DE55AB3A}"/>
              </a:ext>
            </a:extLst>
          </p:cNvPr>
          <p:cNvSpPr/>
          <p:nvPr/>
        </p:nvSpPr>
        <p:spPr>
          <a:xfrm>
            <a:off x="1457588" y="4875540"/>
            <a:ext cx="2592185" cy="197223"/>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4" name="Düz Ok Bağlayıcısı 13">
            <a:extLst>
              <a:ext uri="{FF2B5EF4-FFF2-40B4-BE49-F238E27FC236}">
                <a16:creationId xmlns:a16="http://schemas.microsoft.com/office/drawing/2014/main" id="{41ECA65D-F1FE-4BE4-94D4-41C5A2B02E2A}"/>
              </a:ext>
            </a:extLst>
          </p:cNvPr>
          <p:cNvCxnSpPr>
            <a:cxnSpLocks/>
          </p:cNvCxnSpPr>
          <p:nvPr/>
        </p:nvCxnSpPr>
        <p:spPr>
          <a:xfrm flipH="1">
            <a:off x="2753680" y="3934316"/>
            <a:ext cx="1" cy="427563"/>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Dikdörtgen 17">
            <a:extLst>
              <a:ext uri="{FF2B5EF4-FFF2-40B4-BE49-F238E27FC236}">
                <a16:creationId xmlns:a16="http://schemas.microsoft.com/office/drawing/2014/main" id="{FD1ECC9B-32E4-4A83-A983-B6E047AEEA08}"/>
              </a:ext>
            </a:extLst>
          </p:cNvPr>
          <p:cNvSpPr/>
          <p:nvPr/>
        </p:nvSpPr>
        <p:spPr>
          <a:xfrm>
            <a:off x="1457587" y="4857750"/>
            <a:ext cx="2592185" cy="223403"/>
          </a:xfrm>
          <a:prstGeom prst="rect">
            <a:avLst/>
          </a:prstGeom>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05088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5D17-9474-4373-96A7-995F9DDA4AF0}"/>
              </a:ext>
            </a:extLst>
          </p:cNvPr>
          <p:cNvSpPr>
            <a:spLocks noGrp="1"/>
          </p:cNvSpPr>
          <p:nvPr>
            <p:ph type="title"/>
          </p:nvPr>
        </p:nvSpPr>
        <p:spPr/>
        <p:txBody>
          <a:bodyPr/>
          <a:lstStyle/>
          <a:p>
            <a:r>
              <a:rPr lang="tr-TR" dirty="0">
                <a:cs typeface="Calibri Light"/>
              </a:rPr>
              <a:t>Çok Seviyeli Önbellekler</a:t>
            </a:r>
            <a:endParaRPr lang="tr-TR" dirty="0"/>
          </a:p>
        </p:txBody>
      </p:sp>
      <p:sp>
        <p:nvSpPr>
          <p:cNvPr id="3" name="Content Placeholder 2">
            <a:extLst>
              <a:ext uri="{FF2B5EF4-FFF2-40B4-BE49-F238E27FC236}">
                <a16:creationId xmlns:a16="http://schemas.microsoft.com/office/drawing/2014/main" id="{BE42EA95-2CEE-49C6-9FC2-1838AAD667B4}"/>
              </a:ext>
            </a:extLst>
          </p:cNvPr>
          <p:cNvSpPr>
            <a:spLocks noGrp="1"/>
          </p:cNvSpPr>
          <p:nvPr>
            <p:ph idx="1"/>
          </p:nvPr>
        </p:nvSpPr>
        <p:spPr>
          <a:xfrm>
            <a:off x="5686425" y="1235676"/>
            <a:ext cx="6233726" cy="4941287"/>
          </a:xfrm>
        </p:spPr>
        <p:txBody>
          <a:bodyPr/>
          <a:lstStyle/>
          <a:p>
            <a:pPr marL="0" indent="0">
              <a:buNone/>
            </a:pPr>
            <a:r>
              <a:rPr lang="tr-TR" dirty="0"/>
              <a:t>Önbellek ana belleğe gidişte yaşanan gecikmeyi kapatmak için kullanılır.</a:t>
            </a:r>
          </a:p>
          <a:p>
            <a:pPr marL="0" indent="0">
              <a:buNone/>
            </a:pPr>
            <a:r>
              <a:rPr lang="tr-TR" dirty="0"/>
              <a:t>Ancak aranan veri önbellekte bulunmadığı zaman yaşanan bulamama gecikmesi hala çok yüksek olabilir.</a:t>
            </a:r>
          </a:p>
          <a:p>
            <a:pPr marL="0" indent="0">
              <a:buNone/>
            </a:pPr>
            <a:endParaRPr lang="tr-TR" dirty="0"/>
          </a:p>
          <a:p>
            <a:pPr marL="0" indent="0">
              <a:buNone/>
            </a:pPr>
            <a:r>
              <a:rPr lang="tr-TR" dirty="0"/>
              <a:t>İkinci seviye önbellek bulunması önbellekte aradığımız veriyi bulamadığımızda yaşadığımız gecikmeyi azaltır.</a:t>
            </a:r>
          </a:p>
        </p:txBody>
      </p:sp>
      <p:sp>
        <p:nvSpPr>
          <p:cNvPr id="4" name="Slayt Numarası Yer Tutucusu 3">
            <a:extLst>
              <a:ext uri="{FF2B5EF4-FFF2-40B4-BE49-F238E27FC236}">
                <a16:creationId xmlns:a16="http://schemas.microsoft.com/office/drawing/2014/main" id="{4F471382-F29F-40C7-ABCA-DD3B78E4BBC9}"/>
              </a:ext>
            </a:extLst>
          </p:cNvPr>
          <p:cNvSpPr>
            <a:spLocks noGrp="1"/>
          </p:cNvSpPr>
          <p:nvPr>
            <p:ph type="sldNum" sz="quarter" idx="12"/>
          </p:nvPr>
        </p:nvSpPr>
        <p:spPr/>
        <p:txBody>
          <a:bodyPr/>
          <a:lstStyle/>
          <a:p>
            <a:fld id="{320A84BC-3F9E-4B08-9743-FC4E27FA5126}" type="slidenum">
              <a:rPr lang="tr-TR" smtClean="0"/>
              <a:t>33</a:t>
            </a:fld>
            <a:endParaRPr lang="tr-TR"/>
          </a:p>
        </p:txBody>
      </p:sp>
      <p:sp>
        <p:nvSpPr>
          <p:cNvPr id="5" name="Dikdörtgen 4">
            <a:extLst>
              <a:ext uri="{FF2B5EF4-FFF2-40B4-BE49-F238E27FC236}">
                <a16:creationId xmlns:a16="http://schemas.microsoft.com/office/drawing/2014/main" id="{CFAA0D2C-046C-41A0-A4B5-361A4C785AF1}"/>
              </a:ext>
            </a:extLst>
          </p:cNvPr>
          <p:cNvSpPr/>
          <p:nvPr/>
        </p:nvSpPr>
        <p:spPr>
          <a:xfrm>
            <a:off x="1624248" y="1298186"/>
            <a:ext cx="2011218" cy="860978"/>
          </a:xfrm>
          <a:prstGeom prst="rect">
            <a:avLst/>
          </a:prstGeom>
          <a:solidFill>
            <a:schemeClr val="bg2">
              <a:lumMod val="75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İşlemci</a:t>
            </a:r>
          </a:p>
        </p:txBody>
      </p:sp>
      <p:sp>
        <p:nvSpPr>
          <p:cNvPr id="6" name="Dikdörtgen 5">
            <a:extLst>
              <a:ext uri="{FF2B5EF4-FFF2-40B4-BE49-F238E27FC236}">
                <a16:creationId xmlns:a16="http://schemas.microsoft.com/office/drawing/2014/main" id="{20B7A791-870D-45E4-860A-0866A8871CE8}"/>
              </a:ext>
            </a:extLst>
          </p:cNvPr>
          <p:cNvSpPr/>
          <p:nvPr/>
        </p:nvSpPr>
        <p:spPr>
          <a:xfrm>
            <a:off x="1748708" y="2405795"/>
            <a:ext cx="1762298" cy="64172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Önbellek</a:t>
            </a:r>
          </a:p>
        </p:txBody>
      </p:sp>
      <p:sp>
        <p:nvSpPr>
          <p:cNvPr id="7" name="Dikdörtgen 6">
            <a:extLst>
              <a:ext uri="{FF2B5EF4-FFF2-40B4-BE49-F238E27FC236}">
                <a16:creationId xmlns:a16="http://schemas.microsoft.com/office/drawing/2014/main" id="{6262A2D6-D4FD-4F07-878E-F524356ECB8B}"/>
              </a:ext>
            </a:extLst>
          </p:cNvPr>
          <p:cNvSpPr/>
          <p:nvPr/>
        </p:nvSpPr>
        <p:spPr>
          <a:xfrm>
            <a:off x="1337409" y="5033908"/>
            <a:ext cx="2592185" cy="1050588"/>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a:solidFill>
                  <a:schemeClr val="tx1"/>
                </a:solidFill>
              </a:rPr>
              <a:t>Bellek</a:t>
            </a:r>
          </a:p>
        </p:txBody>
      </p:sp>
      <p:sp>
        <p:nvSpPr>
          <p:cNvPr id="8" name="Metin kutusu 7">
            <a:extLst>
              <a:ext uri="{FF2B5EF4-FFF2-40B4-BE49-F238E27FC236}">
                <a16:creationId xmlns:a16="http://schemas.microsoft.com/office/drawing/2014/main" id="{41DB8451-A95F-4A85-9ADA-E887C71CD04C}"/>
              </a:ext>
            </a:extLst>
          </p:cNvPr>
          <p:cNvSpPr txBox="1"/>
          <p:nvPr/>
        </p:nvSpPr>
        <p:spPr>
          <a:xfrm>
            <a:off x="1096650" y="6105676"/>
            <a:ext cx="3306458" cy="369332"/>
          </a:xfrm>
          <a:prstGeom prst="rect">
            <a:avLst/>
          </a:prstGeom>
          <a:noFill/>
        </p:spPr>
        <p:txBody>
          <a:bodyPr wrap="square" rtlCol="0">
            <a:spAutoFit/>
          </a:bodyPr>
          <a:lstStyle/>
          <a:p>
            <a:pPr algn="ctr"/>
            <a:r>
              <a:rPr lang="tr-TR" b="1"/>
              <a:t>Bellek Hiyerarşisi</a:t>
            </a:r>
          </a:p>
        </p:txBody>
      </p:sp>
      <p:sp>
        <p:nvSpPr>
          <p:cNvPr id="9" name="Dikdörtgen 8">
            <a:extLst>
              <a:ext uri="{FF2B5EF4-FFF2-40B4-BE49-F238E27FC236}">
                <a16:creationId xmlns:a16="http://schemas.microsoft.com/office/drawing/2014/main" id="{672C1082-1840-443F-91F7-03EDE66B9568}"/>
              </a:ext>
            </a:extLst>
          </p:cNvPr>
          <p:cNvSpPr/>
          <p:nvPr/>
        </p:nvSpPr>
        <p:spPr>
          <a:xfrm>
            <a:off x="498132" y="1740904"/>
            <a:ext cx="991615" cy="257695"/>
          </a:xfrm>
          <a:prstGeom prst="rect">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Adres</a:t>
            </a:r>
          </a:p>
        </p:txBody>
      </p:sp>
      <p:cxnSp>
        <p:nvCxnSpPr>
          <p:cNvPr id="10" name="Bağlayıcı: Dirsek 9">
            <a:extLst>
              <a:ext uri="{FF2B5EF4-FFF2-40B4-BE49-F238E27FC236}">
                <a16:creationId xmlns:a16="http://schemas.microsoft.com/office/drawing/2014/main" id="{3A5B2810-2D9D-4CC1-AB7B-0D6FAC2EFBCB}"/>
              </a:ext>
            </a:extLst>
          </p:cNvPr>
          <p:cNvCxnSpPr>
            <a:cxnSpLocks/>
            <a:stCxn id="9" idx="2"/>
            <a:endCxn id="6" idx="1"/>
          </p:cNvCxnSpPr>
          <p:nvPr/>
        </p:nvCxnSpPr>
        <p:spPr>
          <a:xfrm rot="16200000" flipH="1">
            <a:off x="1007295" y="1985244"/>
            <a:ext cx="728059" cy="75476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Grafik 10" descr="Rozet Çarpı">
            <a:extLst>
              <a:ext uri="{FF2B5EF4-FFF2-40B4-BE49-F238E27FC236}">
                <a16:creationId xmlns:a16="http://schemas.microsoft.com/office/drawing/2014/main" id="{61F436AB-6B22-40B7-BB7A-26118398FF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5642" y="2414212"/>
            <a:ext cx="581660" cy="581660"/>
          </a:xfrm>
          <a:prstGeom prst="rect">
            <a:avLst/>
          </a:prstGeom>
        </p:spPr>
      </p:pic>
      <p:sp>
        <p:nvSpPr>
          <p:cNvPr id="13" name="Metin kutusu 12">
            <a:extLst>
              <a:ext uri="{FF2B5EF4-FFF2-40B4-BE49-F238E27FC236}">
                <a16:creationId xmlns:a16="http://schemas.microsoft.com/office/drawing/2014/main" id="{E987D053-10BD-448B-9158-E832988EF0BF}"/>
              </a:ext>
            </a:extLst>
          </p:cNvPr>
          <p:cNvSpPr txBox="1"/>
          <p:nvPr/>
        </p:nvSpPr>
        <p:spPr>
          <a:xfrm>
            <a:off x="4366213" y="2414212"/>
            <a:ext cx="1320212" cy="646331"/>
          </a:xfrm>
          <a:prstGeom prst="rect">
            <a:avLst/>
          </a:prstGeom>
          <a:noFill/>
        </p:spPr>
        <p:txBody>
          <a:bodyPr wrap="square" rtlCol="0">
            <a:spAutoFit/>
          </a:bodyPr>
          <a:lstStyle/>
          <a:p>
            <a:r>
              <a:rPr lang="tr-TR" b="1" i="1" dirty="0"/>
              <a:t>Bulamama gecikmesi</a:t>
            </a:r>
          </a:p>
        </p:txBody>
      </p:sp>
      <p:sp>
        <p:nvSpPr>
          <p:cNvPr id="16" name="Metin kutusu 15">
            <a:extLst>
              <a:ext uri="{FF2B5EF4-FFF2-40B4-BE49-F238E27FC236}">
                <a16:creationId xmlns:a16="http://schemas.microsoft.com/office/drawing/2014/main" id="{C7832FCE-0D6D-4330-9880-2CA3D5A5B280}"/>
              </a:ext>
            </a:extLst>
          </p:cNvPr>
          <p:cNvSpPr txBox="1"/>
          <p:nvPr/>
        </p:nvSpPr>
        <p:spPr>
          <a:xfrm>
            <a:off x="2487941" y="3350445"/>
            <a:ext cx="523875" cy="1200329"/>
          </a:xfrm>
          <a:prstGeom prst="rect">
            <a:avLst/>
          </a:prstGeom>
          <a:noFill/>
        </p:spPr>
        <p:txBody>
          <a:bodyPr wrap="square" rtlCol="0">
            <a:spAutoFit/>
          </a:bodyPr>
          <a:lstStyle/>
          <a:p>
            <a:r>
              <a:rPr lang="tr-TR" sz="2400" dirty="0"/>
              <a:t>.</a:t>
            </a:r>
          </a:p>
          <a:p>
            <a:r>
              <a:rPr lang="tr-TR" sz="2400" dirty="0"/>
              <a:t>.</a:t>
            </a:r>
          </a:p>
          <a:p>
            <a:r>
              <a:rPr lang="tr-TR" sz="2400" dirty="0"/>
              <a:t>.</a:t>
            </a:r>
          </a:p>
        </p:txBody>
      </p:sp>
      <p:sp>
        <p:nvSpPr>
          <p:cNvPr id="15" name="Dikdörtgen 14">
            <a:extLst>
              <a:ext uri="{FF2B5EF4-FFF2-40B4-BE49-F238E27FC236}">
                <a16:creationId xmlns:a16="http://schemas.microsoft.com/office/drawing/2014/main" id="{17557DBD-75E5-4710-BDE2-A0146B814F76}"/>
              </a:ext>
            </a:extLst>
          </p:cNvPr>
          <p:cNvSpPr/>
          <p:nvPr/>
        </p:nvSpPr>
        <p:spPr>
          <a:xfrm>
            <a:off x="1537477" y="3565279"/>
            <a:ext cx="2325895" cy="950871"/>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2. Seviye Önbellek</a:t>
            </a:r>
          </a:p>
        </p:txBody>
      </p:sp>
      <p:sp>
        <p:nvSpPr>
          <p:cNvPr id="17" name="Metin kutusu 16">
            <a:extLst>
              <a:ext uri="{FF2B5EF4-FFF2-40B4-BE49-F238E27FC236}">
                <a16:creationId xmlns:a16="http://schemas.microsoft.com/office/drawing/2014/main" id="{235C0F80-642C-4FE4-BCFD-EC567705F44A}"/>
              </a:ext>
            </a:extLst>
          </p:cNvPr>
          <p:cNvSpPr txBox="1"/>
          <p:nvPr/>
        </p:nvSpPr>
        <p:spPr>
          <a:xfrm>
            <a:off x="4040250" y="3543084"/>
            <a:ext cx="1513731" cy="923330"/>
          </a:xfrm>
          <a:prstGeom prst="rect">
            <a:avLst/>
          </a:prstGeom>
          <a:noFill/>
        </p:spPr>
        <p:txBody>
          <a:bodyPr wrap="square" rtlCol="0">
            <a:spAutoFit/>
          </a:bodyPr>
          <a:lstStyle/>
          <a:p>
            <a:r>
              <a:rPr lang="tr-TR" b="1" i="1" dirty="0"/>
              <a:t>Ana bellekten daha hızlı</a:t>
            </a:r>
          </a:p>
        </p:txBody>
      </p:sp>
    </p:spTree>
    <p:extLst>
      <p:ext uri="{BB962C8B-B14F-4D97-AF65-F5344CB8AC3E}">
        <p14:creationId xmlns:p14="http://schemas.microsoft.com/office/powerpoint/2010/main" val="353717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2CAC9A-D2FE-498F-878E-02D867B66F8F}"/>
              </a:ext>
            </a:extLst>
          </p:cNvPr>
          <p:cNvSpPr>
            <a:spLocks noGrp="1"/>
          </p:cNvSpPr>
          <p:nvPr>
            <p:ph type="title"/>
          </p:nvPr>
        </p:nvSpPr>
        <p:spPr/>
        <p:txBody>
          <a:bodyPr/>
          <a:lstStyle/>
          <a:p>
            <a:r>
              <a:rPr lang="tr-TR" dirty="0"/>
              <a:t>Çok Seviyeli Önbellekler</a:t>
            </a:r>
          </a:p>
        </p:txBody>
      </p:sp>
      <p:sp>
        <p:nvSpPr>
          <p:cNvPr id="3" name="İçerik Yer Tutucusu 2">
            <a:extLst>
              <a:ext uri="{FF2B5EF4-FFF2-40B4-BE49-F238E27FC236}">
                <a16:creationId xmlns:a16="http://schemas.microsoft.com/office/drawing/2014/main" id="{912258BE-57AB-451C-A2EC-7645970DA400}"/>
              </a:ext>
            </a:extLst>
          </p:cNvPr>
          <p:cNvSpPr>
            <a:spLocks noGrp="1"/>
          </p:cNvSpPr>
          <p:nvPr>
            <p:ph idx="1"/>
          </p:nvPr>
        </p:nvSpPr>
        <p:spPr>
          <a:xfrm>
            <a:off x="5029199" y="2514600"/>
            <a:ext cx="6890951" cy="3662363"/>
          </a:xfrm>
        </p:spPr>
        <p:txBody>
          <a:bodyPr/>
          <a:lstStyle/>
          <a:p>
            <a:pPr marL="0" indent="0">
              <a:buNone/>
            </a:pPr>
            <a:r>
              <a:rPr lang="tr-TR" b="1" dirty="0"/>
              <a:t>Çok seviyeli önbellek </a:t>
            </a:r>
            <a:r>
              <a:rPr lang="tr-TR" dirty="0"/>
              <a:t>(-</a:t>
            </a:r>
            <a:r>
              <a:rPr lang="tr-TR" dirty="0" err="1"/>
              <a:t>ing.</a:t>
            </a:r>
            <a:r>
              <a:rPr lang="tr-TR" dirty="0"/>
              <a:t> </a:t>
            </a:r>
            <a:r>
              <a:rPr lang="tr-TR" dirty="0" err="1"/>
              <a:t>multilevel</a:t>
            </a:r>
            <a:r>
              <a:rPr lang="tr-TR" dirty="0"/>
              <a:t> </a:t>
            </a:r>
            <a:r>
              <a:rPr lang="tr-TR" dirty="0" err="1"/>
              <a:t>cache</a:t>
            </a:r>
            <a:r>
              <a:rPr lang="tr-TR" dirty="0"/>
              <a:t>) sisteminde bellek hiyerarşisinde birden fazla seviye önbellek bulunur.</a:t>
            </a:r>
          </a:p>
        </p:txBody>
      </p:sp>
      <p:sp>
        <p:nvSpPr>
          <p:cNvPr id="4" name="Slayt Numarası Yer Tutucusu 3">
            <a:extLst>
              <a:ext uri="{FF2B5EF4-FFF2-40B4-BE49-F238E27FC236}">
                <a16:creationId xmlns:a16="http://schemas.microsoft.com/office/drawing/2014/main" id="{58E28333-265E-4B6D-892E-B6C0CF5EA734}"/>
              </a:ext>
            </a:extLst>
          </p:cNvPr>
          <p:cNvSpPr>
            <a:spLocks noGrp="1"/>
          </p:cNvSpPr>
          <p:nvPr>
            <p:ph type="sldNum" sz="quarter" idx="12"/>
          </p:nvPr>
        </p:nvSpPr>
        <p:spPr/>
        <p:txBody>
          <a:bodyPr/>
          <a:lstStyle/>
          <a:p>
            <a:fld id="{320A84BC-3F9E-4B08-9743-FC4E27FA5126}" type="slidenum">
              <a:rPr lang="tr-TR" smtClean="0"/>
              <a:t>34</a:t>
            </a:fld>
            <a:endParaRPr lang="tr-TR"/>
          </a:p>
        </p:txBody>
      </p:sp>
      <p:sp>
        <p:nvSpPr>
          <p:cNvPr id="5" name="Dikdörtgen 4">
            <a:extLst>
              <a:ext uri="{FF2B5EF4-FFF2-40B4-BE49-F238E27FC236}">
                <a16:creationId xmlns:a16="http://schemas.microsoft.com/office/drawing/2014/main" id="{131E631C-7F0D-4441-8757-4F55839A3343}"/>
              </a:ext>
            </a:extLst>
          </p:cNvPr>
          <p:cNvSpPr/>
          <p:nvPr/>
        </p:nvSpPr>
        <p:spPr>
          <a:xfrm>
            <a:off x="1624248" y="1298186"/>
            <a:ext cx="2011218" cy="860978"/>
          </a:xfrm>
          <a:prstGeom prst="rect">
            <a:avLst/>
          </a:prstGeom>
          <a:solidFill>
            <a:schemeClr val="bg2">
              <a:lumMod val="75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İşlemci</a:t>
            </a:r>
          </a:p>
        </p:txBody>
      </p:sp>
      <p:sp>
        <p:nvSpPr>
          <p:cNvPr id="6" name="Dikdörtgen 5">
            <a:extLst>
              <a:ext uri="{FF2B5EF4-FFF2-40B4-BE49-F238E27FC236}">
                <a16:creationId xmlns:a16="http://schemas.microsoft.com/office/drawing/2014/main" id="{6FA4FCC2-9F32-4E3A-AEEB-E6B18160CB68}"/>
              </a:ext>
            </a:extLst>
          </p:cNvPr>
          <p:cNvSpPr/>
          <p:nvPr/>
        </p:nvSpPr>
        <p:spPr>
          <a:xfrm>
            <a:off x="1748708" y="2405795"/>
            <a:ext cx="1762298" cy="499330"/>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b="1" i="1" dirty="0">
                <a:solidFill>
                  <a:schemeClr val="tx1"/>
                </a:solidFill>
              </a:rPr>
              <a:t>1. Seviye Önbellek</a:t>
            </a:r>
          </a:p>
        </p:txBody>
      </p:sp>
      <p:sp>
        <p:nvSpPr>
          <p:cNvPr id="7" name="Dikdörtgen 6">
            <a:extLst>
              <a:ext uri="{FF2B5EF4-FFF2-40B4-BE49-F238E27FC236}">
                <a16:creationId xmlns:a16="http://schemas.microsoft.com/office/drawing/2014/main" id="{197E86BF-A623-4241-A087-471F777AE4AE}"/>
              </a:ext>
            </a:extLst>
          </p:cNvPr>
          <p:cNvSpPr/>
          <p:nvPr/>
        </p:nvSpPr>
        <p:spPr>
          <a:xfrm>
            <a:off x="1337409" y="5033908"/>
            <a:ext cx="2825016" cy="1050588"/>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a:solidFill>
                  <a:schemeClr val="tx1"/>
                </a:solidFill>
              </a:rPr>
              <a:t>Bellek</a:t>
            </a:r>
          </a:p>
        </p:txBody>
      </p:sp>
      <p:sp>
        <p:nvSpPr>
          <p:cNvPr id="8" name="Metin kutusu 7">
            <a:extLst>
              <a:ext uri="{FF2B5EF4-FFF2-40B4-BE49-F238E27FC236}">
                <a16:creationId xmlns:a16="http://schemas.microsoft.com/office/drawing/2014/main" id="{43CB9938-1629-4BC3-A454-567DA2BECBAF}"/>
              </a:ext>
            </a:extLst>
          </p:cNvPr>
          <p:cNvSpPr txBox="1"/>
          <p:nvPr/>
        </p:nvSpPr>
        <p:spPr>
          <a:xfrm>
            <a:off x="1096650" y="6105676"/>
            <a:ext cx="3306458" cy="369332"/>
          </a:xfrm>
          <a:prstGeom prst="rect">
            <a:avLst/>
          </a:prstGeom>
          <a:noFill/>
        </p:spPr>
        <p:txBody>
          <a:bodyPr wrap="square" rtlCol="0">
            <a:spAutoFit/>
          </a:bodyPr>
          <a:lstStyle/>
          <a:p>
            <a:pPr algn="ctr"/>
            <a:r>
              <a:rPr lang="tr-TR" b="1"/>
              <a:t>Bellek Hiyerarşisi</a:t>
            </a:r>
          </a:p>
        </p:txBody>
      </p:sp>
      <p:sp>
        <p:nvSpPr>
          <p:cNvPr id="9" name="Dikdörtgen 8">
            <a:extLst>
              <a:ext uri="{FF2B5EF4-FFF2-40B4-BE49-F238E27FC236}">
                <a16:creationId xmlns:a16="http://schemas.microsoft.com/office/drawing/2014/main" id="{6785254D-E690-4114-A039-BE57B12FA062}"/>
              </a:ext>
            </a:extLst>
          </p:cNvPr>
          <p:cNvSpPr/>
          <p:nvPr/>
        </p:nvSpPr>
        <p:spPr>
          <a:xfrm>
            <a:off x="1581565" y="3053405"/>
            <a:ext cx="2325895" cy="499331"/>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000" b="1" i="1" dirty="0">
                <a:solidFill>
                  <a:schemeClr val="tx1"/>
                </a:solidFill>
              </a:rPr>
              <a:t>2. Seviye Önbellek</a:t>
            </a:r>
          </a:p>
        </p:txBody>
      </p:sp>
      <p:sp>
        <p:nvSpPr>
          <p:cNvPr id="10" name="Dikdörtgen 9">
            <a:extLst>
              <a:ext uri="{FF2B5EF4-FFF2-40B4-BE49-F238E27FC236}">
                <a16:creationId xmlns:a16="http://schemas.microsoft.com/office/drawing/2014/main" id="{F10B72F2-1819-4255-9456-4E93DAB00C22}"/>
              </a:ext>
            </a:extLst>
          </p:cNvPr>
          <p:cNvSpPr/>
          <p:nvPr/>
        </p:nvSpPr>
        <p:spPr>
          <a:xfrm>
            <a:off x="1447799" y="3701016"/>
            <a:ext cx="2592185" cy="685281"/>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000" b="1" i="1" dirty="0">
                <a:solidFill>
                  <a:schemeClr val="tx1"/>
                </a:solidFill>
              </a:rPr>
              <a:t>3. Seviye Önbellek</a:t>
            </a:r>
          </a:p>
        </p:txBody>
      </p:sp>
      <p:sp>
        <p:nvSpPr>
          <p:cNvPr id="11" name="Metin kutusu 10">
            <a:extLst>
              <a:ext uri="{FF2B5EF4-FFF2-40B4-BE49-F238E27FC236}">
                <a16:creationId xmlns:a16="http://schemas.microsoft.com/office/drawing/2014/main" id="{F41F07BA-885E-4BAB-84B7-FFA2ED0AA928}"/>
              </a:ext>
            </a:extLst>
          </p:cNvPr>
          <p:cNvSpPr txBox="1"/>
          <p:nvPr/>
        </p:nvSpPr>
        <p:spPr>
          <a:xfrm>
            <a:off x="2536142" y="4485189"/>
            <a:ext cx="415498" cy="369332"/>
          </a:xfrm>
          <a:prstGeom prst="rect">
            <a:avLst/>
          </a:prstGeom>
          <a:noFill/>
        </p:spPr>
        <p:txBody>
          <a:bodyPr wrap="none" rtlCol="0">
            <a:spAutoFit/>
          </a:bodyPr>
          <a:lstStyle/>
          <a:p>
            <a:r>
              <a:rPr lang="tr-TR" dirty="0"/>
              <a:t>…</a:t>
            </a:r>
          </a:p>
        </p:txBody>
      </p:sp>
    </p:spTree>
    <p:extLst>
      <p:ext uri="{BB962C8B-B14F-4D97-AF65-F5344CB8AC3E}">
        <p14:creationId xmlns:p14="http://schemas.microsoft.com/office/powerpoint/2010/main" val="1844442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2EBD96-33FF-4A15-80D3-FFDB310130FA}"/>
              </a:ext>
            </a:extLst>
          </p:cNvPr>
          <p:cNvSpPr>
            <a:spLocks noGrp="1"/>
          </p:cNvSpPr>
          <p:nvPr>
            <p:ph type="title"/>
          </p:nvPr>
        </p:nvSpPr>
        <p:spPr/>
        <p:txBody>
          <a:bodyPr/>
          <a:lstStyle/>
          <a:p>
            <a:r>
              <a:rPr lang="tr-TR" dirty="0"/>
              <a:t>Alanda Yerellik</a:t>
            </a:r>
          </a:p>
        </p:txBody>
      </p:sp>
      <p:sp>
        <p:nvSpPr>
          <p:cNvPr id="3" name="İçerik Yer Tutucusu 2">
            <a:extLst>
              <a:ext uri="{FF2B5EF4-FFF2-40B4-BE49-F238E27FC236}">
                <a16:creationId xmlns:a16="http://schemas.microsoft.com/office/drawing/2014/main" id="{9EBF1D23-B665-4558-AFB8-639C96BD84E0}"/>
              </a:ext>
            </a:extLst>
          </p:cNvPr>
          <p:cNvSpPr>
            <a:spLocks noGrp="1"/>
          </p:cNvSpPr>
          <p:nvPr>
            <p:ph idx="1"/>
          </p:nvPr>
        </p:nvSpPr>
        <p:spPr>
          <a:xfrm>
            <a:off x="271849" y="1182014"/>
            <a:ext cx="6569525" cy="3184381"/>
          </a:xfrm>
        </p:spPr>
        <p:txBody>
          <a:bodyPr/>
          <a:lstStyle/>
          <a:p>
            <a:pPr marL="0" indent="0">
              <a:buNone/>
            </a:pPr>
            <a:r>
              <a:rPr lang="tr-TR" dirty="0" err="1">
                <a:latin typeface="Consolas" panose="020B0609020204030204" pitchFamily="49" charset="0"/>
              </a:rPr>
              <a:t>for</a:t>
            </a:r>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 =0;i&lt;</a:t>
            </a:r>
            <a:r>
              <a:rPr lang="tr-TR" dirty="0" err="1">
                <a:latin typeface="Consolas" panose="020B0609020204030204" pitchFamily="49" charset="0"/>
              </a:rPr>
              <a:t>N;i</a:t>
            </a:r>
            <a:r>
              <a:rPr lang="tr-TR" dirty="0">
                <a:latin typeface="Consolas" panose="020B0609020204030204" pitchFamily="49" charset="0"/>
              </a:rPr>
              <a:t>++) {</a:t>
            </a:r>
          </a:p>
          <a:p>
            <a:pPr marL="0" indent="0">
              <a:buNone/>
            </a:pPr>
            <a:r>
              <a:rPr lang="tr-TR" dirty="0">
                <a:latin typeface="Consolas" panose="020B0609020204030204" pitchFamily="49" charset="0"/>
              </a:rPr>
              <a:t>	B[i] = </a:t>
            </a:r>
            <a:r>
              <a:rPr lang="tr-TR" dirty="0">
                <a:solidFill>
                  <a:srgbClr val="FF0000"/>
                </a:solidFill>
                <a:latin typeface="Consolas" panose="020B0609020204030204" pitchFamily="49" charset="0"/>
              </a:rPr>
              <a:t>A[i]</a:t>
            </a:r>
            <a:r>
              <a:rPr lang="tr-TR" dirty="0">
                <a:latin typeface="Consolas" panose="020B0609020204030204" pitchFamily="49" charset="0"/>
              </a:rPr>
              <a:t> * 2;</a:t>
            </a:r>
          </a:p>
          <a:p>
            <a:pPr marL="0" indent="0">
              <a:buNone/>
            </a:pPr>
            <a:r>
              <a:rPr lang="tr-TR" dirty="0">
                <a:latin typeface="Consolas" panose="020B0609020204030204" pitchFamily="49" charset="0"/>
              </a:rPr>
              <a:t>}</a:t>
            </a:r>
          </a:p>
        </p:txBody>
      </p:sp>
      <p:sp>
        <p:nvSpPr>
          <p:cNvPr id="4" name="Slayt Numarası Yer Tutucusu 3">
            <a:extLst>
              <a:ext uri="{FF2B5EF4-FFF2-40B4-BE49-F238E27FC236}">
                <a16:creationId xmlns:a16="http://schemas.microsoft.com/office/drawing/2014/main" id="{F03B66CB-B066-4284-A291-08DEE957B8A9}"/>
              </a:ext>
            </a:extLst>
          </p:cNvPr>
          <p:cNvSpPr>
            <a:spLocks noGrp="1"/>
          </p:cNvSpPr>
          <p:nvPr>
            <p:ph type="sldNum" sz="quarter" idx="12"/>
          </p:nvPr>
        </p:nvSpPr>
        <p:spPr/>
        <p:txBody>
          <a:bodyPr/>
          <a:lstStyle/>
          <a:p>
            <a:fld id="{320A84BC-3F9E-4B08-9743-FC4E27FA5126}" type="slidenum">
              <a:rPr lang="tr-TR" smtClean="0"/>
              <a:t>35</a:t>
            </a:fld>
            <a:endParaRPr lang="tr-TR"/>
          </a:p>
        </p:txBody>
      </p:sp>
      <p:graphicFrame>
        <p:nvGraphicFramePr>
          <p:cNvPr id="6" name="Tablo 12">
            <a:extLst>
              <a:ext uri="{FF2B5EF4-FFF2-40B4-BE49-F238E27FC236}">
                <a16:creationId xmlns:a16="http://schemas.microsoft.com/office/drawing/2014/main" id="{3AD407CD-4A85-4077-9996-3C73E1B4D166}"/>
              </a:ext>
            </a:extLst>
          </p:cNvPr>
          <p:cNvGraphicFramePr>
            <a:graphicFrameLocks noGrp="1"/>
          </p:cNvGraphicFramePr>
          <p:nvPr/>
        </p:nvGraphicFramePr>
        <p:xfrm>
          <a:off x="271850" y="2732004"/>
          <a:ext cx="634508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3205983026"/>
                    </a:ext>
                  </a:extLst>
                </a:gridCol>
                <a:gridCol w="317254">
                  <a:extLst>
                    <a:ext uri="{9D8B030D-6E8A-4147-A177-3AD203B41FA5}">
                      <a16:colId xmlns:a16="http://schemas.microsoft.com/office/drawing/2014/main" val="423853829"/>
                    </a:ext>
                  </a:extLst>
                </a:gridCol>
                <a:gridCol w="317254">
                  <a:extLst>
                    <a:ext uri="{9D8B030D-6E8A-4147-A177-3AD203B41FA5}">
                      <a16:colId xmlns:a16="http://schemas.microsoft.com/office/drawing/2014/main" val="2573183194"/>
                    </a:ext>
                  </a:extLst>
                </a:gridCol>
                <a:gridCol w="317254">
                  <a:extLst>
                    <a:ext uri="{9D8B030D-6E8A-4147-A177-3AD203B41FA5}">
                      <a16:colId xmlns:a16="http://schemas.microsoft.com/office/drawing/2014/main" val="3318420591"/>
                    </a:ext>
                  </a:extLst>
                </a:gridCol>
                <a:gridCol w="317254">
                  <a:extLst>
                    <a:ext uri="{9D8B030D-6E8A-4147-A177-3AD203B41FA5}">
                      <a16:colId xmlns:a16="http://schemas.microsoft.com/office/drawing/2014/main" val="2935058824"/>
                    </a:ext>
                  </a:extLst>
                </a:gridCol>
                <a:gridCol w="317254">
                  <a:extLst>
                    <a:ext uri="{9D8B030D-6E8A-4147-A177-3AD203B41FA5}">
                      <a16:colId xmlns:a16="http://schemas.microsoft.com/office/drawing/2014/main" val="3596637905"/>
                    </a:ext>
                  </a:extLst>
                </a:gridCol>
                <a:gridCol w="317254">
                  <a:extLst>
                    <a:ext uri="{9D8B030D-6E8A-4147-A177-3AD203B41FA5}">
                      <a16:colId xmlns:a16="http://schemas.microsoft.com/office/drawing/2014/main" val="1050810957"/>
                    </a:ext>
                  </a:extLst>
                </a:gridCol>
                <a:gridCol w="317254">
                  <a:extLst>
                    <a:ext uri="{9D8B030D-6E8A-4147-A177-3AD203B41FA5}">
                      <a16:colId xmlns:a16="http://schemas.microsoft.com/office/drawing/2014/main" val="2197751384"/>
                    </a:ext>
                  </a:extLst>
                </a:gridCol>
                <a:gridCol w="317254">
                  <a:extLst>
                    <a:ext uri="{9D8B030D-6E8A-4147-A177-3AD203B41FA5}">
                      <a16:colId xmlns:a16="http://schemas.microsoft.com/office/drawing/2014/main" val="122118740"/>
                    </a:ext>
                  </a:extLst>
                </a:gridCol>
                <a:gridCol w="317254">
                  <a:extLst>
                    <a:ext uri="{9D8B030D-6E8A-4147-A177-3AD203B41FA5}">
                      <a16:colId xmlns:a16="http://schemas.microsoft.com/office/drawing/2014/main" val="2060719655"/>
                    </a:ext>
                  </a:extLst>
                </a:gridCol>
                <a:gridCol w="317254">
                  <a:extLst>
                    <a:ext uri="{9D8B030D-6E8A-4147-A177-3AD203B41FA5}">
                      <a16:colId xmlns:a16="http://schemas.microsoft.com/office/drawing/2014/main" val="1692520055"/>
                    </a:ext>
                  </a:extLst>
                </a:gridCol>
                <a:gridCol w="317254">
                  <a:extLst>
                    <a:ext uri="{9D8B030D-6E8A-4147-A177-3AD203B41FA5}">
                      <a16:colId xmlns:a16="http://schemas.microsoft.com/office/drawing/2014/main" val="1154608546"/>
                    </a:ext>
                  </a:extLst>
                </a:gridCol>
                <a:gridCol w="317254">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N</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sp>
        <p:nvSpPr>
          <p:cNvPr id="7" name="Metin kutusu 6">
            <a:extLst>
              <a:ext uri="{FF2B5EF4-FFF2-40B4-BE49-F238E27FC236}">
                <a16:creationId xmlns:a16="http://schemas.microsoft.com/office/drawing/2014/main" id="{0A26B70D-D18B-4514-98C8-41339D1D59B1}"/>
              </a:ext>
            </a:extLst>
          </p:cNvPr>
          <p:cNvSpPr txBox="1"/>
          <p:nvPr/>
        </p:nvSpPr>
        <p:spPr>
          <a:xfrm>
            <a:off x="2434010" y="2740096"/>
            <a:ext cx="4962699" cy="365760"/>
          </a:xfrm>
          <a:prstGeom prst="rect">
            <a:avLst/>
          </a:prstGeom>
          <a:noFill/>
        </p:spPr>
        <p:txBody>
          <a:bodyPr wrap="square" rtlCol="0">
            <a:spAutoFit/>
          </a:bodyPr>
          <a:lstStyle/>
          <a:p>
            <a:r>
              <a:rPr lang="tr-TR" dirty="0"/>
              <a:t>A: </a:t>
            </a:r>
            <a:r>
              <a:rPr lang="tr-TR" dirty="0" err="1"/>
              <a:t>integer</a:t>
            </a:r>
            <a:r>
              <a:rPr lang="tr-TR" dirty="0"/>
              <a:t> dizisi</a:t>
            </a:r>
          </a:p>
        </p:txBody>
      </p:sp>
      <p:graphicFrame>
        <p:nvGraphicFramePr>
          <p:cNvPr id="9" name="Tablo 7">
            <a:extLst>
              <a:ext uri="{FF2B5EF4-FFF2-40B4-BE49-F238E27FC236}">
                <a16:creationId xmlns:a16="http://schemas.microsoft.com/office/drawing/2014/main" id="{E4770B59-467A-4069-99B0-AE2B54F01B69}"/>
              </a:ext>
            </a:extLst>
          </p:cNvPr>
          <p:cNvGraphicFramePr>
            <a:graphicFrameLocks noGrp="1"/>
          </p:cNvGraphicFramePr>
          <p:nvPr/>
        </p:nvGraphicFramePr>
        <p:xfrm>
          <a:off x="7265323" y="2109687"/>
          <a:ext cx="4654827" cy="3298808"/>
        </p:xfrm>
        <a:graphic>
          <a:graphicData uri="http://schemas.openxmlformats.org/drawingml/2006/table">
            <a:tbl>
              <a:tblPr firstRow="1" bandRow="1">
                <a:tableStyleId>{0505E3EF-67EA-436B-97B2-0124C06EBD24}</a:tableStyleId>
              </a:tblPr>
              <a:tblGrid>
                <a:gridCol w="1354975">
                  <a:extLst>
                    <a:ext uri="{9D8B030D-6E8A-4147-A177-3AD203B41FA5}">
                      <a16:colId xmlns:a16="http://schemas.microsoft.com/office/drawing/2014/main" val="3819321008"/>
                    </a:ext>
                  </a:extLst>
                </a:gridCol>
                <a:gridCol w="382386">
                  <a:extLst>
                    <a:ext uri="{9D8B030D-6E8A-4147-A177-3AD203B41FA5}">
                      <a16:colId xmlns:a16="http://schemas.microsoft.com/office/drawing/2014/main" val="288280332"/>
                    </a:ext>
                  </a:extLst>
                </a:gridCol>
                <a:gridCol w="2917466">
                  <a:extLst>
                    <a:ext uri="{9D8B030D-6E8A-4147-A177-3AD203B41FA5}">
                      <a16:colId xmlns:a16="http://schemas.microsoft.com/office/drawing/2014/main" val="3719010146"/>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4027642"/>
                  </a:ext>
                </a:extLst>
              </a:tr>
            </a:tbl>
          </a:graphicData>
        </a:graphic>
      </p:graphicFrame>
      <p:sp>
        <p:nvSpPr>
          <p:cNvPr id="11" name="Metin kutusu 10">
            <a:extLst>
              <a:ext uri="{FF2B5EF4-FFF2-40B4-BE49-F238E27FC236}">
                <a16:creationId xmlns:a16="http://schemas.microsoft.com/office/drawing/2014/main" id="{899CAE96-0F1E-4105-93D1-1DD2A9585349}"/>
              </a:ext>
            </a:extLst>
          </p:cNvPr>
          <p:cNvSpPr txBox="1"/>
          <p:nvPr/>
        </p:nvSpPr>
        <p:spPr>
          <a:xfrm>
            <a:off x="7396709" y="1753544"/>
            <a:ext cx="1584347" cy="369332"/>
          </a:xfrm>
          <a:prstGeom prst="rect">
            <a:avLst/>
          </a:prstGeom>
          <a:noFill/>
        </p:spPr>
        <p:txBody>
          <a:bodyPr wrap="square" rtlCol="0">
            <a:spAutoFit/>
          </a:bodyPr>
          <a:lstStyle/>
          <a:p>
            <a:r>
              <a:rPr lang="tr-TR" b="1" dirty="0"/>
              <a:t>Etiket</a:t>
            </a:r>
          </a:p>
        </p:txBody>
      </p:sp>
      <p:sp>
        <p:nvSpPr>
          <p:cNvPr id="13" name="Metin kutusu 12">
            <a:extLst>
              <a:ext uri="{FF2B5EF4-FFF2-40B4-BE49-F238E27FC236}">
                <a16:creationId xmlns:a16="http://schemas.microsoft.com/office/drawing/2014/main" id="{ECE10503-60AC-4C12-BD9A-A72E5A1FDE66}"/>
              </a:ext>
            </a:extLst>
          </p:cNvPr>
          <p:cNvSpPr txBox="1"/>
          <p:nvPr/>
        </p:nvSpPr>
        <p:spPr>
          <a:xfrm>
            <a:off x="8610600" y="1724969"/>
            <a:ext cx="1112284" cy="369332"/>
          </a:xfrm>
          <a:prstGeom prst="rect">
            <a:avLst/>
          </a:prstGeom>
          <a:noFill/>
        </p:spPr>
        <p:txBody>
          <a:bodyPr wrap="square" rtlCol="0">
            <a:spAutoFit/>
          </a:bodyPr>
          <a:lstStyle/>
          <a:p>
            <a:r>
              <a:rPr lang="tr-TR" b="1" dirty="0"/>
              <a:t>G</a:t>
            </a:r>
          </a:p>
        </p:txBody>
      </p:sp>
      <p:sp>
        <p:nvSpPr>
          <p:cNvPr id="15" name="Metin kutusu 14">
            <a:extLst>
              <a:ext uri="{FF2B5EF4-FFF2-40B4-BE49-F238E27FC236}">
                <a16:creationId xmlns:a16="http://schemas.microsoft.com/office/drawing/2014/main" id="{67275026-A121-486C-B77B-C7E9E1026830}"/>
              </a:ext>
            </a:extLst>
          </p:cNvPr>
          <p:cNvSpPr txBox="1"/>
          <p:nvPr/>
        </p:nvSpPr>
        <p:spPr>
          <a:xfrm>
            <a:off x="7265323" y="1431745"/>
            <a:ext cx="4654826" cy="369332"/>
          </a:xfrm>
          <a:prstGeom prst="rect">
            <a:avLst/>
          </a:prstGeom>
          <a:noFill/>
        </p:spPr>
        <p:txBody>
          <a:bodyPr wrap="square" rtlCol="0">
            <a:spAutoFit/>
          </a:bodyPr>
          <a:lstStyle/>
          <a:p>
            <a:pPr algn="ctr"/>
            <a:r>
              <a:rPr lang="tr-TR" b="1" dirty="0"/>
              <a:t>Önbellek</a:t>
            </a:r>
          </a:p>
        </p:txBody>
      </p:sp>
      <p:cxnSp>
        <p:nvCxnSpPr>
          <p:cNvPr id="20" name="Bağlayıcı: Dirsek 19">
            <a:extLst>
              <a:ext uri="{FF2B5EF4-FFF2-40B4-BE49-F238E27FC236}">
                <a16:creationId xmlns:a16="http://schemas.microsoft.com/office/drawing/2014/main" id="{FD5AB133-EFE7-4341-A0DE-D643CA600673}"/>
              </a:ext>
            </a:extLst>
          </p:cNvPr>
          <p:cNvCxnSpPr/>
          <p:nvPr/>
        </p:nvCxnSpPr>
        <p:spPr>
          <a:xfrm>
            <a:off x="432262" y="3532104"/>
            <a:ext cx="6833061" cy="439671"/>
          </a:xfrm>
          <a:prstGeom prst="bentConnector3">
            <a:avLst>
              <a:gd name="adj1" fmla="val 24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0584A489-B879-4DDA-9893-AED12A21CBCD}"/>
              </a:ext>
            </a:extLst>
          </p:cNvPr>
          <p:cNvSpPr txBox="1"/>
          <p:nvPr/>
        </p:nvSpPr>
        <p:spPr>
          <a:xfrm>
            <a:off x="9034549" y="1770716"/>
            <a:ext cx="2885600" cy="369332"/>
          </a:xfrm>
          <a:prstGeom prst="rect">
            <a:avLst/>
          </a:prstGeom>
          <a:noFill/>
        </p:spPr>
        <p:txBody>
          <a:bodyPr wrap="square" rtlCol="0">
            <a:spAutoFit/>
          </a:bodyPr>
          <a:lstStyle/>
          <a:p>
            <a:pPr algn="ctr"/>
            <a:r>
              <a:rPr lang="tr-TR" b="1" dirty="0"/>
              <a:t>Veri Öbeği</a:t>
            </a:r>
          </a:p>
        </p:txBody>
      </p:sp>
      <p:sp>
        <p:nvSpPr>
          <p:cNvPr id="25" name="Dikdörtgen 24">
            <a:extLst>
              <a:ext uri="{FF2B5EF4-FFF2-40B4-BE49-F238E27FC236}">
                <a16:creationId xmlns:a16="http://schemas.microsoft.com/office/drawing/2014/main" id="{1A1A08FD-71C9-4F73-B0FB-E9C61304296C}"/>
              </a:ext>
            </a:extLst>
          </p:cNvPr>
          <p:cNvSpPr/>
          <p:nvPr/>
        </p:nvSpPr>
        <p:spPr>
          <a:xfrm>
            <a:off x="271849" y="3137484"/>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27" name="Dikdörtgen 26">
            <a:extLst>
              <a:ext uri="{FF2B5EF4-FFF2-40B4-BE49-F238E27FC236}">
                <a16:creationId xmlns:a16="http://schemas.microsoft.com/office/drawing/2014/main" id="{BFF23377-8FFF-4318-AFE8-BF5789C20527}"/>
              </a:ext>
            </a:extLst>
          </p:cNvPr>
          <p:cNvSpPr/>
          <p:nvPr/>
        </p:nvSpPr>
        <p:spPr>
          <a:xfrm>
            <a:off x="9017923" y="3774465"/>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29" name="Dikdörtgen 28">
            <a:extLst>
              <a:ext uri="{FF2B5EF4-FFF2-40B4-BE49-F238E27FC236}">
                <a16:creationId xmlns:a16="http://schemas.microsoft.com/office/drawing/2014/main" id="{8D772720-952D-429C-BC57-85C68C42D565}"/>
              </a:ext>
            </a:extLst>
          </p:cNvPr>
          <p:cNvSpPr/>
          <p:nvPr/>
        </p:nvSpPr>
        <p:spPr>
          <a:xfrm>
            <a:off x="599751" y="3140842"/>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1" name="Dikdörtgen 30">
            <a:extLst>
              <a:ext uri="{FF2B5EF4-FFF2-40B4-BE49-F238E27FC236}">
                <a16:creationId xmlns:a16="http://schemas.microsoft.com/office/drawing/2014/main" id="{B95BE3E9-E7DD-4A72-817E-DFDB2A0BE6AF}"/>
              </a:ext>
            </a:extLst>
          </p:cNvPr>
          <p:cNvSpPr/>
          <p:nvPr/>
        </p:nvSpPr>
        <p:spPr>
          <a:xfrm>
            <a:off x="9345825" y="3777823"/>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3" name="Dikdörtgen 32">
            <a:extLst>
              <a:ext uri="{FF2B5EF4-FFF2-40B4-BE49-F238E27FC236}">
                <a16:creationId xmlns:a16="http://schemas.microsoft.com/office/drawing/2014/main" id="{88F619E9-EAFE-4EC8-8B7F-17E2BE106548}"/>
              </a:ext>
            </a:extLst>
          </p:cNvPr>
          <p:cNvSpPr/>
          <p:nvPr/>
        </p:nvSpPr>
        <p:spPr>
          <a:xfrm>
            <a:off x="919340" y="3135894"/>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5" name="Dikdörtgen 34">
            <a:extLst>
              <a:ext uri="{FF2B5EF4-FFF2-40B4-BE49-F238E27FC236}">
                <a16:creationId xmlns:a16="http://schemas.microsoft.com/office/drawing/2014/main" id="{BD266FE0-8F94-47EF-8D58-3971271C849B}"/>
              </a:ext>
            </a:extLst>
          </p:cNvPr>
          <p:cNvSpPr/>
          <p:nvPr/>
        </p:nvSpPr>
        <p:spPr>
          <a:xfrm>
            <a:off x="9673727" y="3772875"/>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7" name="Dikdörtgen 36">
            <a:extLst>
              <a:ext uri="{FF2B5EF4-FFF2-40B4-BE49-F238E27FC236}">
                <a16:creationId xmlns:a16="http://schemas.microsoft.com/office/drawing/2014/main" id="{3564B173-CC05-417E-B282-F43149ED177F}"/>
              </a:ext>
            </a:extLst>
          </p:cNvPr>
          <p:cNvSpPr/>
          <p:nvPr/>
        </p:nvSpPr>
        <p:spPr>
          <a:xfrm>
            <a:off x="1247575" y="3137263"/>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9" name="Dikdörtgen 38">
            <a:extLst>
              <a:ext uri="{FF2B5EF4-FFF2-40B4-BE49-F238E27FC236}">
                <a16:creationId xmlns:a16="http://schemas.microsoft.com/office/drawing/2014/main" id="{81048458-0F50-43F2-ADD2-44680801FDEE}"/>
              </a:ext>
            </a:extLst>
          </p:cNvPr>
          <p:cNvSpPr/>
          <p:nvPr/>
        </p:nvSpPr>
        <p:spPr>
          <a:xfrm>
            <a:off x="10001962" y="3765931"/>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41" name="Dikdörtgen 40">
            <a:extLst>
              <a:ext uri="{FF2B5EF4-FFF2-40B4-BE49-F238E27FC236}">
                <a16:creationId xmlns:a16="http://schemas.microsoft.com/office/drawing/2014/main" id="{6E9EE6FA-48BC-40CA-81D8-38CD05175401}"/>
              </a:ext>
            </a:extLst>
          </p:cNvPr>
          <p:cNvSpPr/>
          <p:nvPr/>
        </p:nvSpPr>
        <p:spPr>
          <a:xfrm>
            <a:off x="1559184" y="3137707"/>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43" name="Dikdörtgen 42">
            <a:extLst>
              <a:ext uri="{FF2B5EF4-FFF2-40B4-BE49-F238E27FC236}">
                <a16:creationId xmlns:a16="http://schemas.microsoft.com/office/drawing/2014/main" id="{A17C39AB-FFC5-455D-BE66-BA5A770EA104}"/>
              </a:ext>
            </a:extLst>
          </p:cNvPr>
          <p:cNvSpPr/>
          <p:nvPr/>
        </p:nvSpPr>
        <p:spPr>
          <a:xfrm>
            <a:off x="10313571" y="3766375"/>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45" name="Dikdörtgen 44">
            <a:extLst>
              <a:ext uri="{FF2B5EF4-FFF2-40B4-BE49-F238E27FC236}">
                <a16:creationId xmlns:a16="http://schemas.microsoft.com/office/drawing/2014/main" id="{94FF6525-2145-484C-95D2-50F473B59E4C}"/>
              </a:ext>
            </a:extLst>
          </p:cNvPr>
          <p:cNvSpPr/>
          <p:nvPr/>
        </p:nvSpPr>
        <p:spPr>
          <a:xfrm>
            <a:off x="1887419" y="3140051"/>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47" name="Dikdörtgen 46">
            <a:extLst>
              <a:ext uri="{FF2B5EF4-FFF2-40B4-BE49-F238E27FC236}">
                <a16:creationId xmlns:a16="http://schemas.microsoft.com/office/drawing/2014/main" id="{946FE153-5AB4-4639-9513-07E09347A5BD}"/>
              </a:ext>
            </a:extLst>
          </p:cNvPr>
          <p:cNvSpPr/>
          <p:nvPr/>
        </p:nvSpPr>
        <p:spPr>
          <a:xfrm>
            <a:off x="10641806" y="3768719"/>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49" name="Dikdörtgen 48">
            <a:extLst>
              <a:ext uri="{FF2B5EF4-FFF2-40B4-BE49-F238E27FC236}">
                <a16:creationId xmlns:a16="http://schemas.microsoft.com/office/drawing/2014/main" id="{01C40EF2-5544-4EDA-8524-AA2C4654D0A9}"/>
              </a:ext>
            </a:extLst>
          </p:cNvPr>
          <p:cNvSpPr/>
          <p:nvPr/>
        </p:nvSpPr>
        <p:spPr>
          <a:xfrm>
            <a:off x="2207008" y="3144557"/>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51" name="Dikdörtgen 50">
            <a:extLst>
              <a:ext uri="{FF2B5EF4-FFF2-40B4-BE49-F238E27FC236}">
                <a16:creationId xmlns:a16="http://schemas.microsoft.com/office/drawing/2014/main" id="{E548B564-DBE3-42CA-82A6-1810F4A33659}"/>
              </a:ext>
            </a:extLst>
          </p:cNvPr>
          <p:cNvSpPr/>
          <p:nvPr/>
        </p:nvSpPr>
        <p:spPr>
          <a:xfrm>
            <a:off x="10961395" y="3773225"/>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53" name="Dikdörtgen 52">
            <a:extLst>
              <a:ext uri="{FF2B5EF4-FFF2-40B4-BE49-F238E27FC236}">
                <a16:creationId xmlns:a16="http://schemas.microsoft.com/office/drawing/2014/main" id="{E9AD1CFE-A0B7-444E-98DA-41BC75FAA4B7}"/>
              </a:ext>
            </a:extLst>
          </p:cNvPr>
          <p:cNvSpPr/>
          <p:nvPr/>
        </p:nvSpPr>
        <p:spPr>
          <a:xfrm>
            <a:off x="2515343" y="3141812"/>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55" name="Dikdörtgen 54">
            <a:extLst>
              <a:ext uri="{FF2B5EF4-FFF2-40B4-BE49-F238E27FC236}">
                <a16:creationId xmlns:a16="http://schemas.microsoft.com/office/drawing/2014/main" id="{C97F4FE5-A82D-4DB1-800E-22C127C93E83}"/>
              </a:ext>
            </a:extLst>
          </p:cNvPr>
          <p:cNvSpPr/>
          <p:nvPr/>
        </p:nvSpPr>
        <p:spPr>
          <a:xfrm>
            <a:off x="11269730" y="3770480"/>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57" name="Dikdörtgen 56">
            <a:extLst>
              <a:ext uri="{FF2B5EF4-FFF2-40B4-BE49-F238E27FC236}">
                <a16:creationId xmlns:a16="http://schemas.microsoft.com/office/drawing/2014/main" id="{3040864D-A903-4F7C-A487-CB14878EB6C4}"/>
              </a:ext>
            </a:extLst>
          </p:cNvPr>
          <p:cNvSpPr/>
          <p:nvPr/>
        </p:nvSpPr>
        <p:spPr>
          <a:xfrm>
            <a:off x="2843578" y="3144156"/>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59" name="Dikdörtgen 58">
            <a:extLst>
              <a:ext uri="{FF2B5EF4-FFF2-40B4-BE49-F238E27FC236}">
                <a16:creationId xmlns:a16="http://schemas.microsoft.com/office/drawing/2014/main" id="{8A868D0B-5CEE-4CF9-9EBD-E4C6667C9F38}"/>
              </a:ext>
            </a:extLst>
          </p:cNvPr>
          <p:cNvSpPr/>
          <p:nvPr/>
        </p:nvSpPr>
        <p:spPr>
          <a:xfrm>
            <a:off x="11597965" y="3772824"/>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64" name="Metin kutusu 63">
            <a:extLst>
              <a:ext uri="{FF2B5EF4-FFF2-40B4-BE49-F238E27FC236}">
                <a16:creationId xmlns:a16="http://schemas.microsoft.com/office/drawing/2014/main" id="{446B3CCF-8890-46AC-845F-B1F77524A574}"/>
              </a:ext>
            </a:extLst>
          </p:cNvPr>
          <p:cNvSpPr txBox="1"/>
          <p:nvPr/>
        </p:nvSpPr>
        <p:spPr>
          <a:xfrm>
            <a:off x="164757" y="4330614"/>
            <a:ext cx="6963152" cy="830997"/>
          </a:xfrm>
          <a:prstGeom prst="rect">
            <a:avLst/>
          </a:prstGeom>
          <a:noFill/>
        </p:spPr>
        <p:txBody>
          <a:bodyPr wrap="square" rtlCol="0">
            <a:spAutoFit/>
          </a:bodyPr>
          <a:lstStyle/>
          <a:p>
            <a:r>
              <a:rPr lang="tr-TR" sz="2400" b="1" dirty="0"/>
              <a:t>A dizisinin kaç elemanı aynı veri öbeğine sığar?</a:t>
            </a:r>
          </a:p>
          <a:p>
            <a:r>
              <a:rPr lang="tr-TR" sz="2400" dirty="0"/>
              <a:t>Bunun cevabı veri öbeği boyutuna bağlıdır.</a:t>
            </a:r>
          </a:p>
        </p:txBody>
      </p:sp>
      <p:sp>
        <p:nvSpPr>
          <p:cNvPr id="65" name="Sağ Ayraç 64">
            <a:extLst>
              <a:ext uri="{FF2B5EF4-FFF2-40B4-BE49-F238E27FC236}">
                <a16:creationId xmlns:a16="http://schemas.microsoft.com/office/drawing/2014/main" id="{967F665B-D971-4273-8F9E-4A45B0F2648A}"/>
              </a:ext>
            </a:extLst>
          </p:cNvPr>
          <p:cNvSpPr/>
          <p:nvPr/>
        </p:nvSpPr>
        <p:spPr>
          <a:xfrm rot="5400000">
            <a:off x="10345462" y="4225535"/>
            <a:ext cx="247146" cy="2902226"/>
          </a:xfrm>
          <a:prstGeom prst="rightBrace">
            <a:avLst>
              <a:gd name="adj1" fmla="val 118275"/>
              <a:gd name="adj2" fmla="val 4967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cxnSp>
        <p:nvCxnSpPr>
          <p:cNvPr id="67" name="Düz Ok Bağlayıcısı 66">
            <a:extLst>
              <a:ext uri="{FF2B5EF4-FFF2-40B4-BE49-F238E27FC236}">
                <a16:creationId xmlns:a16="http://schemas.microsoft.com/office/drawing/2014/main" id="{1EEEADAC-D021-46C8-A345-709C6ADA9F80}"/>
              </a:ext>
            </a:extLst>
          </p:cNvPr>
          <p:cNvCxnSpPr/>
          <p:nvPr/>
        </p:nvCxnSpPr>
        <p:spPr>
          <a:xfrm flipV="1">
            <a:off x="432262" y="2638425"/>
            <a:ext cx="967913" cy="704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Metin kutusu 67">
            <a:extLst>
              <a:ext uri="{FF2B5EF4-FFF2-40B4-BE49-F238E27FC236}">
                <a16:creationId xmlns:a16="http://schemas.microsoft.com/office/drawing/2014/main" id="{B3E83E0E-1FBA-4EC5-A1A5-62BC9709E7F6}"/>
              </a:ext>
            </a:extLst>
          </p:cNvPr>
          <p:cNvSpPr txBox="1"/>
          <p:nvPr/>
        </p:nvSpPr>
        <p:spPr>
          <a:xfrm>
            <a:off x="1532678" y="2333625"/>
            <a:ext cx="3715597" cy="369332"/>
          </a:xfrm>
          <a:prstGeom prst="rect">
            <a:avLst/>
          </a:prstGeom>
          <a:noFill/>
        </p:spPr>
        <p:txBody>
          <a:bodyPr wrap="square" rtlCol="0">
            <a:spAutoFit/>
          </a:bodyPr>
          <a:lstStyle/>
          <a:p>
            <a:r>
              <a:rPr lang="tr-TR" dirty="0"/>
              <a:t>Bir </a:t>
            </a:r>
            <a:r>
              <a:rPr lang="tr-TR" dirty="0" err="1"/>
              <a:t>int</a:t>
            </a:r>
            <a:r>
              <a:rPr lang="tr-TR" dirty="0"/>
              <a:t> değeri 4 bayt ile gösterilir.</a:t>
            </a:r>
          </a:p>
        </p:txBody>
      </p:sp>
      <p:sp>
        <p:nvSpPr>
          <p:cNvPr id="70" name="Metin kutusu 69">
            <a:extLst>
              <a:ext uri="{FF2B5EF4-FFF2-40B4-BE49-F238E27FC236}">
                <a16:creationId xmlns:a16="http://schemas.microsoft.com/office/drawing/2014/main" id="{AC587431-95EC-4079-8225-D641D40D9271}"/>
              </a:ext>
            </a:extLst>
          </p:cNvPr>
          <p:cNvSpPr txBox="1"/>
          <p:nvPr/>
        </p:nvSpPr>
        <p:spPr>
          <a:xfrm>
            <a:off x="9034549" y="5987018"/>
            <a:ext cx="2885600" cy="369332"/>
          </a:xfrm>
          <a:prstGeom prst="rect">
            <a:avLst/>
          </a:prstGeom>
          <a:noFill/>
        </p:spPr>
        <p:txBody>
          <a:bodyPr wrap="square" rtlCol="0">
            <a:spAutoFit/>
          </a:bodyPr>
          <a:lstStyle/>
          <a:p>
            <a:pPr algn="ctr"/>
            <a:r>
              <a:rPr lang="tr-TR" b="1" dirty="0"/>
              <a:t>Veri Öbeği Boyutu</a:t>
            </a:r>
          </a:p>
        </p:txBody>
      </p:sp>
    </p:spTree>
    <p:extLst>
      <p:ext uri="{BB962C8B-B14F-4D97-AF65-F5344CB8AC3E}">
        <p14:creationId xmlns:p14="http://schemas.microsoft.com/office/powerpoint/2010/main" val="173386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4">
                                            <p:txEl>
                                              <p:pRg st="1" end="1"/>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9" grpId="0" animBg="1"/>
      <p:bldP spid="31" grpId="0" animBg="1"/>
      <p:bldP spid="33" grpId="0" animBg="1"/>
      <p:bldP spid="35" grpId="0" animBg="1"/>
      <p:bldP spid="37" grpId="0" animBg="1"/>
      <p:bldP spid="39" grpId="0" animBg="1"/>
      <p:bldP spid="41" grpId="0" animBg="1"/>
      <p:bldP spid="43" grpId="0" animBg="1"/>
      <p:bldP spid="45" grpId="0" animBg="1"/>
      <p:bldP spid="47" grpId="0" animBg="1"/>
      <p:bldP spid="49" grpId="0" animBg="1"/>
      <p:bldP spid="51" grpId="0" animBg="1"/>
      <p:bldP spid="53" grpId="0" animBg="1"/>
      <p:bldP spid="55" grpId="0" animBg="1"/>
      <p:bldP spid="57" grpId="0" animBg="1"/>
      <p:bldP spid="59" grpId="0" animBg="1"/>
      <p:bldP spid="65" grpId="0" animBg="1"/>
      <p:bldP spid="7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2EBD96-33FF-4A15-80D3-FFDB310130FA}"/>
              </a:ext>
            </a:extLst>
          </p:cNvPr>
          <p:cNvSpPr>
            <a:spLocks noGrp="1"/>
          </p:cNvSpPr>
          <p:nvPr>
            <p:ph type="title"/>
          </p:nvPr>
        </p:nvSpPr>
        <p:spPr/>
        <p:txBody>
          <a:bodyPr/>
          <a:lstStyle/>
          <a:p>
            <a:r>
              <a:rPr lang="tr-TR" dirty="0"/>
              <a:t>Alanda Yerellik</a:t>
            </a:r>
          </a:p>
        </p:txBody>
      </p:sp>
      <p:sp>
        <p:nvSpPr>
          <p:cNvPr id="3" name="İçerik Yer Tutucusu 2">
            <a:extLst>
              <a:ext uri="{FF2B5EF4-FFF2-40B4-BE49-F238E27FC236}">
                <a16:creationId xmlns:a16="http://schemas.microsoft.com/office/drawing/2014/main" id="{9EBF1D23-B665-4558-AFB8-639C96BD84E0}"/>
              </a:ext>
            </a:extLst>
          </p:cNvPr>
          <p:cNvSpPr>
            <a:spLocks noGrp="1"/>
          </p:cNvSpPr>
          <p:nvPr>
            <p:ph idx="1"/>
          </p:nvPr>
        </p:nvSpPr>
        <p:spPr>
          <a:xfrm>
            <a:off x="271849" y="1182014"/>
            <a:ext cx="6569525" cy="3184381"/>
          </a:xfrm>
        </p:spPr>
        <p:txBody>
          <a:bodyPr/>
          <a:lstStyle/>
          <a:p>
            <a:pPr marL="0" indent="0">
              <a:buNone/>
            </a:pPr>
            <a:r>
              <a:rPr lang="tr-TR" dirty="0" err="1">
                <a:latin typeface="Consolas" panose="020B0609020204030204" pitchFamily="49" charset="0"/>
              </a:rPr>
              <a:t>for</a:t>
            </a:r>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 =0;i&lt;</a:t>
            </a:r>
            <a:r>
              <a:rPr lang="tr-TR" dirty="0" err="1">
                <a:latin typeface="Consolas" panose="020B0609020204030204" pitchFamily="49" charset="0"/>
              </a:rPr>
              <a:t>N;i</a:t>
            </a:r>
            <a:r>
              <a:rPr lang="tr-TR" dirty="0">
                <a:latin typeface="Consolas" panose="020B0609020204030204" pitchFamily="49" charset="0"/>
              </a:rPr>
              <a:t>++) {</a:t>
            </a:r>
          </a:p>
          <a:p>
            <a:pPr marL="0" indent="0">
              <a:buNone/>
            </a:pPr>
            <a:r>
              <a:rPr lang="tr-TR" dirty="0">
                <a:latin typeface="Consolas" panose="020B0609020204030204" pitchFamily="49" charset="0"/>
              </a:rPr>
              <a:t>	B[i] = </a:t>
            </a:r>
            <a:r>
              <a:rPr lang="tr-TR" dirty="0">
                <a:solidFill>
                  <a:srgbClr val="FF0000"/>
                </a:solidFill>
                <a:latin typeface="Consolas" panose="020B0609020204030204" pitchFamily="49" charset="0"/>
              </a:rPr>
              <a:t>A[i]</a:t>
            </a:r>
            <a:r>
              <a:rPr lang="tr-TR" dirty="0">
                <a:latin typeface="Consolas" panose="020B0609020204030204" pitchFamily="49" charset="0"/>
              </a:rPr>
              <a:t> * 2;</a:t>
            </a:r>
          </a:p>
          <a:p>
            <a:pPr marL="0" indent="0">
              <a:buNone/>
            </a:pPr>
            <a:r>
              <a:rPr lang="tr-TR" dirty="0">
                <a:latin typeface="Consolas" panose="020B0609020204030204" pitchFamily="49" charset="0"/>
              </a:rPr>
              <a:t>}</a:t>
            </a:r>
          </a:p>
        </p:txBody>
      </p:sp>
      <p:sp>
        <p:nvSpPr>
          <p:cNvPr id="4" name="Slayt Numarası Yer Tutucusu 3">
            <a:extLst>
              <a:ext uri="{FF2B5EF4-FFF2-40B4-BE49-F238E27FC236}">
                <a16:creationId xmlns:a16="http://schemas.microsoft.com/office/drawing/2014/main" id="{F03B66CB-B066-4284-A291-08DEE957B8A9}"/>
              </a:ext>
            </a:extLst>
          </p:cNvPr>
          <p:cNvSpPr>
            <a:spLocks noGrp="1"/>
          </p:cNvSpPr>
          <p:nvPr>
            <p:ph type="sldNum" sz="quarter" idx="12"/>
          </p:nvPr>
        </p:nvSpPr>
        <p:spPr/>
        <p:txBody>
          <a:bodyPr/>
          <a:lstStyle/>
          <a:p>
            <a:fld id="{320A84BC-3F9E-4B08-9743-FC4E27FA5126}" type="slidenum">
              <a:rPr lang="tr-TR" smtClean="0"/>
              <a:t>36</a:t>
            </a:fld>
            <a:endParaRPr lang="tr-TR"/>
          </a:p>
        </p:txBody>
      </p:sp>
      <p:graphicFrame>
        <p:nvGraphicFramePr>
          <p:cNvPr id="6" name="Tablo 12">
            <a:extLst>
              <a:ext uri="{FF2B5EF4-FFF2-40B4-BE49-F238E27FC236}">
                <a16:creationId xmlns:a16="http://schemas.microsoft.com/office/drawing/2014/main" id="{3AD407CD-4A85-4077-9996-3C73E1B4D166}"/>
              </a:ext>
            </a:extLst>
          </p:cNvPr>
          <p:cNvGraphicFramePr>
            <a:graphicFrameLocks noGrp="1"/>
          </p:cNvGraphicFramePr>
          <p:nvPr/>
        </p:nvGraphicFramePr>
        <p:xfrm>
          <a:off x="271850" y="2732004"/>
          <a:ext cx="634508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3205983026"/>
                    </a:ext>
                  </a:extLst>
                </a:gridCol>
                <a:gridCol w="317254">
                  <a:extLst>
                    <a:ext uri="{9D8B030D-6E8A-4147-A177-3AD203B41FA5}">
                      <a16:colId xmlns:a16="http://schemas.microsoft.com/office/drawing/2014/main" val="423853829"/>
                    </a:ext>
                  </a:extLst>
                </a:gridCol>
                <a:gridCol w="317254">
                  <a:extLst>
                    <a:ext uri="{9D8B030D-6E8A-4147-A177-3AD203B41FA5}">
                      <a16:colId xmlns:a16="http://schemas.microsoft.com/office/drawing/2014/main" val="2573183194"/>
                    </a:ext>
                  </a:extLst>
                </a:gridCol>
                <a:gridCol w="317254">
                  <a:extLst>
                    <a:ext uri="{9D8B030D-6E8A-4147-A177-3AD203B41FA5}">
                      <a16:colId xmlns:a16="http://schemas.microsoft.com/office/drawing/2014/main" val="3318420591"/>
                    </a:ext>
                  </a:extLst>
                </a:gridCol>
                <a:gridCol w="317254">
                  <a:extLst>
                    <a:ext uri="{9D8B030D-6E8A-4147-A177-3AD203B41FA5}">
                      <a16:colId xmlns:a16="http://schemas.microsoft.com/office/drawing/2014/main" val="2935058824"/>
                    </a:ext>
                  </a:extLst>
                </a:gridCol>
                <a:gridCol w="317254">
                  <a:extLst>
                    <a:ext uri="{9D8B030D-6E8A-4147-A177-3AD203B41FA5}">
                      <a16:colId xmlns:a16="http://schemas.microsoft.com/office/drawing/2014/main" val="3596637905"/>
                    </a:ext>
                  </a:extLst>
                </a:gridCol>
                <a:gridCol w="317254">
                  <a:extLst>
                    <a:ext uri="{9D8B030D-6E8A-4147-A177-3AD203B41FA5}">
                      <a16:colId xmlns:a16="http://schemas.microsoft.com/office/drawing/2014/main" val="1050810957"/>
                    </a:ext>
                  </a:extLst>
                </a:gridCol>
                <a:gridCol w="317254">
                  <a:extLst>
                    <a:ext uri="{9D8B030D-6E8A-4147-A177-3AD203B41FA5}">
                      <a16:colId xmlns:a16="http://schemas.microsoft.com/office/drawing/2014/main" val="2197751384"/>
                    </a:ext>
                  </a:extLst>
                </a:gridCol>
                <a:gridCol w="317254">
                  <a:extLst>
                    <a:ext uri="{9D8B030D-6E8A-4147-A177-3AD203B41FA5}">
                      <a16:colId xmlns:a16="http://schemas.microsoft.com/office/drawing/2014/main" val="122118740"/>
                    </a:ext>
                  </a:extLst>
                </a:gridCol>
                <a:gridCol w="317254">
                  <a:extLst>
                    <a:ext uri="{9D8B030D-6E8A-4147-A177-3AD203B41FA5}">
                      <a16:colId xmlns:a16="http://schemas.microsoft.com/office/drawing/2014/main" val="2060719655"/>
                    </a:ext>
                  </a:extLst>
                </a:gridCol>
                <a:gridCol w="317254">
                  <a:extLst>
                    <a:ext uri="{9D8B030D-6E8A-4147-A177-3AD203B41FA5}">
                      <a16:colId xmlns:a16="http://schemas.microsoft.com/office/drawing/2014/main" val="1692520055"/>
                    </a:ext>
                  </a:extLst>
                </a:gridCol>
                <a:gridCol w="317254">
                  <a:extLst>
                    <a:ext uri="{9D8B030D-6E8A-4147-A177-3AD203B41FA5}">
                      <a16:colId xmlns:a16="http://schemas.microsoft.com/office/drawing/2014/main" val="1154608546"/>
                    </a:ext>
                  </a:extLst>
                </a:gridCol>
                <a:gridCol w="317254">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N</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sp>
        <p:nvSpPr>
          <p:cNvPr id="7" name="Metin kutusu 6">
            <a:extLst>
              <a:ext uri="{FF2B5EF4-FFF2-40B4-BE49-F238E27FC236}">
                <a16:creationId xmlns:a16="http://schemas.microsoft.com/office/drawing/2014/main" id="{0A26B70D-D18B-4514-98C8-41339D1D59B1}"/>
              </a:ext>
            </a:extLst>
          </p:cNvPr>
          <p:cNvSpPr txBox="1"/>
          <p:nvPr/>
        </p:nvSpPr>
        <p:spPr>
          <a:xfrm>
            <a:off x="2434010" y="2740096"/>
            <a:ext cx="4962699" cy="365760"/>
          </a:xfrm>
          <a:prstGeom prst="rect">
            <a:avLst/>
          </a:prstGeom>
          <a:noFill/>
        </p:spPr>
        <p:txBody>
          <a:bodyPr wrap="square" rtlCol="0">
            <a:spAutoFit/>
          </a:bodyPr>
          <a:lstStyle/>
          <a:p>
            <a:r>
              <a:rPr lang="tr-TR" dirty="0"/>
              <a:t>A: </a:t>
            </a:r>
            <a:r>
              <a:rPr lang="tr-TR" dirty="0" err="1"/>
              <a:t>integer</a:t>
            </a:r>
            <a:r>
              <a:rPr lang="tr-TR" dirty="0"/>
              <a:t> dizisi</a:t>
            </a:r>
          </a:p>
        </p:txBody>
      </p:sp>
      <p:graphicFrame>
        <p:nvGraphicFramePr>
          <p:cNvPr id="9" name="Tablo 7">
            <a:extLst>
              <a:ext uri="{FF2B5EF4-FFF2-40B4-BE49-F238E27FC236}">
                <a16:creationId xmlns:a16="http://schemas.microsoft.com/office/drawing/2014/main" id="{E4770B59-467A-4069-99B0-AE2B54F01B69}"/>
              </a:ext>
            </a:extLst>
          </p:cNvPr>
          <p:cNvGraphicFramePr>
            <a:graphicFrameLocks noGrp="1"/>
          </p:cNvGraphicFramePr>
          <p:nvPr/>
        </p:nvGraphicFramePr>
        <p:xfrm>
          <a:off x="7265323" y="2109687"/>
          <a:ext cx="4654827" cy="3298808"/>
        </p:xfrm>
        <a:graphic>
          <a:graphicData uri="http://schemas.openxmlformats.org/drawingml/2006/table">
            <a:tbl>
              <a:tblPr firstRow="1" bandRow="1">
                <a:tableStyleId>{0505E3EF-67EA-436B-97B2-0124C06EBD24}</a:tableStyleId>
              </a:tblPr>
              <a:tblGrid>
                <a:gridCol w="1354975">
                  <a:extLst>
                    <a:ext uri="{9D8B030D-6E8A-4147-A177-3AD203B41FA5}">
                      <a16:colId xmlns:a16="http://schemas.microsoft.com/office/drawing/2014/main" val="3819321008"/>
                    </a:ext>
                  </a:extLst>
                </a:gridCol>
                <a:gridCol w="382386">
                  <a:extLst>
                    <a:ext uri="{9D8B030D-6E8A-4147-A177-3AD203B41FA5}">
                      <a16:colId xmlns:a16="http://schemas.microsoft.com/office/drawing/2014/main" val="288280332"/>
                    </a:ext>
                  </a:extLst>
                </a:gridCol>
                <a:gridCol w="2917466">
                  <a:extLst>
                    <a:ext uri="{9D8B030D-6E8A-4147-A177-3AD203B41FA5}">
                      <a16:colId xmlns:a16="http://schemas.microsoft.com/office/drawing/2014/main" val="3719010146"/>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4027642"/>
                  </a:ext>
                </a:extLst>
              </a:tr>
            </a:tbl>
          </a:graphicData>
        </a:graphic>
      </p:graphicFrame>
      <p:sp>
        <p:nvSpPr>
          <p:cNvPr id="11" name="Metin kutusu 10">
            <a:extLst>
              <a:ext uri="{FF2B5EF4-FFF2-40B4-BE49-F238E27FC236}">
                <a16:creationId xmlns:a16="http://schemas.microsoft.com/office/drawing/2014/main" id="{899CAE96-0F1E-4105-93D1-1DD2A9585349}"/>
              </a:ext>
            </a:extLst>
          </p:cNvPr>
          <p:cNvSpPr txBox="1"/>
          <p:nvPr/>
        </p:nvSpPr>
        <p:spPr>
          <a:xfrm>
            <a:off x="7396709" y="1753544"/>
            <a:ext cx="1584347" cy="369332"/>
          </a:xfrm>
          <a:prstGeom prst="rect">
            <a:avLst/>
          </a:prstGeom>
          <a:noFill/>
        </p:spPr>
        <p:txBody>
          <a:bodyPr wrap="square" rtlCol="0">
            <a:spAutoFit/>
          </a:bodyPr>
          <a:lstStyle/>
          <a:p>
            <a:r>
              <a:rPr lang="tr-TR" b="1" dirty="0"/>
              <a:t>Etiket</a:t>
            </a:r>
          </a:p>
        </p:txBody>
      </p:sp>
      <p:sp>
        <p:nvSpPr>
          <p:cNvPr id="13" name="Metin kutusu 12">
            <a:extLst>
              <a:ext uri="{FF2B5EF4-FFF2-40B4-BE49-F238E27FC236}">
                <a16:creationId xmlns:a16="http://schemas.microsoft.com/office/drawing/2014/main" id="{ECE10503-60AC-4C12-BD9A-A72E5A1FDE66}"/>
              </a:ext>
            </a:extLst>
          </p:cNvPr>
          <p:cNvSpPr txBox="1"/>
          <p:nvPr/>
        </p:nvSpPr>
        <p:spPr>
          <a:xfrm>
            <a:off x="8610600" y="1724969"/>
            <a:ext cx="1112284" cy="369332"/>
          </a:xfrm>
          <a:prstGeom prst="rect">
            <a:avLst/>
          </a:prstGeom>
          <a:noFill/>
        </p:spPr>
        <p:txBody>
          <a:bodyPr wrap="square" rtlCol="0">
            <a:spAutoFit/>
          </a:bodyPr>
          <a:lstStyle/>
          <a:p>
            <a:r>
              <a:rPr lang="tr-TR" b="1" dirty="0"/>
              <a:t>G</a:t>
            </a:r>
          </a:p>
        </p:txBody>
      </p:sp>
      <p:sp>
        <p:nvSpPr>
          <p:cNvPr id="15" name="Metin kutusu 14">
            <a:extLst>
              <a:ext uri="{FF2B5EF4-FFF2-40B4-BE49-F238E27FC236}">
                <a16:creationId xmlns:a16="http://schemas.microsoft.com/office/drawing/2014/main" id="{67275026-A121-486C-B77B-C7E9E1026830}"/>
              </a:ext>
            </a:extLst>
          </p:cNvPr>
          <p:cNvSpPr txBox="1"/>
          <p:nvPr/>
        </p:nvSpPr>
        <p:spPr>
          <a:xfrm>
            <a:off x="7265323" y="1431745"/>
            <a:ext cx="4654826" cy="369332"/>
          </a:xfrm>
          <a:prstGeom prst="rect">
            <a:avLst/>
          </a:prstGeom>
          <a:noFill/>
        </p:spPr>
        <p:txBody>
          <a:bodyPr wrap="square" rtlCol="0">
            <a:spAutoFit/>
          </a:bodyPr>
          <a:lstStyle/>
          <a:p>
            <a:pPr algn="ctr"/>
            <a:r>
              <a:rPr lang="tr-TR" b="1" dirty="0"/>
              <a:t>Önbellek</a:t>
            </a:r>
          </a:p>
        </p:txBody>
      </p:sp>
      <p:cxnSp>
        <p:nvCxnSpPr>
          <p:cNvPr id="20" name="Bağlayıcı: Dirsek 19">
            <a:extLst>
              <a:ext uri="{FF2B5EF4-FFF2-40B4-BE49-F238E27FC236}">
                <a16:creationId xmlns:a16="http://schemas.microsoft.com/office/drawing/2014/main" id="{FD5AB133-EFE7-4341-A0DE-D643CA600673}"/>
              </a:ext>
            </a:extLst>
          </p:cNvPr>
          <p:cNvCxnSpPr/>
          <p:nvPr/>
        </p:nvCxnSpPr>
        <p:spPr>
          <a:xfrm>
            <a:off x="432262" y="3532104"/>
            <a:ext cx="6833061" cy="439671"/>
          </a:xfrm>
          <a:prstGeom prst="bentConnector3">
            <a:avLst>
              <a:gd name="adj1" fmla="val 24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0584A489-B879-4DDA-9893-AED12A21CBCD}"/>
              </a:ext>
            </a:extLst>
          </p:cNvPr>
          <p:cNvSpPr txBox="1"/>
          <p:nvPr/>
        </p:nvSpPr>
        <p:spPr>
          <a:xfrm>
            <a:off x="9034549" y="1770716"/>
            <a:ext cx="2885600" cy="369332"/>
          </a:xfrm>
          <a:prstGeom prst="rect">
            <a:avLst/>
          </a:prstGeom>
          <a:noFill/>
        </p:spPr>
        <p:txBody>
          <a:bodyPr wrap="square" rtlCol="0">
            <a:spAutoFit/>
          </a:bodyPr>
          <a:lstStyle/>
          <a:p>
            <a:pPr algn="ctr"/>
            <a:r>
              <a:rPr lang="tr-TR" b="1" dirty="0"/>
              <a:t>Veri Öbeği</a:t>
            </a:r>
          </a:p>
        </p:txBody>
      </p:sp>
      <p:sp>
        <p:nvSpPr>
          <p:cNvPr id="25" name="Dikdörtgen 24">
            <a:extLst>
              <a:ext uri="{FF2B5EF4-FFF2-40B4-BE49-F238E27FC236}">
                <a16:creationId xmlns:a16="http://schemas.microsoft.com/office/drawing/2014/main" id="{1A1A08FD-71C9-4F73-B0FB-E9C61304296C}"/>
              </a:ext>
            </a:extLst>
          </p:cNvPr>
          <p:cNvSpPr/>
          <p:nvPr/>
        </p:nvSpPr>
        <p:spPr>
          <a:xfrm>
            <a:off x="271849" y="3137484"/>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27" name="Dikdörtgen 26">
            <a:extLst>
              <a:ext uri="{FF2B5EF4-FFF2-40B4-BE49-F238E27FC236}">
                <a16:creationId xmlns:a16="http://schemas.microsoft.com/office/drawing/2014/main" id="{BFF23377-8FFF-4318-AFE8-BF5789C20527}"/>
              </a:ext>
            </a:extLst>
          </p:cNvPr>
          <p:cNvSpPr/>
          <p:nvPr/>
        </p:nvSpPr>
        <p:spPr>
          <a:xfrm>
            <a:off x="9017923" y="3774465"/>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29" name="Dikdörtgen 28">
            <a:extLst>
              <a:ext uri="{FF2B5EF4-FFF2-40B4-BE49-F238E27FC236}">
                <a16:creationId xmlns:a16="http://schemas.microsoft.com/office/drawing/2014/main" id="{8D772720-952D-429C-BC57-85C68C42D565}"/>
              </a:ext>
            </a:extLst>
          </p:cNvPr>
          <p:cNvSpPr/>
          <p:nvPr/>
        </p:nvSpPr>
        <p:spPr>
          <a:xfrm>
            <a:off x="599751" y="3140842"/>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1" name="Dikdörtgen 30">
            <a:extLst>
              <a:ext uri="{FF2B5EF4-FFF2-40B4-BE49-F238E27FC236}">
                <a16:creationId xmlns:a16="http://schemas.microsoft.com/office/drawing/2014/main" id="{B95BE3E9-E7DD-4A72-817E-DFDB2A0BE6AF}"/>
              </a:ext>
            </a:extLst>
          </p:cNvPr>
          <p:cNvSpPr/>
          <p:nvPr/>
        </p:nvSpPr>
        <p:spPr>
          <a:xfrm>
            <a:off x="9345825" y="3777823"/>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3" name="Dikdörtgen 32">
            <a:extLst>
              <a:ext uri="{FF2B5EF4-FFF2-40B4-BE49-F238E27FC236}">
                <a16:creationId xmlns:a16="http://schemas.microsoft.com/office/drawing/2014/main" id="{88F619E9-EAFE-4EC8-8B7F-17E2BE106548}"/>
              </a:ext>
            </a:extLst>
          </p:cNvPr>
          <p:cNvSpPr/>
          <p:nvPr/>
        </p:nvSpPr>
        <p:spPr>
          <a:xfrm>
            <a:off x="919340" y="3135894"/>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5" name="Dikdörtgen 34">
            <a:extLst>
              <a:ext uri="{FF2B5EF4-FFF2-40B4-BE49-F238E27FC236}">
                <a16:creationId xmlns:a16="http://schemas.microsoft.com/office/drawing/2014/main" id="{BD266FE0-8F94-47EF-8D58-3971271C849B}"/>
              </a:ext>
            </a:extLst>
          </p:cNvPr>
          <p:cNvSpPr/>
          <p:nvPr/>
        </p:nvSpPr>
        <p:spPr>
          <a:xfrm>
            <a:off x="9673727" y="3772875"/>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7" name="Dikdörtgen 36">
            <a:extLst>
              <a:ext uri="{FF2B5EF4-FFF2-40B4-BE49-F238E27FC236}">
                <a16:creationId xmlns:a16="http://schemas.microsoft.com/office/drawing/2014/main" id="{3564B173-CC05-417E-B282-F43149ED177F}"/>
              </a:ext>
            </a:extLst>
          </p:cNvPr>
          <p:cNvSpPr/>
          <p:nvPr/>
        </p:nvSpPr>
        <p:spPr>
          <a:xfrm>
            <a:off x="1247575" y="3137263"/>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39" name="Dikdörtgen 38">
            <a:extLst>
              <a:ext uri="{FF2B5EF4-FFF2-40B4-BE49-F238E27FC236}">
                <a16:creationId xmlns:a16="http://schemas.microsoft.com/office/drawing/2014/main" id="{81048458-0F50-43F2-ADD2-44680801FDEE}"/>
              </a:ext>
            </a:extLst>
          </p:cNvPr>
          <p:cNvSpPr/>
          <p:nvPr/>
        </p:nvSpPr>
        <p:spPr>
          <a:xfrm>
            <a:off x="10001962" y="3765931"/>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41" name="Dikdörtgen 40">
            <a:extLst>
              <a:ext uri="{FF2B5EF4-FFF2-40B4-BE49-F238E27FC236}">
                <a16:creationId xmlns:a16="http://schemas.microsoft.com/office/drawing/2014/main" id="{6E9EE6FA-48BC-40CA-81D8-38CD05175401}"/>
              </a:ext>
            </a:extLst>
          </p:cNvPr>
          <p:cNvSpPr/>
          <p:nvPr/>
        </p:nvSpPr>
        <p:spPr>
          <a:xfrm>
            <a:off x="1559184" y="3137707"/>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43" name="Dikdörtgen 42">
            <a:extLst>
              <a:ext uri="{FF2B5EF4-FFF2-40B4-BE49-F238E27FC236}">
                <a16:creationId xmlns:a16="http://schemas.microsoft.com/office/drawing/2014/main" id="{A17C39AB-FFC5-455D-BE66-BA5A770EA104}"/>
              </a:ext>
            </a:extLst>
          </p:cNvPr>
          <p:cNvSpPr/>
          <p:nvPr/>
        </p:nvSpPr>
        <p:spPr>
          <a:xfrm>
            <a:off x="10313571" y="3766375"/>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45" name="Dikdörtgen 44">
            <a:extLst>
              <a:ext uri="{FF2B5EF4-FFF2-40B4-BE49-F238E27FC236}">
                <a16:creationId xmlns:a16="http://schemas.microsoft.com/office/drawing/2014/main" id="{94FF6525-2145-484C-95D2-50F473B59E4C}"/>
              </a:ext>
            </a:extLst>
          </p:cNvPr>
          <p:cNvSpPr/>
          <p:nvPr/>
        </p:nvSpPr>
        <p:spPr>
          <a:xfrm>
            <a:off x="1887419" y="3140051"/>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47" name="Dikdörtgen 46">
            <a:extLst>
              <a:ext uri="{FF2B5EF4-FFF2-40B4-BE49-F238E27FC236}">
                <a16:creationId xmlns:a16="http://schemas.microsoft.com/office/drawing/2014/main" id="{946FE153-5AB4-4639-9513-07E09347A5BD}"/>
              </a:ext>
            </a:extLst>
          </p:cNvPr>
          <p:cNvSpPr/>
          <p:nvPr/>
        </p:nvSpPr>
        <p:spPr>
          <a:xfrm>
            <a:off x="10641806" y="3768719"/>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49" name="Dikdörtgen 48">
            <a:extLst>
              <a:ext uri="{FF2B5EF4-FFF2-40B4-BE49-F238E27FC236}">
                <a16:creationId xmlns:a16="http://schemas.microsoft.com/office/drawing/2014/main" id="{01C40EF2-5544-4EDA-8524-AA2C4654D0A9}"/>
              </a:ext>
            </a:extLst>
          </p:cNvPr>
          <p:cNvSpPr/>
          <p:nvPr/>
        </p:nvSpPr>
        <p:spPr>
          <a:xfrm>
            <a:off x="2207008" y="3144557"/>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51" name="Dikdörtgen 50">
            <a:extLst>
              <a:ext uri="{FF2B5EF4-FFF2-40B4-BE49-F238E27FC236}">
                <a16:creationId xmlns:a16="http://schemas.microsoft.com/office/drawing/2014/main" id="{E548B564-DBE3-42CA-82A6-1810F4A33659}"/>
              </a:ext>
            </a:extLst>
          </p:cNvPr>
          <p:cNvSpPr/>
          <p:nvPr/>
        </p:nvSpPr>
        <p:spPr>
          <a:xfrm>
            <a:off x="10961395" y="3773225"/>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59" name="Dikdörtgen 58">
            <a:extLst>
              <a:ext uri="{FF2B5EF4-FFF2-40B4-BE49-F238E27FC236}">
                <a16:creationId xmlns:a16="http://schemas.microsoft.com/office/drawing/2014/main" id="{8A868D0B-5CEE-4CF9-9EBD-E4C6667C9F38}"/>
              </a:ext>
            </a:extLst>
          </p:cNvPr>
          <p:cNvSpPr/>
          <p:nvPr/>
        </p:nvSpPr>
        <p:spPr>
          <a:xfrm>
            <a:off x="11597965" y="3772824"/>
            <a:ext cx="301729"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64" name="Metin kutusu 63">
            <a:extLst>
              <a:ext uri="{FF2B5EF4-FFF2-40B4-BE49-F238E27FC236}">
                <a16:creationId xmlns:a16="http://schemas.microsoft.com/office/drawing/2014/main" id="{446B3CCF-8890-46AC-845F-B1F77524A574}"/>
              </a:ext>
            </a:extLst>
          </p:cNvPr>
          <p:cNvSpPr txBox="1"/>
          <p:nvPr/>
        </p:nvSpPr>
        <p:spPr>
          <a:xfrm>
            <a:off x="164757" y="4330614"/>
            <a:ext cx="6963152" cy="1200329"/>
          </a:xfrm>
          <a:prstGeom prst="rect">
            <a:avLst/>
          </a:prstGeom>
          <a:noFill/>
        </p:spPr>
        <p:txBody>
          <a:bodyPr wrap="square" rtlCol="0">
            <a:spAutoFit/>
          </a:bodyPr>
          <a:lstStyle/>
          <a:p>
            <a:r>
              <a:rPr lang="tr-TR" sz="2400" b="1" dirty="0"/>
              <a:t>Veri öbeği 64 </a:t>
            </a:r>
            <a:r>
              <a:rPr lang="tr-TR" sz="2400" b="1" dirty="0" err="1"/>
              <a:t>byte</a:t>
            </a:r>
            <a:r>
              <a:rPr lang="tr-TR" sz="2400" b="1" dirty="0"/>
              <a:t> ise A dizisinin kaç elemanı aynı veri öbeğine sığar?</a:t>
            </a:r>
          </a:p>
          <a:p>
            <a:r>
              <a:rPr lang="tr-TR" sz="2400" dirty="0"/>
              <a:t>64/4 = 16</a:t>
            </a:r>
          </a:p>
        </p:txBody>
      </p:sp>
      <p:sp>
        <p:nvSpPr>
          <p:cNvPr id="65" name="Sağ Ayraç 64">
            <a:extLst>
              <a:ext uri="{FF2B5EF4-FFF2-40B4-BE49-F238E27FC236}">
                <a16:creationId xmlns:a16="http://schemas.microsoft.com/office/drawing/2014/main" id="{967F665B-D971-4273-8F9E-4A45B0F2648A}"/>
              </a:ext>
            </a:extLst>
          </p:cNvPr>
          <p:cNvSpPr/>
          <p:nvPr/>
        </p:nvSpPr>
        <p:spPr>
          <a:xfrm rot="5400000">
            <a:off x="10345462" y="4225535"/>
            <a:ext cx="247146" cy="2902226"/>
          </a:xfrm>
          <a:prstGeom prst="rightBrace">
            <a:avLst>
              <a:gd name="adj1" fmla="val 118275"/>
              <a:gd name="adj2" fmla="val 4967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cxnSp>
        <p:nvCxnSpPr>
          <p:cNvPr id="67" name="Düz Ok Bağlayıcısı 66">
            <a:extLst>
              <a:ext uri="{FF2B5EF4-FFF2-40B4-BE49-F238E27FC236}">
                <a16:creationId xmlns:a16="http://schemas.microsoft.com/office/drawing/2014/main" id="{1EEEADAC-D021-46C8-A345-709C6ADA9F80}"/>
              </a:ext>
            </a:extLst>
          </p:cNvPr>
          <p:cNvCxnSpPr/>
          <p:nvPr/>
        </p:nvCxnSpPr>
        <p:spPr>
          <a:xfrm flipV="1">
            <a:off x="432262" y="2638425"/>
            <a:ext cx="967913" cy="704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Metin kutusu 67">
            <a:extLst>
              <a:ext uri="{FF2B5EF4-FFF2-40B4-BE49-F238E27FC236}">
                <a16:creationId xmlns:a16="http://schemas.microsoft.com/office/drawing/2014/main" id="{B3E83E0E-1FBA-4EC5-A1A5-62BC9709E7F6}"/>
              </a:ext>
            </a:extLst>
          </p:cNvPr>
          <p:cNvSpPr txBox="1"/>
          <p:nvPr/>
        </p:nvSpPr>
        <p:spPr>
          <a:xfrm>
            <a:off x="1532678" y="2333625"/>
            <a:ext cx="3715597" cy="369332"/>
          </a:xfrm>
          <a:prstGeom prst="rect">
            <a:avLst/>
          </a:prstGeom>
          <a:noFill/>
        </p:spPr>
        <p:txBody>
          <a:bodyPr wrap="square" rtlCol="0">
            <a:spAutoFit/>
          </a:bodyPr>
          <a:lstStyle/>
          <a:p>
            <a:r>
              <a:rPr lang="tr-TR" dirty="0"/>
              <a:t>Bir </a:t>
            </a:r>
            <a:r>
              <a:rPr lang="tr-TR" dirty="0" err="1"/>
              <a:t>int</a:t>
            </a:r>
            <a:r>
              <a:rPr lang="tr-TR" dirty="0"/>
              <a:t> değeri 4 </a:t>
            </a:r>
            <a:r>
              <a:rPr lang="tr-TR" dirty="0" err="1"/>
              <a:t>byte</a:t>
            </a:r>
            <a:r>
              <a:rPr lang="tr-TR" dirty="0"/>
              <a:t> ile gösterilir.</a:t>
            </a:r>
          </a:p>
        </p:txBody>
      </p:sp>
      <p:sp>
        <p:nvSpPr>
          <p:cNvPr id="70" name="Metin kutusu 69">
            <a:extLst>
              <a:ext uri="{FF2B5EF4-FFF2-40B4-BE49-F238E27FC236}">
                <a16:creationId xmlns:a16="http://schemas.microsoft.com/office/drawing/2014/main" id="{AC587431-95EC-4079-8225-D641D40D9271}"/>
              </a:ext>
            </a:extLst>
          </p:cNvPr>
          <p:cNvSpPr txBox="1"/>
          <p:nvPr/>
        </p:nvSpPr>
        <p:spPr>
          <a:xfrm>
            <a:off x="8610600" y="6061454"/>
            <a:ext cx="3323648" cy="369332"/>
          </a:xfrm>
          <a:prstGeom prst="rect">
            <a:avLst/>
          </a:prstGeom>
          <a:noFill/>
        </p:spPr>
        <p:txBody>
          <a:bodyPr wrap="square" rtlCol="0">
            <a:spAutoFit/>
          </a:bodyPr>
          <a:lstStyle/>
          <a:p>
            <a:pPr algn="ctr"/>
            <a:r>
              <a:rPr lang="tr-TR" b="1" dirty="0"/>
              <a:t>Veri Öbeği Boyutu = 64 </a:t>
            </a:r>
            <a:r>
              <a:rPr lang="tr-TR" b="1" dirty="0" err="1"/>
              <a:t>byte</a:t>
            </a:r>
            <a:endParaRPr lang="tr-TR" b="1" dirty="0"/>
          </a:p>
        </p:txBody>
      </p:sp>
      <p:sp>
        <p:nvSpPr>
          <p:cNvPr id="5" name="Metin kutusu 4">
            <a:extLst>
              <a:ext uri="{FF2B5EF4-FFF2-40B4-BE49-F238E27FC236}">
                <a16:creationId xmlns:a16="http://schemas.microsoft.com/office/drawing/2014/main" id="{4242F9C2-9C54-4C67-8A58-EAE851B45D16}"/>
              </a:ext>
            </a:extLst>
          </p:cNvPr>
          <p:cNvSpPr txBox="1"/>
          <p:nvPr/>
        </p:nvSpPr>
        <p:spPr>
          <a:xfrm>
            <a:off x="11263124" y="3765931"/>
            <a:ext cx="354408" cy="369332"/>
          </a:xfrm>
          <a:prstGeom prst="rect">
            <a:avLst/>
          </a:prstGeom>
          <a:noFill/>
        </p:spPr>
        <p:txBody>
          <a:bodyPr wrap="square" rtlCol="0">
            <a:spAutoFit/>
          </a:bodyPr>
          <a:lstStyle/>
          <a:p>
            <a:r>
              <a:rPr lang="tr-TR" dirty="0"/>
              <a:t>…</a:t>
            </a:r>
          </a:p>
        </p:txBody>
      </p:sp>
    </p:spTree>
    <p:extLst>
      <p:ext uri="{BB962C8B-B14F-4D97-AF65-F5344CB8AC3E}">
        <p14:creationId xmlns:p14="http://schemas.microsoft.com/office/powerpoint/2010/main" val="9261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2EBD96-33FF-4A15-80D3-FFDB310130FA}"/>
              </a:ext>
            </a:extLst>
          </p:cNvPr>
          <p:cNvSpPr>
            <a:spLocks noGrp="1"/>
          </p:cNvSpPr>
          <p:nvPr>
            <p:ph type="title"/>
          </p:nvPr>
        </p:nvSpPr>
        <p:spPr/>
        <p:txBody>
          <a:bodyPr/>
          <a:lstStyle/>
          <a:p>
            <a:r>
              <a:rPr lang="tr-TR" dirty="0"/>
              <a:t>Alanda Yerellik</a:t>
            </a:r>
          </a:p>
        </p:txBody>
      </p:sp>
      <p:sp>
        <p:nvSpPr>
          <p:cNvPr id="3" name="İçerik Yer Tutucusu 2">
            <a:extLst>
              <a:ext uri="{FF2B5EF4-FFF2-40B4-BE49-F238E27FC236}">
                <a16:creationId xmlns:a16="http://schemas.microsoft.com/office/drawing/2014/main" id="{9EBF1D23-B665-4558-AFB8-639C96BD84E0}"/>
              </a:ext>
            </a:extLst>
          </p:cNvPr>
          <p:cNvSpPr>
            <a:spLocks noGrp="1"/>
          </p:cNvSpPr>
          <p:nvPr>
            <p:ph idx="1"/>
          </p:nvPr>
        </p:nvSpPr>
        <p:spPr>
          <a:xfrm>
            <a:off x="271849" y="1182014"/>
            <a:ext cx="6569525" cy="3184381"/>
          </a:xfrm>
        </p:spPr>
        <p:txBody>
          <a:bodyPr/>
          <a:lstStyle/>
          <a:p>
            <a:pPr marL="0" indent="0">
              <a:buNone/>
            </a:pPr>
            <a:r>
              <a:rPr lang="tr-TR" dirty="0" err="1">
                <a:latin typeface="Consolas" panose="020B0609020204030204" pitchFamily="49" charset="0"/>
              </a:rPr>
              <a:t>for</a:t>
            </a:r>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 =0;i&lt;64;i++) {</a:t>
            </a:r>
          </a:p>
          <a:p>
            <a:pPr marL="0" indent="0">
              <a:buNone/>
            </a:pPr>
            <a:r>
              <a:rPr lang="tr-TR" dirty="0">
                <a:latin typeface="Consolas" panose="020B0609020204030204" pitchFamily="49" charset="0"/>
              </a:rPr>
              <a:t>	B[i] = </a:t>
            </a:r>
            <a:r>
              <a:rPr lang="tr-TR" dirty="0">
                <a:solidFill>
                  <a:srgbClr val="FF0000"/>
                </a:solidFill>
                <a:latin typeface="Consolas" panose="020B0609020204030204" pitchFamily="49" charset="0"/>
              </a:rPr>
              <a:t>A[i]</a:t>
            </a:r>
            <a:r>
              <a:rPr lang="tr-TR" dirty="0">
                <a:latin typeface="Consolas" panose="020B0609020204030204" pitchFamily="49" charset="0"/>
              </a:rPr>
              <a:t> * 2;</a:t>
            </a:r>
          </a:p>
          <a:p>
            <a:pPr marL="0" indent="0">
              <a:buNone/>
            </a:pPr>
            <a:r>
              <a:rPr lang="tr-TR" dirty="0">
                <a:latin typeface="Consolas" panose="020B0609020204030204" pitchFamily="49" charset="0"/>
              </a:rPr>
              <a:t>}</a:t>
            </a:r>
          </a:p>
        </p:txBody>
      </p:sp>
      <p:sp>
        <p:nvSpPr>
          <p:cNvPr id="4" name="Slayt Numarası Yer Tutucusu 3">
            <a:extLst>
              <a:ext uri="{FF2B5EF4-FFF2-40B4-BE49-F238E27FC236}">
                <a16:creationId xmlns:a16="http://schemas.microsoft.com/office/drawing/2014/main" id="{F03B66CB-B066-4284-A291-08DEE957B8A9}"/>
              </a:ext>
            </a:extLst>
          </p:cNvPr>
          <p:cNvSpPr>
            <a:spLocks noGrp="1"/>
          </p:cNvSpPr>
          <p:nvPr>
            <p:ph type="sldNum" sz="quarter" idx="12"/>
          </p:nvPr>
        </p:nvSpPr>
        <p:spPr/>
        <p:txBody>
          <a:bodyPr/>
          <a:lstStyle/>
          <a:p>
            <a:fld id="{320A84BC-3F9E-4B08-9743-FC4E27FA5126}" type="slidenum">
              <a:rPr lang="tr-TR" smtClean="0"/>
              <a:t>37</a:t>
            </a:fld>
            <a:endParaRPr lang="tr-TR"/>
          </a:p>
        </p:txBody>
      </p:sp>
      <p:graphicFrame>
        <p:nvGraphicFramePr>
          <p:cNvPr id="6" name="Tablo 12">
            <a:extLst>
              <a:ext uri="{FF2B5EF4-FFF2-40B4-BE49-F238E27FC236}">
                <a16:creationId xmlns:a16="http://schemas.microsoft.com/office/drawing/2014/main" id="{3AD407CD-4A85-4077-9996-3C73E1B4D166}"/>
              </a:ext>
            </a:extLst>
          </p:cNvPr>
          <p:cNvGraphicFramePr>
            <a:graphicFrameLocks noGrp="1"/>
          </p:cNvGraphicFramePr>
          <p:nvPr/>
        </p:nvGraphicFramePr>
        <p:xfrm>
          <a:off x="5133975" y="387791"/>
          <a:ext cx="6800260" cy="800100"/>
        </p:xfrm>
        <a:graphic>
          <a:graphicData uri="http://schemas.openxmlformats.org/drawingml/2006/table">
            <a:tbl>
              <a:tblPr firstRow="1" bandRow="1">
                <a:tableStyleId>{0505E3EF-67EA-436B-97B2-0124C06EBD24}</a:tableStyleId>
              </a:tblPr>
              <a:tblGrid>
                <a:gridCol w="409575">
                  <a:extLst>
                    <a:ext uri="{9D8B030D-6E8A-4147-A177-3AD203B41FA5}">
                      <a16:colId xmlns:a16="http://schemas.microsoft.com/office/drawing/2014/main" val="3663315457"/>
                    </a:ext>
                  </a:extLst>
                </a:gridCol>
                <a:gridCol w="270451">
                  <a:extLst>
                    <a:ext uri="{9D8B030D-6E8A-4147-A177-3AD203B41FA5}">
                      <a16:colId xmlns:a16="http://schemas.microsoft.com/office/drawing/2014/main" val="1665753150"/>
                    </a:ext>
                  </a:extLst>
                </a:gridCol>
                <a:gridCol w="340013">
                  <a:extLst>
                    <a:ext uri="{9D8B030D-6E8A-4147-A177-3AD203B41FA5}">
                      <a16:colId xmlns:a16="http://schemas.microsoft.com/office/drawing/2014/main" val="3981114206"/>
                    </a:ext>
                  </a:extLst>
                </a:gridCol>
                <a:gridCol w="340013">
                  <a:extLst>
                    <a:ext uri="{9D8B030D-6E8A-4147-A177-3AD203B41FA5}">
                      <a16:colId xmlns:a16="http://schemas.microsoft.com/office/drawing/2014/main" val="3677242861"/>
                    </a:ext>
                  </a:extLst>
                </a:gridCol>
                <a:gridCol w="340013">
                  <a:extLst>
                    <a:ext uri="{9D8B030D-6E8A-4147-A177-3AD203B41FA5}">
                      <a16:colId xmlns:a16="http://schemas.microsoft.com/office/drawing/2014/main" val="4034483749"/>
                    </a:ext>
                  </a:extLst>
                </a:gridCol>
                <a:gridCol w="340013">
                  <a:extLst>
                    <a:ext uri="{9D8B030D-6E8A-4147-A177-3AD203B41FA5}">
                      <a16:colId xmlns:a16="http://schemas.microsoft.com/office/drawing/2014/main" val="3473735885"/>
                    </a:ext>
                  </a:extLst>
                </a:gridCol>
                <a:gridCol w="340013">
                  <a:extLst>
                    <a:ext uri="{9D8B030D-6E8A-4147-A177-3AD203B41FA5}">
                      <a16:colId xmlns:a16="http://schemas.microsoft.com/office/drawing/2014/main" val="3205983026"/>
                    </a:ext>
                  </a:extLst>
                </a:gridCol>
                <a:gridCol w="340013">
                  <a:extLst>
                    <a:ext uri="{9D8B030D-6E8A-4147-A177-3AD203B41FA5}">
                      <a16:colId xmlns:a16="http://schemas.microsoft.com/office/drawing/2014/main" val="423853829"/>
                    </a:ext>
                  </a:extLst>
                </a:gridCol>
                <a:gridCol w="340013">
                  <a:extLst>
                    <a:ext uri="{9D8B030D-6E8A-4147-A177-3AD203B41FA5}">
                      <a16:colId xmlns:a16="http://schemas.microsoft.com/office/drawing/2014/main" val="2573183194"/>
                    </a:ext>
                  </a:extLst>
                </a:gridCol>
                <a:gridCol w="340013">
                  <a:extLst>
                    <a:ext uri="{9D8B030D-6E8A-4147-A177-3AD203B41FA5}">
                      <a16:colId xmlns:a16="http://schemas.microsoft.com/office/drawing/2014/main" val="3318420591"/>
                    </a:ext>
                  </a:extLst>
                </a:gridCol>
                <a:gridCol w="340013">
                  <a:extLst>
                    <a:ext uri="{9D8B030D-6E8A-4147-A177-3AD203B41FA5}">
                      <a16:colId xmlns:a16="http://schemas.microsoft.com/office/drawing/2014/main" val="2935058824"/>
                    </a:ext>
                  </a:extLst>
                </a:gridCol>
                <a:gridCol w="340013">
                  <a:extLst>
                    <a:ext uri="{9D8B030D-6E8A-4147-A177-3AD203B41FA5}">
                      <a16:colId xmlns:a16="http://schemas.microsoft.com/office/drawing/2014/main" val="3596637905"/>
                    </a:ext>
                  </a:extLst>
                </a:gridCol>
                <a:gridCol w="340013">
                  <a:extLst>
                    <a:ext uri="{9D8B030D-6E8A-4147-A177-3AD203B41FA5}">
                      <a16:colId xmlns:a16="http://schemas.microsoft.com/office/drawing/2014/main" val="1050810957"/>
                    </a:ext>
                  </a:extLst>
                </a:gridCol>
                <a:gridCol w="340013">
                  <a:extLst>
                    <a:ext uri="{9D8B030D-6E8A-4147-A177-3AD203B41FA5}">
                      <a16:colId xmlns:a16="http://schemas.microsoft.com/office/drawing/2014/main" val="2197751384"/>
                    </a:ext>
                  </a:extLst>
                </a:gridCol>
                <a:gridCol w="340013">
                  <a:extLst>
                    <a:ext uri="{9D8B030D-6E8A-4147-A177-3AD203B41FA5}">
                      <a16:colId xmlns:a16="http://schemas.microsoft.com/office/drawing/2014/main" val="122118740"/>
                    </a:ext>
                  </a:extLst>
                </a:gridCol>
                <a:gridCol w="340013">
                  <a:extLst>
                    <a:ext uri="{9D8B030D-6E8A-4147-A177-3AD203B41FA5}">
                      <a16:colId xmlns:a16="http://schemas.microsoft.com/office/drawing/2014/main" val="2060719655"/>
                    </a:ext>
                  </a:extLst>
                </a:gridCol>
                <a:gridCol w="340013">
                  <a:extLst>
                    <a:ext uri="{9D8B030D-6E8A-4147-A177-3AD203B41FA5}">
                      <a16:colId xmlns:a16="http://schemas.microsoft.com/office/drawing/2014/main" val="1692520055"/>
                    </a:ext>
                  </a:extLst>
                </a:gridCol>
                <a:gridCol w="340013">
                  <a:extLst>
                    <a:ext uri="{9D8B030D-6E8A-4147-A177-3AD203B41FA5}">
                      <a16:colId xmlns:a16="http://schemas.microsoft.com/office/drawing/2014/main" val="1154608546"/>
                    </a:ext>
                  </a:extLst>
                </a:gridCol>
                <a:gridCol w="261516">
                  <a:extLst>
                    <a:ext uri="{9D8B030D-6E8A-4147-A177-3AD203B41FA5}">
                      <a16:colId xmlns:a16="http://schemas.microsoft.com/office/drawing/2014/main" val="1789931228"/>
                    </a:ext>
                  </a:extLst>
                </a:gridCol>
                <a:gridCol w="418510">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16</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32</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63</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sp>
        <p:nvSpPr>
          <p:cNvPr id="7" name="Metin kutusu 6">
            <a:extLst>
              <a:ext uri="{FF2B5EF4-FFF2-40B4-BE49-F238E27FC236}">
                <a16:creationId xmlns:a16="http://schemas.microsoft.com/office/drawing/2014/main" id="{0A26B70D-D18B-4514-98C8-41339D1D59B1}"/>
              </a:ext>
            </a:extLst>
          </p:cNvPr>
          <p:cNvSpPr txBox="1"/>
          <p:nvPr/>
        </p:nvSpPr>
        <p:spPr>
          <a:xfrm>
            <a:off x="7526397" y="228573"/>
            <a:ext cx="1871290" cy="365760"/>
          </a:xfrm>
          <a:prstGeom prst="rect">
            <a:avLst/>
          </a:prstGeom>
          <a:noFill/>
        </p:spPr>
        <p:txBody>
          <a:bodyPr wrap="square" rtlCol="0">
            <a:spAutoFit/>
          </a:bodyPr>
          <a:lstStyle/>
          <a:p>
            <a:r>
              <a:rPr lang="tr-TR" dirty="0"/>
              <a:t>A: </a:t>
            </a:r>
            <a:r>
              <a:rPr lang="tr-TR" dirty="0" err="1"/>
              <a:t>integer</a:t>
            </a:r>
            <a:r>
              <a:rPr lang="tr-TR" dirty="0"/>
              <a:t> dizisi</a:t>
            </a:r>
          </a:p>
        </p:txBody>
      </p:sp>
      <p:graphicFrame>
        <p:nvGraphicFramePr>
          <p:cNvPr id="9" name="Tablo 7">
            <a:extLst>
              <a:ext uri="{FF2B5EF4-FFF2-40B4-BE49-F238E27FC236}">
                <a16:creationId xmlns:a16="http://schemas.microsoft.com/office/drawing/2014/main" id="{E4770B59-467A-4069-99B0-AE2B54F01B69}"/>
              </a:ext>
            </a:extLst>
          </p:cNvPr>
          <p:cNvGraphicFramePr>
            <a:graphicFrameLocks noGrp="1"/>
          </p:cNvGraphicFramePr>
          <p:nvPr/>
        </p:nvGraphicFramePr>
        <p:xfrm>
          <a:off x="7265323" y="2109687"/>
          <a:ext cx="4654827" cy="3298808"/>
        </p:xfrm>
        <a:graphic>
          <a:graphicData uri="http://schemas.openxmlformats.org/drawingml/2006/table">
            <a:tbl>
              <a:tblPr firstRow="1" bandRow="1">
                <a:tableStyleId>{0505E3EF-67EA-436B-97B2-0124C06EBD24}</a:tableStyleId>
              </a:tblPr>
              <a:tblGrid>
                <a:gridCol w="1354975">
                  <a:extLst>
                    <a:ext uri="{9D8B030D-6E8A-4147-A177-3AD203B41FA5}">
                      <a16:colId xmlns:a16="http://schemas.microsoft.com/office/drawing/2014/main" val="3819321008"/>
                    </a:ext>
                  </a:extLst>
                </a:gridCol>
                <a:gridCol w="382386">
                  <a:extLst>
                    <a:ext uri="{9D8B030D-6E8A-4147-A177-3AD203B41FA5}">
                      <a16:colId xmlns:a16="http://schemas.microsoft.com/office/drawing/2014/main" val="288280332"/>
                    </a:ext>
                  </a:extLst>
                </a:gridCol>
                <a:gridCol w="2917466">
                  <a:extLst>
                    <a:ext uri="{9D8B030D-6E8A-4147-A177-3AD203B41FA5}">
                      <a16:colId xmlns:a16="http://schemas.microsoft.com/office/drawing/2014/main" val="3719010146"/>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4027642"/>
                  </a:ext>
                </a:extLst>
              </a:tr>
            </a:tbl>
          </a:graphicData>
        </a:graphic>
      </p:graphicFrame>
      <p:sp>
        <p:nvSpPr>
          <p:cNvPr id="11" name="Metin kutusu 10">
            <a:extLst>
              <a:ext uri="{FF2B5EF4-FFF2-40B4-BE49-F238E27FC236}">
                <a16:creationId xmlns:a16="http://schemas.microsoft.com/office/drawing/2014/main" id="{899CAE96-0F1E-4105-93D1-1DD2A9585349}"/>
              </a:ext>
            </a:extLst>
          </p:cNvPr>
          <p:cNvSpPr txBox="1"/>
          <p:nvPr/>
        </p:nvSpPr>
        <p:spPr>
          <a:xfrm>
            <a:off x="7396709" y="1753544"/>
            <a:ext cx="1584347" cy="369332"/>
          </a:xfrm>
          <a:prstGeom prst="rect">
            <a:avLst/>
          </a:prstGeom>
          <a:noFill/>
        </p:spPr>
        <p:txBody>
          <a:bodyPr wrap="square" rtlCol="0">
            <a:spAutoFit/>
          </a:bodyPr>
          <a:lstStyle/>
          <a:p>
            <a:r>
              <a:rPr lang="tr-TR" b="1" dirty="0"/>
              <a:t>Etiket</a:t>
            </a:r>
          </a:p>
        </p:txBody>
      </p:sp>
      <p:sp>
        <p:nvSpPr>
          <p:cNvPr id="13" name="Metin kutusu 12">
            <a:extLst>
              <a:ext uri="{FF2B5EF4-FFF2-40B4-BE49-F238E27FC236}">
                <a16:creationId xmlns:a16="http://schemas.microsoft.com/office/drawing/2014/main" id="{ECE10503-60AC-4C12-BD9A-A72E5A1FDE66}"/>
              </a:ext>
            </a:extLst>
          </p:cNvPr>
          <p:cNvSpPr txBox="1"/>
          <p:nvPr/>
        </p:nvSpPr>
        <p:spPr>
          <a:xfrm>
            <a:off x="8610600" y="1724969"/>
            <a:ext cx="1112284" cy="369332"/>
          </a:xfrm>
          <a:prstGeom prst="rect">
            <a:avLst/>
          </a:prstGeom>
          <a:noFill/>
        </p:spPr>
        <p:txBody>
          <a:bodyPr wrap="square" rtlCol="0">
            <a:spAutoFit/>
          </a:bodyPr>
          <a:lstStyle/>
          <a:p>
            <a:r>
              <a:rPr lang="tr-TR" b="1" dirty="0"/>
              <a:t>G</a:t>
            </a:r>
          </a:p>
        </p:txBody>
      </p:sp>
      <p:sp>
        <p:nvSpPr>
          <p:cNvPr id="15" name="Metin kutusu 14">
            <a:extLst>
              <a:ext uri="{FF2B5EF4-FFF2-40B4-BE49-F238E27FC236}">
                <a16:creationId xmlns:a16="http://schemas.microsoft.com/office/drawing/2014/main" id="{67275026-A121-486C-B77B-C7E9E1026830}"/>
              </a:ext>
            </a:extLst>
          </p:cNvPr>
          <p:cNvSpPr txBox="1"/>
          <p:nvPr/>
        </p:nvSpPr>
        <p:spPr>
          <a:xfrm>
            <a:off x="7265323" y="1431745"/>
            <a:ext cx="4654826" cy="369332"/>
          </a:xfrm>
          <a:prstGeom prst="rect">
            <a:avLst/>
          </a:prstGeom>
          <a:noFill/>
        </p:spPr>
        <p:txBody>
          <a:bodyPr wrap="square" rtlCol="0">
            <a:spAutoFit/>
          </a:bodyPr>
          <a:lstStyle/>
          <a:p>
            <a:pPr algn="ctr"/>
            <a:r>
              <a:rPr lang="tr-TR" b="1" dirty="0"/>
              <a:t>Önbellek</a:t>
            </a:r>
          </a:p>
        </p:txBody>
      </p:sp>
      <p:sp>
        <p:nvSpPr>
          <p:cNvPr id="23" name="Metin kutusu 22">
            <a:extLst>
              <a:ext uri="{FF2B5EF4-FFF2-40B4-BE49-F238E27FC236}">
                <a16:creationId xmlns:a16="http://schemas.microsoft.com/office/drawing/2014/main" id="{0584A489-B879-4DDA-9893-AED12A21CBCD}"/>
              </a:ext>
            </a:extLst>
          </p:cNvPr>
          <p:cNvSpPr txBox="1"/>
          <p:nvPr/>
        </p:nvSpPr>
        <p:spPr>
          <a:xfrm>
            <a:off x="9034549" y="1770716"/>
            <a:ext cx="2885600" cy="369332"/>
          </a:xfrm>
          <a:prstGeom prst="rect">
            <a:avLst/>
          </a:prstGeom>
          <a:noFill/>
        </p:spPr>
        <p:txBody>
          <a:bodyPr wrap="square" rtlCol="0">
            <a:spAutoFit/>
          </a:bodyPr>
          <a:lstStyle/>
          <a:p>
            <a:pPr algn="ctr"/>
            <a:r>
              <a:rPr lang="tr-TR" b="1" dirty="0"/>
              <a:t>Veri Öbeği</a:t>
            </a:r>
          </a:p>
        </p:txBody>
      </p:sp>
      <p:sp>
        <p:nvSpPr>
          <p:cNvPr id="27" name="Dikdörtgen 26">
            <a:extLst>
              <a:ext uri="{FF2B5EF4-FFF2-40B4-BE49-F238E27FC236}">
                <a16:creationId xmlns:a16="http://schemas.microsoft.com/office/drawing/2014/main" id="{BFF23377-8FFF-4318-AFE8-BF5789C20527}"/>
              </a:ext>
            </a:extLst>
          </p:cNvPr>
          <p:cNvSpPr/>
          <p:nvPr/>
        </p:nvSpPr>
        <p:spPr>
          <a:xfrm>
            <a:off x="9017922" y="3347287"/>
            <a:ext cx="2885600"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64" name="Metin kutusu 63">
            <a:extLst>
              <a:ext uri="{FF2B5EF4-FFF2-40B4-BE49-F238E27FC236}">
                <a16:creationId xmlns:a16="http://schemas.microsoft.com/office/drawing/2014/main" id="{446B3CCF-8890-46AC-845F-B1F77524A574}"/>
              </a:ext>
            </a:extLst>
          </p:cNvPr>
          <p:cNvSpPr txBox="1"/>
          <p:nvPr/>
        </p:nvSpPr>
        <p:spPr>
          <a:xfrm>
            <a:off x="164757" y="2774204"/>
            <a:ext cx="6443166" cy="3785652"/>
          </a:xfrm>
          <a:prstGeom prst="rect">
            <a:avLst/>
          </a:prstGeom>
          <a:noFill/>
        </p:spPr>
        <p:txBody>
          <a:bodyPr wrap="square" rtlCol="0">
            <a:spAutoFit/>
          </a:bodyPr>
          <a:lstStyle/>
          <a:p>
            <a:r>
              <a:rPr lang="tr-TR" sz="2400" b="1" dirty="0"/>
              <a:t>Veri öbeği 64 </a:t>
            </a:r>
            <a:r>
              <a:rPr lang="tr-TR" sz="2400" b="1" dirty="0" err="1"/>
              <a:t>byte</a:t>
            </a:r>
            <a:r>
              <a:rPr lang="tr-TR" sz="2400" b="1" dirty="0"/>
              <a:t> ve N = 64 ise A dizisi için önbellekte bulma oranı kaçtır?</a:t>
            </a:r>
          </a:p>
          <a:p>
            <a:r>
              <a:rPr lang="tr-TR" sz="2400" dirty="0"/>
              <a:t>A[0] bulunamaz, getirilir.</a:t>
            </a:r>
          </a:p>
          <a:p>
            <a:r>
              <a:rPr lang="tr-TR" sz="2400" dirty="0"/>
              <a:t>A[0…15] getirildiği için A[1…15] bulunur.</a:t>
            </a:r>
          </a:p>
          <a:p>
            <a:r>
              <a:rPr lang="tr-TR" sz="2400" dirty="0"/>
              <a:t>A[16] bulunamaz, getirilir.</a:t>
            </a:r>
          </a:p>
          <a:p>
            <a:r>
              <a:rPr lang="tr-TR" sz="2400" dirty="0"/>
              <a:t>A[16…31] getirildiği için A[17…31] bulunur.</a:t>
            </a:r>
          </a:p>
          <a:p>
            <a:r>
              <a:rPr lang="tr-TR" sz="2400" dirty="0"/>
              <a:t>A[32] bulunamaz, getirilir. A[32…47] getirildiği için A[33,47] bulunur.</a:t>
            </a:r>
          </a:p>
          <a:p>
            <a:r>
              <a:rPr lang="tr-TR" sz="2400" dirty="0"/>
              <a:t>A[48] bulunamaz, getirilir. A[48…63] getirildiği için A[48…63] bulunur.</a:t>
            </a:r>
          </a:p>
        </p:txBody>
      </p:sp>
      <p:sp>
        <p:nvSpPr>
          <p:cNvPr id="65" name="Sağ Ayraç 64">
            <a:extLst>
              <a:ext uri="{FF2B5EF4-FFF2-40B4-BE49-F238E27FC236}">
                <a16:creationId xmlns:a16="http://schemas.microsoft.com/office/drawing/2014/main" id="{967F665B-D971-4273-8F9E-4A45B0F2648A}"/>
              </a:ext>
            </a:extLst>
          </p:cNvPr>
          <p:cNvSpPr/>
          <p:nvPr/>
        </p:nvSpPr>
        <p:spPr>
          <a:xfrm rot="5400000">
            <a:off x="10345462" y="4225535"/>
            <a:ext cx="247146" cy="2902226"/>
          </a:xfrm>
          <a:prstGeom prst="rightBrace">
            <a:avLst>
              <a:gd name="adj1" fmla="val 118275"/>
              <a:gd name="adj2" fmla="val 4967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0" name="Metin kutusu 69">
            <a:extLst>
              <a:ext uri="{FF2B5EF4-FFF2-40B4-BE49-F238E27FC236}">
                <a16:creationId xmlns:a16="http://schemas.microsoft.com/office/drawing/2014/main" id="{AC587431-95EC-4079-8225-D641D40D9271}"/>
              </a:ext>
            </a:extLst>
          </p:cNvPr>
          <p:cNvSpPr txBox="1"/>
          <p:nvPr/>
        </p:nvSpPr>
        <p:spPr>
          <a:xfrm>
            <a:off x="8610600" y="6061454"/>
            <a:ext cx="3323648" cy="369332"/>
          </a:xfrm>
          <a:prstGeom prst="rect">
            <a:avLst/>
          </a:prstGeom>
          <a:noFill/>
        </p:spPr>
        <p:txBody>
          <a:bodyPr wrap="square" rtlCol="0">
            <a:spAutoFit/>
          </a:bodyPr>
          <a:lstStyle/>
          <a:p>
            <a:pPr algn="ctr"/>
            <a:r>
              <a:rPr lang="tr-TR" b="1" dirty="0"/>
              <a:t>Veri Öbeği Boyutu = 64 </a:t>
            </a:r>
            <a:r>
              <a:rPr lang="tr-TR" b="1" dirty="0" err="1"/>
              <a:t>byte</a:t>
            </a:r>
            <a:endParaRPr lang="tr-TR" b="1" dirty="0"/>
          </a:p>
        </p:txBody>
      </p:sp>
      <p:cxnSp>
        <p:nvCxnSpPr>
          <p:cNvPr id="19" name="Bağlayıcı: Dirsek 18">
            <a:extLst>
              <a:ext uri="{FF2B5EF4-FFF2-40B4-BE49-F238E27FC236}">
                <a16:creationId xmlns:a16="http://schemas.microsoft.com/office/drawing/2014/main" id="{7F7F6E22-342A-4825-BA9D-5D9AB713D3B0}"/>
              </a:ext>
            </a:extLst>
          </p:cNvPr>
          <p:cNvCxnSpPr>
            <a:cxnSpLocks/>
          </p:cNvCxnSpPr>
          <p:nvPr/>
        </p:nvCxnSpPr>
        <p:spPr>
          <a:xfrm rot="16200000" flipH="1">
            <a:off x="4808974" y="1754669"/>
            <a:ext cx="2362582" cy="1217274"/>
          </a:xfrm>
          <a:prstGeom prst="bentConnector3">
            <a:avLst>
              <a:gd name="adj1" fmla="val 50000"/>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8" name="Düz Ok Bağlayıcısı 27">
            <a:extLst>
              <a:ext uri="{FF2B5EF4-FFF2-40B4-BE49-F238E27FC236}">
                <a16:creationId xmlns:a16="http://schemas.microsoft.com/office/drawing/2014/main" id="{F5B44594-99E9-4B8F-99F6-6FD42FCDD97A}"/>
              </a:ext>
            </a:extLst>
          </p:cNvPr>
          <p:cNvCxnSpPr/>
          <p:nvPr/>
        </p:nvCxnSpPr>
        <p:spPr>
          <a:xfrm>
            <a:off x="6621749" y="3553972"/>
            <a:ext cx="653699" cy="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Bağlayıcı: Dirsek 51">
            <a:extLst>
              <a:ext uri="{FF2B5EF4-FFF2-40B4-BE49-F238E27FC236}">
                <a16:creationId xmlns:a16="http://schemas.microsoft.com/office/drawing/2014/main" id="{0E068952-FB5D-40C6-9733-9047ACFCFA2F}"/>
              </a:ext>
            </a:extLst>
          </p:cNvPr>
          <p:cNvCxnSpPr>
            <a:cxnSpLocks/>
          </p:cNvCxnSpPr>
          <p:nvPr/>
        </p:nvCxnSpPr>
        <p:spPr>
          <a:xfrm rot="16200000" flipH="1">
            <a:off x="5748770" y="2497620"/>
            <a:ext cx="2768498" cy="179812"/>
          </a:xfrm>
          <a:prstGeom prst="bentConnector3">
            <a:avLst>
              <a:gd name="adj1" fmla="val 99543"/>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Dikdörtgen 55">
            <a:extLst>
              <a:ext uri="{FF2B5EF4-FFF2-40B4-BE49-F238E27FC236}">
                <a16:creationId xmlns:a16="http://schemas.microsoft.com/office/drawing/2014/main" id="{F6377554-C4BC-47AE-8515-A17C21FB43A8}"/>
              </a:ext>
            </a:extLst>
          </p:cNvPr>
          <p:cNvSpPr/>
          <p:nvPr/>
        </p:nvSpPr>
        <p:spPr>
          <a:xfrm>
            <a:off x="5125210" y="793271"/>
            <a:ext cx="1710843" cy="394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58" name="Dikdörtgen 57">
            <a:extLst>
              <a:ext uri="{FF2B5EF4-FFF2-40B4-BE49-F238E27FC236}">
                <a16:creationId xmlns:a16="http://schemas.microsoft.com/office/drawing/2014/main" id="{01B15D01-4FB4-4F2A-A20A-B521A989A35E}"/>
              </a:ext>
            </a:extLst>
          </p:cNvPr>
          <p:cNvSpPr/>
          <p:nvPr/>
        </p:nvSpPr>
        <p:spPr>
          <a:xfrm>
            <a:off x="9017656" y="3760243"/>
            <a:ext cx="2885600" cy="394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61" name="Dikdörtgen 60">
            <a:extLst>
              <a:ext uri="{FF2B5EF4-FFF2-40B4-BE49-F238E27FC236}">
                <a16:creationId xmlns:a16="http://schemas.microsoft.com/office/drawing/2014/main" id="{DE018A92-01C2-4BCE-AF35-B4E4C2D23675}"/>
              </a:ext>
            </a:extLst>
          </p:cNvPr>
          <p:cNvSpPr/>
          <p:nvPr/>
        </p:nvSpPr>
        <p:spPr>
          <a:xfrm>
            <a:off x="6850137" y="793271"/>
            <a:ext cx="1710843" cy="394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tr-TR"/>
          </a:p>
        </p:txBody>
      </p:sp>
      <p:sp>
        <p:nvSpPr>
          <p:cNvPr id="72" name="Dikdörtgen 71">
            <a:extLst>
              <a:ext uri="{FF2B5EF4-FFF2-40B4-BE49-F238E27FC236}">
                <a16:creationId xmlns:a16="http://schemas.microsoft.com/office/drawing/2014/main" id="{1DF31EAA-06CE-4D1A-86FA-A51F3FFC5FA9}"/>
              </a:ext>
            </a:extLst>
          </p:cNvPr>
          <p:cNvSpPr/>
          <p:nvPr/>
        </p:nvSpPr>
        <p:spPr>
          <a:xfrm>
            <a:off x="8569743" y="792245"/>
            <a:ext cx="1710843" cy="394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a:p>
        </p:txBody>
      </p:sp>
      <p:sp>
        <p:nvSpPr>
          <p:cNvPr id="73" name="Dikdörtgen 72">
            <a:extLst>
              <a:ext uri="{FF2B5EF4-FFF2-40B4-BE49-F238E27FC236}">
                <a16:creationId xmlns:a16="http://schemas.microsoft.com/office/drawing/2014/main" id="{B4CC5C11-BE6F-43F8-A439-0985FC469D83}"/>
              </a:ext>
            </a:extLst>
          </p:cNvPr>
          <p:cNvSpPr/>
          <p:nvPr/>
        </p:nvSpPr>
        <p:spPr>
          <a:xfrm>
            <a:off x="10303433" y="792245"/>
            <a:ext cx="1600089" cy="39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0" name="Dikdörtgen 79">
            <a:extLst>
              <a:ext uri="{FF2B5EF4-FFF2-40B4-BE49-F238E27FC236}">
                <a16:creationId xmlns:a16="http://schemas.microsoft.com/office/drawing/2014/main" id="{0C533413-9773-4AE9-B90E-7F93797DA484}"/>
              </a:ext>
            </a:extLst>
          </p:cNvPr>
          <p:cNvSpPr/>
          <p:nvPr/>
        </p:nvSpPr>
        <p:spPr>
          <a:xfrm>
            <a:off x="9017922" y="4184471"/>
            <a:ext cx="2885600" cy="3946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r-TR" dirty="0"/>
          </a:p>
        </p:txBody>
      </p:sp>
      <p:sp>
        <p:nvSpPr>
          <p:cNvPr id="81" name="Dikdörtgen 80">
            <a:extLst>
              <a:ext uri="{FF2B5EF4-FFF2-40B4-BE49-F238E27FC236}">
                <a16:creationId xmlns:a16="http://schemas.microsoft.com/office/drawing/2014/main" id="{02B860F4-F5E8-4916-982C-409E1DD1111F}"/>
              </a:ext>
            </a:extLst>
          </p:cNvPr>
          <p:cNvSpPr/>
          <p:nvPr/>
        </p:nvSpPr>
        <p:spPr>
          <a:xfrm>
            <a:off x="9017922" y="4582583"/>
            <a:ext cx="2885600" cy="39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6" name="Metin kutusu 85">
            <a:extLst>
              <a:ext uri="{FF2B5EF4-FFF2-40B4-BE49-F238E27FC236}">
                <a16:creationId xmlns:a16="http://schemas.microsoft.com/office/drawing/2014/main" id="{8D680F25-ED2B-4C89-BFB7-25358DFCB1B8}"/>
              </a:ext>
            </a:extLst>
          </p:cNvPr>
          <p:cNvSpPr txBox="1"/>
          <p:nvPr/>
        </p:nvSpPr>
        <p:spPr>
          <a:xfrm>
            <a:off x="5582711" y="5859214"/>
            <a:ext cx="4010025" cy="646331"/>
          </a:xfrm>
          <a:prstGeom prst="rect">
            <a:avLst/>
          </a:prstGeom>
          <a:noFill/>
        </p:spPr>
        <p:txBody>
          <a:bodyPr wrap="square" rtlCol="0">
            <a:spAutoFit/>
          </a:bodyPr>
          <a:lstStyle/>
          <a:p>
            <a:r>
              <a:rPr lang="tr-TR" b="1" dirty="0">
                <a:solidFill>
                  <a:srgbClr val="FF0000"/>
                </a:solidFill>
              </a:rPr>
              <a:t>4 defa bulamaz. 60 defa bulur.</a:t>
            </a:r>
          </a:p>
          <a:p>
            <a:r>
              <a:rPr lang="tr-TR" b="1" dirty="0">
                <a:solidFill>
                  <a:srgbClr val="FF0000"/>
                </a:solidFill>
              </a:rPr>
              <a:t>60/64 bulma oranı vardır.</a:t>
            </a:r>
          </a:p>
        </p:txBody>
      </p:sp>
    </p:spTree>
    <p:extLst>
      <p:ext uri="{BB962C8B-B14F-4D97-AF65-F5344CB8AC3E}">
        <p14:creationId xmlns:p14="http://schemas.microsoft.com/office/powerpoint/2010/main" val="254561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4">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6" grpId="0" animBg="1"/>
      <p:bldP spid="58" grpId="0" animBg="1"/>
      <p:bldP spid="61" grpId="0" animBg="1"/>
      <p:bldP spid="72" grpId="0" animBg="1"/>
      <p:bldP spid="73" grpId="0" animBg="1"/>
      <p:bldP spid="80" grpId="0" animBg="1"/>
      <p:bldP spid="81" grpId="0" animBg="1"/>
      <p:bldP spid="8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2EBD96-33FF-4A15-80D3-FFDB310130FA}"/>
              </a:ext>
            </a:extLst>
          </p:cNvPr>
          <p:cNvSpPr>
            <a:spLocks noGrp="1"/>
          </p:cNvSpPr>
          <p:nvPr>
            <p:ph type="title"/>
          </p:nvPr>
        </p:nvSpPr>
        <p:spPr/>
        <p:txBody>
          <a:bodyPr/>
          <a:lstStyle/>
          <a:p>
            <a:r>
              <a:rPr lang="tr-TR" dirty="0"/>
              <a:t>Alanda Yerellik</a:t>
            </a:r>
          </a:p>
        </p:txBody>
      </p:sp>
      <p:sp>
        <p:nvSpPr>
          <p:cNvPr id="3" name="İçerik Yer Tutucusu 2">
            <a:extLst>
              <a:ext uri="{FF2B5EF4-FFF2-40B4-BE49-F238E27FC236}">
                <a16:creationId xmlns:a16="http://schemas.microsoft.com/office/drawing/2014/main" id="{9EBF1D23-B665-4558-AFB8-639C96BD84E0}"/>
              </a:ext>
            </a:extLst>
          </p:cNvPr>
          <p:cNvSpPr>
            <a:spLocks noGrp="1"/>
          </p:cNvSpPr>
          <p:nvPr>
            <p:ph idx="1"/>
          </p:nvPr>
        </p:nvSpPr>
        <p:spPr>
          <a:xfrm>
            <a:off x="271849" y="1182014"/>
            <a:ext cx="6569525" cy="3184381"/>
          </a:xfrm>
        </p:spPr>
        <p:txBody>
          <a:bodyPr/>
          <a:lstStyle/>
          <a:p>
            <a:pPr marL="0" indent="0">
              <a:buNone/>
            </a:pPr>
            <a:r>
              <a:rPr lang="tr-TR" dirty="0" err="1">
                <a:latin typeface="Consolas" panose="020B0609020204030204" pitchFamily="49" charset="0"/>
              </a:rPr>
              <a:t>for</a:t>
            </a:r>
            <a:r>
              <a:rPr lang="tr-TR" dirty="0">
                <a:latin typeface="Consolas" panose="020B0609020204030204" pitchFamily="49" charset="0"/>
              </a:rPr>
              <a:t> (</a:t>
            </a:r>
            <a:r>
              <a:rPr lang="tr-TR" dirty="0" err="1">
                <a:latin typeface="Consolas" panose="020B0609020204030204" pitchFamily="49" charset="0"/>
              </a:rPr>
              <a:t>int</a:t>
            </a:r>
            <a:r>
              <a:rPr lang="tr-TR" dirty="0">
                <a:latin typeface="Consolas" panose="020B0609020204030204" pitchFamily="49" charset="0"/>
              </a:rPr>
              <a:t> i =0;i&lt;64;i++) {</a:t>
            </a:r>
          </a:p>
          <a:p>
            <a:pPr marL="0" indent="0">
              <a:buNone/>
            </a:pPr>
            <a:r>
              <a:rPr lang="tr-TR" dirty="0">
                <a:latin typeface="Consolas" panose="020B0609020204030204" pitchFamily="49" charset="0"/>
              </a:rPr>
              <a:t>	B[i] = </a:t>
            </a:r>
            <a:r>
              <a:rPr lang="tr-TR" dirty="0">
                <a:solidFill>
                  <a:srgbClr val="FF0000"/>
                </a:solidFill>
                <a:latin typeface="Consolas" panose="020B0609020204030204" pitchFamily="49" charset="0"/>
              </a:rPr>
              <a:t>A[i]</a:t>
            </a:r>
            <a:r>
              <a:rPr lang="tr-TR" dirty="0">
                <a:latin typeface="Consolas" panose="020B0609020204030204" pitchFamily="49" charset="0"/>
              </a:rPr>
              <a:t> * 2;</a:t>
            </a:r>
          </a:p>
          <a:p>
            <a:pPr marL="0" indent="0">
              <a:buNone/>
            </a:pPr>
            <a:r>
              <a:rPr lang="tr-TR" dirty="0">
                <a:latin typeface="Consolas" panose="020B0609020204030204" pitchFamily="49" charset="0"/>
              </a:rPr>
              <a:t>}</a:t>
            </a:r>
          </a:p>
        </p:txBody>
      </p:sp>
      <p:sp>
        <p:nvSpPr>
          <p:cNvPr id="4" name="Slayt Numarası Yer Tutucusu 3">
            <a:extLst>
              <a:ext uri="{FF2B5EF4-FFF2-40B4-BE49-F238E27FC236}">
                <a16:creationId xmlns:a16="http://schemas.microsoft.com/office/drawing/2014/main" id="{F03B66CB-B066-4284-A291-08DEE957B8A9}"/>
              </a:ext>
            </a:extLst>
          </p:cNvPr>
          <p:cNvSpPr>
            <a:spLocks noGrp="1"/>
          </p:cNvSpPr>
          <p:nvPr>
            <p:ph type="sldNum" sz="quarter" idx="12"/>
          </p:nvPr>
        </p:nvSpPr>
        <p:spPr/>
        <p:txBody>
          <a:bodyPr/>
          <a:lstStyle/>
          <a:p>
            <a:fld id="{320A84BC-3F9E-4B08-9743-FC4E27FA5126}" type="slidenum">
              <a:rPr lang="tr-TR" smtClean="0"/>
              <a:t>38</a:t>
            </a:fld>
            <a:endParaRPr lang="tr-TR"/>
          </a:p>
        </p:txBody>
      </p:sp>
      <p:graphicFrame>
        <p:nvGraphicFramePr>
          <p:cNvPr id="6" name="Tablo 12">
            <a:extLst>
              <a:ext uri="{FF2B5EF4-FFF2-40B4-BE49-F238E27FC236}">
                <a16:creationId xmlns:a16="http://schemas.microsoft.com/office/drawing/2014/main" id="{3AD407CD-4A85-4077-9996-3C73E1B4D166}"/>
              </a:ext>
            </a:extLst>
          </p:cNvPr>
          <p:cNvGraphicFramePr>
            <a:graphicFrameLocks noGrp="1"/>
          </p:cNvGraphicFramePr>
          <p:nvPr/>
        </p:nvGraphicFramePr>
        <p:xfrm>
          <a:off x="5133975" y="387791"/>
          <a:ext cx="6800260" cy="800100"/>
        </p:xfrm>
        <a:graphic>
          <a:graphicData uri="http://schemas.openxmlformats.org/drawingml/2006/table">
            <a:tbl>
              <a:tblPr firstRow="1" bandRow="1">
                <a:tableStyleId>{0505E3EF-67EA-436B-97B2-0124C06EBD24}</a:tableStyleId>
              </a:tblPr>
              <a:tblGrid>
                <a:gridCol w="409575">
                  <a:extLst>
                    <a:ext uri="{9D8B030D-6E8A-4147-A177-3AD203B41FA5}">
                      <a16:colId xmlns:a16="http://schemas.microsoft.com/office/drawing/2014/main" val="3663315457"/>
                    </a:ext>
                  </a:extLst>
                </a:gridCol>
                <a:gridCol w="270451">
                  <a:extLst>
                    <a:ext uri="{9D8B030D-6E8A-4147-A177-3AD203B41FA5}">
                      <a16:colId xmlns:a16="http://schemas.microsoft.com/office/drawing/2014/main" val="1665753150"/>
                    </a:ext>
                  </a:extLst>
                </a:gridCol>
                <a:gridCol w="340013">
                  <a:extLst>
                    <a:ext uri="{9D8B030D-6E8A-4147-A177-3AD203B41FA5}">
                      <a16:colId xmlns:a16="http://schemas.microsoft.com/office/drawing/2014/main" val="3981114206"/>
                    </a:ext>
                  </a:extLst>
                </a:gridCol>
                <a:gridCol w="340013">
                  <a:extLst>
                    <a:ext uri="{9D8B030D-6E8A-4147-A177-3AD203B41FA5}">
                      <a16:colId xmlns:a16="http://schemas.microsoft.com/office/drawing/2014/main" val="3677242861"/>
                    </a:ext>
                  </a:extLst>
                </a:gridCol>
                <a:gridCol w="340013">
                  <a:extLst>
                    <a:ext uri="{9D8B030D-6E8A-4147-A177-3AD203B41FA5}">
                      <a16:colId xmlns:a16="http://schemas.microsoft.com/office/drawing/2014/main" val="4034483749"/>
                    </a:ext>
                  </a:extLst>
                </a:gridCol>
                <a:gridCol w="340013">
                  <a:extLst>
                    <a:ext uri="{9D8B030D-6E8A-4147-A177-3AD203B41FA5}">
                      <a16:colId xmlns:a16="http://schemas.microsoft.com/office/drawing/2014/main" val="3473735885"/>
                    </a:ext>
                  </a:extLst>
                </a:gridCol>
                <a:gridCol w="340013">
                  <a:extLst>
                    <a:ext uri="{9D8B030D-6E8A-4147-A177-3AD203B41FA5}">
                      <a16:colId xmlns:a16="http://schemas.microsoft.com/office/drawing/2014/main" val="3205983026"/>
                    </a:ext>
                  </a:extLst>
                </a:gridCol>
                <a:gridCol w="340013">
                  <a:extLst>
                    <a:ext uri="{9D8B030D-6E8A-4147-A177-3AD203B41FA5}">
                      <a16:colId xmlns:a16="http://schemas.microsoft.com/office/drawing/2014/main" val="423853829"/>
                    </a:ext>
                  </a:extLst>
                </a:gridCol>
                <a:gridCol w="340013">
                  <a:extLst>
                    <a:ext uri="{9D8B030D-6E8A-4147-A177-3AD203B41FA5}">
                      <a16:colId xmlns:a16="http://schemas.microsoft.com/office/drawing/2014/main" val="2573183194"/>
                    </a:ext>
                  </a:extLst>
                </a:gridCol>
                <a:gridCol w="340013">
                  <a:extLst>
                    <a:ext uri="{9D8B030D-6E8A-4147-A177-3AD203B41FA5}">
                      <a16:colId xmlns:a16="http://schemas.microsoft.com/office/drawing/2014/main" val="3318420591"/>
                    </a:ext>
                  </a:extLst>
                </a:gridCol>
                <a:gridCol w="340013">
                  <a:extLst>
                    <a:ext uri="{9D8B030D-6E8A-4147-A177-3AD203B41FA5}">
                      <a16:colId xmlns:a16="http://schemas.microsoft.com/office/drawing/2014/main" val="2935058824"/>
                    </a:ext>
                  </a:extLst>
                </a:gridCol>
                <a:gridCol w="340013">
                  <a:extLst>
                    <a:ext uri="{9D8B030D-6E8A-4147-A177-3AD203B41FA5}">
                      <a16:colId xmlns:a16="http://schemas.microsoft.com/office/drawing/2014/main" val="3596637905"/>
                    </a:ext>
                  </a:extLst>
                </a:gridCol>
                <a:gridCol w="340013">
                  <a:extLst>
                    <a:ext uri="{9D8B030D-6E8A-4147-A177-3AD203B41FA5}">
                      <a16:colId xmlns:a16="http://schemas.microsoft.com/office/drawing/2014/main" val="1050810957"/>
                    </a:ext>
                  </a:extLst>
                </a:gridCol>
                <a:gridCol w="340013">
                  <a:extLst>
                    <a:ext uri="{9D8B030D-6E8A-4147-A177-3AD203B41FA5}">
                      <a16:colId xmlns:a16="http://schemas.microsoft.com/office/drawing/2014/main" val="2197751384"/>
                    </a:ext>
                  </a:extLst>
                </a:gridCol>
                <a:gridCol w="340013">
                  <a:extLst>
                    <a:ext uri="{9D8B030D-6E8A-4147-A177-3AD203B41FA5}">
                      <a16:colId xmlns:a16="http://schemas.microsoft.com/office/drawing/2014/main" val="122118740"/>
                    </a:ext>
                  </a:extLst>
                </a:gridCol>
                <a:gridCol w="340013">
                  <a:extLst>
                    <a:ext uri="{9D8B030D-6E8A-4147-A177-3AD203B41FA5}">
                      <a16:colId xmlns:a16="http://schemas.microsoft.com/office/drawing/2014/main" val="2060719655"/>
                    </a:ext>
                  </a:extLst>
                </a:gridCol>
                <a:gridCol w="340013">
                  <a:extLst>
                    <a:ext uri="{9D8B030D-6E8A-4147-A177-3AD203B41FA5}">
                      <a16:colId xmlns:a16="http://schemas.microsoft.com/office/drawing/2014/main" val="1692520055"/>
                    </a:ext>
                  </a:extLst>
                </a:gridCol>
                <a:gridCol w="340013">
                  <a:extLst>
                    <a:ext uri="{9D8B030D-6E8A-4147-A177-3AD203B41FA5}">
                      <a16:colId xmlns:a16="http://schemas.microsoft.com/office/drawing/2014/main" val="1154608546"/>
                    </a:ext>
                  </a:extLst>
                </a:gridCol>
                <a:gridCol w="261516">
                  <a:extLst>
                    <a:ext uri="{9D8B030D-6E8A-4147-A177-3AD203B41FA5}">
                      <a16:colId xmlns:a16="http://schemas.microsoft.com/office/drawing/2014/main" val="1789931228"/>
                    </a:ext>
                  </a:extLst>
                </a:gridCol>
                <a:gridCol w="418510">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16</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32</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63</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sp>
        <p:nvSpPr>
          <p:cNvPr id="7" name="Metin kutusu 6">
            <a:extLst>
              <a:ext uri="{FF2B5EF4-FFF2-40B4-BE49-F238E27FC236}">
                <a16:creationId xmlns:a16="http://schemas.microsoft.com/office/drawing/2014/main" id="{0A26B70D-D18B-4514-98C8-41339D1D59B1}"/>
              </a:ext>
            </a:extLst>
          </p:cNvPr>
          <p:cNvSpPr txBox="1"/>
          <p:nvPr/>
        </p:nvSpPr>
        <p:spPr>
          <a:xfrm>
            <a:off x="7526397" y="228573"/>
            <a:ext cx="1871290" cy="365760"/>
          </a:xfrm>
          <a:prstGeom prst="rect">
            <a:avLst/>
          </a:prstGeom>
          <a:noFill/>
        </p:spPr>
        <p:txBody>
          <a:bodyPr wrap="square" rtlCol="0">
            <a:spAutoFit/>
          </a:bodyPr>
          <a:lstStyle/>
          <a:p>
            <a:r>
              <a:rPr lang="tr-TR" dirty="0"/>
              <a:t>A: </a:t>
            </a:r>
            <a:r>
              <a:rPr lang="tr-TR" dirty="0" err="1"/>
              <a:t>integer</a:t>
            </a:r>
            <a:r>
              <a:rPr lang="tr-TR" dirty="0"/>
              <a:t> dizisi</a:t>
            </a:r>
          </a:p>
        </p:txBody>
      </p:sp>
      <p:graphicFrame>
        <p:nvGraphicFramePr>
          <p:cNvPr id="9" name="Tablo 7">
            <a:extLst>
              <a:ext uri="{FF2B5EF4-FFF2-40B4-BE49-F238E27FC236}">
                <a16:creationId xmlns:a16="http://schemas.microsoft.com/office/drawing/2014/main" id="{E4770B59-467A-4069-99B0-AE2B54F01B69}"/>
              </a:ext>
            </a:extLst>
          </p:cNvPr>
          <p:cNvGraphicFramePr>
            <a:graphicFrameLocks noGrp="1"/>
          </p:cNvGraphicFramePr>
          <p:nvPr/>
        </p:nvGraphicFramePr>
        <p:xfrm>
          <a:off x="7265323" y="2109687"/>
          <a:ext cx="4654827" cy="3298808"/>
        </p:xfrm>
        <a:graphic>
          <a:graphicData uri="http://schemas.openxmlformats.org/drawingml/2006/table">
            <a:tbl>
              <a:tblPr firstRow="1" bandRow="1">
                <a:tableStyleId>{0505E3EF-67EA-436B-97B2-0124C06EBD24}</a:tableStyleId>
              </a:tblPr>
              <a:tblGrid>
                <a:gridCol w="1354975">
                  <a:extLst>
                    <a:ext uri="{9D8B030D-6E8A-4147-A177-3AD203B41FA5}">
                      <a16:colId xmlns:a16="http://schemas.microsoft.com/office/drawing/2014/main" val="3819321008"/>
                    </a:ext>
                  </a:extLst>
                </a:gridCol>
                <a:gridCol w="382386">
                  <a:extLst>
                    <a:ext uri="{9D8B030D-6E8A-4147-A177-3AD203B41FA5}">
                      <a16:colId xmlns:a16="http://schemas.microsoft.com/office/drawing/2014/main" val="288280332"/>
                    </a:ext>
                  </a:extLst>
                </a:gridCol>
                <a:gridCol w="2917466">
                  <a:extLst>
                    <a:ext uri="{9D8B030D-6E8A-4147-A177-3AD203B41FA5}">
                      <a16:colId xmlns:a16="http://schemas.microsoft.com/office/drawing/2014/main" val="3719010146"/>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4027642"/>
                  </a:ext>
                </a:extLst>
              </a:tr>
            </a:tbl>
          </a:graphicData>
        </a:graphic>
      </p:graphicFrame>
      <p:sp>
        <p:nvSpPr>
          <p:cNvPr id="11" name="Metin kutusu 10">
            <a:extLst>
              <a:ext uri="{FF2B5EF4-FFF2-40B4-BE49-F238E27FC236}">
                <a16:creationId xmlns:a16="http://schemas.microsoft.com/office/drawing/2014/main" id="{899CAE96-0F1E-4105-93D1-1DD2A9585349}"/>
              </a:ext>
            </a:extLst>
          </p:cNvPr>
          <p:cNvSpPr txBox="1"/>
          <p:nvPr/>
        </p:nvSpPr>
        <p:spPr>
          <a:xfrm>
            <a:off x="7396709" y="1753544"/>
            <a:ext cx="1584347" cy="369332"/>
          </a:xfrm>
          <a:prstGeom prst="rect">
            <a:avLst/>
          </a:prstGeom>
          <a:noFill/>
        </p:spPr>
        <p:txBody>
          <a:bodyPr wrap="square" rtlCol="0">
            <a:spAutoFit/>
          </a:bodyPr>
          <a:lstStyle/>
          <a:p>
            <a:r>
              <a:rPr lang="tr-TR" b="1" dirty="0"/>
              <a:t>Etiket</a:t>
            </a:r>
          </a:p>
        </p:txBody>
      </p:sp>
      <p:sp>
        <p:nvSpPr>
          <p:cNvPr id="13" name="Metin kutusu 12">
            <a:extLst>
              <a:ext uri="{FF2B5EF4-FFF2-40B4-BE49-F238E27FC236}">
                <a16:creationId xmlns:a16="http://schemas.microsoft.com/office/drawing/2014/main" id="{ECE10503-60AC-4C12-BD9A-A72E5A1FDE66}"/>
              </a:ext>
            </a:extLst>
          </p:cNvPr>
          <p:cNvSpPr txBox="1"/>
          <p:nvPr/>
        </p:nvSpPr>
        <p:spPr>
          <a:xfrm>
            <a:off x="8610600" y="1724969"/>
            <a:ext cx="1112284" cy="369332"/>
          </a:xfrm>
          <a:prstGeom prst="rect">
            <a:avLst/>
          </a:prstGeom>
          <a:noFill/>
        </p:spPr>
        <p:txBody>
          <a:bodyPr wrap="square" rtlCol="0">
            <a:spAutoFit/>
          </a:bodyPr>
          <a:lstStyle/>
          <a:p>
            <a:r>
              <a:rPr lang="tr-TR" b="1" dirty="0"/>
              <a:t>G</a:t>
            </a:r>
          </a:p>
        </p:txBody>
      </p:sp>
      <p:sp>
        <p:nvSpPr>
          <p:cNvPr id="15" name="Metin kutusu 14">
            <a:extLst>
              <a:ext uri="{FF2B5EF4-FFF2-40B4-BE49-F238E27FC236}">
                <a16:creationId xmlns:a16="http://schemas.microsoft.com/office/drawing/2014/main" id="{67275026-A121-486C-B77B-C7E9E1026830}"/>
              </a:ext>
            </a:extLst>
          </p:cNvPr>
          <p:cNvSpPr txBox="1"/>
          <p:nvPr/>
        </p:nvSpPr>
        <p:spPr>
          <a:xfrm>
            <a:off x="7265323" y="1431745"/>
            <a:ext cx="4654826" cy="369332"/>
          </a:xfrm>
          <a:prstGeom prst="rect">
            <a:avLst/>
          </a:prstGeom>
          <a:noFill/>
        </p:spPr>
        <p:txBody>
          <a:bodyPr wrap="square" rtlCol="0">
            <a:spAutoFit/>
          </a:bodyPr>
          <a:lstStyle/>
          <a:p>
            <a:pPr algn="ctr"/>
            <a:r>
              <a:rPr lang="tr-TR" b="1" dirty="0"/>
              <a:t>Önbellek</a:t>
            </a:r>
          </a:p>
        </p:txBody>
      </p:sp>
      <p:sp>
        <p:nvSpPr>
          <p:cNvPr id="23" name="Metin kutusu 22">
            <a:extLst>
              <a:ext uri="{FF2B5EF4-FFF2-40B4-BE49-F238E27FC236}">
                <a16:creationId xmlns:a16="http://schemas.microsoft.com/office/drawing/2014/main" id="{0584A489-B879-4DDA-9893-AED12A21CBCD}"/>
              </a:ext>
            </a:extLst>
          </p:cNvPr>
          <p:cNvSpPr txBox="1"/>
          <p:nvPr/>
        </p:nvSpPr>
        <p:spPr>
          <a:xfrm>
            <a:off x="9034549" y="1770716"/>
            <a:ext cx="2885600" cy="369332"/>
          </a:xfrm>
          <a:prstGeom prst="rect">
            <a:avLst/>
          </a:prstGeom>
          <a:noFill/>
        </p:spPr>
        <p:txBody>
          <a:bodyPr wrap="square" rtlCol="0">
            <a:spAutoFit/>
          </a:bodyPr>
          <a:lstStyle/>
          <a:p>
            <a:pPr algn="ctr"/>
            <a:r>
              <a:rPr lang="tr-TR" b="1" dirty="0"/>
              <a:t>Veri Öbeği</a:t>
            </a:r>
          </a:p>
        </p:txBody>
      </p:sp>
      <p:sp>
        <p:nvSpPr>
          <p:cNvPr id="64" name="Metin kutusu 63">
            <a:extLst>
              <a:ext uri="{FF2B5EF4-FFF2-40B4-BE49-F238E27FC236}">
                <a16:creationId xmlns:a16="http://schemas.microsoft.com/office/drawing/2014/main" id="{446B3CCF-8890-46AC-845F-B1F77524A574}"/>
              </a:ext>
            </a:extLst>
          </p:cNvPr>
          <p:cNvSpPr txBox="1"/>
          <p:nvPr/>
        </p:nvSpPr>
        <p:spPr>
          <a:xfrm>
            <a:off x="164757" y="2774204"/>
            <a:ext cx="6443166" cy="4093428"/>
          </a:xfrm>
          <a:prstGeom prst="rect">
            <a:avLst/>
          </a:prstGeom>
          <a:noFill/>
        </p:spPr>
        <p:txBody>
          <a:bodyPr wrap="square" rtlCol="0">
            <a:spAutoFit/>
          </a:bodyPr>
          <a:lstStyle/>
          <a:p>
            <a:r>
              <a:rPr lang="tr-TR" sz="2400" b="1" dirty="0"/>
              <a:t>Veri öbeği 128 </a:t>
            </a:r>
            <a:r>
              <a:rPr lang="tr-TR" sz="2400" b="1" dirty="0" err="1"/>
              <a:t>byte</a:t>
            </a:r>
            <a:r>
              <a:rPr lang="tr-TR" sz="2400" b="1" dirty="0"/>
              <a:t> ve N = 64 ise A dizisi için önbellekte bulma oranı kaçtır?</a:t>
            </a:r>
          </a:p>
          <a:p>
            <a:pPr lvl="1"/>
            <a:r>
              <a:rPr lang="tr-TR" sz="2000" dirty="0">
                <a:solidFill>
                  <a:srgbClr val="FF0000"/>
                </a:solidFill>
              </a:rPr>
              <a:t>Veri öbeğine 128/4 = 32 eleman sığar. Tüm dizi 2 öbek halinde getirileceği için öbek başlarında 1 kere bulunamaz. Toplamda 62 defa bulur. </a:t>
            </a:r>
            <a:br>
              <a:rPr lang="tr-TR" sz="2000" dirty="0">
                <a:solidFill>
                  <a:srgbClr val="FF0000"/>
                </a:solidFill>
              </a:rPr>
            </a:br>
            <a:r>
              <a:rPr lang="tr-TR" sz="2000" dirty="0">
                <a:solidFill>
                  <a:srgbClr val="FF0000"/>
                </a:solidFill>
              </a:rPr>
              <a:t>Bulma Oranı: </a:t>
            </a:r>
            <a:r>
              <a:rPr lang="tr-TR" dirty="0">
                <a:solidFill>
                  <a:srgbClr val="FF0000"/>
                </a:solidFill>
              </a:rPr>
              <a:t>62/64</a:t>
            </a:r>
            <a:endParaRPr lang="tr-TR" sz="2400" dirty="0">
              <a:solidFill>
                <a:srgbClr val="FF0000"/>
              </a:solidFill>
            </a:endParaRPr>
          </a:p>
          <a:p>
            <a:r>
              <a:rPr lang="tr-TR" sz="2400" b="1" dirty="0"/>
              <a:t>Veri öbeği 32 </a:t>
            </a:r>
            <a:r>
              <a:rPr lang="tr-TR" sz="2400" b="1" dirty="0" err="1"/>
              <a:t>byte</a:t>
            </a:r>
            <a:r>
              <a:rPr lang="tr-TR" sz="2400" b="1" dirty="0"/>
              <a:t> ve N = 64 ise A dizisi için önbellekte bulma oranı kaçtır?</a:t>
            </a:r>
          </a:p>
          <a:p>
            <a:pPr lvl="1"/>
            <a:r>
              <a:rPr lang="tr-TR" sz="2000" dirty="0">
                <a:solidFill>
                  <a:srgbClr val="FF0000"/>
                </a:solidFill>
              </a:rPr>
              <a:t>Veri öbeğine 8 eleman sığar. Tüm dizi 8 kerede getirilir. Öbek başlarında birer kez bulunamaz. Bulma Oranı: 56/64</a:t>
            </a:r>
          </a:p>
          <a:p>
            <a:endParaRPr lang="tr-TR" sz="2400" b="1" dirty="0"/>
          </a:p>
        </p:txBody>
      </p:sp>
      <p:sp>
        <p:nvSpPr>
          <p:cNvPr id="65" name="Sağ Ayraç 64">
            <a:extLst>
              <a:ext uri="{FF2B5EF4-FFF2-40B4-BE49-F238E27FC236}">
                <a16:creationId xmlns:a16="http://schemas.microsoft.com/office/drawing/2014/main" id="{967F665B-D971-4273-8F9E-4A45B0F2648A}"/>
              </a:ext>
            </a:extLst>
          </p:cNvPr>
          <p:cNvSpPr/>
          <p:nvPr/>
        </p:nvSpPr>
        <p:spPr>
          <a:xfrm rot="5400000">
            <a:off x="10345462" y="4225535"/>
            <a:ext cx="247146" cy="2902226"/>
          </a:xfrm>
          <a:prstGeom prst="rightBrace">
            <a:avLst>
              <a:gd name="adj1" fmla="val 118275"/>
              <a:gd name="adj2" fmla="val 49672"/>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0" name="Metin kutusu 69">
            <a:extLst>
              <a:ext uri="{FF2B5EF4-FFF2-40B4-BE49-F238E27FC236}">
                <a16:creationId xmlns:a16="http://schemas.microsoft.com/office/drawing/2014/main" id="{AC587431-95EC-4079-8225-D641D40D9271}"/>
              </a:ext>
            </a:extLst>
          </p:cNvPr>
          <p:cNvSpPr txBox="1"/>
          <p:nvPr/>
        </p:nvSpPr>
        <p:spPr>
          <a:xfrm>
            <a:off x="8610600" y="6061454"/>
            <a:ext cx="3323648" cy="369332"/>
          </a:xfrm>
          <a:prstGeom prst="rect">
            <a:avLst/>
          </a:prstGeom>
          <a:noFill/>
        </p:spPr>
        <p:txBody>
          <a:bodyPr wrap="square" rtlCol="0">
            <a:spAutoFit/>
          </a:bodyPr>
          <a:lstStyle/>
          <a:p>
            <a:pPr algn="ctr"/>
            <a:r>
              <a:rPr lang="tr-TR" b="1" dirty="0"/>
              <a:t>Veri Öbeği Boyutu</a:t>
            </a:r>
          </a:p>
        </p:txBody>
      </p:sp>
    </p:spTree>
    <p:extLst>
      <p:ext uri="{BB962C8B-B14F-4D97-AF65-F5344CB8AC3E}">
        <p14:creationId xmlns:p14="http://schemas.microsoft.com/office/powerpoint/2010/main" val="10542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E13141-8E1C-4694-9B30-6BEC39BC7DD8}"/>
              </a:ext>
            </a:extLst>
          </p:cNvPr>
          <p:cNvSpPr>
            <a:spLocks noGrp="1"/>
          </p:cNvSpPr>
          <p:nvPr>
            <p:ph type="title"/>
          </p:nvPr>
        </p:nvSpPr>
        <p:spPr/>
        <p:txBody>
          <a:bodyPr/>
          <a:lstStyle/>
          <a:p>
            <a:r>
              <a:rPr lang="tr-TR" dirty="0"/>
              <a:t>Yazma İşlemi - Soru</a:t>
            </a:r>
          </a:p>
        </p:txBody>
      </p:sp>
      <p:sp>
        <p:nvSpPr>
          <p:cNvPr id="3" name="İçerik Yer Tutucusu 2">
            <a:extLst>
              <a:ext uri="{FF2B5EF4-FFF2-40B4-BE49-F238E27FC236}">
                <a16:creationId xmlns:a16="http://schemas.microsoft.com/office/drawing/2014/main" id="{35FA2F1D-B422-43DB-B6A9-32229D79C806}"/>
              </a:ext>
            </a:extLst>
          </p:cNvPr>
          <p:cNvSpPr>
            <a:spLocks noGrp="1"/>
          </p:cNvSpPr>
          <p:nvPr>
            <p:ph idx="1"/>
          </p:nvPr>
        </p:nvSpPr>
        <p:spPr/>
        <p:txBody>
          <a:bodyPr>
            <a:normAutofit fontScale="92500"/>
          </a:bodyPr>
          <a:lstStyle/>
          <a:p>
            <a:pPr marL="0" indent="0">
              <a:buNone/>
            </a:pPr>
            <a:r>
              <a:rPr lang="tr-TR" dirty="0"/>
              <a:t>Aşağıdaki kod parçasında yaz ve yerini ayır ve yaz ve yerini ayırma olması durumlarını karşılaştırınız.</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İki durumda da yazma buyrukları her öbek başında önbellekte bulunamayacak. Ancak yaz ve yerini ayırma durumunda okuma buyrukları öbeğin ikinci elemanında, birinci elemanı okumak isterken bulamayacak. Bu durumda yaz ve yerini ayır kullanılması daha mantıklı olacaktır.</a:t>
            </a:r>
          </a:p>
        </p:txBody>
      </p:sp>
      <p:sp>
        <p:nvSpPr>
          <p:cNvPr id="4" name="Slayt Numarası Yer Tutucusu 3">
            <a:extLst>
              <a:ext uri="{FF2B5EF4-FFF2-40B4-BE49-F238E27FC236}">
                <a16:creationId xmlns:a16="http://schemas.microsoft.com/office/drawing/2014/main" id="{120877B5-6DA3-41A0-94BE-DA0D5B36FED6}"/>
              </a:ext>
            </a:extLst>
          </p:cNvPr>
          <p:cNvSpPr>
            <a:spLocks noGrp="1"/>
          </p:cNvSpPr>
          <p:nvPr>
            <p:ph type="sldNum" sz="quarter" idx="12"/>
          </p:nvPr>
        </p:nvSpPr>
        <p:spPr/>
        <p:txBody>
          <a:bodyPr/>
          <a:lstStyle/>
          <a:p>
            <a:fld id="{320A84BC-3F9E-4B08-9743-FC4E27FA5126}" type="slidenum">
              <a:rPr lang="tr-TR" smtClean="0"/>
              <a:t>39</a:t>
            </a:fld>
            <a:endParaRPr lang="tr-TR"/>
          </a:p>
        </p:txBody>
      </p:sp>
      <p:sp>
        <p:nvSpPr>
          <p:cNvPr id="5" name="Metin kutusu 4">
            <a:extLst>
              <a:ext uri="{FF2B5EF4-FFF2-40B4-BE49-F238E27FC236}">
                <a16:creationId xmlns:a16="http://schemas.microsoft.com/office/drawing/2014/main" id="{222ADF72-AC60-4569-BF4C-E65D93410B84}"/>
              </a:ext>
            </a:extLst>
          </p:cNvPr>
          <p:cNvSpPr txBox="1"/>
          <p:nvPr/>
        </p:nvSpPr>
        <p:spPr>
          <a:xfrm>
            <a:off x="781050" y="2520184"/>
            <a:ext cx="6019800" cy="1569660"/>
          </a:xfrm>
          <a:prstGeom prst="rect">
            <a:avLst/>
          </a:prstGeom>
          <a:noFill/>
        </p:spPr>
        <p:txBody>
          <a:bodyPr wrap="square" rtlCol="0">
            <a:spAutoFit/>
          </a:bodyPr>
          <a:lstStyle/>
          <a:p>
            <a:r>
              <a:rPr lang="tr-TR" sz="2400" dirty="0">
                <a:latin typeface="Consolas" panose="020B0609020204030204" pitchFamily="49" charset="0"/>
              </a:rPr>
              <a:t>dizi[0]=0;</a:t>
            </a:r>
          </a:p>
          <a:p>
            <a:r>
              <a:rPr lang="tr-TR" sz="2400" dirty="0" err="1">
                <a:latin typeface="Consolas" panose="020B0609020204030204" pitchFamily="49" charset="0"/>
              </a:rPr>
              <a:t>for</a:t>
            </a:r>
            <a:r>
              <a:rPr lang="tr-TR" sz="2400" dirty="0">
                <a:latin typeface="Consolas" panose="020B0609020204030204" pitchFamily="49" charset="0"/>
              </a:rPr>
              <a:t> (</a:t>
            </a:r>
            <a:r>
              <a:rPr lang="tr-TR" sz="2400" dirty="0" err="1">
                <a:latin typeface="Consolas" panose="020B0609020204030204" pitchFamily="49" charset="0"/>
              </a:rPr>
              <a:t>int</a:t>
            </a:r>
            <a:r>
              <a:rPr lang="tr-TR" sz="2400" dirty="0">
                <a:latin typeface="Consolas" panose="020B0609020204030204" pitchFamily="49" charset="0"/>
              </a:rPr>
              <a:t> i=1;i&lt;256;i++) {</a:t>
            </a:r>
          </a:p>
          <a:p>
            <a:r>
              <a:rPr lang="tr-TR" sz="2400" dirty="0">
                <a:latin typeface="Consolas" panose="020B0609020204030204" pitchFamily="49" charset="0"/>
              </a:rPr>
              <a:t>	dizi[i] = dizi[i-1] + 10;</a:t>
            </a:r>
          </a:p>
          <a:p>
            <a:r>
              <a:rPr lang="tr-TR" sz="2400" dirty="0">
                <a:latin typeface="Consolas" panose="020B0609020204030204" pitchFamily="49" charset="0"/>
              </a:rPr>
              <a:t>}</a:t>
            </a:r>
          </a:p>
        </p:txBody>
      </p:sp>
    </p:spTree>
    <p:extLst>
      <p:ext uri="{BB962C8B-B14F-4D97-AF65-F5344CB8AC3E}">
        <p14:creationId xmlns:p14="http://schemas.microsoft.com/office/powerpoint/2010/main" val="121561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1E78-804F-4301-BC9E-A8F3B528A48C}"/>
              </a:ext>
            </a:extLst>
          </p:cNvPr>
          <p:cNvSpPr>
            <a:spLocks noGrp="1"/>
          </p:cNvSpPr>
          <p:nvPr>
            <p:ph type="title"/>
          </p:nvPr>
        </p:nvSpPr>
        <p:spPr/>
        <p:txBody>
          <a:bodyPr/>
          <a:lstStyle/>
          <a:p>
            <a:r>
              <a:rPr lang="tr-TR" dirty="0">
                <a:cs typeface="Calibri Light"/>
              </a:rPr>
              <a:t>Önbellek Temel Kavramlar</a:t>
            </a:r>
            <a:endParaRPr lang="tr-T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E5017F-57FB-4BF0-9CD3-0AF6F7BD295C}"/>
                  </a:ext>
                </a:extLst>
              </p:cNvPr>
              <p:cNvSpPr>
                <a:spLocks noGrp="1"/>
              </p:cNvSpPr>
              <p:nvPr>
                <p:ph idx="1"/>
              </p:nvPr>
            </p:nvSpPr>
            <p:spPr>
              <a:xfrm>
                <a:off x="4148051" y="1235676"/>
                <a:ext cx="7772100" cy="4941287"/>
              </a:xfrm>
            </p:spPr>
            <p:txBody>
              <a:bodyPr>
                <a:normAutofit lnSpcReduction="10000"/>
              </a:bodyPr>
              <a:lstStyle/>
              <a:p>
                <a:pPr marL="0" indent="0">
                  <a:buNone/>
                </a:pPr>
                <a:r>
                  <a:rPr lang="tr-TR" dirty="0"/>
                  <a:t>Önbellek ana bellekteki verilerin bir kısmına sahiptir. Veriyi almak için bir adresle önbelleğe gidildiğinde iki durum oluşur:</a:t>
                </a:r>
              </a:p>
              <a:p>
                <a:pPr marL="514350" indent="-514350">
                  <a:lnSpc>
                    <a:spcPct val="100000"/>
                  </a:lnSpc>
                  <a:buAutoNum type="arabicPeriod"/>
                </a:pPr>
                <a:r>
                  <a:rPr lang="tr-TR" dirty="0"/>
                  <a:t>Verinin bulunması (-</a:t>
                </a:r>
                <a:r>
                  <a:rPr lang="tr-TR" dirty="0" err="1"/>
                  <a:t>ing.</a:t>
                </a:r>
                <a:r>
                  <a:rPr lang="tr-TR" dirty="0"/>
                  <a:t> hit)</a:t>
                </a:r>
              </a:p>
              <a:p>
                <a:pPr marL="514350" indent="-514350">
                  <a:lnSpc>
                    <a:spcPct val="100000"/>
                  </a:lnSpc>
                  <a:buAutoNum type="arabicPeriod"/>
                </a:pPr>
                <a:r>
                  <a:rPr lang="tr-TR" dirty="0"/>
                  <a:t>Verinin bulunamaması (-</a:t>
                </a:r>
                <a:r>
                  <a:rPr lang="tr-TR" dirty="0" err="1"/>
                  <a:t>ing.</a:t>
                </a:r>
                <a:r>
                  <a:rPr lang="tr-TR" dirty="0"/>
                  <a:t> </a:t>
                </a:r>
                <a:r>
                  <a:rPr lang="tr-TR" dirty="0" err="1"/>
                  <a:t>miss</a:t>
                </a:r>
                <a:r>
                  <a:rPr lang="tr-TR" dirty="0"/>
                  <a:t>)</a:t>
                </a:r>
              </a:p>
              <a:p>
                <a:pPr marL="0" indent="0">
                  <a:buNone/>
                </a:pPr>
                <a:endParaRPr lang="tr-TR"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Bulma</m:t>
                      </m:r>
                      <m: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Oran</m:t>
                      </m:r>
                      <m: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𝚤</m:t>
                      </m:r>
                      <m: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tr-TR" sz="2000" i="1">
                              <a:effectLst/>
                              <a:latin typeface="Cambria Math" panose="02040503050406030204" pitchFamily="18" charset="0"/>
                              <a:ea typeface="Times New Roman" panose="02020603050405020304" pitchFamily="18" charset="0"/>
                              <a:cs typeface="Times New Roman" panose="02020603050405020304" pitchFamily="18" charset="0"/>
                            </a:rPr>
                            <m:t>Bulma</m:t>
                          </m:r>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tr-TR" sz="2000" i="1">
                              <a:effectLst/>
                              <a:latin typeface="Cambria Math" panose="02040503050406030204" pitchFamily="18" charset="0"/>
                              <a:ea typeface="Times New Roman" panose="02020603050405020304" pitchFamily="18" charset="0"/>
                              <a:cs typeface="Times New Roman" panose="02020603050405020304" pitchFamily="18" charset="0"/>
                            </a:rPr>
                            <m:t>say</m:t>
                          </m:r>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ı</m:t>
                          </m:r>
                          <m:r>
                            <m:rPr>
                              <m:sty m:val="p"/>
                            </m:rPr>
                            <a:rPr lang="tr-TR" sz="2000" i="1">
                              <a:effectLst/>
                              <a:latin typeface="Cambria Math" panose="02040503050406030204" pitchFamily="18" charset="0"/>
                              <a:ea typeface="Times New Roman" panose="02020603050405020304" pitchFamily="18" charset="0"/>
                              <a:cs typeface="Times New Roman" panose="02020603050405020304" pitchFamily="18" charset="0"/>
                            </a:rPr>
                            <m:t>s</m:t>
                          </m:r>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ı</m:t>
                          </m:r>
                        </m:num>
                        <m:den>
                          <m:r>
                            <m:rPr>
                              <m:sty m:val="p"/>
                            </m:rPr>
                            <a:rPr lang="tr-TR" sz="2000" i="1">
                              <a:effectLst/>
                              <a:latin typeface="Cambria Math" panose="02040503050406030204" pitchFamily="18" charset="0"/>
                              <a:ea typeface="Times New Roman" panose="02020603050405020304" pitchFamily="18" charset="0"/>
                              <a:cs typeface="Times New Roman" panose="02020603050405020304" pitchFamily="18" charset="0"/>
                            </a:rPr>
                            <m:t>Toplam</m:t>
                          </m:r>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tr-TR" sz="2000" i="1">
                              <a:effectLst/>
                              <a:latin typeface="Cambria Math" panose="02040503050406030204" pitchFamily="18" charset="0"/>
                              <a:ea typeface="Times New Roman" panose="02020603050405020304" pitchFamily="18" charset="0"/>
                              <a:cs typeface="Times New Roman" panose="02020603050405020304" pitchFamily="18" charset="0"/>
                            </a:rPr>
                            <m:t>eri</m:t>
                          </m:r>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ş</m:t>
                          </m:r>
                          <m:r>
                            <m:rPr>
                              <m:sty m:val="p"/>
                            </m:rPr>
                            <a:rPr lang="tr-TR" sz="2000" i="1">
                              <a:effectLst/>
                              <a:latin typeface="Cambria Math" panose="02040503050406030204" pitchFamily="18" charset="0"/>
                              <a:ea typeface="Times New Roman" panose="02020603050405020304" pitchFamily="18" charset="0"/>
                              <a:cs typeface="Times New Roman" panose="02020603050405020304" pitchFamily="18" charset="0"/>
                            </a:rPr>
                            <m:t>im</m:t>
                          </m:r>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tr-TR" sz="2000" i="1">
                              <a:effectLst/>
                              <a:latin typeface="Cambria Math" panose="02040503050406030204" pitchFamily="18" charset="0"/>
                              <a:ea typeface="Times New Roman" panose="02020603050405020304" pitchFamily="18" charset="0"/>
                              <a:cs typeface="Times New Roman" panose="02020603050405020304" pitchFamily="18" charset="0"/>
                            </a:rPr>
                            <m:t>say</m:t>
                          </m:r>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ı</m:t>
                          </m:r>
                          <m:r>
                            <m:rPr>
                              <m:sty m:val="p"/>
                            </m:rPr>
                            <a:rPr lang="tr-TR" sz="2000" i="1">
                              <a:effectLst/>
                              <a:latin typeface="Cambria Math" panose="02040503050406030204" pitchFamily="18" charset="0"/>
                              <a:ea typeface="Times New Roman" panose="02020603050405020304" pitchFamily="18" charset="0"/>
                              <a:cs typeface="Times New Roman" panose="02020603050405020304" pitchFamily="18" charset="0"/>
                            </a:rPr>
                            <m:t>s</m:t>
                          </m:r>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ı</m:t>
                          </m:r>
                        </m:den>
                      </m:f>
                    </m:oMath>
                  </m:oMathPara>
                </a14:m>
                <a:endParaRPr lang="tr-TR"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endParaRPr lang="tr-TR"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Bulamama</m:t>
                      </m:r>
                      <m: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Oran</m:t>
                      </m:r>
                      <m: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𝚤</m:t>
                      </m:r>
                      <m: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Bulamama</m:t>
                          </m:r>
                          <m:r>
                            <a:rPr lang="tr-TR" sz="2000" i="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say</m:t>
                          </m:r>
                          <m: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ı</m:t>
                          </m:r>
                          <m:r>
                            <m:rPr>
                              <m:sty m:val="p"/>
                            </m:rP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s</m:t>
                          </m:r>
                          <m:r>
                            <a:rPr lang="tr-TR" sz="2000" b="0" i="0" smtClean="0">
                              <a:effectLst/>
                              <a:latin typeface="Cambria Math" panose="02040503050406030204" pitchFamily="18" charset="0"/>
                              <a:ea typeface="Times New Roman" panose="02020603050405020304" pitchFamily="18" charset="0"/>
                              <a:cs typeface="Times New Roman" panose="02020603050405020304" pitchFamily="18" charset="0"/>
                            </a:rPr>
                            <m:t>ı</m:t>
                          </m:r>
                        </m:num>
                        <m:den>
                          <m:r>
                            <m:rPr>
                              <m:sty m:val="p"/>
                            </m:rPr>
                            <a:rPr lang="tr-TR" sz="2000" i="1">
                              <a:effectLst/>
                              <a:latin typeface="Cambria Math" panose="02040503050406030204" pitchFamily="18" charset="0"/>
                              <a:ea typeface="Times New Roman" panose="02020603050405020304" pitchFamily="18" charset="0"/>
                              <a:cs typeface="Times New Roman" panose="02020603050405020304" pitchFamily="18" charset="0"/>
                            </a:rPr>
                            <m:t>Toplam</m:t>
                          </m:r>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tr-TR" sz="2000" i="1">
                              <a:effectLst/>
                              <a:latin typeface="Cambria Math" panose="02040503050406030204" pitchFamily="18" charset="0"/>
                              <a:ea typeface="Times New Roman" panose="02020603050405020304" pitchFamily="18" charset="0"/>
                              <a:cs typeface="Times New Roman" panose="02020603050405020304" pitchFamily="18" charset="0"/>
                            </a:rPr>
                            <m:t>eri</m:t>
                          </m:r>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ş</m:t>
                          </m:r>
                          <m:r>
                            <m:rPr>
                              <m:sty m:val="p"/>
                            </m:rPr>
                            <a:rPr lang="tr-TR" sz="2000" i="1">
                              <a:effectLst/>
                              <a:latin typeface="Cambria Math" panose="02040503050406030204" pitchFamily="18" charset="0"/>
                              <a:ea typeface="Times New Roman" panose="02020603050405020304" pitchFamily="18" charset="0"/>
                              <a:cs typeface="Times New Roman" panose="02020603050405020304" pitchFamily="18" charset="0"/>
                            </a:rPr>
                            <m:t>im</m:t>
                          </m:r>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tr-TR" sz="2000" i="1">
                              <a:effectLst/>
                              <a:latin typeface="Cambria Math" panose="02040503050406030204" pitchFamily="18" charset="0"/>
                              <a:ea typeface="Times New Roman" panose="02020603050405020304" pitchFamily="18" charset="0"/>
                              <a:cs typeface="Times New Roman" panose="02020603050405020304" pitchFamily="18" charset="0"/>
                            </a:rPr>
                            <m:t>say</m:t>
                          </m:r>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ı</m:t>
                          </m:r>
                          <m:r>
                            <m:rPr>
                              <m:sty m:val="p"/>
                            </m:rPr>
                            <a:rPr lang="tr-TR" sz="2000" i="1">
                              <a:effectLst/>
                              <a:latin typeface="Cambria Math" panose="02040503050406030204" pitchFamily="18" charset="0"/>
                              <a:ea typeface="Times New Roman" panose="02020603050405020304" pitchFamily="18" charset="0"/>
                              <a:cs typeface="Times New Roman" panose="02020603050405020304" pitchFamily="18" charset="0"/>
                            </a:rPr>
                            <m:t>s</m:t>
                          </m:r>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ı</m:t>
                          </m:r>
                        </m:den>
                      </m:f>
                    </m:oMath>
                  </m:oMathPara>
                </a14:m>
                <a:endParaRPr lang="tr-TR"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endParaRPr lang="tr-TR" dirty="0"/>
              </a:p>
              <a:p>
                <a:pPr marL="0" indent="0">
                  <a:buNone/>
                </a:pPr>
                <a:r>
                  <a:rPr lang="tr-TR" dirty="0"/>
                  <a:t> </a:t>
                </a:r>
              </a:p>
            </p:txBody>
          </p:sp>
        </mc:Choice>
        <mc:Fallback xmlns="">
          <p:sp>
            <p:nvSpPr>
              <p:cNvPr id="3" name="Content Placeholder 2">
                <a:extLst>
                  <a:ext uri="{FF2B5EF4-FFF2-40B4-BE49-F238E27FC236}">
                    <a16:creationId xmlns:a16="http://schemas.microsoft.com/office/drawing/2014/main" id="{C4E5017F-57FB-4BF0-9CD3-0AF6F7BD295C}"/>
                  </a:ext>
                </a:extLst>
              </p:cNvPr>
              <p:cNvSpPr>
                <a:spLocks noGrp="1" noRot="1" noChangeAspect="1" noMove="1" noResize="1" noEditPoints="1" noAdjustHandles="1" noChangeArrowheads="1" noChangeShapeType="1" noTextEdit="1"/>
              </p:cNvSpPr>
              <p:nvPr>
                <p:ph idx="1"/>
              </p:nvPr>
            </p:nvSpPr>
            <p:spPr>
              <a:xfrm>
                <a:off x="4148051" y="1235676"/>
                <a:ext cx="7772100" cy="4941287"/>
              </a:xfrm>
              <a:blipFill>
                <a:blip r:embed="rId2"/>
                <a:stretch>
                  <a:fillRect l="-1647" t="-2840" r="-2667"/>
                </a:stretch>
              </a:blipFill>
            </p:spPr>
            <p:txBody>
              <a:bodyPr/>
              <a:lstStyle/>
              <a:p>
                <a:r>
                  <a:rPr lang="en-US">
                    <a:noFill/>
                  </a:rPr>
                  <a:t> </a:t>
                </a:r>
              </a:p>
            </p:txBody>
          </p:sp>
        </mc:Fallback>
      </mc:AlternateContent>
      <p:sp>
        <p:nvSpPr>
          <p:cNvPr id="4" name="Slayt Numarası Yer Tutucusu 3">
            <a:extLst>
              <a:ext uri="{FF2B5EF4-FFF2-40B4-BE49-F238E27FC236}">
                <a16:creationId xmlns:a16="http://schemas.microsoft.com/office/drawing/2014/main" id="{271A5B0C-FBE7-4564-B80B-CFE3E4AC4010}"/>
              </a:ext>
            </a:extLst>
          </p:cNvPr>
          <p:cNvSpPr>
            <a:spLocks noGrp="1"/>
          </p:cNvSpPr>
          <p:nvPr>
            <p:ph type="sldNum" sz="quarter" idx="12"/>
          </p:nvPr>
        </p:nvSpPr>
        <p:spPr/>
        <p:txBody>
          <a:bodyPr/>
          <a:lstStyle/>
          <a:p>
            <a:fld id="{320A84BC-3F9E-4B08-9743-FC4E27FA5126}" type="slidenum">
              <a:rPr lang="tr-TR" smtClean="0"/>
              <a:t>4</a:t>
            </a:fld>
            <a:endParaRPr lang="tr-TR"/>
          </a:p>
        </p:txBody>
      </p:sp>
      <p:sp>
        <p:nvSpPr>
          <p:cNvPr id="6" name="Dikdörtgen 5">
            <a:extLst>
              <a:ext uri="{FF2B5EF4-FFF2-40B4-BE49-F238E27FC236}">
                <a16:creationId xmlns:a16="http://schemas.microsoft.com/office/drawing/2014/main" id="{BC093461-4859-40BF-AE77-F42A814A768D}"/>
              </a:ext>
            </a:extLst>
          </p:cNvPr>
          <p:cNvSpPr/>
          <p:nvPr/>
        </p:nvSpPr>
        <p:spPr>
          <a:xfrm>
            <a:off x="1290873" y="1660402"/>
            <a:ext cx="2011218" cy="860978"/>
          </a:xfrm>
          <a:prstGeom prst="rect">
            <a:avLst/>
          </a:prstGeom>
          <a:solidFill>
            <a:schemeClr val="bg2">
              <a:lumMod val="75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İşlemci</a:t>
            </a:r>
          </a:p>
        </p:txBody>
      </p:sp>
      <p:sp>
        <p:nvSpPr>
          <p:cNvPr id="8" name="Dikdörtgen 7">
            <a:extLst>
              <a:ext uri="{FF2B5EF4-FFF2-40B4-BE49-F238E27FC236}">
                <a16:creationId xmlns:a16="http://schemas.microsoft.com/office/drawing/2014/main" id="{062DF22E-1BAC-4064-B8AF-0187368AB33B}"/>
              </a:ext>
            </a:extLst>
          </p:cNvPr>
          <p:cNvSpPr/>
          <p:nvPr/>
        </p:nvSpPr>
        <p:spPr>
          <a:xfrm>
            <a:off x="1415333" y="2768011"/>
            <a:ext cx="1762298" cy="64172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Önbellek</a:t>
            </a:r>
          </a:p>
        </p:txBody>
      </p:sp>
      <p:sp>
        <p:nvSpPr>
          <p:cNvPr id="10" name="Dikdörtgen 9">
            <a:extLst>
              <a:ext uri="{FF2B5EF4-FFF2-40B4-BE49-F238E27FC236}">
                <a16:creationId xmlns:a16="http://schemas.microsoft.com/office/drawing/2014/main" id="{0C4E4033-1EC6-4F80-BE7D-03EFEFAEF92F}"/>
              </a:ext>
            </a:extLst>
          </p:cNvPr>
          <p:cNvSpPr/>
          <p:nvPr/>
        </p:nvSpPr>
        <p:spPr>
          <a:xfrm>
            <a:off x="967139" y="3625869"/>
            <a:ext cx="2592185" cy="1553752"/>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a:solidFill>
                  <a:schemeClr val="tx1"/>
                </a:solidFill>
              </a:rPr>
              <a:t>Bellek</a:t>
            </a:r>
          </a:p>
        </p:txBody>
      </p:sp>
      <p:sp>
        <p:nvSpPr>
          <p:cNvPr id="12" name="Metin kutusu 11">
            <a:extLst>
              <a:ext uri="{FF2B5EF4-FFF2-40B4-BE49-F238E27FC236}">
                <a16:creationId xmlns:a16="http://schemas.microsoft.com/office/drawing/2014/main" id="{69A1D437-8EB7-4AE6-A74F-155D2896156E}"/>
              </a:ext>
            </a:extLst>
          </p:cNvPr>
          <p:cNvSpPr txBox="1"/>
          <p:nvPr/>
        </p:nvSpPr>
        <p:spPr>
          <a:xfrm>
            <a:off x="726380" y="5200801"/>
            <a:ext cx="3306458" cy="369332"/>
          </a:xfrm>
          <a:prstGeom prst="rect">
            <a:avLst/>
          </a:prstGeom>
          <a:noFill/>
        </p:spPr>
        <p:txBody>
          <a:bodyPr wrap="square" rtlCol="0">
            <a:spAutoFit/>
          </a:bodyPr>
          <a:lstStyle/>
          <a:p>
            <a:pPr algn="ctr"/>
            <a:r>
              <a:rPr lang="tr-TR" b="1"/>
              <a:t>Bellek Hiyerarşisi</a:t>
            </a:r>
          </a:p>
        </p:txBody>
      </p:sp>
      <p:sp>
        <p:nvSpPr>
          <p:cNvPr id="13" name="Dikdörtgen 12">
            <a:extLst>
              <a:ext uri="{FF2B5EF4-FFF2-40B4-BE49-F238E27FC236}">
                <a16:creationId xmlns:a16="http://schemas.microsoft.com/office/drawing/2014/main" id="{41A2ABC7-07E1-492E-9E6A-462C7E0C4C62}"/>
              </a:ext>
            </a:extLst>
          </p:cNvPr>
          <p:cNvSpPr/>
          <p:nvPr/>
        </p:nvSpPr>
        <p:spPr>
          <a:xfrm>
            <a:off x="164757" y="2103120"/>
            <a:ext cx="991615" cy="257695"/>
          </a:xfrm>
          <a:prstGeom prst="rect">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Adres</a:t>
            </a:r>
          </a:p>
        </p:txBody>
      </p:sp>
      <p:cxnSp>
        <p:nvCxnSpPr>
          <p:cNvPr id="15" name="Bağlayıcı: Dirsek 14">
            <a:extLst>
              <a:ext uri="{FF2B5EF4-FFF2-40B4-BE49-F238E27FC236}">
                <a16:creationId xmlns:a16="http://schemas.microsoft.com/office/drawing/2014/main" id="{34B0FFEF-7A54-413A-A159-AB866F8F81BB}"/>
              </a:ext>
            </a:extLst>
          </p:cNvPr>
          <p:cNvCxnSpPr>
            <a:cxnSpLocks/>
            <a:stCxn id="13" idx="2"/>
            <a:endCxn id="8" idx="1"/>
          </p:cNvCxnSpPr>
          <p:nvPr/>
        </p:nvCxnSpPr>
        <p:spPr>
          <a:xfrm rot="16200000" flipH="1">
            <a:off x="673920" y="2347460"/>
            <a:ext cx="728059" cy="75476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Grafik 25" descr="Rozet Çarpı">
            <a:extLst>
              <a:ext uri="{FF2B5EF4-FFF2-40B4-BE49-F238E27FC236}">
                <a16:creationId xmlns:a16="http://schemas.microsoft.com/office/drawing/2014/main" id="{1E2E1757-B743-44D6-BD8E-A567D861F8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2267" y="2908493"/>
            <a:ext cx="581660" cy="581660"/>
          </a:xfrm>
          <a:prstGeom prst="rect">
            <a:avLst/>
          </a:prstGeom>
        </p:spPr>
      </p:pic>
      <p:pic>
        <p:nvPicPr>
          <p:cNvPr id="28" name="Grafik 27" descr="Rozet Tick1">
            <a:extLst>
              <a:ext uri="{FF2B5EF4-FFF2-40B4-BE49-F238E27FC236}">
                <a16:creationId xmlns:a16="http://schemas.microsoft.com/office/drawing/2014/main" id="{365A913A-B1CB-44ED-AD7C-E05068F94C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82267" y="2383635"/>
            <a:ext cx="581660" cy="581660"/>
          </a:xfrm>
          <a:prstGeom prst="rect">
            <a:avLst/>
          </a:prstGeom>
        </p:spPr>
      </p:pic>
    </p:spTree>
    <p:extLst>
      <p:ext uri="{BB962C8B-B14F-4D97-AF65-F5344CB8AC3E}">
        <p14:creationId xmlns:p14="http://schemas.microsoft.com/office/powerpoint/2010/main" val="1865264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71E7FC-98F0-46BA-B98D-51F7796D0B8C}"/>
              </a:ext>
            </a:extLst>
          </p:cNvPr>
          <p:cNvSpPr>
            <a:spLocks noGrp="1"/>
          </p:cNvSpPr>
          <p:nvPr>
            <p:ph type="title"/>
          </p:nvPr>
        </p:nvSpPr>
        <p:spPr/>
        <p:txBody>
          <a:bodyPr/>
          <a:lstStyle/>
          <a:p>
            <a:r>
              <a:rPr lang="tr-TR" dirty="0"/>
              <a:t>Önbellek Soruları</a:t>
            </a:r>
          </a:p>
        </p:txBody>
      </p:sp>
      <p:sp>
        <p:nvSpPr>
          <p:cNvPr id="3" name="Metin Yer Tutucusu 2">
            <a:extLst>
              <a:ext uri="{FF2B5EF4-FFF2-40B4-BE49-F238E27FC236}">
                <a16:creationId xmlns:a16="http://schemas.microsoft.com/office/drawing/2014/main" id="{2B8350E7-9821-4679-86B8-30AE69B2BE85}"/>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230A89C9-69E5-4C22-B14C-B68133ABFC7E}"/>
              </a:ext>
            </a:extLst>
          </p:cNvPr>
          <p:cNvSpPr>
            <a:spLocks noGrp="1"/>
          </p:cNvSpPr>
          <p:nvPr>
            <p:ph type="sldNum" sz="quarter" idx="12"/>
          </p:nvPr>
        </p:nvSpPr>
        <p:spPr/>
        <p:txBody>
          <a:bodyPr/>
          <a:lstStyle/>
          <a:p>
            <a:fld id="{320A84BC-3F9E-4B08-9743-FC4E27FA5126}" type="slidenum">
              <a:rPr lang="tr-TR" smtClean="0"/>
              <a:t>40</a:t>
            </a:fld>
            <a:endParaRPr lang="tr-TR"/>
          </a:p>
        </p:txBody>
      </p:sp>
    </p:spTree>
    <p:extLst>
      <p:ext uri="{BB962C8B-B14F-4D97-AF65-F5344CB8AC3E}">
        <p14:creationId xmlns:p14="http://schemas.microsoft.com/office/powerpoint/2010/main" val="23650022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CEBB2-13FD-4923-BCA1-30D14583CAF0}"/>
              </a:ext>
            </a:extLst>
          </p:cNvPr>
          <p:cNvSpPr>
            <a:spLocks noGrp="1"/>
          </p:cNvSpPr>
          <p:nvPr>
            <p:ph type="title"/>
          </p:nvPr>
        </p:nvSpPr>
        <p:spPr/>
        <p:txBody>
          <a:bodyPr/>
          <a:lstStyle/>
          <a:p>
            <a:r>
              <a:rPr lang="tr-TR" dirty="0"/>
              <a:t>Yerellik</a:t>
            </a:r>
          </a:p>
        </p:txBody>
      </p:sp>
      <p:sp>
        <p:nvSpPr>
          <p:cNvPr id="3" name="İçerik Yer Tutucusu 2">
            <a:extLst>
              <a:ext uri="{FF2B5EF4-FFF2-40B4-BE49-F238E27FC236}">
                <a16:creationId xmlns:a16="http://schemas.microsoft.com/office/drawing/2014/main" id="{2AD936ED-D4D3-4ACE-9F97-8E1792C1F648}"/>
              </a:ext>
            </a:extLst>
          </p:cNvPr>
          <p:cNvSpPr>
            <a:spLocks noGrp="1"/>
          </p:cNvSpPr>
          <p:nvPr>
            <p:ph idx="1"/>
          </p:nvPr>
        </p:nvSpPr>
        <p:spPr>
          <a:xfrm>
            <a:off x="164757" y="3619499"/>
            <a:ext cx="11755394" cy="2557463"/>
          </a:xfrm>
        </p:spPr>
        <p:txBody>
          <a:bodyPr/>
          <a:lstStyle/>
          <a:p>
            <a:pPr marL="514350" indent="-514350">
              <a:buAutoNum type="arabicPeriod"/>
            </a:pPr>
            <a:r>
              <a:rPr lang="tr-TR" dirty="0"/>
              <a:t>Bu kod parçası ne yapmaktadır?</a:t>
            </a:r>
          </a:p>
          <a:p>
            <a:pPr marL="514350" indent="-514350">
              <a:buAutoNum type="arabicPeriod"/>
            </a:pPr>
            <a:r>
              <a:rPr lang="tr-TR" dirty="0"/>
              <a:t>Bu kod parçasında yerellik var mıdır? Varsa ne tür yerellik vardır?</a:t>
            </a:r>
          </a:p>
        </p:txBody>
      </p:sp>
      <p:sp>
        <p:nvSpPr>
          <p:cNvPr id="4" name="Slayt Numarası Yer Tutucusu 3">
            <a:extLst>
              <a:ext uri="{FF2B5EF4-FFF2-40B4-BE49-F238E27FC236}">
                <a16:creationId xmlns:a16="http://schemas.microsoft.com/office/drawing/2014/main" id="{8E3D85FB-F99B-4DBE-8723-28369419F9BC}"/>
              </a:ext>
            </a:extLst>
          </p:cNvPr>
          <p:cNvSpPr>
            <a:spLocks noGrp="1"/>
          </p:cNvSpPr>
          <p:nvPr>
            <p:ph type="sldNum" sz="quarter" idx="12"/>
          </p:nvPr>
        </p:nvSpPr>
        <p:spPr/>
        <p:txBody>
          <a:bodyPr/>
          <a:lstStyle/>
          <a:p>
            <a:fld id="{320A84BC-3F9E-4B08-9743-FC4E27FA5126}" type="slidenum">
              <a:rPr lang="tr-TR" smtClean="0"/>
              <a:t>41</a:t>
            </a:fld>
            <a:endParaRPr lang="tr-TR"/>
          </a:p>
        </p:txBody>
      </p:sp>
      <p:sp>
        <p:nvSpPr>
          <p:cNvPr id="5" name="Metin kutusu 4">
            <a:extLst>
              <a:ext uri="{FF2B5EF4-FFF2-40B4-BE49-F238E27FC236}">
                <a16:creationId xmlns:a16="http://schemas.microsoft.com/office/drawing/2014/main" id="{49F21594-BAEC-4093-93AE-FAB090E0B0B9}"/>
              </a:ext>
            </a:extLst>
          </p:cNvPr>
          <p:cNvSpPr txBox="1"/>
          <p:nvPr/>
        </p:nvSpPr>
        <p:spPr>
          <a:xfrm>
            <a:off x="271849" y="1087396"/>
            <a:ext cx="10900976" cy="2308324"/>
          </a:xfrm>
          <a:prstGeom prst="rect">
            <a:avLst/>
          </a:prstGeom>
          <a:noFill/>
        </p:spPr>
        <p:txBody>
          <a:bodyPr wrap="square" rtlCol="0">
            <a:spAutoFit/>
          </a:bodyPr>
          <a:lstStyle/>
          <a:p>
            <a:pPr rtl="0" fontAlgn="base">
              <a:spcBef>
                <a:spcPts val="0"/>
              </a:spcBef>
              <a:spcAft>
                <a:spcPts val="0"/>
              </a:spcAft>
            </a:pPr>
            <a:r>
              <a:rPr lang="en-US" sz="2400" b="0" i="0" u="none" strike="noStrike" dirty="0">
                <a:solidFill>
                  <a:srgbClr val="000000"/>
                </a:solidFill>
                <a:effectLst/>
                <a:latin typeface="Consolas" panose="020B0609020204030204" pitchFamily="49" charset="0"/>
              </a:rPr>
              <a:t>int array[1024];</a:t>
            </a:r>
            <a:endParaRPr lang="tr-TR" sz="2400" b="0" i="0" u="none" strike="noStrike" dirty="0">
              <a:solidFill>
                <a:srgbClr val="000000"/>
              </a:solidFill>
              <a:effectLst/>
              <a:latin typeface="Consolas" panose="020B0609020204030204" pitchFamily="49" charset="0"/>
            </a:endParaRPr>
          </a:p>
          <a:p>
            <a:pPr rtl="0" fontAlgn="base">
              <a:spcBef>
                <a:spcPts val="0"/>
              </a:spcBef>
              <a:spcAft>
                <a:spcPts val="0"/>
              </a:spcAft>
            </a:pPr>
            <a:r>
              <a:rPr lang="en-US" sz="2400" b="0" i="0" u="none" strike="noStrike" dirty="0">
                <a:solidFill>
                  <a:srgbClr val="000000"/>
                </a:solidFill>
                <a:effectLst/>
                <a:latin typeface="Consolas" panose="020B0609020204030204" pitchFamily="49" charset="0"/>
              </a:rPr>
              <a:t>int index = random() % 1024;</a:t>
            </a:r>
            <a:endParaRPr lang="tr-TR" sz="2400" dirty="0">
              <a:latin typeface="Consolas" panose="020B0609020204030204" pitchFamily="49" charset="0"/>
            </a:endParaRPr>
          </a:p>
          <a:p>
            <a:pPr rtl="0" fontAlgn="base">
              <a:spcBef>
                <a:spcPts val="0"/>
              </a:spcBef>
              <a:spcAft>
                <a:spcPts val="0"/>
              </a:spcAft>
            </a:pPr>
            <a:r>
              <a:rPr lang="en-US" sz="2400" b="0" i="0" u="none" strike="noStrike" dirty="0">
                <a:solidFill>
                  <a:srgbClr val="000000"/>
                </a:solidFill>
                <a:effectLst/>
                <a:latin typeface="Consolas" panose="020B0609020204030204" pitchFamily="49" charset="0"/>
              </a:rPr>
              <a:t>for (int </a:t>
            </a:r>
            <a:r>
              <a:rPr lang="en-US" sz="2400" b="0" i="0" u="none" strike="noStrike" dirty="0" err="1">
                <a:solidFill>
                  <a:srgbClr val="000000"/>
                </a:solidFill>
                <a:effectLst/>
                <a:latin typeface="Consolas" panose="020B0609020204030204" pitchFamily="49" charset="0"/>
              </a:rPr>
              <a:t>i</a:t>
            </a:r>
            <a:r>
              <a:rPr lang="en-US" sz="2400" b="0" i="0" u="none" strike="noStrike" dirty="0">
                <a:solidFill>
                  <a:srgbClr val="000000"/>
                </a:solidFill>
                <a:effectLst/>
                <a:latin typeface="Consolas" panose="020B0609020204030204" pitchFamily="49" charset="0"/>
              </a:rPr>
              <a:t> =0;i&lt;1024;i++) {</a:t>
            </a:r>
            <a:endParaRPr lang="en-US" sz="2400" dirty="0">
              <a:effectLst/>
              <a:latin typeface="Consolas" panose="020B0609020204030204" pitchFamily="49" charset="0"/>
            </a:endParaRPr>
          </a:p>
          <a:p>
            <a:pPr rtl="0">
              <a:spcBef>
                <a:spcPts val="0"/>
              </a:spcBef>
              <a:spcAft>
                <a:spcPts val="0"/>
              </a:spcAft>
            </a:pPr>
            <a:r>
              <a:rPr lang="tr-TR" sz="2400" dirty="0">
                <a:solidFill>
                  <a:srgbClr val="000000"/>
                </a:solidFill>
                <a:latin typeface="Consolas" panose="020B0609020204030204" pitchFamily="49" charset="0"/>
              </a:rPr>
              <a:t>	</a:t>
            </a:r>
            <a:r>
              <a:rPr lang="en-US" sz="2400" b="0" i="0" u="none" strike="noStrike" dirty="0">
                <a:solidFill>
                  <a:srgbClr val="000000"/>
                </a:solidFill>
                <a:effectLst/>
                <a:latin typeface="Consolas" panose="020B0609020204030204" pitchFamily="49" charset="0"/>
              </a:rPr>
              <a:t>array[index] = array[index] + 10;</a:t>
            </a:r>
            <a:endParaRPr lang="tr-TR" sz="2400" dirty="0">
              <a:latin typeface="Consolas" panose="020B0609020204030204" pitchFamily="49" charset="0"/>
            </a:endParaRPr>
          </a:p>
          <a:p>
            <a:pPr rtl="0">
              <a:spcBef>
                <a:spcPts val="0"/>
              </a:spcBef>
              <a:spcAft>
                <a:spcPts val="0"/>
              </a:spcAft>
            </a:pPr>
            <a:r>
              <a:rPr lang="en-US" sz="2400" b="0" i="0" u="none" strike="noStrike" dirty="0">
                <a:solidFill>
                  <a:srgbClr val="000000"/>
                </a:solidFill>
                <a:effectLst/>
                <a:latin typeface="Consolas" panose="020B0609020204030204" pitchFamily="49" charset="0"/>
              </a:rPr>
              <a:t>}</a:t>
            </a:r>
            <a:endParaRPr lang="en-US" sz="2400" dirty="0">
              <a:effectLst/>
              <a:latin typeface="Consolas" panose="020B0609020204030204" pitchFamily="49" charset="0"/>
            </a:endParaRPr>
          </a:p>
          <a:p>
            <a:endParaRPr lang="tr-TR" sz="2400" dirty="0">
              <a:latin typeface="Consolas" panose="020B0609020204030204" pitchFamily="49" charset="0"/>
            </a:endParaRPr>
          </a:p>
        </p:txBody>
      </p:sp>
    </p:spTree>
    <p:extLst>
      <p:ext uri="{BB962C8B-B14F-4D97-AF65-F5344CB8AC3E}">
        <p14:creationId xmlns:p14="http://schemas.microsoft.com/office/powerpoint/2010/main" val="125469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CEBB2-13FD-4923-BCA1-30D14583CAF0}"/>
              </a:ext>
            </a:extLst>
          </p:cNvPr>
          <p:cNvSpPr>
            <a:spLocks noGrp="1"/>
          </p:cNvSpPr>
          <p:nvPr>
            <p:ph type="title"/>
          </p:nvPr>
        </p:nvSpPr>
        <p:spPr/>
        <p:txBody>
          <a:bodyPr/>
          <a:lstStyle/>
          <a:p>
            <a:r>
              <a:rPr lang="tr-TR" dirty="0"/>
              <a:t>Yerellik</a:t>
            </a:r>
          </a:p>
        </p:txBody>
      </p:sp>
      <p:sp>
        <p:nvSpPr>
          <p:cNvPr id="3" name="İçerik Yer Tutucusu 2">
            <a:extLst>
              <a:ext uri="{FF2B5EF4-FFF2-40B4-BE49-F238E27FC236}">
                <a16:creationId xmlns:a16="http://schemas.microsoft.com/office/drawing/2014/main" id="{2AD936ED-D4D3-4ACE-9F97-8E1792C1F648}"/>
              </a:ext>
            </a:extLst>
          </p:cNvPr>
          <p:cNvSpPr>
            <a:spLocks noGrp="1"/>
          </p:cNvSpPr>
          <p:nvPr>
            <p:ph idx="1"/>
          </p:nvPr>
        </p:nvSpPr>
        <p:spPr>
          <a:xfrm>
            <a:off x="164757" y="3152776"/>
            <a:ext cx="11755394" cy="3024188"/>
          </a:xfrm>
        </p:spPr>
        <p:txBody>
          <a:bodyPr/>
          <a:lstStyle/>
          <a:p>
            <a:pPr marL="514350" indent="-514350">
              <a:buAutoNum type="arabicPeriod"/>
            </a:pPr>
            <a:r>
              <a:rPr lang="tr-TR" dirty="0"/>
              <a:t>Bu kod parçası ne yapmaktadır?</a:t>
            </a:r>
          </a:p>
          <a:p>
            <a:pPr marL="514350" indent="-514350">
              <a:buAutoNum type="arabicPeriod"/>
            </a:pPr>
            <a:r>
              <a:rPr lang="tr-TR" dirty="0"/>
              <a:t>Bu kod parçasında yerellik var mıdır? Varsa ne tür yerellik vardır?</a:t>
            </a:r>
          </a:p>
          <a:p>
            <a:pPr marL="514350" indent="-514350">
              <a:buAutoNum type="arabicPeriod"/>
            </a:pPr>
            <a:r>
              <a:rPr lang="tr-TR" dirty="0"/>
              <a:t>Veri öbeği 64 </a:t>
            </a:r>
            <a:r>
              <a:rPr lang="tr-TR" dirty="0" err="1"/>
              <a:t>byte</a:t>
            </a:r>
            <a:r>
              <a:rPr lang="tr-TR" dirty="0"/>
              <a:t> ise ilk erişimden sonra ikinci erişimin getirilmiş öbeğe yapılması olasılığı nedir?</a:t>
            </a:r>
          </a:p>
        </p:txBody>
      </p:sp>
      <p:sp>
        <p:nvSpPr>
          <p:cNvPr id="4" name="Slayt Numarası Yer Tutucusu 3">
            <a:extLst>
              <a:ext uri="{FF2B5EF4-FFF2-40B4-BE49-F238E27FC236}">
                <a16:creationId xmlns:a16="http://schemas.microsoft.com/office/drawing/2014/main" id="{8E3D85FB-F99B-4DBE-8723-28369419F9BC}"/>
              </a:ext>
            </a:extLst>
          </p:cNvPr>
          <p:cNvSpPr>
            <a:spLocks noGrp="1"/>
          </p:cNvSpPr>
          <p:nvPr>
            <p:ph type="sldNum" sz="quarter" idx="12"/>
          </p:nvPr>
        </p:nvSpPr>
        <p:spPr/>
        <p:txBody>
          <a:bodyPr/>
          <a:lstStyle/>
          <a:p>
            <a:fld id="{320A84BC-3F9E-4B08-9743-FC4E27FA5126}" type="slidenum">
              <a:rPr lang="tr-TR" smtClean="0"/>
              <a:t>42</a:t>
            </a:fld>
            <a:endParaRPr lang="tr-TR"/>
          </a:p>
        </p:txBody>
      </p:sp>
      <p:sp>
        <p:nvSpPr>
          <p:cNvPr id="5" name="Metin kutusu 4">
            <a:extLst>
              <a:ext uri="{FF2B5EF4-FFF2-40B4-BE49-F238E27FC236}">
                <a16:creationId xmlns:a16="http://schemas.microsoft.com/office/drawing/2014/main" id="{49F21594-BAEC-4093-93AE-FAB090E0B0B9}"/>
              </a:ext>
            </a:extLst>
          </p:cNvPr>
          <p:cNvSpPr txBox="1"/>
          <p:nvPr/>
        </p:nvSpPr>
        <p:spPr>
          <a:xfrm>
            <a:off x="271849" y="961482"/>
            <a:ext cx="7543800" cy="1938992"/>
          </a:xfrm>
          <a:prstGeom prst="rect">
            <a:avLst/>
          </a:prstGeom>
          <a:noFill/>
        </p:spPr>
        <p:txBody>
          <a:bodyPr wrap="square" rtlCol="0">
            <a:spAutoFit/>
          </a:bodyPr>
          <a:lstStyle/>
          <a:p>
            <a:pPr rtl="0" fontAlgn="base">
              <a:spcBef>
                <a:spcPts val="0"/>
              </a:spcBef>
              <a:spcAft>
                <a:spcPts val="0"/>
              </a:spcAft>
            </a:pPr>
            <a:r>
              <a:rPr lang="tr-TR" sz="2400" b="0" i="0" u="none" strike="noStrike" dirty="0" err="1">
                <a:solidFill>
                  <a:srgbClr val="000000"/>
                </a:solidFill>
                <a:effectLst/>
                <a:latin typeface="Consolas" panose="020B0609020204030204" pitchFamily="49" charset="0"/>
              </a:rPr>
              <a:t>int</a:t>
            </a:r>
            <a:r>
              <a:rPr lang="tr-TR" sz="2400" b="0" i="0" u="none" strike="noStrike" dirty="0">
                <a:solidFill>
                  <a:srgbClr val="000000"/>
                </a:solidFill>
                <a:effectLst/>
                <a:latin typeface="Consolas" panose="020B0609020204030204" pitchFamily="49" charset="0"/>
              </a:rPr>
              <a:t> </a:t>
            </a:r>
            <a:r>
              <a:rPr lang="tr-TR" sz="2400" b="0" i="0" u="none" strike="noStrike" dirty="0" err="1">
                <a:solidFill>
                  <a:srgbClr val="000000"/>
                </a:solidFill>
                <a:effectLst/>
                <a:latin typeface="Consolas" panose="020B0609020204030204" pitchFamily="49" charset="0"/>
              </a:rPr>
              <a:t>array</a:t>
            </a:r>
            <a:r>
              <a:rPr lang="tr-TR" sz="2400" b="0" i="0" u="none" strike="noStrike" dirty="0">
                <a:solidFill>
                  <a:srgbClr val="000000"/>
                </a:solidFill>
                <a:effectLst/>
                <a:latin typeface="Consolas" panose="020B0609020204030204" pitchFamily="49" charset="0"/>
              </a:rPr>
              <a:t>[1024];</a:t>
            </a:r>
          </a:p>
          <a:p>
            <a:pPr rtl="0" fontAlgn="base">
              <a:spcBef>
                <a:spcPts val="0"/>
              </a:spcBef>
              <a:spcAft>
                <a:spcPts val="0"/>
              </a:spcAft>
            </a:pPr>
            <a:r>
              <a:rPr lang="tr-TR" sz="2400" b="0" i="0" u="none" strike="noStrike" dirty="0" err="1">
                <a:solidFill>
                  <a:srgbClr val="000000"/>
                </a:solidFill>
                <a:effectLst/>
                <a:latin typeface="Consolas" panose="020B0609020204030204" pitchFamily="49" charset="0"/>
              </a:rPr>
              <a:t>for</a:t>
            </a:r>
            <a:r>
              <a:rPr lang="tr-TR" sz="2400" b="0" i="0" u="none" strike="noStrike" dirty="0">
                <a:solidFill>
                  <a:srgbClr val="000000"/>
                </a:solidFill>
                <a:effectLst/>
                <a:latin typeface="Consolas" panose="020B0609020204030204" pitchFamily="49" charset="0"/>
              </a:rPr>
              <a:t> (</a:t>
            </a:r>
            <a:r>
              <a:rPr lang="tr-TR" sz="2400" b="0" i="0" u="none" strike="noStrike" dirty="0" err="1">
                <a:solidFill>
                  <a:srgbClr val="000000"/>
                </a:solidFill>
                <a:effectLst/>
                <a:latin typeface="Consolas" panose="020B0609020204030204" pitchFamily="49" charset="0"/>
              </a:rPr>
              <a:t>int</a:t>
            </a:r>
            <a:r>
              <a:rPr lang="tr-TR" sz="2400" b="0" i="0" u="none" strike="noStrike" dirty="0">
                <a:solidFill>
                  <a:srgbClr val="000000"/>
                </a:solidFill>
                <a:effectLst/>
                <a:latin typeface="Consolas" panose="020B0609020204030204" pitchFamily="49" charset="0"/>
              </a:rPr>
              <a:t> i =0;i&lt;1024;i++) {</a:t>
            </a:r>
            <a:endParaRPr lang="tr-TR" sz="2400" dirty="0">
              <a:effectLst/>
              <a:latin typeface="Consolas" panose="020B0609020204030204" pitchFamily="49" charset="0"/>
            </a:endParaRPr>
          </a:p>
          <a:p>
            <a:pPr rtl="0">
              <a:spcBef>
                <a:spcPts val="0"/>
              </a:spcBef>
              <a:spcAft>
                <a:spcPts val="0"/>
              </a:spcAft>
            </a:pPr>
            <a:r>
              <a:rPr lang="tr-TR" sz="2400" b="0" i="0" u="none" strike="noStrike" dirty="0">
                <a:solidFill>
                  <a:srgbClr val="000000"/>
                </a:solidFill>
                <a:effectLst/>
                <a:latin typeface="Consolas" panose="020B0609020204030204" pitchFamily="49" charset="0"/>
              </a:rPr>
              <a:t>        </a:t>
            </a:r>
            <a:r>
              <a:rPr lang="tr-TR" sz="2400" b="0" i="0" u="none" strike="noStrike" dirty="0" err="1">
                <a:solidFill>
                  <a:srgbClr val="000000"/>
                </a:solidFill>
                <a:effectLst/>
                <a:latin typeface="Consolas" panose="020B0609020204030204" pitchFamily="49" charset="0"/>
              </a:rPr>
              <a:t>int</a:t>
            </a:r>
            <a:r>
              <a:rPr lang="tr-TR" sz="2400" b="0" i="0" u="none" strike="noStrike" dirty="0">
                <a:solidFill>
                  <a:srgbClr val="000000"/>
                </a:solidFill>
                <a:effectLst/>
                <a:latin typeface="Consolas" panose="020B0609020204030204" pitchFamily="49" charset="0"/>
              </a:rPr>
              <a:t> </a:t>
            </a:r>
            <a:r>
              <a:rPr lang="tr-TR" sz="2400" b="0" i="0" u="none" strike="noStrike" dirty="0" err="1">
                <a:solidFill>
                  <a:srgbClr val="000000"/>
                </a:solidFill>
                <a:effectLst/>
                <a:latin typeface="Consolas" panose="020B0609020204030204" pitchFamily="49" charset="0"/>
              </a:rPr>
              <a:t>index</a:t>
            </a:r>
            <a:r>
              <a:rPr lang="tr-TR" sz="2400" b="0" i="0" u="none" strike="noStrike" dirty="0">
                <a:solidFill>
                  <a:srgbClr val="000000"/>
                </a:solidFill>
                <a:effectLst/>
                <a:latin typeface="Consolas" panose="020B0609020204030204" pitchFamily="49" charset="0"/>
              </a:rPr>
              <a:t> = </a:t>
            </a:r>
            <a:r>
              <a:rPr lang="tr-TR" sz="2400" b="0" i="0" u="none" strike="noStrike" dirty="0" err="1">
                <a:solidFill>
                  <a:srgbClr val="000000"/>
                </a:solidFill>
                <a:effectLst/>
                <a:latin typeface="Consolas" panose="020B0609020204030204" pitchFamily="49" charset="0"/>
              </a:rPr>
              <a:t>random</a:t>
            </a:r>
            <a:r>
              <a:rPr lang="tr-TR" sz="2400" b="0" i="0" u="none" strike="noStrike" dirty="0">
                <a:solidFill>
                  <a:srgbClr val="000000"/>
                </a:solidFill>
                <a:effectLst/>
                <a:latin typeface="Consolas" panose="020B0609020204030204" pitchFamily="49" charset="0"/>
              </a:rPr>
              <a:t>() % 1024;</a:t>
            </a:r>
            <a:endParaRPr lang="tr-TR" sz="2400" dirty="0">
              <a:effectLst/>
              <a:latin typeface="Consolas" panose="020B0609020204030204" pitchFamily="49" charset="0"/>
            </a:endParaRPr>
          </a:p>
          <a:p>
            <a:pPr rtl="0">
              <a:spcBef>
                <a:spcPts val="0"/>
              </a:spcBef>
              <a:spcAft>
                <a:spcPts val="0"/>
              </a:spcAft>
            </a:pPr>
            <a:r>
              <a:rPr lang="tr-TR" sz="2400" b="0" i="0" u="none" strike="noStrike" dirty="0">
                <a:solidFill>
                  <a:srgbClr val="000000"/>
                </a:solidFill>
                <a:effectLst/>
                <a:latin typeface="Consolas" panose="020B0609020204030204" pitchFamily="49" charset="0"/>
              </a:rPr>
              <a:t>        </a:t>
            </a:r>
            <a:r>
              <a:rPr lang="tr-TR" sz="2400" b="0" i="0" u="none" strike="noStrike" dirty="0" err="1">
                <a:solidFill>
                  <a:srgbClr val="000000"/>
                </a:solidFill>
                <a:effectLst/>
                <a:latin typeface="Consolas" panose="020B0609020204030204" pitchFamily="49" charset="0"/>
              </a:rPr>
              <a:t>array</a:t>
            </a:r>
            <a:r>
              <a:rPr lang="tr-TR" sz="2400" b="0" i="0" u="none" strike="noStrike" dirty="0">
                <a:solidFill>
                  <a:srgbClr val="000000"/>
                </a:solidFill>
                <a:effectLst/>
                <a:latin typeface="Consolas" panose="020B0609020204030204" pitchFamily="49" charset="0"/>
              </a:rPr>
              <a:t>[</a:t>
            </a:r>
            <a:r>
              <a:rPr lang="tr-TR" sz="2400" b="0" i="0" u="none" strike="noStrike" dirty="0" err="1">
                <a:solidFill>
                  <a:srgbClr val="000000"/>
                </a:solidFill>
                <a:effectLst/>
                <a:latin typeface="Consolas" panose="020B0609020204030204" pitchFamily="49" charset="0"/>
              </a:rPr>
              <a:t>index</a:t>
            </a:r>
            <a:r>
              <a:rPr lang="tr-TR" sz="2400" b="0" i="0" u="none" strike="noStrike" dirty="0">
                <a:solidFill>
                  <a:srgbClr val="000000"/>
                </a:solidFill>
                <a:effectLst/>
                <a:latin typeface="Consolas" panose="020B0609020204030204" pitchFamily="49" charset="0"/>
              </a:rPr>
              <a:t>] = </a:t>
            </a:r>
            <a:r>
              <a:rPr lang="tr-TR" sz="2400" b="0" i="0" u="none" strike="noStrike" dirty="0" err="1">
                <a:solidFill>
                  <a:srgbClr val="000000"/>
                </a:solidFill>
                <a:effectLst/>
                <a:latin typeface="Consolas" panose="020B0609020204030204" pitchFamily="49" charset="0"/>
              </a:rPr>
              <a:t>random</a:t>
            </a:r>
            <a:r>
              <a:rPr lang="tr-TR" sz="2400" b="0" i="0" u="none" strike="noStrike" dirty="0">
                <a:solidFill>
                  <a:srgbClr val="000000"/>
                </a:solidFill>
                <a:effectLst/>
                <a:latin typeface="Consolas" panose="020B0609020204030204" pitchFamily="49" charset="0"/>
              </a:rPr>
              <a:t>() %10;</a:t>
            </a:r>
            <a:endParaRPr lang="tr-TR" sz="2400" dirty="0">
              <a:latin typeface="Consolas" panose="020B0609020204030204" pitchFamily="49" charset="0"/>
            </a:endParaRPr>
          </a:p>
          <a:p>
            <a:pPr rtl="0">
              <a:spcBef>
                <a:spcPts val="0"/>
              </a:spcBef>
              <a:spcAft>
                <a:spcPts val="0"/>
              </a:spcAft>
            </a:pPr>
            <a:r>
              <a:rPr lang="tr-TR" sz="2400" b="0" i="0" u="none" strike="noStrike" dirty="0">
                <a:solidFill>
                  <a:srgbClr val="000000"/>
                </a:solidFill>
                <a:effectLst/>
                <a:latin typeface="Consolas" panose="020B0609020204030204" pitchFamily="49" charset="0"/>
              </a:rPr>
              <a:t>}</a:t>
            </a:r>
            <a:endParaRPr lang="tr-TR" sz="2400" dirty="0">
              <a:effectLst/>
              <a:latin typeface="Consolas" panose="020B0609020204030204" pitchFamily="49" charset="0"/>
            </a:endParaRPr>
          </a:p>
        </p:txBody>
      </p:sp>
    </p:spTree>
    <p:extLst>
      <p:ext uri="{BB962C8B-B14F-4D97-AF65-F5344CB8AC3E}">
        <p14:creationId xmlns:p14="http://schemas.microsoft.com/office/powerpoint/2010/main" val="31677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CEBB2-13FD-4923-BCA1-30D14583CAF0}"/>
              </a:ext>
            </a:extLst>
          </p:cNvPr>
          <p:cNvSpPr>
            <a:spLocks noGrp="1"/>
          </p:cNvSpPr>
          <p:nvPr>
            <p:ph type="title"/>
          </p:nvPr>
        </p:nvSpPr>
        <p:spPr/>
        <p:txBody>
          <a:bodyPr/>
          <a:lstStyle/>
          <a:p>
            <a:r>
              <a:rPr lang="tr-TR" dirty="0"/>
              <a:t>Yerellik</a:t>
            </a:r>
          </a:p>
        </p:txBody>
      </p:sp>
      <p:sp>
        <p:nvSpPr>
          <p:cNvPr id="3" name="İçerik Yer Tutucusu 2">
            <a:extLst>
              <a:ext uri="{FF2B5EF4-FFF2-40B4-BE49-F238E27FC236}">
                <a16:creationId xmlns:a16="http://schemas.microsoft.com/office/drawing/2014/main" id="{2AD936ED-D4D3-4ACE-9F97-8E1792C1F648}"/>
              </a:ext>
            </a:extLst>
          </p:cNvPr>
          <p:cNvSpPr>
            <a:spLocks noGrp="1"/>
          </p:cNvSpPr>
          <p:nvPr>
            <p:ph idx="1"/>
          </p:nvPr>
        </p:nvSpPr>
        <p:spPr>
          <a:xfrm>
            <a:off x="164757" y="2762250"/>
            <a:ext cx="11755394" cy="3414713"/>
          </a:xfrm>
        </p:spPr>
        <p:txBody>
          <a:bodyPr/>
          <a:lstStyle/>
          <a:p>
            <a:pPr marL="514350" indent="-514350">
              <a:buAutoNum type="arabicPeriod"/>
            </a:pPr>
            <a:r>
              <a:rPr lang="tr-TR" dirty="0"/>
              <a:t>Bu kod parçası ne yapmaktadır?</a:t>
            </a:r>
          </a:p>
          <a:p>
            <a:pPr marL="514350" indent="-514350">
              <a:buAutoNum type="arabicPeriod"/>
            </a:pPr>
            <a:r>
              <a:rPr lang="tr-TR" dirty="0"/>
              <a:t>Bu kod parçasında yerellik var mıdır? Varsa ne tür yerellik vardır?</a:t>
            </a:r>
          </a:p>
          <a:p>
            <a:pPr marL="514350" indent="-514350">
              <a:buAutoNum type="arabicPeriod"/>
            </a:pPr>
            <a:r>
              <a:rPr lang="tr-TR" dirty="0"/>
              <a:t>Veri öbeği 64 </a:t>
            </a:r>
            <a:r>
              <a:rPr lang="tr-TR" dirty="0" err="1"/>
              <a:t>byte</a:t>
            </a:r>
            <a:r>
              <a:rPr lang="tr-TR" dirty="0"/>
              <a:t> ise önbellekte bulma oranı kaçtır?</a:t>
            </a:r>
          </a:p>
        </p:txBody>
      </p:sp>
      <p:sp>
        <p:nvSpPr>
          <p:cNvPr id="4" name="Slayt Numarası Yer Tutucusu 3">
            <a:extLst>
              <a:ext uri="{FF2B5EF4-FFF2-40B4-BE49-F238E27FC236}">
                <a16:creationId xmlns:a16="http://schemas.microsoft.com/office/drawing/2014/main" id="{8E3D85FB-F99B-4DBE-8723-28369419F9BC}"/>
              </a:ext>
            </a:extLst>
          </p:cNvPr>
          <p:cNvSpPr>
            <a:spLocks noGrp="1"/>
          </p:cNvSpPr>
          <p:nvPr>
            <p:ph type="sldNum" sz="quarter" idx="12"/>
          </p:nvPr>
        </p:nvSpPr>
        <p:spPr/>
        <p:txBody>
          <a:bodyPr/>
          <a:lstStyle/>
          <a:p>
            <a:fld id="{320A84BC-3F9E-4B08-9743-FC4E27FA5126}" type="slidenum">
              <a:rPr lang="tr-TR" smtClean="0"/>
              <a:t>43</a:t>
            </a:fld>
            <a:endParaRPr lang="tr-TR"/>
          </a:p>
        </p:txBody>
      </p:sp>
      <p:sp>
        <p:nvSpPr>
          <p:cNvPr id="5" name="Metin kutusu 4">
            <a:extLst>
              <a:ext uri="{FF2B5EF4-FFF2-40B4-BE49-F238E27FC236}">
                <a16:creationId xmlns:a16="http://schemas.microsoft.com/office/drawing/2014/main" id="{49F21594-BAEC-4093-93AE-FAB090E0B0B9}"/>
              </a:ext>
            </a:extLst>
          </p:cNvPr>
          <p:cNvSpPr txBox="1"/>
          <p:nvPr/>
        </p:nvSpPr>
        <p:spPr>
          <a:xfrm>
            <a:off x="164757" y="1087396"/>
            <a:ext cx="11331918" cy="1569660"/>
          </a:xfrm>
          <a:prstGeom prst="rect">
            <a:avLst/>
          </a:prstGeom>
          <a:noFill/>
        </p:spPr>
        <p:txBody>
          <a:bodyPr wrap="square" rtlCol="0">
            <a:spAutoFit/>
          </a:bodyPr>
          <a:lstStyle/>
          <a:p>
            <a:pPr rtl="0" fontAlgn="base">
              <a:spcBef>
                <a:spcPts val="0"/>
              </a:spcBef>
              <a:spcAft>
                <a:spcPts val="0"/>
              </a:spcAft>
            </a:pPr>
            <a:r>
              <a:rPr lang="tr-TR" sz="2400" b="0" i="0" u="none" strike="noStrike" dirty="0" err="1">
                <a:solidFill>
                  <a:srgbClr val="000000"/>
                </a:solidFill>
                <a:effectLst/>
                <a:latin typeface="Consolas" panose="020B0609020204030204" pitchFamily="49" charset="0"/>
              </a:rPr>
              <a:t>int</a:t>
            </a:r>
            <a:r>
              <a:rPr lang="tr-TR" sz="2400" b="0" i="0" u="none" strike="noStrike" dirty="0">
                <a:solidFill>
                  <a:srgbClr val="000000"/>
                </a:solidFill>
                <a:effectLst/>
                <a:latin typeface="Consolas" panose="020B0609020204030204" pitchFamily="49" charset="0"/>
              </a:rPr>
              <a:t> </a:t>
            </a:r>
            <a:r>
              <a:rPr lang="tr-TR" sz="2400" b="0" i="0" u="none" strike="noStrike" dirty="0" err="1">
                <a:solidFill>
                  <a:srgbClr val="000000"/>
                </a:solidFill>
                <a:effectLst/>
                <a:latin typeface="Consolas" panose="020B0609020204030204" pitchFamily="49" charset="0"/>
              </a:rPr>
              <a:t>array</a:t>
            </a:r>
            <a:r>
              <a:rPr lang="tr-TR" sz="2400" b="0" i="0" u="none" strike="noStrike" dirty="0">
                <a:solidFill>
                  <a:srgbClr val="000000"/>
                </a:solidFill>
                <a:effectLst/>
                <a:latin typeface="Consolas" panose="020B0609020204030204" pitchFamily="49" charset="0"/>
              </a:rPr>
              <a:t>[1024];</a:t>
            </a:r>
          </a:p>
          <a:p>
            <a:pPr rtl="0" fontAlgn="base">
              <a:spcBef>
                <a:spcPts val="0"/>
              </a:spcBef>
              <a:spcAft>
                <a:spcPts val="0"/>
              </a:spcAft>
            </a:pPr>
            <a:r>
              <a:rPr lang="tr-TR" sz="2400" b="0" i="0" u="none" strike="noStrike" dirty="0" err="1">
                <a:solidFill>
                  <a:srgbClr val="000000"/>
                </a:solidFill>
                <a:effectLst/>
                <a:latin typeface="Consolas" panose="020B0609020204030204" pitchFamily="49" charset="0"/>
              </a:rPr>
              <a:t>for</a:t>
            </a:r>
            <a:r>
              <a:rPr lang="tr-TR" sz="2400" b="0" i="0" u="none" strike="noStrike" dirty="0">
                <a:solidFill>
                  <a:srgbClr val="000000"/>
                </a:solidFill>
                <a:effectLst/>
                <a:latin typeface="Consolas" panose="020B0609020204030204" pitchFamily="49" charset="0"/>
              </a:rPr>
              <a:t> (</a:t>
            </a:r>
            <a:r>
              <a:rPr lang="tr-TR" sz="2400" b="0" i="0" u="none" strike="noStrike" dirty="0" err="1">
                <a:solidFill>
                  <a:srgbClr val="000000"/>
                </a:solidFill>
                <a:effectLst/>
                <a:latin typeface="Consolas" panose="020B0609020204030204" pitchFamily="49" charset="0"/>
              </a:rPr>
              <a:t>int</a:t>
            </a:r>
            <a:r>
              <a:rPr lang="tr-TR" sz="2400" b="0" i="0" u="none" strike="noStrike" dirty="0">
                <a:solidFill>
                  <a:srgbClr val="000000"/>
                </a:solidFill>
                <a:effectLst/>
                <a:latin typeface="Consolas" panose="020B0609020204030204" pitchFamily="49" charset="0"/>
              </a:rPr>
              <a:t> i =0;i&lt;1024;i++) {</a:t>
            </a:r>
            <a:endParaRPr lang="tr-TR" sz="2400" dirty="0">
              <a:effectLst/>
              <a:latin typeface="Consolas" panose="020B0609020204030204" pitchFamily="49" charset="0"/>
            </a:endParaRPr>
          </a:p>
          <a:p>
            <a:pPr rtl="0">
              <a:spcBef>
                <a:spcPts val="0"/>
              </a:spcBef>
              <a:spcAft>
                <a:spcPts val="0"/>
              </a:spcAft>
            </a:pPr>
            <a:r>
              <a:rPr lang="tr-TR" sz="2400" b="0" i="0" u="none" strike="noStrike" dirty="0">
                <a:solidFill>
                  <a:srgbClr val="000000"/>
                </a:solidFill>
                <a:effectLst/>
                <a:latin typeface="Consolas" panose="020B0609020204030204" pitchFamily="49" charset="0"/>
              </a:rPr>
              <a:t>        </a:t>
            </a:r>
            <a:r>
              <a:rPr lang="tr-TR" sz="2400" b="0" i="0" u="none" strike="noStrike" dirty="0" err="1">
                <a:solidFill>
                  <a:srgbClr val="000000"/>
                </a:solidFill>
                <a:effectLst/>
                <a:latin typeface="Consolas" panose="020B0609020204030204" pitchFamily="49" charset="0"/>
              </a:rPr>
              <a:t>array</a:t>
            </a:r>
            <a:r>
              <a:rPr lang="tr-TR" sz="2400" b="0" i="0" u="none" strike="noStrike" dirty="0">
                <a:solidFill>
                  <a:srgbClr val="000000"/>
                </a:solidFill>
                <a:effectLst/>
                <a:latin typeface="Consolas" panose="020B0609020204030204" pitchFamily="49" charset="0"/>
              </a:rPr>
              <a:t>[i] = </a:t>
            </a:r>
            <a:r>
              <a:rPr lang="tr-TR" sz="2400" b="0" i="0" u="none" strike="noStrike" dirty="0" err="1">
                <a:solidFill>
                  <a:srgbClr val="000000"/>
                </a:solidFill>
                <a:effectLst/>
                <a:latin typeface="Consolas" panose="020B0609020204030204" pitchFamily="49" charset="0"/>
              </a:rPr>
              <a:t>random</a:t>
            </a:r>
            <a:r>
              <a:rPr lang="tr-TR" sz="2400" b="0" i="0" u="none" strike="noStrike" dirty="0">
                <a:solidFill>
                  <a:srgbClr val="000000"/>
                </a:solidFill>
                <a:effectLst/>
                <a:latin typeface="Consolas" panose="020B0609020204030204" pitchFamily="49" charset="0"/>
              </a:rPr>
              <a:t>() %10;</a:t>
            </a:r>
            <a:endParaRPr lang="tr-TR" sz="2400" dirty="0">
              <a:latin typeface="Consolas" panose="020B0609020204030204" pitchFamily="49" charset="0"/>
            </a:endParaRPr>
          </a:p>
          <a:p>
            <a:pPr rtl="0">
              <a:spcBef>
                <a:spcPts val="0"/>
              </a:spcBef>
              <a:spcAft>
                <a:spcPts val="0"/>
              </a:spcAft>
            </a:pPr>
            <a:r>
              <a:rPr lang="tr-TR" sz="2400" b="0" i="0" u="none" strike="noStrike" dirty="0">
                <a:solidFill>
                  <a:srgbClr val="000000"/>
                </a:solidFill>
                <a:effectLst/>
                <a:latin typeface="Consolas" panose="020B0609020204030204" pitchFamily="49" charset="0"/>
              </a:rPr>
              <a:t>}</a:t>
            </a:r>
            <a:endParaRPr lang="tr-TR" sz="2400" dirty="0">
              <a:effectLst/>
              <a:latin typeface="Consolas" panose="020B0609020204030204" pitchFamily="49" charset="0"/>
            </a:endParaRPr>
          </a:p>
        </p:txBody>
      </p:sp>
    </p:spTree>
    <p:extLst>
      <p:ext uri="{BB962C8B-B14F-4D97-AF65-F5344CB8AC3E}">
        <p14:creationId xmlns:p14="http://schemas.microsoft.com/office/powerpoint/2010/main" val="1909690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4D98BA-4516-4F7D-BCCD-10306F4ACE15}"/>
              </a:ext>
            </a:extLst>
          </p:cNvPr>
          <p:cNvSpPr>
            <a:spLocks noGrp="1"/>
          </p:cNvSpPr>
          <p:nvPr>
            <p:ph type="title"/>
          </p:nvPr>
        </p:nvSpPr>
        <p:spPr/>
        <p:txBody>
          <a:bodyPr/>
          <a:lstStyle/>
          <a:p>
            <a:r>
              <a:rPr lang="tr-TR" dirty="0"/>
              <a:t>Doğrudan Eşlemeli Önbellek</a:t>
            </a:r>
          </a:p>
        </p:txBody>
      </p:sp>
      <p:sp>
        <p:nvSpPr>
          <p:cNvPr id="3" name="İçerik Yer Tutucusu 2">
            <a:extLst>
              <a:ext uri="{FF2B5EF4-FFF2-40B4-BE49-F238E27FC236}">
                <a16:creationId xmlns:a16="http://schemas.microsoft.com/office/drawing/2014/main" id="{804527F0-370C-4C09-BE6C-C469EDBC41A0}"/>
              </a:ext>
            </a:extLst>
          </p:cNvPr>
          <p:cNvSpPr>
            <a:spLocks noGrp="1"/>
          </p:cNvSpPr>
          <p:nvPr>
            <p:ph idx="1"/>
          </p:nvPr>
        </p:nvSpPr>
        <p:spPr>
          <a:xfrm>
            <a:off x="5350625" y="1087396"/>
            <a:ext cx="6569526" cy="5089568"/>
          </a:xfrm>
        </p:spPr>
        <p:txBody>
          <a:bodyPr vert="horz" lIns="91440" tIns="45720" rIns="91440" bIns="45720" rtlCol="0" anchor="t">
            <a:normAutofit/>
          </a:bodyPr>
          <a:lstStyle/>
          <a:p>
            <a:pPr marL="0" indent="0">
              <a:buNone/>
            </a:pPr>
            <a:r>
              <a:rPr lang="tr-TR" dirty="0"/>
              <a:t>Sisteminizde doğrudan eşlemeli, veri öbeği 64 </a:t>
            </a:r>
            <a:r>
              <a:rPr lang="tr-TR" dirty="0" err="1"/>
              <a:t>byte</a:t>
            </a:r>
            <a:r>
              <a:rPr lang="tr-TR" dirty="0"/>
              <a:t> olan 4 </a:t>
            </a:r>
            <a:r>
              <a:rPr lang="tr-TR" dirty="0" err="1"/>
              <a:t>KBlık</a:t>
            </a:r>
            <a:r>
              <a:rPr lang="tr-TR" dirty="0"/>
              <a:t> bir önbellek bulunuyor. </a:t>
            </a:r>
          </a:p>
          <a:p>
            <a:pPr marL="514350" indent="-514350">
              <a:buAutoNum type="arabicPeriod"/>
            </a:pPr>
            <a:r>
              <a:rPr lang="tr-TR" sz="2400" dirty="0"/>
              <a:t>Önbellekte kaç satır vardır? </a:t>
            </a:r>
          </a:p>
          <a:p>
            <a:pPr marL="457200" lvl="1" indent="0">
              <a:buNone/>
            </a:pPr>
            <a:r>
              <a:rPr lang="tr-TR" sz="2000" dirty="0">
                <a:solidFill>
                  <a:srgbClr val="FF0000"/>
                </a:solidFill>
              </a:rPr>
              <a:t>64 satır vardır.</a:t>
            </a:r>
          </a:p>
          <a:p>
            <a:pPr marL="514350" indent="-514350">
              <a:buAutoNum type="arabicPeriod"/>
            </a:pPr>
            <a:r>
              <a:rPr lang="tr-TR" sz="2400" dirty="0"/>
              <a:t>Adresler 16 bitse etiketler kaç bittir?</a:t>
            </a:r>
          </a:p>
          <a:p>
            <a:pPr marL="457200" lvl="1" indent="0">
              <a:buNone/>
            </a:pPr>
            <a:r>
              <a:rPr lang="tr-TR" sz="2000">
                <a:solidFill>
                  <a:srgbClr val="FF0000"/>
                </a:solidFill>
              </a:rPr>
              <a:t>4 bittir.</a:t>
            </a:r>
          </a:p>
          <a:p>
            <a:pPr marL="514350" indent="-514350">
              <a:buAutoNum type="arabicPeriod"/>
            </a:pPr>
            <a:r>
              <a:rPr lang="tr-TR" sz="2400" dirty="0"/>
              <a:t>Kaç karşılaştırıcı kullanılmıştır?</a:t>
            </a:r>
          </a:p>
          <a:p>
            <a:pPr marL="457200" lvl="1" indent="0">
              <a:buNone/>
            </a:pPr>
            <a:r>
              <a:rPr lang="tr-TR" sz="2000" dirty="0">
                <a:solidFill>
                  <a:srgbClr val="FF0000"/>
                </a:solidFill>
              </a:rPr>
              <a:t>1 karşılaştırıcı kullanılmıştır.</a:t>
            </a:r>
          </a:p>
          <a:p>
            <a:pPr marL="514350" indent="-514350">
              <a:buAutoNum type="arabicPeriod"/>
            </a:pPr>
            <a:r>
              <a:rPr lang="tr-TR" sz="2400" dirty="0"/>
              <a:t>Aşağıdaki kod için bulma oranı kaçtır?</a:t>
            </a:r>
          </a:p>
        </p:txBody>
      </p:sp>
      <p:sp>
        <p:nvSpPr>
          <p:cNvPr id="4" name="Slayt Numarası Yer Tutucusu 3">
            <a:extLst>
              <a:ext uri="{FF2B5EF4-FFF2-40B4-BE49-F238E27FC236}">
                <a16:creationId xmlns:a16="http://schemas.microsoft.com/office/drawing/2014/main" id="{06CC60BC-3F77-4F3A-AC4C-E2705C060619}"/>
              </a:ext>
            </a:extLst>
          </p:cNvPr>
          <p:cNvSpPr>
            <a:spLocks noGrp="1"/>
          </p:cNvSpPr>
          <p:nvPr>
            <p:ph type="sldNum" sz="quarter" idx="12"/>
          </p:nvPr>
        </p:nvSpPr>
        <p:spPr/>
        <p:txBody>
          <a:bodyPr/>
          <a:lstStyle/>
          <a:p>
            <a:fld id="{320A84BC-3F9E-4B08-9743-FC4E27FA5126}" type="slidenum">
              <a:rPr lang="tr-TR" smtClean="0"/>
              <a:t>44</a:t>
            </a:fld>
            <a:endParaRPr lang="tr-TR"/>
          </a:p>
        </p:txBody>
      </p:sp>
      <p:graphicFrame>
        <p:nvGraphicFramePr>
          <p:cNvPr id="6" name="Tablo 12">
            <a:extLst>
              <a:ext uri="{FF2B5EF4-FFF2-40B4-BE49-F238E27FC236}">
                <a16:creationId xmlns:a16="http://schemas.microsoft.com/office/drawing/2014/main" id="{DB7D63E2-5861-49D6-A076-6A93560A24C0}"/>
              </a:ext>
            </a:extLst>
          </p:cNvPr>
          <p:cNvGraphicFramePr>
            <a:graphicFrameLocks noGrp="1"/>
          </p:cNvGraphicFramePr>
          <p:nvPr/>
        </p:nvGraphicFramePr>
        <p:xfrm>
          <a:off x="1280208" y="11882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A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8" name="Tablo 12">
            <a:extLst>
              <a:ext uri="{FF2B5EF4-FFF2-40B4-BE49-F238E27FC236}">
                <a16:creationId xmlns:a16="http://schemas.microsoft.com/office/drawing/2014/main" id="{1D3E2F49-2D2D-4C58-A9A9-3960B38249A1}"/>
              </a:ext>
            </a:extLst>
          </p:cNvPr>
          <p:cNvGraphicFramePr>
            <a:graphicFrameLocks noGrp="1"/>
          </p:cNvGraphicFramePr>
          <p:nvPr/>
        </p:nvGraphicFramePr>
        <p:xfrm>
          <a:off x="1280208" y="20803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B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10" name="Tablo 7">
            <a:extLst>
              <a:ext uri="{FF2B5EF4-FFF2-40B4-BE49-F238E27FC236}">
                <a16:creationId xmlns:a16="http://schemas.microsoft.com/office/drawing/2014/main" id="{AC2E8157-4301-4078-BCA8-D87C3EE52B4D}"/>
              </a:ext>
            </a:extLst>
          </p:cNvPr>
          <p:cNvGraphicFramePr>
            <a:graphicFrameLocks noGrp="1"/>
          </p:cNvGraphicFramePr>
          <p:nvPr/>
        </p:nvGraphicFramePr>
        <p:xfrm>
          <a:off x="624432" y="3429000"/>
          <a:ext cx="3738018" cy="3298808"/>
        </p:xfrm>
        <a:graphic>
          <a:graphicData uri="http://schemas.openxmlformats.org/drawingml/2006/table">
            <a:tbl>
              <a:tblPr firstRow="1" bandRow="1">
                <a:tableStyleId>{0505E3EF-67EA-436B-97B2-0124C06EBD24}</a:tableStyleId>
              </a:tblPr>
              <a:tblGrid>
                <a:gridCol w="1088101">
                  <a:extLst>
                    <a:ext uri="{9D8B030D-6E8A-4147-A177-3AD203B41FA5}">
                      <a16:colId xmlns:a16="http://schemas.microsoft.com/office/drawing/2014/main" val="3819321008"/>
                    </a:ext>
                  </a:extLst>
                </a:gridCol>
                <a:gridCol w="307071">
                  <a:extLst>
                    <a:ext uri="{9D8B030D-6E8A-4147-A177-3AD203B41FA5}">
                      <a16:colId xmlns:a16="http://schemas.microsoft.com/office/drawing/2014/main" val="288280332"/>
                    </a:ext>
                  </a:extLst>
                </a:gridCol>
                <a:gridCol w="2342846">
                  <a:extLst>
                    <a:ext uri="{9D8B030D-6E8A-4147-A177-3AD203B41FA5}">
                      <a16:colId xmlns:a16="http://schemas.microsoft.com/office/drawing/2014/main" val="3719010146"/>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4027642"/>
                  </a:ext>
                </a:extLst>
              </a:tr>
            </a:tbl>
          </a:graphicData>
        </a:graphic>
      </p:graphicFrame>
      <p:sp>
        <p:nvSpPr>
          <p:cNvPr id="12" name="Metin kutusu 11">
            <a:extLst>
              <a:ext uri="{FF2B5EF4-FFF2-40B4-BE49-F238E27FC236}">
                <a16:creationId xmlns:a16="http://schemas.microsoft.com/office/drawing/2014/main" id="{AD96491D-31C7-4631-B7C2-71487CEB50C1}"/>
              </a:ext>
            </a:extLst>
          </p:cNvPr>
          <p:cNvSpPr txBox="1"/>
          <p:nvPr/>
        </p:nvSpPr>
        <p:spPr>
          <a:xfrm>
            <a:off x="695626" y="3066211"/>
            <a:ext cx="1584347" cy="369332"/>
          </a:xfrm>
          <a:prstGeom prst="rect">
            <a:avLst/>
          </a:prstGeom>
          <a:noFill/>
        </p:spPr>
        <p:txBody>
          <a:bodyPr wrap="square" rtlCol="0">
            <a:spAutoFit/>
          </a:bodyPr>
          <a:lstStyle/>
          <a:p>
            <a:r>
              <a:rPr lang="tr-TR" b="1" dirty="0"/>
              <a:t>Etiket</a:t>
            </a:r>
          </a:p>
        </p:txBody>
      </p:sp>
      <p:sp>
        <p:nvSpPr>
          <p:cNvPr id="14" name="Metin kutusu 13">
            <a:extLst>
              <a:ext uri="{FF2B5EF4-FFF2-40B4-BE49-F238E27FC236}">
                <a16:creationId xmlns:a16="http://schemas.microsoft.com/office/drawing/2014/main" id="{ADCD683B-95F0-4558-8857-70EF223C395D}"/>
              </a:ext>
            </a:extLst>
          </p:cNvPr>
          <p:cNvSpPr txBox="1"/>
          <p:nvPr/>
        </p:nvSpPr>
        <p:spPr>
          <a:xfrm>
            <a:off x="1683802" y="3044282"/>
            <a:ext cx="1112284" cy="369332"/>
          </a:xfrm>
          <a:prstGeom prst="rect">
            <a:avLst/>
          </a:prstGeom>
          <a:noFill/>
        </p:spPr>
        <p:txBody>
          <a:bodyPr wrap="square" rtlCol="0">
            <a:spAutoFit/>
          </a:bodyPr>
          <a:lstStyle/>
          <a:p>
            <a:r>
              <a:rPr lang="tr-TR" b="1" dirty="0"/>
              <a:t>G</a:t>
            </a:r>
          </a:p>
        </p:txBody>
      </p:sp>
      <p:sp>
        <p:nvSpPr>
          <p:cNvPr id="16" name="Metin kutusu 15">
            <a:extLst>
              <a:ext uri="{FF2B5EF4-FFF2-40B4-BE49-F238E27FC236}">
                <a16:creationId xmlns:a16="http://schemas.microsoft.com/office/drawing/2014/main" id="{3A9887B7-324D-4C6D-90EC-726D38E44F45}"/>
              </a:ext>
            </a:extLst>
          </p:cNvPr>
          <p:cNvSpPr txBox="1"/>
          <p:nvPr/>
        </p:nvSpPr>
        <p:spPr>
          <a:xfrm>
            <a:off x="2107751" y="3090029"/>
            <a:ext cx="2254699" cy="338554"/>
          </a:xfrm>
          <a:prstGeom prst="rect">
            <a:avLst/>
          </a:prstGeom>
          <a:noFill/>
        </p:spPr>
        <p:txBody>
          <a:bodyPr wrap="square" rtlCol="0">
            <a:spAutoFit/>
          </a:bodyPr>
          <a:lstStyle/>
          <a:p>
            <a:pPr algn="ctr"/>
            <a:r>
              <a:rPr lang="tr-TR" sz="1600" b="1" dirty="0"/>
              <a:t>Veri Öbeği (64 </a:t>
            </a:r>
            <a:r>
              <a:rPr lang="tr-TR" sz="1600" b="1" dirty="0" err="1"/>
              <a:t>byte</a:t>
            </a:r>
            <a:r>
              <a:rPr lang="tr-TR" sz="1600" b="1" dirty="0"/>
              <a:t>)</a:t>
            </a:r>
          </a:p>
        </p:txBody>
      </p:sp>
      <p:sp>
        <p:nvSpPr>
          <p:cNvPr id="18" name="Metin kutusu 17">
            <a:extLst>
              <a:ext uri="{FF2B5EF4-FFF2-40B4-BE49-F238E27FC236}">
                <a16:creationId xmlns:a16="http://schemas.microsoft.com/office/drawing/2014/main" id="{53D549E8-1CE9-45FF-B9EF-DC32F82FFA37}"/>
              </a:ext>
            </a:extLst>
          </p:cNvPr>
          <p:cNvSpPr txBox="1"/>
          <p:nvPr/>
        </p:nvSpPr>
        <p:spPr>
          <a:xfrm>
            <a:off x="381222" y="1444935"/>
            <a:ext cx="1465487" cy="646331"/>
          </a:xfrm>
          <a:prstGeom prst="rect">
            <a:avLst/>
          </a:prstGeom>
          <a:noFill/>
        </p:spPr>
        <p:txBody>
          <a:bodyPr wrap="square" rtlCol="0">
            <a:spAutoFit/>
          </a:bodyPr>
          <a:lstStyle/>
          <a:p>
            <a:r>
              <a:rPr lang="tr-TR" dirty="0"/>
              <a:t>Adres: 0x1038</a:t>
            </a:r>
          </a:p>
        </p:txBody>
      </p:sp>
      <p:sp>
        <p:nvSpPr>
          <p:cNvPr id="20" name="Metin kutusu 19">
            <a:extLst>
              <a:ext uri="{FF2B5EF4-FFF2-40B4-BE49-F238E27FC236}">
                <a16:creationId xmlns:a16="http://schemas.microsoft.com/office/drawing/2014/main" id="{DA66C2D5-801B-4C0A-AB69-B7BB7B8B5940}"/>
              </a:ext>
            </a:extLst>
          </p:cNvPr>
          <p:cNvSpPr txBox="1"/>
          <p:nvPr/>
        </p:nvSpPr>
        <p:spPr>
          <a:xfrm>
            <a:off x="355222" y="2245035"/>
            <a:ext cx="1465487" cy="646331"/>
          </a:xfrm>
          <a:prstGeom prst="rect">
            <a:avLst/>
          </a:prstGeom>
          <a:noFill/>
        </p:spPr>
        <p:txBody>
          <a:bodyPr wrap="square" rtlCol="0">
            <a:spAutoFit/>
          </a:bodyPr>
          <a:lstStyle/>
          <a:p>
            <a:r>
              <a:rPr lang="tr-TR" dirty="0"/>
              <a:t>Adres: 0xA038</a:t>
            </a:r>
          </a:p>
        </p:txBody>
      </p:sp>
      <p:sp>
        <p:nvSpPr>
          <p:cNvPr id="22" name="İçerik Yer Tutucusu 2">
            <a:extLst>
              <a:ext uri="{FF2B5EF4-FFF2-40B4-BE49-F238E27FC236}">
                <a16:creationId xmlns:a16="http://schemas.microsoft.com/office/drawing/2014/main" id="{9E7CD372-59BE-4E94-BAC0-C5C4F4492F31}"/>
              </a:ext>
            </a:extLst>
          </p:cNvPr>
          <p:cNvSpPr txBox="1">
            <a:spLocks/>
          </p:cNvSpPr>
          <p:nvPr/>
        </p:nvSpPr>
        <p:spPr>
          <a:xfrm>
            <a:off x="5819775" y="5086350"/>
            <a:ext cx="6010077" cy="163512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400" dirty="0" err="1">
                <a:latin typeface="Consolas" panose="020B0609020204030204" pitchFamily="49" charset="0"/>
              </a:rPr>
              <a:t>int</a:t>
            </a:r>
            <a:r>
              <a:rPr lang="tr-TR" sz="2400" dirty="0">
                <a:latin typeface="Consolas" panose="020B0609020204030204" pitchFamily="49" charset="0"/>
              </a:rPr>
              <a:t> k=0;</a:t>
            </a:r>
          </a:p>
          <a:p>
            <a:pPr marL="0" indent="0">
              <a:buFont typeface="Arial" panose="020B0604020202020204" pitchFamily="34" charset="0"/>
              <a:buNone/>
            </a:pPr>
            <a:r>
              <a:rPr lang="tr-TR" sz="2400" dirty="0" err="1">
                <a:latin typeface="Consolas" panose="020B0609020204030204" pitchFamily="49" charset="0"/>
              </a:rPr>
              <a:t>for</a:t>
            </a:r>
            <a:r>
              <a:rPr lang="tr-TR" sz="2400" dirty="0">
                <a:latin typeface="Consolas" panose="020B0609020204030204" pitchFamily="49" charset="0"/>
              </a:rPr>
              <a:t> (</a:t>
            </a:r>
            <a:r>
              <a:rPr lang="tr-TR" sz="2400" dirty="0" err="1">
                <a:latin typeface="Consolas" panose="020B0609020204030204" pitchFamily="49" charset="0"/>
              </a:rPr>
              <a:t>int</a:t>
            </a:r>
            <a:r>
              <a:rPr lang="tr-TR" sz="2400" dirty="0">
                <a:latin typeface="Consolas" panose="020B0609020204030204" pitchFamily="49" charset="0"/>
              </a:rPr>
              <a:t> i=0;i&lt;32;i++) {</a:t>
            </a:r>
          </a:p>
          <a:p>
            <a:pPr marL="0" indent="0">
              <a:buFont typeface="Arial" panose="020B0604020202020204" pitchFamily="34" charset="0"/>
              <a:buNone/>
            </a:pPr>
            <a:r>
              <a:rPr lang="tr-TR" sz="2400" dirty="0">
                <a:latin typeface="Consolas" panose="020B0609020204030204" pitchFamily="49" charset="0"/>
              </a:rPr>
              <a:t>	k += B[i] * A[i];</a:t>
            </a:r>
          </a:p>
          <a:p>
            <a:pPr marL="0" indent="0">
              <a:buFont typeface="Arial" panose="020B0604020202020204" pitchFamily="34" charset="0"/>
              <a:buNone/>
            </a:pPr>
            <a:r>
              <a:rPr lang="tr-TR" sz="2400" dirty="0">
                <a:latin typeface="Consolas" panose="020B0609020204030204" pitchFamily="49" charset="0"/>
              </a:rPr>
              <a:t>}</a:t>
            </a:r>
          </a:p>
        </p:txBody>
      </p:sp>
      <p:sp>
        <p:nvSpPr>
          <p:cNvPr id="24" name="Sağ Ayraç 23">
            <a:extLst>
              <a:ext uri="{FF2B5EF4-FFF2-40B4-BE49-F238E27FC236}">
                <a16:creationId xmlns:a16="http://schemas.microsoft.com/office/drawing/2014/main" id="{39C820EC-3660-4E64-8DC3-D9493E210B81}"/>
              </a:ext>
            </a:extLst>
          </p:cNvPr>
          <p:cNvSpPr/>
          <p:nvPr/>
        </p:nvSpPr>
        <p:spPr>
          <a:xfrm>
            <a:off x="4456966" y="3442189"/>
            <a:ext cx="175565" cy="3307860"/>
          </a:xfrm>
          <a:prstGeom prst="rightBrace">
            <a:avLst>
              <a:gd name="adj1" fmla="val 190731"/>
              <a:gd name="adj2" fmla="val 50000"/>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6" name="Metin kutusu 25">
            <a:extLst>
              <a:ext uri="{FF2B5EF4-FFF2-40B4-BE49-F238E27FC236}">
                <a16:creationId xmlns:a16="http://schemas.microsoft.com/office/drawing/2014/main" id="{F621D7F0-576A-4D79-842B-65B710346FC9}"/>
              </a:ext>
            </a:extLst>
          </p:cNvPr>
          <p:cNvSpPr txBox="1"/>
          <p:nvPr/>
        </p:nvSpPr>
        <p:spPr>
          <a:xfrm>
            <a:off x="4652595" y="4893738"/>
            <a:ext cx="855898" cy="369332"/>
          </a:xfrm>
          <a:prstGeom prst="rect">
            <a:avLst/>
          </a:prstGeom>
          <a:noFill/>
        </p:spPr>
        <p:txBody>
          <a:bodyPr wrap="square" rtlCol="0">
            <a:spAutoFit/>
          </a:bodyPr>
          <a:lstStyle/>
          <a:p>
            <a:pPr algn="ctr"/>
            <a:r>
              <a:rPr lang="tr-TR" dirty="0"/>
              <a:t>4 KB </a:t>
            </a:r>
          </a:p>
        </p:txBody>
      </p:sp>
    </p:spTree>
    <p:extLst>
      <p:ext uri="{BB962C8B-B14F-4D97-AF65-F5344CB8AC3E}">
        <p14:creationId xmlns:p14="http://schemas.microsoft.com/office/powerpoint/2010/main" val="388471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4D98BA-4516-4F7D-BCCD-10306F4ACE15}"/>
              </a:ext>
            </a:extLst>
          </p:cNvPr>
          <p:cNvSpPr>
            <a:spLocks noGrp="1"/>
          </p:cNvSpPr>
          <p:nvPr>
            <p:ph type="title"/>
          </p:nvPr>
        </p:nvSpPr>
        <p:spPr/>
        <p:txBody>
          <a:bodyPr/>
          <a:lstStyle/>
          <a:p>
            <a:r>
              <a:rPr lang="tr-TR" dirty="0"/>
              <a:t>Tam İlişkili Önbellek</a:t>
            </a:r>
          </a:p>
        </p:txBody>
      </p:sp>
      <p:sp>
        <p:nvSpPr>
          <p:cNvPr id="3" name="İçerik Yer Tutucusu 2">
            <a:extLst>
              <a:ext uri="{FF2B5EF4-FFF2-40B4-BE49-F238E27FC236}">
                <a16:creationId xmlns:a16="http://schemas.microsoft.com/office/drawing/2014/main" id="{804527F0-370C-4C09-BE6C-C469EDBC41A0}"/>
              </a:ext>
            </a:extLst>
          </p:cNvPr>
          <p:cNvSpPr>
            <a:spLocks noGrp="1"/>
          </p:cNvSpPr>
          <p:nvPr>
            <p:ph idx="1"/>
          </p:nvPr>
        </p:nvSpPr>
        <p:spPr>
          <a:xfrm>
            <a:off x="5350625" y="1087396"/>
            <a:ext cx="6569526" cy="5089568"/>
          </a:xfrm>
        </p:spPr>
        <p:txBody>
          <a:bodyPr vert="horz" lIns="91440" tIns="45720" rIns="91440" bIns="45720" rtlCol="0" anchor="t">
            <a:normAutofit/>
          </a:bodyPr>
          <a:lstStyle/>
          <a:p>
            <a:pPr marL="0" indent="0">
              <a:buNone/>
            </a:pPr>
            <a:r>
              <a:rPr lang="tr-TR" dirty="0"/>
              <a:t>Sisteminizde tam ilişkili, veri öbeği 64 </a:t>
            </a:r>
            <a:r>
              <a:rPr lang="tr-TR" dirty="0" err="1"/>
              <a:t>byte</a:t>
            </a:r>
            <a:r>
              <a:rPr lang="tr-TR" dirty="0"/>
              <a:t> olan 4 </a:t>
            </a:r>
            <a:r>
              <a:rPr lang="tr-TR" dirty="0" err="1"/>
              <a:t>KBlık</a:t>
            </a:r>
            <a:r>
              <a:rPr lang="tr-TR" dirty="0"/>
              <a:t> bir önbellek bulunuyor. </a:t>
            </a:r>
          </a:p>
          <a:p>
            <a:pPr marL="514350" indent="-514350">
              <a:buAutoNum type="arabicPeriod"/>
            </a:pPr>
            <a:r>
              <a:rPr lang="tr-TR" sz="2400" dirty="0"/>
              <a:t>Önbellekte kaç satır vardır? </a:t>
            </a:r>
          </a:p>
          <a:p>
            <a:pPr marL="457200" lvl="1" indent="0">
              <a:buNone/>
            </a:pPr>
            <a:r>
              <a:rPr lang="tr-TR" sz="2000" dirty="0">
                <a:solidFill>
                  <a:srgbClr val="FF0000"/>
                </a:solidFill>
              </a:rPr>
              <a:t>64 satır vardır.</a:t>
            </a:r>
          </a:p>
          <a:p>
            <a:pPr marL="514350" indent="-514350">
              <a:buAutoNum type="arabicPeriod"/>
            </a:pPr>
            <a:r>
              <a:rPr lang="tr-TR" sz="2400" dirty="0"/>
              <a:t>Adresler 16 bitse etiketler kaç bittir?</a:t>
            </a:r>
          </a:p>
          <a:p>
            <a:pPr marL="457200" lvl="1" indent="0">
              <a:buNone/>
            </a:pPr>
            <a:r>
              <a:rPr lang="tr-TR" sz="2000">
                <a:solidFill>
                  <a:srgbClr val="FF0000"/>
                </a:solidFill>
              </a:rPr>
              <a:t>10 bittir.</a:t>
            </a:r>
          </a:p>
          <a:p>
            <a:pPr marL="514350" indent="-514350">
              <a:buAutoNum type="arabicPeriod"/>
            </a:pPr>
            <a:r>
              <a:rPr lang="tr-TR" sz="2400" dirty="0"/>
              <a:t>Kaç karşılaştırıcı kullanılmıştır?</a:t>
            </a:r>
          </a:p>
          <a:p>
            <a:pPr marL="457200" lvl="1" indent="0">
              <a:buNone/>
            </a:pPr>
            <a:r>
              <a:rPr lang="tr-TR" sz="2000" dirty="0">
                <a:solidFill>
                  <a:srgbClr val="FF0000"/>
                </a:solidFill>
              </a:rPr>
              <a:t>64 karşılaştırıcı kullanılmıştır.</a:t>
            </a:r>
            <a:endParaRPr lang="tr-TR" dirty="0">
              <a:solidFill>
                <a:srgbClr val="FF0000"/>
              </a:solidFill>
            </a:endParaRPr>
          </a:p>
          <a:p>
            <a:pPr marL="514350" indent="-514350">
              <a:buAutoNum type="arabicPeriod"/>
            </a:pPr>
            <a:r>
              <a:rPr lang="tr-TR" sz="2400" dirty="0"/>
              <a:t>Aşağıdaki kod için bulma oranı kaçtır?</a:t>
            </a:r>
          </a:p>
        </p:txBody>
      </p:sp>
      <p:sp>
        <p:nvSpPr>
          <p:cNvPr id="4" name="Slayt Numarası Yer Tutucusu 3">
            <a:extLst>
              <a:ext uri="{FF2B5EF4-FFF2-40B4-BE49-F238E27FC236}">
                <a16:creationId xmlns:a16="http://schemas.microsoft.com/office/drawing/2014/main" id="{06CC60BC-3F77-4F3A-AC4C-E2705C060619}"/>
              </a:ext>
            </a:extLst>
          </p:cNvPr>
          <p:cNvSpPr>
            <a:spLocks noGrp="1"/>
          </p:cNvSpPr>
          <p:nvPr>
            <p:ph type="sldNum" sz="quarter" idx="12"/>
          </p:nvPr>
        </p:nvSpPr>
        <p:spPr/>
        <p:txBody>
          <a:bodyPr/>
          <a:lstStyle/>
          <a:p>
            <a:fld id="{320A84BC-3F9E-4B08-9743-FC4E27FA5126}" type="slidenum">
              <a:rPr lang="tr-TR" smtClean="0"/>
              <a:t>45</a:t>
            </a:fld>
            <a:endParaRPr lang="tr-TR"/>
          </a:p>
        </p:txBody>
      </p:sp>
      <p:graphicFrame>
        <p:nvGraphicFramePr>
          <p:cNvPr id="6" name="Tablo 12">
            <a:extLst>
              <a:ext uri="{FF2B5EF4-FFF2-40B4-BE49-F238E27FC236}">
                <a16:creationId xmlns:a16="http://schemas.microsoft.com/office/drawing/2014/main" id="{DB7D63E2-5861-49D6-A076-6A93560A24C0}"/>
              </a:ext>
            </a:extLst>
          </p:cNvPr>
          <p:cNvGraphicFramePr>
            <a:graphicFrameLocks noGrp="1"/>
          </p:cNvGraphicFramePr>
          <p:nvPr/>
        </p:nvGraphicFramePr>
        <p:xfrm>
          <a:off x="1280208" y="11882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A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8" name="Tablo 12">
            <a:extLst>
              <a:ext uri="{FF2B5EF4-FFF2-40B4-BE49-F238E27FC236}">
                <a16:creationId xmlns:a16="http://schemas.microsoft.com/office/drawing/2014/main" id="{1D3E2F49-2D2D-4C58-A9A9-3960B38249A1}"/>
              </a:ext>
            </a:extLst>
          </p:cNvPr>
          <p:cNvGraphicFramePr>
            <a:graphicFrameLocks noGrp="1"/>
          </p:cNvGraphicFramePr>
          <p:nvPr/>
        </p:nvGraphicFramePr>
        <p:xfrm>
          <a:off x="1280208" y="20803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B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10" name="Tablo 7">
            <a:extLst>
              <a:ext uri="{FF2B5EF4-FFF2-40B4-BE49-F238E27FC236}">
                <a16:creationId xmlns:a16="http://schemas.microsoft.com/office/drawing/2014/main" id="{AC2E8157-4301-4078-BCA8-D87C3EE52B4D}"/>
              </a:ext>
            </a:extLst>
          </p:cNvPr>
          <p:cNvGraphicFramePr>
            <a:graphicFrameLocks noGrp="1"/>
          </p:cNvGraphicFramePr>
          <p:nvPr/>
        </p:nvGraphicFramePr>
        <p:xfrm>
          <a:off x="624432" y="3429000"/>
          <a:ext cx="3738018" cy="3298808"/>
        </p:xfrm>
        <a:graphic>
          <a:graphicData uri="http://schemas.openxmlformats.org/drawingml/2006/table">
            <a:tbl>
              <a:tblPr firstRow="1" bandRow="1">
                <a:tableStyleId>{0505E3EF-67EA-436B-97B2-0124C06EBD24}</a:tableStyleId>
              </a:tblPr>
              <a:tblGrid>
                <a:gridCol w="1088101">
                  <a:extLst>
                    <a:ext uri="{9D8B030D-6E8A-4147-A177-3AD203B41FA5}">
                      <a16:colId xmlns:a16="http://schemas.microsoft.com/office/drawing/2014/main" val="3819321008"/>
                    </a:ext>
                  </a:extLst>
                </a:gridCol>
                <a:gridCol w="307071">
                  <a:extLst>
                    <a:ext uri="{9D8B030D-6E8A-4147-A177-3AD203B41FA5}">
                      <a16:colId xmlns:a16="http://schemas.microsoft.com/office/drawing/2014/main" val="288280332"/>
                    </a:ext>
                  </a:extLst>
                </a:gridCol>
                <a:gridCol w="2342846">
                  <a:extLst>
                    <a:ext uri="{9D8B030D-6E8A-4147-A177-3AD203B41FA5}">
                      <a16:colId xmlns:a16="http://schemas.microsoft.com/office/drawing/2014/main" val="3719010146"/>
                    </a:ext>
                  </a:extLst>
                </a:gridCol>
              </a:tblGrid>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tr-TR" b="0" dirty="0"/>
                    </a:p>
                  </a:txBody>
                  <a:tcPr marL="103088" marR="103088" marT="51544" marB="51544">
                    <a:lnB w="12700" cap="flat" cmpd="sng" algn="ctr">
                      <a:solidFill>
                        <a:schemeClr val="tx1"/>
                      </a:solidFill>
                      <a:prstDash val="solid"/>
                      <a:round/>
                      <a:headEnd type="none" w="med" len="med"/>
                      <a:tailEnd type="none" w="med" len="med"/>
                    </a:lnB>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4027642"/>
                  </a:ext>
                </a:extLst>
              </a:tr>
            </a:tbl>
          </a:graphicData>
        </a:graphic>
      </p:graphicFrame>
      <p:sp>
        <p:nvSpPr>
          <p:cNvPr id="12" name="Metin kutusu 11">
            <a:extLst>
              <a:ext uri="{FF2B5EF4-FFF2-40B4-BE49-F238E27FC236}">
                <a16:creationId xmlns:a16="http://schemas.microsoft.com/office/drawing/2014/main" id="{AD96491D-31C7-4631-B7C2-71487CEB50C1}"/>
              </a:ext>
            </a:extLst>
          </p:cNvPr>
          <p:cNvSpPr txBox="1"/>
          <p:nvPr/>
        </p:nvSpPr>
        <p:spPr>
          <a:xfrm>
            <a:off x="695626" y="3066211"/>
            <a:ext cx="1584347" cy="369332"/>
          </a:xfrm>
          <a:prstGeom prst="rect">
            <a:avLst/>
          </a:prstGeom>
          <a:noFill/>
        </p:spPr>
        <p:txBody>
          <a:bodyPr wrap="square" rtlCol="0">
            <a:spAutoFit/>
          </a:bodyPr>
          <a:lstStyle/>
          <a:p>
            <a:r>
              <a:rPr lang="tr-TR" b="1" dirty="0"/>
              <a:t>Etiket</a:t>
            </a:r>
          </a:p>
        </p:txBody>
      </p:sp>
      <p:sp>
        <p:nvSpPr>
          <p:cNvPr id="14" name="Metin kutusu 13">
            <a:extLst>
              <a:ext uri="{FF2B5EF4-FFF2-40B4-BE49-F238E27FC236}">
                <a16:creationId xmlns:a16="http://schemas.microsoft.com/office/drawing/2014/main" id="{ADCD683B-95F0-4558-8857-70EF223C395D}"/>
              </a:ext>
            </a:extLst>
          </p:cNvPr>
          <p:cNvSpPr txBox="1"/>
          <p:nvPr/>
        </p:nvSpPr>
        <p:spPr>
          <a:xfrm>
            <a:off x="1683802" y="3044282"/>
            <a:ext cx="1112284" cy="369332"/>
          </a:xfrm>
          <a:prstGeom prst="rect">
            <a:avLst/>
          </a:prstGeom>
          <a:noFill/>
        </p:spPr>
        <p:txBody>
          <a:bodyPr wrap="square" rtlCol="0">
            <a:spAutoFit/>
          </a:bodyPr>
          <a:lstStyle/>
          <a:p>
            <a:r>
              <a:rPr lang="tr-TR" b="1" dirty="0"/>
              <a:t>G</a:t>
            </a:r>
          </a:p>
        </p:txBody>
      </p:sp>
      <p:sp>
        <p:nvSpPr>
          <p:cNvPr id="16" name="Metin kutusu 15">
            <a:extLst>
              <a:ext uri="{FF2B5EF4-FFF2-40B4-BE49-F238E27FC236}">
                <a16:creationId xmlns:a16="http://schemas.microsoft.com/office/drawing/2014/main" id="{3A9887B7-324D-4C6D-90EC-726D38E44F45}"/>
              </a:ext>
            </a:extLst>
          </p:cNvPr>
          <p:cNvSpPr txBox="1"/>
          <p:nvPr/>
        </p:nvSpPr>
        <p:spPr>
          <a:xfrm>
            <a:off x="2107751" y="3090029"/>
            <a:ext cx="2254699" cy="338554"/>
          </a:xfrm>
          <a:prstGeom prst="rect">
            <a:avLst/>
          </a:prstGeom>
          <a:noFill/>
        </p:spPr>
        <p:txBody>
          <a:bodyPr wrap="square" rtlCol="0">
            <a:spAutoFit/>
          </a:bodyPr>
          <a:lstStyle/>
          <a:p>
            <a:pPr algn="ctr"/>
            <a:r>
              <a:rPr lang="tr-TR" sz="1600" b="1" dirty="0"/>
              <a:t>Veri Öbeği (64 </a:t>
            </a:r>
            <a:r>
              <a:rPr lang="tr-TR" sz="1600" b="1" dirty="0" err="1"/>
              <a:t>byte</a:t>
            </a:r>
            <a:r>
              <a:rPr lang="tr-TR" sz="1600" b="1" dirty="0"/>
              <a:t>)</a:t>
            </a:r>
          </a:p>
        </p:txBody>
      </p:sp>
      <p:sp>
        <p:nvSpPr>
          <p:cNvPr id="18" name="Metin kutusu 17">
            <a:extLst>
              <a:ext uri="{FF2B5EF4-FFF2-40B4-BE49-F238E27FC236}">
                <a16:creationId xmlns:a16="http://schemas.microsoft.com/office/drawing/2014/main" id="{53D549E8-1CE9-45FF-B9EF-DC32F82FFA37}"/>
              </a:ext>
            </a:extLst>
          </p:cNvPr>
          <p:cNvSpPr txBox="1"/>
          <p:nvPr/>
        </p:nvSpPr>
        <p:spPr>
          <a:xfrm>
            <a:off x="381222" y="1444935"/>
            <a:ext cx="1465487" cy="646331"/>
          </a:xfrm>
          <a:prstGeom prst="rect">
            <a:avLst/>
          </a:prstGeom>
          <a:noFill/>
        </p:spPr>
        <p:txBody>
          <a:bodyPr wrap="square" rtlCol="0">
            <a:spAutoFit/>
          </a:bodyPr>
          <a:lstStyle/>
          <a:p>
            <a:r>
              <a:rPr lang="tr-TR" dirty="0"/>
              <a:t>Adres: 0x1038</a:t>
            </a:r>
          </a:p>
        </p:txBody>
      </p:sp>
      <p:sp>
        <p:nvSpPr>
          <p:cNvPr id="20" name="Metin kutusu 19">
            <a:extLst>
              <a:ext uri="{FF2B5EF4-FFF2-40B4-BE49-F238E27FC236}">
                <a16:creationId xmlns:a16="http://schemas.microsoft.com/office/drawing/2014/main" id="{DA66C2D5-801B-4C0A-AB69-B7BB7B8B5940}"/>
              </a:ext>
            </a:extLst>
          </p:cNvPr>
          <p:cNvSpPr txBox="1"/>
          <p:nvPr/>
        </p:nvSpPr>
        <p:spPr>
          <a:xfrm>
            <a:off x="355222" y="2245035"/>
            <a:ext cx="1465487" cy="646331"/>
          </a:xfrm>
          <a:prstGeom prst="rect">
            <a:avLst/>
          </a:prstGeom>
          <a:noFill/>
        </p:spPr>
        <p:txBody>
          <a:bodyPr wrap="square" rtlCol="0">
            <a:spAutoFit/>
          </a:bodyPr>
          <a:lstStyle/>
          <a:p>
            <a:r>
              <a:rPr lang="tr-TR" dirty="0"/>
              <a:t>Adres: 0xA038</a:t>
            </a:r>
          </a:p>
        </p:txBody>
      </p:sp>
      <p:sp>
        <p:nvSpPr>
          <p:cNvPr id="22" name="İçerik Yer Tutucusu 2">
            <a:extLst>
              <a:ext uri="{FF2B5EF4-FFF2-40B4-BE49-F238E27FC236}">
                <a16:creationId xmlns:a16="http://schemas.microsoft.com/office/drawing/2014/main" id="{9E7CD372-59BE-4E94-BAC0-C5C4F4492F31}"/>
              </a:ext>
            </a:extLst>
          </p:cNvPr>
          <p:cNvSpPr txBox="1">
            <a:spLocks/>
          </p:cNvSpPr>
          <p:nvPr/>
        </p:nvSpPr>
        <p:spPr>
          <a:xfrm>
            <a:off x="5819775" y="5162550"/>
            <a:ext cx="6010077" cy="15589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400" dirty="0" err="1">
                <a:latin typeface="Consolas" panose="020B0609020204030204" pitchFamily="49" charset="0"/>
              </a:rPr>
              <a:t>int</a:t>
            </a:r>
            <a:r>
              <a:rPr lang="tr-TR" sz="2400" dirty="0">
                <a:latin typeface="Consolas" panose="020B0609020204030204" pitchFamily="49" charset="0"/>
              </a:rPr>
              <a:t> k=0;</a:t>
            </a:r>
          </a:p>
          <a:p>
            <a:pPr marL="0" indent="0">
              <a:buFont typeface="Arial" panose="020B0604020202020204" pitchFamily="34" charset="0"/>
              <a:buNone/>
            </a:pPr>
            <a:r>
              <a:rPr lang="tr-TR" sz="2400" dirty="0" err="1">
                <a:latin typeface="Consolas" panose="020B0609020204030204" pitchFamily="49" charset="0"/>
              </a:rPr>
              <a:t>for</a:t>
            </a:r>
            <a:r>
              <a:rPr lang="tr-TR" sz="2400" dirty="0">
                <a:latin typeface="Consolas" panose="020B0609020204030204" pitchFamily="49" charset="0"/>
              </a:rPr>
              <a:t> (</a:t>
            </a:r>
            <a:r>
              <a:rPr lang="tr-TR" sz="2400" dirty="0" err="1">
                <a:latin typeface="Consolas" panose="020B0609020204030204" pitchFamily="49" charset="0"/>
              </a:rPr>
              <a:t>int</a:t>
            </a:r>
            <a:r>
              <a:rPr lang="tr-TR" sz="2400" dirty="0">
                <a:latin typeface="Consolas" panose="020B0609020204030204" pitchFamily="49" charset="0"/>
              </a:rPr>
              <a:t> i=0;i&lt;32;i++) {</a:t>
            </a:r>
          </a:p>
          <a:p>
            <a:pPr marL="0" indent="0">
              <a:buFont typeface="Arial" panose="020B0604020202020204" pitchFamily="34" charset="0"/>
              <a:buNone/>
            </a:pPr>
            <a:r>
              <a:rPr lang="tr-TR" sz="2400" dirty="0">
                <a:latin typeface="Consolas" panose="020B0609020204030204" pitchFamily="49" charset="0"/>
              </a:rPr>
              <a:t>	k += B[i] * A[i];</a:t>
            </a:r>
          </a:p>
          <a:p>
            <a:pPr marL="0" indent="0">
              <a:buFont typeface="Arial" panose="020B0604020202020204" pitchFamily="34" charset="0"/>
              <a:buNone/>
            </a:pPr>
            <a:r>
              <a:rPr lang="tr-TR" sz="2400" dirty="0">
                <a:latin typeface="Consolas" panose="020B0609020204030204" pitchFamily="49" charset="0"/>
              </a:rPr>
              <a:t>}</a:t>
            </a:r>
          </a:p>
        </p:txBody>
      </p:sp>
      <p:sp>
        <p:nvSpPr>
          <p:cNvPr id="24" name="Sağ Ayraç 23">
            <a:extLst>
              <a:ext uri="{FF2B5EF4-FFF2-40B4-BE49-F238E27FC236}">
                <a16:creationId xmlns:a16="http://schemas.microsoft.com/office/drawing/2014/main" id="{39C820EC-3660-4E64-8DC3-D9493E210B81}"/>
              </a:ext>
            </a:extLst>
          </p:cNvPr>
          <p:cNvSpPr/>
          <p:nvPr/>
        </p:nvSpPr>
        <p:spPr>
          <a:xfrm>
            <a:off x="4456966" y="3442189"/>
            <a:ext cx="175565" cy="3307860"/>
          </a:xfrm>
          <a:prstGeom prst="rightBrace">
            <a:avLst>
              <a:gd name="adj1" fmla="val 190731"/>
              <a:gd name="adj2" fmla="val 50000"/>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6" name="Metin kutusu 25">
            <a:extLst>
              <a:ext uri="{FF2B5EF4-FFF2-40B4-BE49-F238E27FC236}">
                <a16:creationId xmlns:a16="http://schemas.microsoft.com/office/drawing/2014/main" id="{F621D7F0-576A-4D79-842B-65B710346FC9}"/>
              </a:ext>
            </a:extLst>
          </p:cNvPr>
          <p:cNvSpPr txBox="1"/>
          <p:nvPr/>
        </p:nvSpPr>
        <p:spPr>
          <a:xfrm>
            <a:off x="4652595" y="4893738"/>
            <a:ext cx="855898" cy="369332"/>
          </a:xfrm>
          <a:prstGeom prst="rect">
            <a:avLst/>
          </a:prstGeom>
          <a:noFill/>
        </p:spPr>
        <p:txBody>
          <a:bodyPr wrap="square" rtlCol="0">
            <a:spAutoFit/>
          </a:bodyPr>
          <a:lstStyle/>
          <a:p>
            <a:pPr algn="ctr"/>
            <a:r>
              <a:rPr lang="tr-TR" dirty="0"/>
              <a:t>4 KB </a:t>
            </a:r>
          </a:p>
        </p:txBody>
      </p:sp>
    </p:spTree>
    <p:extLst>
      <p:ext uri="{BB962C8B-B14F-4D97-AF65-F5344CB8AC3E}">
        <p14:creationId xmlns:p14="http://schemas.microsoft.com/office/powerpoint/2010/main" val="250160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4D98BA-4516-4F7D-BCCD-10306F4ACE15}"/>
              </a:ext>
            </a:extLst>
          </p:cNvPr>
          <p:cNvSpPr>
            <a:spLocks noGrp="1"/>
          </p:cNvSpPr>
          <p:nvPr>
            <p:ph type="title"/>
          </p:nvPr>
        </p:nvSpPr>
        <p:spPr/>
        <p:txBody>
          <a:bodyPr/>
          <a:lstStyle/>
          <a:p>
            <a:r>
              <a:rPr lang="tr-TR" dirty="0"/>
              <a:t>Kümeli İlişkili Önbellek</a:t>
            </a:r>
          </a:p>
        </p:txBody>
      </p:sp>
      <p:sp>
        <p:nvSpPr>
          <p:cNvPr id="3" name="İçerik Yer Tutucusu 2">
            <a:extLst>
              <a:ext uri="{FF2B5EF4-FFF2-40B4-BE49-F238E27FC236}">
                <a16:creationId xmlns:a16="http://schemas.microsoft.com/office/drawing/2014/main" id="{804527F0-370C-4C09-BE6C-C469EDBC41A0}"/>
              </a:ext>
            </a:extLst>
          </p:cNvPr>
          <p:cNvSpPr>
            <a:spLocks noGrp="1"/>
          </p:cNvSpPr>
          <p:nvPr>
            <p:ph idx="1"/>
          </p:nvPr>
        </p:nvSpPr>
        <p:spPr>
          <a:xfrm>
            <a:off x="5350625" y="1087396"/>
            <a:ext cx="6569526" cy="5089568"/>
          </a:xfrm>
        </p:spPr>
        <p:txBody>
          <a:bodyPr vert="horz" lIns="91440" tIns="45720" rIns="91440" bIns="45720" rtlCol="0" anchor="t">
            <a:normAutofit/>
          </a:bodyPr>
          <a:lstStyle/>
          <a:p>
            <a:pPr marL="0" indent="0">
              <a:buNone/>
            </a:pPr>
            <a:r>
              <a:rPr lang="tr-TR" dirty="0"/>
              <a:t>Sisteminizde kümeli ilişkili, veri öbeği 64 </a:t>
            </a:r>
            <a:r>
              <a:rPr lang="tr-TR" dirty="0" err="1"/>
              <a:t>byte</a:t>
            </a:r>
            <a:r>
              <a:rPr lang="tr-TR" dirty="0"/>
              <a:t> olan 4 </a:t>
            </a:r>
            <a:r>
              <a:rPr lang="tr-TR" dirty="0" err="1"/>
              <a:t>KBlık</a:t>
            </a:r>
            <a:r>
              <a:rPr lang="tr-TR" dirty="0"/>
              <a:t> 2 yollu bir önbellek bulunuyor. </a:t>
            </a:r>
          </a:p>
          <a:p>
            <a:pPr marL="514350" indent="-514350">
              <a:buAutoNum type="arabicPeriod"/>
            </a:pPr>
            <a:r>
              <a:rPr lang="tr-TR" sz="2400" dirty="0"/>
              <a:t>Önbellekte kaç satır vardır? </a:t>
            </a:r>
          </a:p>
          <a:p>
            <a:pPr marL="457200" lvl="1" indent="0">
              <a:buNone/>
            </a:pPr>
            <a:r>
              <a:rPr lang="tr-TR" sz="2000" dirty="0">
                <a:solidFill>
                  <a:srgbClr val="FF0000"/>
                </a:solidFill>
              </a:rPr>
              <a:t>32 satır vardır.</a:t>
            </a:r>
          </a:p>
          <a:p>
            <a:pPr marL="514350" indent="-514350">
              <a:buAutoNum type="arabicPeriod"/>
            </a:pPr>
            <a:r>
              <a:rPr lang="tr-TR" sz="2400" dirty="0"/>
              <a:t>Adresler 16 bitse etiketler kaç bittir?</a:t>
            </a:r>
          </a:p>
          <a:p>
            <a:pPr marL="457200" lvl="1" indent="0">
              <a:buNone/>
            </a:pPr>
            <a:r>
              <a:rPr lang="tr-TR" sz="2000">
                <a:solidFill>
                  <a:srgbClr val="FF0000"/>
                </a:solidFill>
              </a:rPr>
              <a:t>5 bittir.</a:t>
            </a:r>
          </a:p>
          <a:p>
            <a:pPr marL="514350" indent="-514350">
              <a:buAutoNum type="arabicPeriod"/>
            </a:pPr>
            <a:r>
              <a:rPr lang="tr-TR" sz="2400" dirty="0"/>
              <a:t>Kaç karşılaştırıcı kullanılmıştır?</a:t>
            </a:r>
          </a:p>
          <a:p>
            <a:pPr marL="457200" lvl="1" indent="0">
              <a:buNone/>
            </a:pPr>
            <a:r>
              <a:rPr lang="tr-TR" sz="2000" dirty="0">
                <a:solidFill>
                  <a:srgbClr val="FF0000"/>
                </a:solidFill>
              </a:rPr>
              <a:t>2 karşılaştırıcı kullanılmıştır.</a:t>
            </a:r>
          </a:p>
          <a:p>
            <a:pPr marL="514350" indent="-514350">
              <a:buAutoNum type="arabicPeriod"/>
            </a:pPr>
            <a:r>
              <a:rPr lang="tr-TR" sz="2400" dirty="0"/>
              <a:t>Aşağıdaki kod için bulma oranı kaçtır?</a:t>
            </a:r>
          </a:p>
        </p:txBody>
      </p:sp>
      <p:sp>
        <p:nvSpPr>
          <p:cNvPr id="4" name="Slayt Numarası Yer Tutucusu 3">
            <a:extLst>
              <a:ext uri="{FF2B5EF4-FFF2-40B4-BE49-F238E27FC236}">
                <a16:creationId xmlns:a16="http://schemas.microsoft.com/office/drawing/2014/main" id="{06CC60BC-3F77-4F3A-AC4C-E2705C060619}"/>
              </a:ext>
            </a:extLst>
          </p:cNvPr>
          <p:cNvSpPr>
            <a:spLocks noGrp="1"/>
          </p:cNvSpPr>
          <p:nvPr>
            <p:ph type="sldNum" sz="quarter" idx="12"/>
          </p:nvPr>
        </p:nvSpPr>
        <p:spPr/>
        <p:txBody>
          <a:bodyPr/>
          <a:lstStyle/>
          <a:p>
            <a:fld id="{320A84BC-3F9E-4B08-9743-FC4E27FA5126}" type="slidenum">
              <a:rPr lang="tr-TR" smtClean="0"/>
              <a:t>46</a:t>
            </a:fld>
            <a:endParaRPr lang="tr-TR"/>
          </a:p>
        </p:txBody>
      </p:sp>
      <p:graphicFrame>
        <p:nvGraphicFramePr>
          <p:cNvPr id="6" name="Tablo 12">
            <a:extLst>
              <a:ext uri="{FF2B5EF4-FFF2-40B4-BE49-F238E27FC236}">
                <a16:creationId xmlns:a16="http://schemas.microsoft.com/office/drawing/2014/main" id="{DB7D63E2-5861-49D6-A076-6A93560A24C0}"/>
              </a:ext>
            </a:extLst>
          </p:cNvPr>
          <p:cNvGraphicFramePr>
            <a:graphicFrameLocks noGrp="1"/>
          </p:cNvGraphicFramePr>
          <p:nvPr/>
        </p:nvGraphicFramePr>
        <p:xfrm>
          <a:off x="1280208" y="11882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A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8" name="Tablo 12">
            <a:extLst>
              <a:ext uri="{FF2B5EF4-FFF2-40B4-BE49-F238E27FC236}">
                <a16:creationId xmlns:a16="http://schemas.microsoft.com/office/drawing/2014/main" id="{1D3E2F49-2D2D-4C58-A9A9-3960B38249A1}"/>
              </a:ext>
            </a:extLst>
          </p:cNvPr>
          <p:cNvGraphicFramePr>
            <a:graphicFrameLocks noGrp="1"/>
          </p:cNvGraphicFramePr>
          <p:nvPr/>
        </p:nvGraphicFramePr>
        <p:xfrm>
          <a:off x="1280208" y="2080323"/>
          <a:ext cx="3172540" cy="800100"/>
        </p:xfrm>
        <a:graphic>
          <a:graphicData uri="http://schemas.openxmlformats.org/drawingml/2006/table">
            <a:tbl>
              <a:tblPr firstRow="1" bandRow="1">
                <a:tableStyleId>{0505E3EF-67EA-436B-97B2-0124C06EBD24}</a:tableStyleId>
              </a:tblPr>
              <a:tblGrid>
                <a:gridCol w="317254">
                  <a:extLst>
                    <a:ext uri="{9D8B030D-6E8A-4147-A177-3AD203B41FA5}">
                      <a16:colId xmlns:a16="http://schemas.microsoft.com/office/drawing/2014/main" val="3663315457"/>
                    </a:ext>
                  </a:extLst>
                </a:gridCol>
                <a:gridCol w="317254">
                  <a:extLst>
                    <a:ext uri="{9D8B030D-6E8A-4147-A177-3AD203B41FA5}">
                      <a16:colId xmlns:a16="http://schemas.microsoft.com/office/drawing/2014/main" val="1665753150"/>
                    </a:ext>
                  </a:extLst>
                </a:gridCol>
                <a:gridCol w="317254">
                  <a:extLst>
                    <a:ext uri="{9D8B030D-6E8A-4147-A177-3AD203B41FA5}">
                      <a16:colId xmlns:a16="http://schemas.microsoft.com/office/drawing/2014/main" val="3981114206"/>
                    </a:ext>
                  </a:extLst>
                </a:gridCol>
                <a:gridCol w="317254">
                  <a:extLst>
                    <a:ext uri="{9D8B030D-6E8A-4147-A177-3AD203B41FA5}">
                      <a16:colId xmlns:a16="http://schemas.microsoft.com/office/drawing/2014/main" val="3677242861"/>
                    </a:ext>
                  </a:extLst>
                </a:gridCol>
                <a:gridCol w="317254">
                  <a:extLst>
                    <a:ext uri="{9D8B030D-6E8A-4147-A177-3AD203B41FA5}">
                      <a16:colId xmlns:a16="http://schemas.microsoft.com/office/drawing/2014/main" val="4034483749"/>
                    </a:ext>
                  </a:extLst>
                </a:gridCol>
                <a:gridCol w="317254">
                  <a:extLst>
                    <a:ext uri="{9D8B030D-6E8A-4147-A177-3AD203B41FA5}">
                      <a16:colId xmlns:a16="http://schemas.microsoft.com/office/drawing/2014/main" val="3473735885"/>
                    </a:ext>
                  </a:extLst>
                </a:gridCol>
                <a:gridCol w="317254">
                  <a:extLst>
                    <a:ext uri="{9D8B030D-6E8A-4147-A177-3AD203B41FA5}">
                      <a16:colId xmlns:a16="http://schemas.microsoft.com/office/drawing/2014/main" val="1692520055"/>
                    </a:ext>
                  </a:extLst>
                </a:gridCol>
                <a:gridCol w="345822">
                  <a:extLst>
                    <a:ext uri="{9D8B030D-6E8A-4147-A177-3AD203B41FA5}">
                      <a16:colId xmlns:a16="http://schemas.microsoft.com/office/drawing/2014/main" val="1154608546"/>
                    </a:ext>
                  </a:extLst>
                </a:gridCol>
                <a:gridCol w="288686">
                  <a:extLst>
                    <a:ext uri="{9D8B030D-6E8A-4147-A177-3AD203B41FA5}">
                      <a16:colId xmlns:a16="http://schemas.microsoft.com/office/drawing/2014/main" val="1789931228"/>
                    </a:ext>
                  </a:extLst>
                </a:gridCol>
                <a:gridCol w="317254">
                  <a:extLst>
                    <a:ext uri="{9D8B030D-6E8A-4147-A177-3AD203B41FA5}">
                      <a16:colId xmlns:a16="http://schemas.microsoft.com/office/drawing/2014/main" val="2224210786"/>
                    </a:ext>
                  </a:extLst>
                </a:gridCol>
              </a:tblGrid>
              <a:tr h="400050">
                <a:tc>
                  <a:txBody>
                    <a:bodyPr/>
                    <a:lstStyle/>
                    <a:p>
                      <a:r>
                        <a:rPr lang="tr-TR" sz="1050" b="0" dirty="0"/>
                        <a:t>0</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tr-TR" sz="2000" b="0" dirty="0"/>
                        <a:t>B </a:t>
                      </a:r>
                      <a:r>
                        <a:rPr lang="tr-TR" sz="2000" b="0" dirty="0" err="1"/>
                        <a:t>int</a:t>
                      </a:r>
                      <a:r>
                        <a:rPr lang="tr-TR" sz="2000" b="0" dirty="0"/>
                        <a:t> dizisi</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tr-TR" sz="1050" b="0"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tr-TR" sz="1050" b="0" dirty="0"/>
                        <a:t>31</a:t>
                      </a:r>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297596"/>
                  </a:ext>
                </a:extLst>
              </a:tr>
              <a:tr h="400050">
                <a:tc>
                  <a:txBody>
                    <a:bodyPr/>
                    <a:lstStyle/>
                    <a:p>
                      <a:endParaRPr lang="tr-TR"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r-T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438196"/>
                  </a:ext>
                </a:extLst>
              </a:tr>
            </a:tbl>
          </a:graphicData>
        </a:graphic>
      </p:graphicFrame>
      <p:graphicFrame>
        <p:nvGraphicFramePr>
          <p:cNvPr id="10" name="Tablo 7">
            <a:extLst>
              <a:ext uri="{FF2B5EF4-FFF2-40B4-BE49-F238E27FC236}">
                <a16:creationId xmlns:a16="http://schemas.microsoft.com/office/drawing/2014/main" id="{AC2E8157-4301-4078-BCA8-D87C3EE52B4D}"/>
              </a:ext>
            </a:extLst>
          </p:cNvPr>
          <p:cNvGraphicFramePr>
            <a:graphicFrameLocks noGrp="1"/>
          </p:cNvGraphicFramePr>
          <p:nvPr/>
        </p:nvGraphicFramePr>
        <p:xfrm>
          <a:off x="612454" y="3458222"/>
          <a:ext cx="2263716" cy="1631552"/>
        </p:xfrm>
        <a:graphic>
          <a:graphicData uri="http://schemas.openxmlformats.org/drawingml/2006/table">
            <a:tbl>
              <a:tblPr firstRow="1" bandRow="1">
                <a:tableStyleId>{0505E3EF-67EA-436B-97B2-0124C06EBD24}</a:tableStyleId>
              </a:tblPr>
              <a:tblGrid>
                <a:gridCol w="394743">
                  <a:extLst>
                    <a:ext uri="{9D8B030D-6E8A-4147-A177-3AD203B41FA5}">
                      <a16:colId xmlns:a16="http://schemas.microsoft.com/office/drawing/2014/main" val="3819321008"/>
                    </a:ext>
                  </a:extLst>
                </a:gridCol>
                <a:gridCol w="231576">
                  <a:extLst>
                    <a:ext uri="{9D8B030D-6E8A-4147-A177-3AD203B41FA5}">
                      <a16:colId xmlns:a16="http://schemas.microsoft.com/office/drawing/2014/main" val="288280332"/>
                    </a:ext>
                  </a:extLst>
                </a:gridCol>
                <a:gridCol w="1637397">
                  <a:extLst>
                    <a:ext uri="{9D8B030D-6E8A-4147-A177-3AD203B41FA5}">
                      <a16:colId xmlns:a16="http://schemas.microsoft.com/office/drawing/2014/main" val="3719010146"/>
                    </a:ext>
                  </a:extLst>
                </a:gridCol>
              </a:tblGrid>
              <a:tr h="214312">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214312">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214312">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214312">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2349239"/>
                  </a:ext>
                </a:extLst>
              </a:tr>
            </a:tbl>
          </a:graphicData>
        </a:graphic>
      </p:graphicFrame>
      <p:sp>
        <p:nvSpPr>
          <p:cNvPr id="12" name="Metin kutusu 11">
            <a:extLst>
              <a:ext uri="{FF2B5EF4-FFF2-40B4-BE49-F238E27FC236}">
                <a16:creationId xmlns:a16="http://schemas.microsoft.com/office/drawing/2014/main" id="{AD96491D-31C7-4631-B7C2-71487CEB50C1}"/>
              </a:ext>
            </a:extLst>
          </p:cNvPr>
          <p:cNvSpPr txBox="1"/>
          <p:nvPr/>
        </p:nvSpPr>
        <p:spPr>
          <a:xfrm>
            <a:off x="286631" y="3066996"/>
            <a:ext cx="1265413" cy="369332"/>
          </a:xfrm>
          <a:prstGeom prst="rect">
            <a:avLst/>
          </a:prstGeom>
          <a:noFill/>
        </p:spPr>
        <p:txBody>
          <a:bodyPr wrap="square" rtlCol="0">
            <a:spAutoFit/>
          </a:bodyPr>
          <a:lstStyle/>
          <a:p>
            <a:r>
              <a:rPr lang="tr-TR" b="1" dirty="0"/>
              <a:t>Etiket</a:t>
            </a:r>
          </a:p>
        </p:txBody>
      </p:sp>
      <p:sp>
        <p:nvSpPr>
          <p:cNvPr id="14" name="Metin kutusu 13">
            <a:extLst>
              <a:ext uri="{FF2B5EF4-FFF2-40B4-BE49-F238E27FC236}">
                <a16:creationId xmlns:a16="http://schemas.microsoft.com/office/drawing/2014/main" id="{ADCD683B-95F0-4558-8857-70EF223C395D}"/>
              </a:ext>
            </a:extLst>
          </p:cNvPr>
          <p:cNvSpPr txBox="1"/>
          <p:nvPr/>
        </p:nvSpPr>
        <p:spPr>
          <a:xfrm>
            <a:off x="975654" y="3090029"/>
            <a:ext cx="888378" cy="369332"/>
          </a:xfrm>
          <a:prstGeom prst="rect">
            <a:avLst/>
          </a:prstGeom>
          <a:noFill/>
        </p:spPr>
        <p:txBody>
          <a:bodyPr wrap="square" rtlCol="0">
            <a:spAutoFit/>
          </a:bodyPr>
          <a:lstStyle/>
          <a:p>
            <a:r>
              <a:rPr lang="tr-TR" b="1" dirty="0"/>
              <a:t>G</a:t>
            </a:r>
          </a:p>
        </p:txBody>
      </p:sp>
      <p:sp>
        <p:nvSpPr>
          <p:cNvPr id="16" name="Metin kutusu 15">
            <a:extLst>
              <a:ext uri="{FF2B5EF4-FFF2-40B4-BE49-F238E27FC236}">
                <a16:creationId xmlns:a16="http://schemas.microsoft.com/office/drawing/2014/main" id="{3A9887B7-324D-4C6D-90EC-726D38E44F45}"/>
              </a:ext>
            </a:extLst>
          </p:cNvPr>
          <p:cNvSpPr txBox="1"/>
          <p:nvPr/>
        </p:nvSpPr>
        <p:spPr>
          <a:xfrm>
            <a:off x="1434404" y="3079339"/>
            <a:ext cx="1465487" cy="338554"/>
          </a:xfrm>
          <a:prstGeom prst="rect">
            <a:avLst/>
          </a:prstGeom>
          <a:noFill/>
        </p:spPr>
        <p:txBody>
          <a:bodyPr wrap="square" rtlCol="0">
            <a:spAutoFit/>
          </a:bodyPr>
          <a:lstStyle/>
          <a:p>
            <a:pPr algn="ctr"/>
            <a:r>
              <a:rPr lang="tr-TR" sz="1600" b="1" dirty="0"/>
              <a:t>Veri Öbeği</a:t>
            </a:r>
          </a:p>
        </p:txBody>
      </p:sp>
      <p:sp>
        <p:nvSpPr>
          <p:cNvPr id="18" name="Metin kutusu 17">
            <a:extLst>
              <a:ext uri="{FF2B5EF4-FFF2-40B4-BE49-F238E27FC236}">
                <a16:creationId xmlns:a16="http://schemas.microsoft.com/office/drawing/2014/main" id="{53D549E8-1CE9-45FF-B9EF-DC32F82FFA37}"/>
              </a:ext>
            </a:extLst>
          </p:cNvPr>
          <p:cNvSpPr txBox="1"/>
          <p:nvPr/>
        </p:nvSpPr>
        <p:spPr>
          <a:xfrm>
            <a:off x="381222" y="1444935"/>
            <a:ext cx="1465487" cy="646331"/>
          </a:xfrm>
          <a:prstGeom prst="rect">
            <a:avLst/>
          </a:prstGeom>
          <a:noFill/>
        </p:spPr>
        <p:txBody>
          <a:bodyPr wrap="square" rtlCol="0">
            <a:spAutoFit/>
          </a:bodyPr>
          <a:lstStyle/>
          <a:p>
            <a:r>
              <a:rPr lang="tr-TR" dirty="0"/>
              <a:t>Adres: 0x1038</a:t>
            </a:r>
          </a:p>
        </p:txBody>
      </p:sp>
      <p:sp>
        <p:nvSpPr>
          <p:cNvPr id="20" name="Metin kutusu 19">
            <a:extLst>
              <a:ext uri="{FF2B5EF4-FFF2-40B4-BE49-F238E27FC236}">
                <a16:creationId xmlns:a16="http://schemas.microsoft.com/office/drawing/2014/main" id="{DA66C2D5-801B-4C0A-AB69-B7BB7B8B5940}"/>
              </a:ext>
            </a:extLst>
          </p:cNvPr>
          <p:cNvSpPr txBox="1"/>
          <p:nvPr/>
        </p:nvSpPr>
        <p:spPr>
          <a:xfrm>
            <a:off x="355222" y="2245035"/>
            <a:ext cx="1465487" cy="646331"/>
          </a:xfrm>
          <a:prstGeom prst="rect">
            <a:avLst/>
          </a:prstGeom>
          <a:noFill/>
        </p:spPr>
        <p:txBody>
          <a:bodyPr wrap="square" rtlCol="0">
            <a:spAutoFit/>
          </a:bodyPr>
          <a:lstStyle/>
          <a:p>
            <a:r>
              <a:rPr lang="tr-TR" dirty="0"/>
              <a:t>Adres: 0xA038</a:t>
            </a:r>
          </a:p>
        </p:txBody>
      </p:sp>
      <p:sp>
        <p:nvSpPr>
          <p:cNvPr id="22" name="İçerik Yer Tutucusu 2">
            <a:extLst>
              <a:ext uri="{FF2B5EF4-FFF2-40B4-BE49-F238E27FC236}">
                <a16:creationId xmlns:a16="http://schemas.microsoft.com/office/drawing/2014/main" id="{9E7CD372-59BE-4E94-BAC0-C5C4F4492F31}"/>
              </a:ext>
            </a:extLst>
          </p:cNvPr>
          <p:cNvSpPr txBox="1">
            <a:spLocks/>
          </p:cNvSpPr>
          <p:nvPr/>
        </p:nvSpPr>
        <p:spPr>
          <a:xfrm>
            <a:off x="5819775" y="5089774"/>
            <a:ext cx="6010077" cy="16317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400" dirty="0" err="1">
                <a:latin typeface="Consolas" panose="020B0609020204030204" pitchFamily="49" charset="0"/>
              </a:rPr>
              <a:t>int</a:t>
            </a:r>
            <a:r>
              <a:rPr lang="tr-TR" sz="2400" dirty="0">
                <a:latin typeface="Consolas" panose="020B0609020204030204" pitchFamily="49" charset="0"/>
              </a:rPr>
              <a:t> k=0;</a:t>
            </a:r>
          </a:p>
          <a:p>
            <a:pPr marL="0" indent="0">
              <a:buFont typeface="Arial" panose="020B0604020202020204" pitchFamily="34" charset="0"/>
              <a:buNone/>
            </a:pPr>
            <a:r>
              <a:rPr lang="tr-TR" sz="2400" dirty="0" err="1">
                <a:latin typeface="Consolas" panose="020B0609020204030204" pitchFamily="49" charset="0"/>
              </a:rPr>
              <a:t>for</a:t>
            </a:r>
            <a:r>
              <a:rPr lang="tr-TR" sz="2400" dirty="0">
                <a:latin typeface="Consolas" panose="020B0609020204030204" pitchFamily="49" charset="0"/>
              </a:rPr>
              <a:t> (</a:t>
            </a:r>
            <a:r>
              <a:rPr lang="tr-TR" sz="2400" dirty="0" err="1">
                <a:latin typeface="Consolas" panose="020B0609020204030204" pitchFamily="49" charset="0"/>
              </a:rPr>
              <a:t>int</a:t>
            </a:r>
            <a:r>
              <a:rPr lang="tr-TR" sz="2400" dirty="0">
                <a:latin typeface="Consolas" panose="020B0609020204030204" pitchFamily="49" charset="0"/>
              </a:rPr>
              <a:t> i=0;i&lt;32;i++) {</a:t>
            </a:r>
          </a:p>
          <a:p>
            <a:pPr marL="0" indent="0">
              <a:buFont typeface="Arial" panose="020B0604020202020204" pitchFamily="34" charset="0"/>
              <a:buNone/>
            </a:pPr>
            <a:r>
              <a:rPr lang="tr-TR" sz="2400" dirty="0">
                <a:latin typeface="Consolas" panose="020B0609020204030204" pitchFamily="49" charset="0"/>
              </a:rPr>
              <a:t>	k += B[i] * A[i];</a:t>
            </a:r>
          </a:p>
          <a:p>
            <a:pPr marL="0" indent="0">
              <a:buFont typeface="Arial" panose="020B0604020202020204" pitchFamily="34" charset="0"/>
              <a:buNone/>
            </a:pPr>
            <a:r>
              <a:rPr lang="tr-TR" sz="2400" dirty="0">
                <a:latin typeface="Consolas" panose="020B0609020204030204" pitchFamily="49" charset="0"/>
              </a:rPr>
              <a:t>}</a:t>
            </a:r>
          </a:p>
        </p:txBody>
      </p:sp>
      <p:sp>
        <p:nvSpPr>
          <p:cNvPr id="24" name="Sağ Ayraç 23">
            <a:extLst>
              <a:ext uri="{FF2B5EF4-FFF2-40B4-BE49-F238E27FC236}">
                <a16:creationId xmlns:a16="http://schemas.microsoft.com/office/drawing/2014/main" id="{39C820EC-3660-4E64-8DC3-D9493E210B81}"/>
              </a:ext>
            </a:extLst>
          </p:cNvPr>
          <p:cNvSpPr/>
          <p:nvPr/>
        </p:nvSpPr>
        <p:spPr>
          <a:xfrm rot="5400000">
            <a:off x="2819309" y="3133635"/>
            <a:ext cx="164964" cy="4578674"/>
          </a:xfrm>
          <a:prstGeom prst="rightBrace">
            <a:avLst>
              <a:gd name="adj1" fmla="val 190731"/>
              <a:gd name="adj2" fmla="val 50000"/>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26" name="Metin kutusu 25">
            <a:extLst>
              <a:ext uri="{FF2B5EF4-FFF2-40B4-BE49-F238E27FC236}">
                <a16:creationId xmlns:a16="http://schemas.microsoft.com/office/drawing/2014/main" id="{F621D7F0-576A-4D79-842B-65B710346FC9}"/>
              </a:ext>
            </a:extLst>
          </p:cNvPr>
          <p:cNvSpPr txBox="1"/>
          <p:nvPr/>
        </p:nvSpPr>
        <p:spPr>
          <a:xfrm>
            <a:off x="2438529" y="5672844"/>
            <a:ext cx="855898" cy="369332"/>
          </a:xfrm>
          <a:prstGeom prst="rect">
            <a:avLst/>
          </a:prstGeom>
          <a:noFill/>
        </p:spPr>
        <p:txBody>
          <a:bodyPr wrap="square" rtlCol="0">
            <a:spAutoFit/>
          </a:bodyPr>
          <a:lstStyle/>
          <a:p>
            <a:pPr algn="ctr"/>
            <a:r>
              <a:rPr lang="tr-TR" dirty="0"/>
              <a:t>4 KB </a:t>
            </a:r>
          </a:p>
        </p:txBody>
      </p:sp>
      <p:graphicFrame>
        <p:nvGraphicFramePr>
          <p:cNvPr id="5" name="Tablo 7">
            <a:extLst>
              <a:ext uri="{FF2B5EF4-FFF2-40B4-BE49-F238E27FC236}">
                <a16:creationId xmlns:a16="http://schemas.microsoft.com/office/drawing/2014/main" id="{E68312FA-030F-4AB0-87A1-5BF5D2EF2AB4}"/>
              </a:ext>
            </a:extLst>
          </p:cNvPr>
          <p:cNvGraphicFramePr>
            <a:graphicFrameLocks noGrp="1"/>
          </p:cNvGraphicFramePr>
          <p:nvPr/>
        </p:nvGraphicFramePr>
        <p:xfrm>
          <a:off x="3011805" y="3458222"/>
          <a:ext cx="2179323" cy="1631552"/>
        </p:xfrm>
        <a:graphic>
          <a:graphicData uri="http://schemas.openxmlformats.org/drawingml/2006/table">
            <a:tbl>
              <a:tblPr firstRow="1" bandRow="1">
                <a:tableStyleId>{0505E3EF-67EA-436B-97B2-0124C06EBD24}</a:tableStyleId>
              </a:tblPr>
              <a:tblGrid>
                <a:gridCol w="373580">
                  <a:extLst>
                    <a:ext uri="{9D8B030D-6E8A-4147-A177-3AD203B41FA5}">
                      <a16:colId xmlns:a16="http://schemas.microsoft.com/office/drawing/2014/main" val="3819321008"/>
                    </a:ext>
                  </a:extLst>
                </a:gridCol>
                <a:gridCol w="245862">
                  <a:extLst>
                    <a:ext uri="{9D8B030D-6E8A-4147-A177-3AD203B41FA5}">
                      <a16:colId xmlns:a16="http://schemas.microsoft.com/office/drawing/2014/main" val="288280332"/>
                    </a:ext>
                  </a:extLst>
                </a:gridCol>
                <a:gridCol w="1559881">
                  <a:extLst>
                    <a:ext uri="{9D8B030D-6E8A-4147-A177-3AD203B41FA5}">
                      <a16:colId xmlns:a16="http://schemas.microsoft.com/office/drawing/2014/main" val="3719010146"/>
                    </a:ext>
                  </a:extLst>
                </a:gridCol>
              </a:tblGrid>
              <a:tr h="390363">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tr-TR" b="0" dirty="0"/>
                    </a:p>
                  </a:txBody>
                  <a:tcPr marL="103088" marR="103088" marT="51544" marB="51544">
                    <a:lnT w="12700" cap="flat" cmpd="sng" algn="ctr">
                      <a:solidFill>
                        <a:schemeClr val="tx1"/>
                      </a:solidFill>
                      <a:prstDash val="solid"/>
                      <a:round/>
                      <a:headEnd type="none" w="med" len="med"/>
                      <a:tailEnd type="none" w="med" len="med"/>
                    </a:lnT>
                  </a:tcPr>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538662"/>
                  </a:ext>
                </a:extLst>
              </a:tr>
              <a:tr h="390363">
                <a:tc>
                  <a:txBody>
                    <a:bodyPr/>
                    <a:lstStyle/>
                    <a:p>
                      <a:endParaRPr lang="tr-TR" sz="2000" b="1" dirty="0">
                        <a:solidFill>
                          <a:schemeClr val="accent5">
                            <a:lumMod val="75000"/>
                          </a:schemeClr>
                        </a:solidFill>
                      </a:endParaRPr>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baseline="-25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79208414"/>
                  </a:ext>
                </a:extLst>
              </a:tr>
              <a:tr h="390363">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778200"/>
                  </a:ext>
                </a:extLst>
              </a:tr>
              <a:tr h="390363">
                <a:tc>
                  <a:txBody>
                    <a:bodyPr/>
                    <a:lstStyle/>
                    <a:p>
                      <a:endParaRPr lang="tr-TR" sz="2000" dirty="0"/>
                    </a:p>
                  </a:txBody>
                  <a:tcPr marL="103088" marR="103088" marT="51544" marB="51544">
                    <a:lnL w="12700" cap="flat" cmpd="sng" algn="ctr">
                      <a:solidFill>
                        <a:schemeClr val="tx1"/>
                      </a:solidFill>
                      <a:prstDash val="solid"/>
                      <a:round/>
                      <a:headEnd type="none" w="med" len="med"/>
                      <a:tailEnd type="none" w="med" len="med"/>
                    </a:lnL>
                  </a:tcPr>
                </a:tc>
                <a:tc>
                  <a:txBody>
                    <a:bodyPr/>
                    <a:lstStyle/>
                    <a:p>
                      <a:endParaRPr lang="tr-TR" b="0" dirty="0"/>
                    </a:p>
                  </a:txBody>
                  <a:tcPr marL="103088" marR="103088" marT="51544" marB="51544"/>
                </a:tc>
                <a:tc>
                  <a:txBody>
                    <a:bodyPr/>
                    <a:lstStyle/>
                    <a:p>
                      <a:endParaRPr lang="tr-TR" sz="2000" dirty="0"/>
                    </a:p>
                  </a:txBody>
                  <a:tcPr marL="103088" marR="103088" marT="51544" marB="51544">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2349239"/>
                  </a:ext>
                </a:extLst>
              </a:tr>
            </a:tbl>
          </a:graphicData>
        </a:graphic>
      </p:graphicFrame>
      <p:sp>
        <p:nvSpPr>
          <p:cNvPr id="7" name="Metin kutusu 6">
            <a:extLst>
              <a:ext uri="{FF2B5EF4-FFF2-40B4-BE49-F238E27FC236}">
                <a16:creationId xmlns:a16="http://schemas.microsoft.com/office/drawing/2014/main" id="{50878C5A-BBA4-4914-B454-0F777B0875A4}"/>
              </a:ext>
            </a:extLst>
          </p:cNvPr>
          <p:cNvSpPr txBox="1"/>
          <p:nvPr/>
        </p:nvSpPr>
        <p:spPr>
          <a:xfrm>
            <a:off x="2685982" y="3066996"/>
            <a:ext cx="1265413" cy="369332"/>
          </a:xfrm>
          <a:prstGeom prst="rect">
            <a:avLst/>
          </a:prstGeom>
          <a:noFill/>
        </p:spPr>
        <p:txBody>
          <a:bodyPr wrap="square" rtlCol="0">
            <a:spAutoFit/>
          </a:bodyPr>
          <a:lstStyle/>
          <a:p>
            <a:r>
              <a:rPr lang="tr-TR" b="1" dirty="0"/>
              <a:t>Etiket</a:t>
            </a:r>
          </a:p>
        </p:txBody>
      </p:sp>
      <p:sp>
        <p:nvSpPr>
          <p:cNvPr id="9" name="Metin kutusu 8">
            <a:extLst>
              <a:ext uri="{FF2B5EF4-FFF2-40B4-BE49-F238E27FC236}">
                <a16:creationId xmlns:a16="http://schemas.microsoft.com/office/drawing/2014/main" id="{47FDAE87-6192-4A57-8B8F-211C9E686D0D}"/>
              </a:ext>
            </a:extLst>
          </p:cNvPr>
          <p:cNvSpPr txBox="1"/>
          <p:nvPr/>
        </p:nvSpPr>
        <p:spPr>
          <a:xfrm>
            <a:off x="3375005" y="3090029"/>
            <a:ext cx="888378" cy="369332"/>
          </a:xfrm>
          <a:prstGeom prst="rect">
            <a:avLst/>
          </a:prstGeom>
          <a:noFill/>
        </p:spPr>
        <p:txBody>
          <a:bodyPr wrap="square" rtlCol="0">
            <a:spAutoFit/>
          </a:bodyPr>
          <a:lstStyle/>
          <a:p>
            <a:r>
              <a:rPr lang="tr-TR" b="1" dirty="0"/>
              <a:t>G</a:t>
            </a:r>
          </a:p>
        </p:txBody>
      </p:sp>
      <p:sp>
        <p:nvSpPr>
          <p:cNvPr id="11" name="Metin kutusu 10">
            <a:extLst>
              <a:ext uri="{FF2B5EF4-FFF2-40B4-BE49-F238E27FC236}">
                <a16:creationId xmlns:a16="http://schemas.microsoft.com/office/drawing/2014/main" id="{0D02DCF3-840E-4347-B443-B4B779A4A562}"/>
              </a:ext>
            </a:extLst>
          </p:cNvPr>
          <p:cNvSpPr txBox="1"/>
          <p:nvPr/>
        </p:nvSpPr>
        <p:spPr>
          <a:xfrm>
            <a:off x="3833755" y="3079339"/>
            <a:ext cx="1465487" cy="338554"/>
          </a:xfrm>
          <a:prstGeom prst="rect">
            <a:avLst/>
          </a:prstGeom>
          <a:noFill/>
        </p:spPr>
        <p:txBody>
          <a:bodyPr wrap="square" rtlCol="0">
            <a:spAutoFit/>
          </a:bodyPr>
          <a:lstStyle/>
          <a:p>
            <a:pPr algn="ctr"/>
            <a:r>
              <a:rPr lang="tr-TR" sz="1600" b="1" dirty="0"/>
              <a:t>Veri Öbeği</a:t>
            </a:r>
          </a:p>
        </p:txBody>
      </p:sp>
    </p:spTree>
    <p:extLst>
      <p:ext uri="{BB962C8B-B14F-4D97-AF65-F5344CB8AC3E}">
        <p14:creationId xmlns:p14="http://schemas.microsoft.com/office/powerpoint/2010/main" val="23219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6539CE-7EC8-47A4-B786-A6130246F1E2}"/>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3A6E83BF-4E66-402D-A253-A94A2A7AAF37}"/>
              </a:ext>
            </a:extLst>
          </p:cNvPr>
          <p:cNvSpPr>
            <a:spLocks noGrp="1"/>
          </p:cNvSpPr>
          <p:nvPr>
            <p:ph idx="1"/>
          </p:nvPr>
        </p:nvSpPr>
        <p:spPr/>
        <p:txBody>
          <a:bodyPr>
            <a:normAutofit/>
          </a:bodyPr>
          <a:lstStyle/>
          <a:p>
            <a:pPr marL="514350" indent="-514350">
              <a:buAutoNum type="arabicPeriod"/>
            </a:pPr>
            <a:r>
              <a:rPr lang="tr-TR" dirty="0"/>
              <a:t>Önbellek</a:t>
            </a:r>
          </a:p>
          <a:p>
            <a:pPr marL="514350" indent="-514350">
              <a:buAutoNum type="arabicPeriod"/>
            </a:pPr>
            <a:r>
              <a:rPr lang="tr-TR" dirty="0"/>
              <a:t>Doğrudan Eşlemeli Önbellek</a:t>
            </a:r>
          </a:p>
          <a:p>
            <a:pPr marL="514350" indent="-514350">
              <a:buAutoNum type="arabicPeriod"/>
            </a:pPr>
            <a:r>
              <a:rPr lang="tr-TR" dirty="0"/>
              <a:t>Tam İlişkili Önbellek</a:t>
            </a:r>
          </a:p>
          <a:p>
            <a:pPr marL="514350" indent="-514350">
              <a:buAutoNum type="arabicPeriod"/>
            </a:pPr>
            <a:r>
              <a:rPr lang="tr-TR" dirty="0"/>
              <a:t>Kümeli İlişkili Önbellek</a:t>
            </a:r>
          </a:p>
          <a:p>
            <a:pPr marL="514350" indent="-514350">
              <a:buAutoNum type="arabicPeriod"/>
            </a:pPr>
            <a:r>
              <a:rPr lang="tr-TR" dirty="0"/>
              <a:t>Bellekten Veri Çıkarma Politikaları</a:t>
            </a:r>
          </a:p>
          <a:p>
            <a:pPr marL="514350" indent="-514350">
              <a:buAutoNum type="arabicPeriod"/>
            </a:pPr>
            <a:r>
              <a:rPr lang="tr-TR" dirty="0"/>
              <a:t>Bellek Hiyerarşisinde Yazma İşlemi</a:t>
            </a:r>
          </a:p>
          <a:p>
            <a:pPr marL="514350" indent="-514350">
              <a:buAutoNum type="arabicPeriod"/>
            </a:pPr>
            <a:r>
              <a:rPr lang="tr-TR" dirty="0"/>
              <a:t>Çok Seviyeli Önbellekler</a:t>
            </a:r>
          </a:p>
          <a:p>
            <a:pPr marL="514350" indent="-514350">
              <a:buAutoNum type="arabicPeriod"/>
            </a:pPr>
            <a:r>
              <a:rPr lang="tr-TR" dirty="0"/>
              <a:t>Bellek İyileştirmeleri</a:t>
            </a:r>
          </a:p>
          <a:p>
            <a:pPr marL="514350" indent="-514350">
              <a:buAutoNum type="arabicPeriod"/>
            </a:pPr>
            <a:endParaRPr lang="tr-TR" dirty="0"/>
          </a:p>
        </p:txBody>
      </p:sp>
      <p:sp>
        <p:nvSpPr>
          <p:cNvPr id="4" name="Slayt Numarası Yer Tutucusu 3">
            <a:extLst>
              <a:ext uri="{FF2B5EF4-FFF2-40B4-BE49-F238E27FC236}">
                <a16:creationId xmlns:a16="http://schemas.microsoft.com/office/drawing/2014/main" id="{FE52FEB0-DACB-46DE-85EE-F7AD40B47F48}"/>
              </a:ext>
            </a:extLst>
          </p:cNvPr>
          <p:cNvSpPr>
            <a:spLocks noGrp="1"/>
          </p:cNvSpPr>
          <p:nvPr>
            <p:ph type="sldNum" sz="quarter" idx="12"/>
          </p:nvPr>
        </p:nvSpPr>
        <p:spPr/>
        <p:txBody>
          <a:bodyPr/>
          <a:lstStyle/>
          <a:p>
            <a:fld id="{320A84BC-3F9E-4B08-9743-FC4E27FA5126}" type="slidenum">
              <a:rPr lang="tr-TR" smtClean="0"/>
              <a:t>47</a:t>
            </a:fld>
            <a:endParaRPr lang="tr-TR"/>
          </a:p>
        </p:txBody>
      </p:sp>
    </p:spTree>
    <p:extLst>
      <p:ext uri="{BB962C8B-B14F-4D97-AF65-F5344CB8AC3E}">
        <p14:creationId xmlns:p14="http://schemas.microsoft.com/office/powerpoint/2010/main" val="3098103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204686-8CFC-4855-9A72-89971296DFD7}"/>
              </a:ext>
            </a:extLst>
          </p:cNvPr>
          <p:cNvSpPr>
            <a:spLocks noGrp="1"/>
          </p:cNvSpPr>
          <p:nvPr>
            <p:ph type="title"/>
          </p:nvPr>
        </p:nvSpPr>
        <p:spPr/>
        <p:txBody>
          <a:bodyPr/>
          <a:lstStyle/>
          <a:p>
            <a:r>
              <a:rPr lang="tr-TR" dirty="0"/>
              <a:t>Gelecek Ders</a:t>
            </a:r>
          </a:p>
        </p:txBody>
      </p:sp>
      <p:sp>
        <p:nvSpPr>
          <p:cNvPr id="3" name="İçerik Yer Tutucusu 2">
            <a:extLst>
              <a:ext uri="{FF2B5EF4-FFF2-40B4-BE49-F238E27FC236}">
                <a16:creationId xmlns:a16="http://schemas.microsoft.com/office/drawing/2014/main" id="{04A6A9BE-4E79-4B03-8878-6EA2F6603378}"/>
              </a:ext>
            </a:extLst>
          </p:cNvPr>
          <p:cNvSpPr>
            <a:spLocks noGrp="1"/>
          </p:cNvSpPr>
          <p:nvPr>
            <p:ph idx="1"/>
          </p:nvPr>
        </p:nvSpPr>
        <p:spPr/>
        <p:txBody>
          <a:bodyPr/>
          <a:lstStyle/>
          <a:p>
            <a:pPr marL="514350" indent="-514350">
              <a:buAutoNum type="arabicPeriod"/>
            </a:pPr>
            <a:r>
              <a:rPr lang="tr-TR" dirty="0"/>
              <a:t>Sanal Bellek</a:t>
            </a:r>
          </a:p>
          <a:p>
            <a:pPr marL="0" indent="0">
              <a:buNone/>
            </a:pPr>
            <a:endParaRPr lang="tr-TR" dirty="0"/>
          </a:p>
        </p:txBody>
      </p:sp>
      <p:sp>
        <p:nvSpPr>
          <p:cNvPr id="4" name="Slayt Numarası Yer Tutucusu 3">
            <a:extLst>
              <a:ext uri="{FF2B5EF4-FFF2-40B4-BE49-F238E27FC236}">
                <a16:creationId xmlns:a16="http://schemas.microsoft.com/office/drawing/2014/main" id="{57A1DB80-375E-416E-A624-320CE3A1C036}"/>
              </a:ext>
            </a:extLst>
          </p:cNvPr>
          <p:cNvSpPr>
            <a:spLocks noGrp="1"/>
          </p:cNvSpPr>
          <p:nvPr>
            <p:ph type="sldNum" sz="quarter" idx="12"/>
          </p:nvPr>
        </p:nvSpPr>
        <p:spPr/>
        <p:txBody>
          <a:bodyPr/>
          <a:lstStyle/>
          <a:p>
            <a:fld id="{320A84BC-3F9E-4B08-9743-FC4E27FA5126}" type="slidenum">
              <a:rPr lang="tr-TR" smtClean="0"/>
              <a:t>48</a:t>
            </a:fld>
            <a:endParaRPr lang="tr-TR"/>
          </a:p>
        </p:txBody>
      </p:sp>
    </p:spTree>
    <p:extLst>
      <p:ext uri="{BB962C8B-B14F-4D97-AF65-F5344CB8AC3E}">
        <p14:creationId xmlns:p14="http://schemas.microsoft.com/office/powerpoint/2010/main" val="114381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0E1849-0827-4F6F-97A9-B07303B615E8}"/>
              </a:ext>
            </a:extLst>
          </p:cNvPr>
          <p:cNvSpPr>
            <a:spLocks noGrp="1"/>
          </p:cNvSpPr>
          <p:nvPr>
            <p:ph type="title"/>
          </p:nvPr>
        </p:nvSpPr>
        <p:spPr/>
        <p:txBody>
          <a:bodyPr/>
          <a:lstStyle/>
          <a:p>
            <a:r>
              <a:rPr lang="tr-TR" dirty="0">
                <a:cs typeface="Calibri Light"/>
              </a:rPr>
              <a:t>Önbellek Temel Kavramlar</a:t>
            </a:r>
            <a:endParaRPr lang="tr-TR" dirty="0"/>
          </a:p>
        </p:txBody>
      </p:sp>
      <p:sp>
        <p:nvSpPr>
          <p:cNvPr id="3" name="İçerik Yer Tutucusu 2">
            <a:extLst>
              <a:ext uri="{FF2B5EF4-FFF2-40B4-BE49-F238E27FC236}">
                <a16:creationId xmlns:a16="http://schemas.microsoft.com/office/drawing/2014/main" id="{11CBD367-8028-45CA-80C2-58641F32CC54}"/>
              </a:ext>
            </a:extLst>
          </p:cNvPr>
          <p:cNvSpPr>
            <a:spLocks noGrp="1"/>
          </p:cNvSpPr>
          <p:nvPr>
            <p:ph idx="1"/>
          </p:nvPr>
        </p:nvSpPr>
        <p:spPr>
          <a:xfrm>
            <a:off x="5153685" y="1235676"/>
            <a:ext cx="6766466" cy="4941287"/>
          </a:xfrm>
        </p:spPr>
        <p:txBody>
          <a:bodyPr>
            <a:normAutofit/>
          </a:bodyPr>
          <a:lstStyle/>
          <a:p>
            <a:pPr marL="0" indent="0">
              <a:buNone/>
            </a:pPr>
            <a:r>
              <a:rPr lang="tr-TR" sz="2400" dirty="0"/>
              <a:t>Bellekte istenilen verinin bulunduğuna dair bilgi gelene kadar geçen süreye </a:t>
            </a:r>
            <a:r>
              <a:rPr lang="tr-TR" sz="2400" b="1" dirty="0"/>
              <a:t>«bulma zamanı» </a:t>
            </a:r>
            <a:r>
              <a:rPr lang="tr-TR" sz="2400" dirty="0"/>
              <a:t>denir.</a:t>
            </a:r>
          </a:p>
          <a:p>
            <a:pPr marL="0" indent="0">
              <a:buNone/>
            </a:pPr>
            <a:endParaRPr lang="tr-TR" sz="2400" dirty="0"/>
          </a:p>
          <a:p>
            <a:pPr marL="0" indent="0">
              <a:buNone/>
            </a:pPr>
            <a:endParaRPr lang="tr-TR" sz="2400" dirty="0"/>
          </a:p>
          <a:p>
            <a:pPr marL="0" indent="0">
              <a:buNone/>
            </a:pPr>
            <a:endParaRPr lang="tr-TR" sz="2400" dirty="0"/>
          </a:p>
          <a:p>
            <a:pPr marL="0" indent="0">
              <a:buNone/>
            </a:pPr>
            <a:r>
              <a:rPr lang="tr-TR" sz="2400" dirty="0"/>
              <a:t>        Bellekte istenilen veri bulunamazsa bir sonraki aşamadaki belleğe gidilir. </a:t>
            </a:r>
          </a:p>
          <a:p>
            <a:pPr marL="0" indent="0">
              <a:buNone/>
            </a:pPr>
            <a:r>
              <a:rPr lang="tr-TR" sz="2400" dirty="0"/>
              <a:t>Verinin getirilmesi sırasında geçen süreye </a:t>
            </a:r>
            <a:r>
              <a:rPr lang="tr-TR" sz="2400" b="1" dirty="0"/>
              <a:t>«bulamama gecikmesi»</a:t>
            </a:r>
            <a:r>
              <a:rPr lang="tr-TR" sz="2400" dirty="0"/>
              <a:t> denir.</a:t>
            </a:r>
          </a:p>
        </p:txBody>
      </p:sp>
      <p:sp>
        <p:nvSpPr>
          <p:cNvPr id="4" name="Slayt Numarası Yer Tutucusu 3">
            <a:extLst>
              <a:ext uri="{FF2B5EF4-FFF2-40B4-BE49-F238E27FC236}">
                <a16:creationId xmlns:a16="http://schemas.microsoft.com/office/drawing/2014/main" id="{4479E624-F33E-416B-B8BB-9AFAE78FCACD}"/>
              </a:ext>
            </a:extLst>
          </p:cNvPr>
          <p:cNvSpPr>
            <a:spLocks noGrp="1"/>
          </p:cNvSpPr>
          <p:nvPr>
            <p:ph type="sldNum" sz="quarter" idx="12"/>
          </p:nvPr>
        </p:nvSpPr>
        <p:spPr/>
        <p:txBody>
          <a:bodyPr/>
          <a:lstStyle/>
          <a:p>
            <a:fld id="{320A84BC-3F9E-4B08-9743-FC4E27FA5126}" type="slidenum">
              <a:rPr lang="tr-TR" smtClean="0"/>
              <a:t>5</a:t>
            </a:fld>
            <a:endParaRPr lang="tr-TR"/>
          </a:p>
        </p:txBody>
      </p:sp>
      <p:sp>
        <p:nvSpPr>
          <p:cNvPr id="7" name="Rectangle 4">
            <a:extLst>
              <a:ext uri="{FF2B5EF4-FFF2-40B4-BE49-F238E27FC236}">
                <a16:creationId xmlns:a16="http://schemas.microsoft.com/office/drawing/2014/main" id="{F0F21C48-51AD-470A-AFA2-4ABD80740B53}"/>
              </a:ext>
            </a:extLst>
          </p:cNvPr>
          <p:cNvSpPr>
            <a:spLocks noChangeArrowheads="1"/>
          </p:cNvSpPr>
          <p:nvPr/>
        </p:nvSpPr>
        <p:spPr bwMode="auto">
          <a:xfrm>
            <a:off x="271849" y="19202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10" name="Dikdörtgen 9">
            <a:extLst>
              <a:ext uri="{FF2B5EF4-FFF2-40B4-BE49-F238E27FC236}">
                <a16:creationId xmlns:a16="http://schemas.microsoft.com/office/drawing/2014/main" id="{830025E6-FDE8-4077-B090-5D5D8592C184}"/>
              </a:ext>
            </a:extLst>
          </p:cNvPr>
          <p:cNvSpPr/>
          <p:nvPr/>
        </p:nvSpPr>
        <p:spPr>
          <a:xfrm>
            <a:off x="1290873" y="1660402"/>
            <a:ext cx="2011218" cy="860978"/>
          </a:xfrm>
          <a:prstGeom prst="rect">
            <a:avLst/>
          </a:prstGeom>
          <a:solidFill>
            <a:schemeClr val="bg2">
              <a:lumMod val="75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İşlemci</a:t>
            </a:r>
          </a:p>
        </p:txBody>
      </p:sp>
      <p:sp>
        <p:nvSpPr>
          <p:cNvPr id="12" name="Dikdörtgen 11">
            <a:extLst>
              <a:ext uri="{FF2B5EF4-FFF2-40B4-BE49-F238E27FC236}">
                <a16:creationId xmlns:a16="http://schemas.microsoft.com/office/drawing/2014/main" id="{5D129C64-958B-4C86-889A-E83D71FA7F44}"/>
              </a:ext>
            </a:extLst>
          </p:cNvPr>
          <p:cNvSpPr/>
          <p:nvPr/>
        </p:nvSpPr>
        <p:spPr>
          <a:xfrm>
            <a:off x="1415333" y="2768011"/>
            <a:ext cx="1762298" cy="64172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000" b="1" i="1" dirty="0">
                <a:solidFill>
                  <a:schemeClr val="tx1"/>
                </a:solidFill>
              </a:rPr>
              <a:t>1. Seviye Önbellek</a:t>
            </a:r>
          </a:p>
        </p:txBody>
      </p:sp>
      <p:sp>
        <p:nvSpPr>
          <p:cNvPr id="14" name="Dikdörtgen 13">
            <a:extLst>
              <a:ext uri="{FF2B5EF4-FFF2-40B4-BE49-F238E27FC236}">
                <a16:creationId xmlns:a16="http://schemas.microsoft.com/office/drawing/2014/main" id="{CE8F2F8C-72BC-451E-B67B-B0B90F824715}"/>
              </a:ext>
            </a:extLst>
          </p:cNvPr>
          <p:cNvSpPr/>
          <p:nvPr/>
        </p:nvSpPr>
        <p:spPr>
          <a:xfrm>
            <a:off x="1000389" y="4336621"/>
            <a:ext cx="2592185" cy="860973"/>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a:solidFill>
                  <a:schemeClr val="tx1"/>
                </a:solidFill>
              </a:rPr>
              <a:t>Bellek</a:t>
            </a:r>
          </a:p>
        </p:txBody>
      </p:sp>
      <p:sp>
        <p:nvSpPr>
          <p:cNvPr id="16" name="Dikdörtgen 15">
            <a:extLst>
              <a:ext uri="{FF2B5EF4-FFF2-40B4-BE49-F238E27FC236}">
                <a16:creationId xmlns:a16="http://schemas.microsoft.com/office/drawing/2014/main" id="{9A743C01-3EF2-4DEA-A86F-0695BAF1B30A}"/>
              </a:ext>
            </a:extLst>
          </p:cNvPr>
          <p:cNvSpPr/>
          <p:nvPr/>
        </p:nvSpPr>
        <p:spPr>
          <a:xfrm>
            <a:off x="1174423" y="3515508"/>
            <a:ext cx="2283671" cy="64172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000" b="1" i="1" dirty="0">
                <a:solidFill>
                  <a:schemeClr val="tx1"/>
                </a:solidFill>
              </a:rPr>
              <a:t>2. Seviye Önbellek</a:t>
            </a:r>
          </a:p>
        </p:txBody>
      </p:sp>
      <p:sp>
        <p:nvSpPr>
          <p:cNvPr id="17" name="Metin kutusu 16">
            <a:extLst>
              <a:ext uri="{FF2B5EF4-FFF2-40B4-BE49-F238E27FC236}">
                <a16:creationId xmlns:a16="http://schemas.microsoft.com/office/drawing/2014/main" id="{59213996-FE8A-4AC4-9D75-AC073C0A6EEA}"/>
              </a:ext>
            </a:extLst>
          </p:cNvPr>
          <p:cNvSpPr txBox="1"/>
          <p:nvPr/>
        </p:nvSpPr>
        <p:spPr>
          <a:xfrm>
            <a:off x="3458094" y="2887370"/>
            <a:ext cx="1072341" cy="369332"/>
          </a:xfrm>
          <a:prstGeom prst="rect">
            <a:avLst/>
          </a:prstGeom>
          <a:noFill/>
        </p:spPr>
        <p:txBody>
          <a:bodyPr wrap="square" rtlCol="0">
            <a:spAutoFit/>
          </a:bodyPr>
          <a:lstStyle/>
          <a:p>
            <a:r>
              <a:rPr lang="tr-TR" b="1" dirty="0"/>
              <a:t>~3-10 </a:t>
            </a:r>
            <a:r>
              <a:rPr lang="tr-TR" b="1" dirty="0" err="1"/>
              <a:t>ns</a:t>
            </a:r>
            <a:endParaRPr lang="tr-TR" b="1" dirty="0"/>
          </a:p>
        </p:txBody>
      </p:sp>
      <p:sp>
        <p:nvSpPr>
          <p:cNvPr id="19" name="Metin kutusu 18">
            <a:extLst>
              <a:ext uri="{FF2B5EF4-FFF2-40B4-BE49-F238E27FC236}">
                <a16:creationId xmlns:a16="http://schemas.microsoft.com/office/drawing/2014/main" id="{7DF6EF15-ADB0-48D8-822B-2FAE1B04A02E}"/>
              </a:ext>
            </a:extLst>
          </p:cNvPr>
          <p:cNvSpPr txBox="1"/>
          <p:nvPr/>
        </p:nvSpPr>
        <p:spPr>
          <a:xfrm>
            <a:off x="3648286" y="3601299"/>
            <a:ext cx="1281161" cy="369332"/>
          </a:xfrm>
          <a:prstGeom prst="rect">
            <a:avLst/>
          </a:prstGeom>
          <a:noFill/>
        </p:spPr>
        <p:txBody>
          <a:bodyPr wrap="square" rtlCol="0">
            <a:spAutoFit/>
          </a:bodyPr>
          <a:lstStyle/>
          <a:p>
            <a:r>
              <a:rPr lang="tr-TR" b="1" dirty="0"/>
              <a:t>~25-50 </a:t>
            </a:r>
            <a:r>
              <a:rPr lang="tr-TR" b="1" dirty="0" err="1"/>
              <a:t>ns</a:t>
            </a:r>
            <a:endParaRPr lang="tr-TR" b="1" dirty="0"/>
          </a:p>
        </p:txBody>
      </p:sp>
      <p:sp>
        <p:nvSpPr>
          <p:cNvPr id="21" name="Metin kutusu 20">
            <a:extLst>
              <a:ext uri="{FF2B5EF4-FFF2-40B4-BE49-F238E27FC236}">
                <a16:creationId xmlns:a16="http://schemas.microsoft.com/office/drawing/2014/main" id="{DA90F32B-1372-4A16-A2D1-1F5B00F00A5E}"/>
              </a:ext>
            </a:extLst>
          </p:cNvPr>
          <p:cNvSpPr txBox="1"/>
          <p:nvPr/>
        </p:nvSpPr>
        <p:spPr>
          <a:xfrm>
            <a:off x="3787625" y="4582441"/>
            <a:ext cx="1281161" cy="369332"/>
          </a:xfrm>
          <a:prstGeom prst="rect">
            <a:avLst/>
          </a:prstGeom>
          <a:noFill/>
        </p:spPr>
        <p:txBody>
          <a:bodyPr wrap="square" rtlCol="0">
            <a:spAutoFit/>
          </a:bodyPr>
          <a:lstStyle/>
          <a:p>
            <a:r>
              <a:rPr lang="tr-TR" b="1" dirty="0"/>
              <a:t>~30-90 </a:t>
            </a:r>
            <a:r>
              <a:rPr lang="tr-TR" b="1" dirty="0" err="1"/>
              <a:t>ns</a:t>
            </a:r>
            <a:endParaRPr lang="tr-TR" b="1" dirty="0"/>
          </a:p>
        </p:txBody>
      </p:sp>
      <p:sp>
        <p:nvSpPr>
          <p:cNvPr id="23" name="Dikdörtgen 22">
            <a:extLst>
              <a:ext uri="{FF2B5EF4-FFF2-40B4-BE49-F238E27FC236}">
                <a16:creationId xmlns:a16="http://schemas.microsoft.com/office/drawing/2014/main" id="{389BF477-D4A0-416D-808C-CE425D6F59C2}"/>
              </a:ext>
            </a:extLst>
          </p:cNvPr>
          <p:cNvSpPr/>
          <p:nvPr/>
        </p:nvSpPr>
        <p:spPr>
          <a:xfrm>
            <a:off x="701593" y="5322014"/>
            <a:ext cx="3222014" cy="860973"/>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Sabit Teker </a:t>
            </a:r>
          </a:p>
          <a:p>
            <a:pPr algn="ctr"/>
            <a:r>
              <a:rPr lang="tr-TR" sz="2000" b="1" i="1" dirty="0">
                <a:solidFill>
                  <a:schemeClr val="tx1"/>
                </a:solidFill>
              </a:rPr>
              <a:t>(İkincil Depolama)</a:t>
            </a:r>
          </a:p>
        </p:txBody>
      </p:sp>
      <p:sp>
        <p:nvSpPr>
          <p:cNvPr id="25" name="Metin kutusu 24">
            <a:extLst>
              <a:ext uri="{FF2B5EF4-FFF2-40B4-BE49-F238E27FC236}">
                <a16:creationId xmlns:a16="http://schemas.microsoft.com/office/drawing/2014/main" id="{F41FB4D7-B0FB-47DD-90C5-877ACA082DBD}"/>
              </a:ext>
            </a:extLst>
          </p:cNvPr>
          <p:cNvSpPr txBox="1"/>
          <p:nvPr/>
        </p:nvSpPr>
        <p:spPr>
          <a:xfrm>
            <a:off x="4147844" y="5567834"/>
            <a:ext cx="1281161" cy="369332"/>
          </a:xfrm>
          <a:prstGeom prst="rect">
            <a:avLst/>
          </a:prstGeom>
          <a:noFill/>
        </p:spPr>
        <p:txBody>
          <a:bodyPr wrap="square" rtlCol="0">
            <a:spAutoFit/>
          </a:bodyPr>
          <a:lstStyle/>
          <a:p>
            <a:r>
              <a:rPr lang="tr-TR" b="1" dirty="0"/>
              <a:t>~5-20 </a:t>
            </a:r>
            <a:r>
              <a:rPr lang="tr-TR" b="1" dirty="0" err="1"/>
              <a:t>ms</a:t>
            </a:r>
            <a:endParaRPr lang="tr-TR" b="1" dirty="0"/>
          </a:p>
        </p:txBody>
      </p:sp>
      <p:graphicFrame>
        <p:nvGraphicFramePr>
          <p:cNvPr id="26" name="Tablo 26">
            <a:extLst>
              <a:ext uri="{FF2B5EF4-FFF2-40B4-BE49-F238E27FC236}">
                <a16:creationId xmlns:a16="http://schemas.microsoft.com/office/drawing/2014/main" id="{AA5C8B36-7C68-4A83-A8B9-392819D08E1E}"/>
              </a:ext>
            </a:extLst>
          </p:cNvPr>
          <p:cNvGraphicFramePr>
            <a:graphicFrameLocks noGrp="1"/>
          </p:cNvGraphicFramePr>
          <p:nvPr>
            <p:extLst>
              <p:ext uri="{D42A27DB-BD31-4B8C-83A1-F6EECF244321}">
                <p14:modId xmlns:p14="http://schemas.microsoft.com/office/powerpoint/2010/main" val="1103502182"/>
              </p:ext>
            </p:extLst>
          </p:nvPr>
        </p:nvGraphicFramePr>
        <p:xfrm>
          <a:off x="5790006" y="2411268"/>
          <a:ext cx="5493824" cy="914400"/>
        </p:xfrm>
        <a:graphic>
          <a:graphicData uri="http://schemas.openxmlformats.org/drawingml/2006/table">
            <a:tbl>
              <a:tblPr firstRow="1" bandRow="1">
                <a:tableStyleId>{5C22544A-7EE6-4342-B048-85BDC9FD1C3A}</a:tableStyleId>
              </a:tblPr>
              <a:tblGrid>
                <a:gridCol w="988754">
                  <a:extLst>
                    <a:ext uri="{9D8B030D-6E8A-4147-A177-3AD203B41FA5}">
                      <a16:colId xmlns:a16="http://schemas.microsoft.com/office/drawing/2014/main" val="4021746182"/>
                    </a:ext>
                  </a:extLst>
                </a:gridCol>
                <a:gridCol w="378143">
                  <a:extLst>
                    <a:ext uri="{9D8B030D-6E8A-4147-A177-3AD203B41FA5}">
                      <a16:colId xmlns:a16="http://schemas.microsoft.com/office/drawing/2014/main" val="3196746745"/>
                    </a:ext>
                  </a:extLst>
                </a:gridCol>
                <a:gridCol w="1751805">
                  <a:extLst>
                    <a:ext uri="{9D8B030D-6E8A-4147-A177-3AD203B41FA5}">
                      <a16:colId xmlns:a16="http://schemas.microsoft.com/office/drawing/2014/main" val="3106531610"/>
                    </a:ext>
                  </a:extLst>
                </a:gridCol>
                <a:gridCol w="378143">
                  <a:extLst>
                    <a:ext uri="{9D8B030D-6E8A-4147-A177-3AD203B41FA5}">
                      <a16:colId xmlns:a16="http://schemas.microsoft.com/office/drawing/2014/main" val="507529374"/>
                    </a:ext>
                  </a:extLst>
                </a:gridCol>
                <a:gridCol w="1996979">
                  <a:extLst>
                    <a:ext uri="{9D8B030D-6E8A-4147-A177-3AD203B41FA5}">
                      <a16:colId xmlns:a16="http://schemas.microsoft.com/office/drawing/2014/main" val="2584807536"/>
                    </a:ext>
                  </a:extLst>
                </a:gridCol>
              </a:tblGrid>
              <a:tr h="370840">
                <a:tc>
                  <a:txBody>
                    <a:bodyPr/>
                    <a:lstStyle/>
                    <a:p>
                      <a:pPr algn="ctr"/>
                      <a:r>
                        <a:rPr lang="tr-TR" b="0" i="0" dirty="0">
                          <a:solidFill>
                            <a:schemeClr val="tx1"/>
                          </a:solidFill>
                          <a:latin typeface="Cambria Math" panose="02040503050406030204" pitchFamily="18" charset="0"/>
                          <a:ea typeface="Cambria Math" panose="02040503050406030204" pitchFamily="18" charset="0"/>
                        </a:rPr>
                        <a:t>Bulma Zamanı</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tr-TR" b="0" i="0" dirty="0">
                          <a:solidFill>
                            <a:schemeClr val="tx1"/>
                          </a:solidFill>
                          <a:latin typeface="Cambria Math" panose="02040503050406030204" pitchFamily="18" charset="0"/>
                          <a:ea typeface="Cambria Math" panose="02040503050406030204" pitchFamily="18" charset="0"/>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tr-TR" b="0" i="0" dirty="0">
                          <a:solidFill>
                            <a:schemeClr val="tx1"/>
                          </a:solidFill>
                          <a:latin typeface="Cambria Math" panose="02040503050406030204" pitchFamily="18" charset="0"/>
                          <a:ea typeface="Cambria Math" panose="02040503050406030204" pitchFamily="18" charset="0"/>
                        </a:rPr>
                        <a:t>Belleğe Erişim Süresi</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tr-TR" b="0" i="0" dirty="0">
                          <a:solidFill>
                            <a:schemeClr val="tx1"/>
                          </a:solidFill>
                          <a:latin typeface="Cambria Math" panose="02040503050406030204" pitchFamily="18" charset="0"/>
                          <a:ea typeface="Cambria Math" panose="02040503050406030204" pitchFamily="18" charset="0"/>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tr-TR" b="0" i="0" dirty="0">
                          <a:solidFill>
                            <a:schemeClr val="tx1"/>
                          </a:solidFill>
                          <a:latin typeface="Cambria Math" panose="02040503050406030204" pitchFamily="18" charset="0"/>
                          <a:ea typeface="Cambria Math" panose="02040503050406030204" pitchFamily="18" charset="0"/>
                        </a:rPr>
                        <a:t>Verinin bulunup bulunmadığının belirlenme süresi</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3339957"/>
                  </a:ext>
                </a:extLst>
              </a:tr>
            </a:tbl>
          </a:graphicData>
        </a:graphic>
      </p:graphicFrame>
      <p:sp>
        <p:nvSpPr>
          <p:cNvPr id="27" name="Dikdörtgen 26">
            <a:extLst>
              <a:ext uri="{FF2B5EF4-FFF2-40B4-BE49-F238E27FC236}">
                <a16:creationId xmlns:a16="http://schemas.microsoft.com/office/drawing/2014/main" id="{30B060B9-3EBF-46CC-BD50-68DB24537418}"/>
              </a:ext>
            </a:extLst>
          </p:cNvPr>
          <p:cNvSpPr/>
          <p:nvPr/>
        </p:nvSpPr>
        <p:spPr>
          <a:xfrm>
            <a:off x="164757" y="2103120"/>
            <a:ext cx="991615" cy="257695"/>
          </a:xfrm>
          <a:prstGeom prst="rect">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Adres</a:t>
            </a:r>
          </a:p>
        </p:txBody>
      </p:sp>
      <p:pic>
        <p:nvPicPr>
          <p:cNvPr id="30" name="Grafik 29" descr="Rozet Tick1">
            <a:extLst>
              <a:ext uri="{FF2B5EF4-FFF2-40B4-BE49-F238E27FC236}">
                <a16:creationId xmlns:a16="http://schemas.microsoft.com/office/drawing/2014/main" id="{98BACDBB-1071-4686-B2F1-3CDEEE94E1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5897" y="2634097"/>
            <a:ext cx="581660" cy="581660"/>
          </a:xfrm>
          <a:prstGeom prst="rect">
            <a:avLst/>
          </a:prstGeom>
        </p:spPr>
      </p:pic>
      <p:pic>
        <p:nvPicPr>
          <p:cNvPr id="32" name="Grafik 31" descr="Rozet Çarpı">
            <a:extLst>
              <a:ext uri="{FF2B5EF4-FFF2-40B4-BE49-F238E27FC236}">
                <a16:creationId xmlns:a16="http://schemas.microsoft.com/office/drawing/2014/main" id="{DB105C6D-BEFA-49F2-BE35-22A689777B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10923" y="3566874"/>
            <a:ext cx="581660" cy="581660"/>
          </a:xfrm>
          <a:prstGeom prst="rect">
            <a:avLst/>
          </a:prstGeom>
        </p:spPr>
      </p:pic>
      <p:cxnSp>
        <p:nvCxnSpPr>
          <p:cNvPr id="51" name="Bağlayıcı: Dirsek 50">
            <a:extLst>
              <a:ext uri="{FF2B5EF4-FFF2-40B4-BE49-F238E27FC236}">
                <a16:creationId xmlns:a16="http://schemas.microsoft.com/office/drawing/2014/main" id="{70ACA969-00C4-48E8-84BA-21F6BE335BB1}"/>
              </a:ext>
            </a:extLst>
          </p:cNvPr>
          <p:cNvCxnSpPr>
            <a:cxnSpLocks/>
            <a:stCxn id="27" idx="2"/>
            <a:endCxn id="12" idx="1"/>
          </p:cNvCxnSpPr>
          <p:nvPr/>
        </p:nvCxnSpPr>
        <p:spPr>
          <a:xfrm rot="16200000" flipH="1">
            <a:off x="673920" y="2347460"/>
            <a:ext cx="728059" cy="75476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Bağlayıcı: Dirsek 53">
            <a:extLst>
              <a:ext uri="{FF2B5EF4-FFF2-40B4-BE49-F238E27FC236}">
                <a16:creationId xmlns:a16="http://schemas.microsoft.com/office/drawing/2014/main" id="{B18012F0-DBDA-4B09-92AF-3D1039C96067}"/>
              </a:ext>
            </a:extLst>
          </p:cNvPr>
          <p:cNvCxnSpPr>
            <a:cxnSpLocks/>
            <a:endCxn id="16" idx="1"/>
          </p:cNvCxnSpPr>
          <p:nvPr/>
        </p:nvCxnSpPr>
        <p:spPr>
          <a:xfrm rot="5400000">
            <a:off x="966986" y="3413381"/>
            <a:ext cx="630427" cy="215552"/>
          </a:xfrm>
          <a:prstGeom prst="bentConnector4">
            <a:avLst>
              <a:gd name="adj1" fmla="val 3455"/>
              <a:gd name="adj2" fmla="val 20605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Bağlayıcı: Dirsek 57">
            <a:extLst>
              <a:ext uri="{FF2B5EF4-FFF2-40B4-BE49-F238E27FC236}">
                <a16:creationId xmlns:a16="http://schemas.microsoft.com/office/drawing/2014/main" id="{8E6D13C2-A8F2-4599-AE64-29AEE58C6F88}"/>
              </a:ext>
            </a:extLst>
          </p:cNvPr>
          <p:cNvCxnSpPr>
            <a:cxnSpLocks/>
            <a:endCxn id="14" idx="1"/>
          </p:cNvCxnSpPr>
          <p:nvPr/>
        </p:nvCxnSpPr>
        <p:spPr>
          <a:xfrm rot="5400000">
            <a:off x="696631" y="4289313"/>
            <a:ext cx="781553" cy="174036"/>
          </a:xfrm>
          <a:prstGeom prst="bentConnector4">
            <a:avLst>
              <a:gd name="adj1" fmla="val 2252"/>
              <a:gd name="adj2" fmla="val 23135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Bağlayıcı: Dirsek 62">
            <a:extLst>
              <a:ext uri="{FF2B5EF4-FFF2-40B4-BE49-F238E27FC236}">
                <a16:creationId xmlns:a16="http://schemas.microsoft.com/office/drawing/2014/main" id="{3C698FC1-F66E-4A90-A573-4D93428C4BDA}"/>
              </a:ext>
            </a:extLst>
          </p:cNvPr>
          <p:cNvCxnSpPr>
            <a:cxnSpLocks/>
            <a:endCxn id="23" idx="1"/>
          </p:cNvCxnSpPr>
          <p:nvPr/>
        </p:nvCxnSpPr>
        <p:spPr>
          <a:xfrm rot="5400000">
            <a:off x="450628" y="5202740"/>
            <a:ext cx="800726" cy="298796"/>
          </a:xfrm>
          <a:prstGeom prst="bentConnector4">
            <a:avLst>
              <a:gd name="adj1" fmla="val 4432"/>
              <a:gd name="adj2" fmla="val 176507"/>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Tablo 26">
            <a:extLst>
              <a:ext uri="{FF2B5EF4-FFF2-40B4-BE49-F238E27FC236}">
                <a16:creationId xmlns:a16="http://schemas.microsoft.com/office/drawing/2014/main" id="{DB2C36B0-245B-4A49-BA2E-03C4AEE79096}"/>
              </a:ext>
            </a:extLst>
          </p:cNvPr>
          <p:cNvGraphicFramePr>
            <a:graphicFrameLocks noGrp="1"/>
          </p:cNvGraphicFramePr>
          <p:nvPr>
            <p:extLst>
              <p:ext uri="{D42A27DB-BD31-4B8C-83A1-F6EECF244321}">
                <p14:modId xmlns:p14="http://schemas.microsoft.com/office/powerpoint/2010/main" val="2027734581"/>
              </p:ext>
            </p:extLst>
          </p:nvPr>
        </p:nvGraphicFramePr>
        <p:xfrm>
          <a:off x="5191425" y="5197811"/>
          <a:ext cx="6381415" cy="914400"/>
        </p:xfrm>
        <a:graphic>
          <a:graphicData uri="http://schemas.openxmlformats.org/drawingml/2006/table">
            <a:tbl>
              <a:tblPr firstRow="1" bandRow="1">
                <a:tableStyleId>{5C22544A-7EE6-4342-B048-85BDC9FD1C3A}</a:tableStyleId>
              </a:tblPr>
              <a:tblGrid>
                <a:gridCol w="1264692">
                  <a:extLst>
                    <a:ext uri="{9D8B030D-6E8A-4147-A177-3AD203B41FA5}">
                      <a16:colId xmlns:a16="http://schemas.microsoft.com/office/drawing/2014/main" val="4021746182"/>
                    </a:ext>
                  </a:extLst>
                </a:gridCol>
                <a:gridCol w="405130">
                  <a:extLst>
                    <a:ext uri="{9D8B030D-6E8A-4147-A177-3AD203B41FA5}">
                      <a16:colId xmlns:a16="http://schemas.microsoft.com/office/drawing/2014/main" val="3196746745"/>
                    </a:ext>
                  </a:extLst>
                </a:gridCol>
                <a:gridCol w="2366640">
                  <a:extLst>
                    <a:ext uri="{9D8B030D-6E8A-4147-A177-3AD203B41FA5}">
                      <a16:colId xmlns:a16="http://schemas.microsoft.com/office/drawing/2014/main" val="3106531610"/>
                    </a:ext>
                  </a:extLst>
                </a:gridCol>
                <a:gridCol w="426672">
                  <a:extLst>
                    <a:ext uri="{9D8B030D-6E8A-4147-A177-3AD203B41FA5}">
                      <a16:colId xmlns:a16="http://schemas.microsoft.com/office/drawing/2014/main" val="507529374"/>
                    </a:ext>
                  </a:extLst>
                </a:gridCol>
                <a:gridCol w="1918281">
                  <a:extLst>
                    <a:ext uri="{9D8B030D-6E8A-4147-A177-3AD203B41FA5}">
                      <a16:colId xmlns:a16="http://schemas.microsoft.com/office/drawing/2014/main" val="2584807536"/>
                    </a:ext>
                  </a:extLst>
                </a:gridCol>
              </a:tblGrid>
              <a:tr h="370840">
                <a:tc>
                  <a:txBody>
                    <a:bodyPr/>
                    <a:lstStyle/>
                    <a:p>
                      <a:pPr algn="ctr"/>
                      <a:r>
                        <a:rPr lang="tr-TR" b="0" i="0" dirty="0">
                          <a:solidFill>
                            <a:schemeClr val="tx1"/>
                          </a:solidFill>
                          <a:latin typeface="Cambria Math" panose="02040503050406030204" pitchFamily="18" charset="0"/>
                          <a:ea typeface="Cambria Math" panose="02040503050406030204" pitchFamily="18" charset="0"/>
                        </a:rPr>
                        <a:t>Bulamama Gecikmesi</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tr-TR" b="0" i="0" dirty="0">
                          <a:solidFill>
                            <a:schemeClr val="tx1"/>
                          </a:solidFill>
                          <a:latin typeface="Cambria Math" panose="02040503050406030204" pitchFamily="18" charset="0"/>
                          <a:ea typeface="Cambria Math" panose="02040503050406030204" pitchFamily="18" charset="0"/>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tr-TR" b="0" i="0" dirty="0">
                          <a:solidFill>
                            <a:schemeClr val="tx1"/>
                          </a:solidFill>
                          <a:latin typeface="Cambria Math" panose="02040503050406030204" pitchFamily="18" charset="0"/>
                          <a:ea typeface="Cambria Math" panose="02040503050406030204" pitchFamily="18" charset="0"/>
                        </a:rPr>
                        <a:t>(Yer yoksa) Önbellekte Yer Açılma Süresi</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tr-TR" b="0" i="0" dirty="0">
                          <a:solidFill>
                            <a:schemeClr val="tx1"/>
                          </a:solidFill>
                          <a:latin typeface="Cambria Math" panose="02040503050406030204" pitchFamily="18" charset="0"/>
                          <a:ea typeface="Cambria Math" panose="02040503050406030204" pitchFamily="18" charset="0"/>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tr-TR" b="0" i="0" dirty="0">
                          <a:solidFill>
                            <a:schemeClr val="tx1"/>
                          </a:solidFill>
                          <a:latin typeface="Cambria Math" panose="02040503050406030204" pitchFamily="18" charset="0"/>
                          <a:ea typeface="Cambria Math" panose="02040503050406030204" pitchFamily="18" charset="0"/>
                        </a:rPr>
                        <a:t>Verinin getirilmesi süresi</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3339957"/>
                  </a:ext>
                </a:extLst>
              </a:tr>
            </a:tbl>
          </a:graphicData>
        </a:graphic>
      </p:graphicFrame>
    </p:spTree>
    <p:extLst>
      <p:ext uri="{BB962C8B-B14F-4D97-AF65-F5344CB8AC3E}">
        <p14:creationId xmlns:p14="http://schemas.microsoft.com/office/powerpoint/2010/main" val="359346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937B-09D8-45B7-9A93-99DF55A0B49E}"/>
              </a:ext>
            </a:extLst>
          </p:cNvPr>
          <p:cNvSpPr>
            <a:spLocks noGrp="1"/>
          </p:cNvSpPr>
          <p:nvPr>
            <p:ph type="title"/>
          </p:nvPr>
        </p:nvSpPr>
        <p:spPr/>
        <p:txBody>
          <a:bodyPr/>
          <a:lstStyle/>
          <a:p>
            <a:r>
              <a:rPr lang="tr-TR" dirty="0">
                <a:cs typeface="Calibri Light"/>
              </a:rPr>
              <a:t>Önbellek Temel Kavramlar</a:t>
            </a:r>
            <a:endParaRPr lang="tr-TR" dirty="0"/>
          </a:p>
        </p:txBody>
      </p:sp>
      <p:sp>
        <p:nvSpPr>
          <p:cNvPr id="3" name="Content Placeholder 2">
            <a:extLst>
              <a:ext uri="{FF2B5EF4-FFF2-40B4-BE49-F238E27FC236}">
                <a16:creationId xmlns:a16="http://schemas.microsoft.com/office/drawing/2014/main" id="{7E35D6BE-F458-4714-BA3C-A467FF1F1605}"/>
              </a:ext>
            </a:extLst>
          </p:cNvPr>
          <p:cNvSpPr>
            <a:spLocks noGrp="1"/>
          </p:cNvSpPr>
          <p:nvPr>
            <p:ph idx="1"/>
          </p:nvPr>
        </p:nvSpPr>
        <p:spPr>
          <a:xfrm>
            <a:off x="4058108" y="4336621"/>
            <a:ext cx="7862043" cy="1840342"/>
          </a:xfrm>
        </p:spPr>
        <p:txBody>
          <a:bodyPr/>
          <a:lstStyle/>
          <a:p>
            <a:pPr marL="0" indent="0">
              <a:buNone/>
            </a:pPr>
            <a:r>
              <a:rPr lang="tr-TR" dirty="0"/>
              <a:t>Bu soruların cevabı önbellek tasarımı ile ilgilidir. </a:t>
            </a:r>
          </a:p>
          <a:p>
            <a:pPr marL="0" indent="0">
              <a:buNone/>
            </a:pPr>
            <a:endParaRPr lang="tr-TR" dirty="0"/>
          </a:p>
        </p:txBody>
      </p:sp>
      <p:sp>
        <p:nvSpPr>
          <p:cNvPr id="4" name="Slayt Numarası Yer Tutucusu 3">
            <a:extLst>
              <a:ext uri="{FF2B5EF4-FFF2-40B4-BE49-F238E27FC236}">
                <a16:creationId xmlns:a16="http://schemas.microsoft.com/office/drawing/2014/main" id="{26535ED2-F244-464B-9584-D8E29C5A0DC0}"/>
              </a:ext>
            </a:extLst>
          </p:cNvPr>
          <p:cNvSpPr>
            <a:spLocks noGrp="1"/>
          </p:cNvSpPr>
          <p:nvPr>
            <p:ph type="sldNum" sz="quarter" idx="12"/>
          </p:nvPr>
        </p:nvSpPr>
        <p:spPr/>
        <p:txBody>
          <a:bodyPr/>
          <a:lstStyle/>
          <a:p>
            <a:fld id="{320A84BC-3F9E-4B08-9743-FC4E27FA5126}" type="slidenum">
              <a:rPr lang="tr-TR" smtClean="0"/>
              <a:t>6</a:t>
            </a:fld>
            <a:endParaRPr lang="tr-TR"/>
          </a:p>
        </p:txBody>
      </p:sp>
      <p:sp>
        <p:nvSpPr>
          <p:cNvPr id="6" name="Dikdörtgen 5">
            <a:extLst>
              <a:ext uri="{FF2B5EF4-FFF2-40B4-BE49-F238E27FC236}">
                <a16:creationId xmlns:a16="http://schemas.microsoft.com/office/drawing/2014/main" id="{3F14D437-7B94-481A-A3EF-C6F847C27CC9}"/>
              </a:ext>
            </a:extLst>
          </p:cNvPr>
          <p:cNvSpPr/>
          <p:nvPr/>
        </p:nvSpPr>
        <p:spPr>
          <a:xfrm>
            <a:off x="1290873" y="1660402"/>
            <a:ext cx="2011218" cy="860978"/>
          </a:xfrm>
          <a:prstGeom prst="rect">
            <a:avLst/>
          </a:prstGeom>
          <a:solidFill>
            <a:schemeClr val="bg2">
              <a:lumMod val="75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İşlemci</a:t>
            </a:r>
          </a:p>
        </p:txBody>
      </p:sp>
      <p:sp>
        <p:nvSpPr>
          <p:cNvPr id="8" name="Dikdörtgen 7">
            <a:extLst>
              <a:ext uri="{FF2B5EF4-FFF2-40B4-BE49-F238E27FC236}">
                <a16:creationId xmlns:a16="http://schemas.microsoft.com/office/drawing/2014/main" id="{257A9C6A-DE18-4C3F-9743-438E5968660A}"/>
              </a:ext>
            </a:extLst>
          </p:cNvPr>
          <p:cNvSpPr/>
          <p:nvPr/>
        </p:nvSpPr>
        <p:spPr>
          <a:xfrm>
            <a:off x="1415333" y="2768011"/>
            <a:ext cx="1762298" cy="64172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000" b="1" i="1" dirty="0">
                <a:solidFill>
                  <a:schemeClr val="tx1"/>
                </a:solidFill>
              </a:rPr>
              <a:t>1. Seviye Önbellek</a:t>
            </a:r>
          </a:p>
        </p:txBody>
      </p:sp>
      <p:sp>
        <p:nvSpPr>
          <p:cNvPr id="10" name="Dikdörtgen 9">
            <a:extLst>
              <a:ext uri="{FF2B5EF4-FFF2-40B4-BE49-F238E27FC236}">
                <a16:creationId xmlns:a16="http://schemas.microsoft.com/office/drawing/2014/main" id="{5A823562-F094-4EBA-B006-25F13ECB17F6}"/>
              </a:ext>
            </a:extLst>
          </p:cNvPr>
          <p:cNvSpPr/>
          <p:nvPr/>
        </p:nvSpPr>
        <p:spPr>
          <a:xfrm>
            <a:off x="1000389" y="4336621"/>
            <a:ext cx="2592185" cy="860973"/>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a:solidFill>
                  <a:schemeClr val="tx1"/>
                </a:solidFill>
              </a:rPr>
              <a:t>Bellek</a:t>
            </a:r>
          </a:p>
        </p:txBody>
      </p:sp>
      <p:sp>
        <p:nvSpPr>
          <p:cNvPr id="12" name="Dikdörtgen 11">
            <a:extLst>
              <a:ext uri="{FF2B5EF4-FFF2-40B4-BE49-F238E27FC236}">
                <a16:creationId xmlns:a16="http://schemas.microsoft.com/office/drawing/2014/main" id="{95E7EDC0-999B-444C-812A-C8A9DC00B270}"/>
              </a:ext>
            </a:extLst>
          </p:cNvPr>
          <p:cNvSpPr/>
          <p:nvPr/>
        </p:nvSpPr>
        <p:spPr>
          <a:xfrm>
            <a:off x="1174423" y="3515508"/>
            <a:ext cx="2283671" cy="641726"/>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000" b="1" i="1" dirty="0">
                <a:solidFill>
                  <a:schemeClr val="tx1"/>
                </a:solidFill>
              </a:rPr>
              <a:t>2. Seviye Önbellek</a:t>
            </a:r>
          </a:p>
        </p:txBody>
      </p:sp>
      <p:sp>
        <p:nvSpPr>
          <p:cNvPr id="14" name="Dikdörtgen 13">
            <a:extLst>
              <a:ext uri="{FF2B5EF4-FFF2-40B4-BE49-F238E27FC236}">
                <a16:creationId xmlns:a16="http://schemas.microsoft.com/office/drawing/2014/main" id="{1E913A19-8CA5-49C5-8CD6-05AF0B121235}"/>
              </a:ext>
            </a:extLst>
          </p:cNvPr>
          <p:cNvSpPr/>
          <p:nvPr/>
        </p:nvSpPr>
        <p:spPr>
          <a:xfrm>
            <a:off x="701593" y="5322014"/>
            <a:ext cx="3222014" cy="860973"/>
          </a:xfrm>
          <a:prstGeom prst="rect">
            <a:avLst/>
          </a:prstGeom>
          <a:solidFill>
            <a:schemeClr val="accent6">
              <a:lumMod val="60000"/>
              <a:lumOff val="40000"/>
            </a:schemeClr>
          </a:solidFill>
          <a:ln w="38100">
            <a:solidFill>
              <a:schemeClr val="tx1">
                <a:lumMod val="85000"/>
                <a:lumOff val="1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tr-TR" sz="2800" b="1" i="1" dirty="0">
                <a:solidFill>
                  <a:schemeClr val="tx1"/>
                </a:solidFill>
              </a:rPr>
              <a:t>Sabit Teker </a:t>
            </a:r>
          </a:p>
          <a:p>
            <a:pPr algn="ctr"/>
            <a:r>
              <a:rPr lang="tr-TR" sz="2000" b="1" i="1" dirty="0">
                <a:solidFill>
                  <a:schemeClr val="tx1"/>
                </a:solidFill>
              </a:rPr>
              <a:t>(İkincil Depolama)</a:t>
            </a:r>
          </a:p>
        </p:txBody>
      </p:sp>
      <p:pic>
        <p:nvPicPr>
          <p:cNvPr id="15" name="Grafik 14" descr="Rozet Tick1">
            <a:extLst>
              <a:ext uri="{FF2B5EF4-FFF2-40B4-BE49-F238E27FC236}">
                <a16:creationId xmlns:a16="http://schemas.microsoft.com/office/drawing/2014/main" id="{6DD7E5BA-AE03-4004-B38D-462FAF5112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34504" y="2436784"/>
            <a:ext cx="581660" cy="581660"/>
          </a:xfrm>
          <a:prstGeom prst="rect">
            <a:avLst/>
          </a:prstGeom>
        </p:spPr>
      </p:pic>
      <p:pic>
        <p:nvPicPr>
          <p:cNvPr id="16" name="Grafik 15" descr="Rozet Çarpı">
            <a:extLst>
              <a:ext uri="{FF2B5EF4-FFF2-40B4-BE49-F238E27FC236}">
                <a16:creationId xmlns:a16="http://schemas.microsoft.com/office/drawing/2014/main" id="{0D75F0C8-8C4E-42A7-A817-4ACECE3C80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34504" y="2937136"/>
            <a:ext cx="581660" cy="581660"/>
          </a:xfrm>
          <a:prstGeom prst="rect">
            <a:avLst/>
          </a:prstGeom>
        </p:spPr>
      </p:pic>
      <p:sp>
        <p:nvSpPr>
          <p:cNvPr id="17" name="Dikdörtgen 16">
            <a:extLst>
              <a:ext uri="{FF2B5EF4-FFF2-40B4-BE49-F238E27FC236}">
                <a16:creationId xmlns:a16="http://schemas.microsoft.com/office/drawing/2014/main" id="{E7CB4C2B-2015-4059-9506-CA725A31CFFE}"/>
              </a:ext>
            </a:extLst>
          </p:cNvPr>
          <p:cNvSpPr/>
          <p:nvPr/>
        </p:nvSpPr>
        <p:spPr>
          <a:xfrm>
            <a:off x="164757" y="2103120"/>
            <a:ext cx="991615" cy="257695"/>
          </a:xfrm>
          <a:prstGeom prst="rect">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Adres</a:t>
            </a:r>
          </a:p>
        </p:txBody>
      </p:sp>
      <p:cxnSp>
        <p:nvCxnSpPr>
          <p:cNvPr id="18" name="Bağlayıcı: Dirsek 17">
            <a:extLst>
              <a:ext uri="{FF2B5EF4-FFF2-40B4-BE49-F238E27FC236}">
                <a16:creationId xmlns:a16="http://schemas.microsoft.com/office/drawing/2014/main" id="{B0742565-2DF1-4647-8481-07C2F89E587F}"/>
              </a:ext>
            </a:extLst>
          </p:cNvPr>
          <p:cNvCxnSpPr>
            <a:cxnSpLocks/>
            <a:stCxn id="17" idx="2"/>
          </p:cNvCxnSpPr>
          <p:nvPr/>
        </p:nvCxnSpPr>
        <p:spPr>
          <a:xfrm rot="16200000" flipH="1">
            <a:off x="673920" y="2347460"/>
            <a:ext cx="728059" cy="75476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Dikdörtgen: Köşeleri Yuvarlatılmış 18">
            <a:extLst>
              <a:ext uri="{FF2B5EF4-FFF2-40B4-BE49-F238E27FC236}">
                <a16:creationId xmlns:a16="http://schemas.microsoft.com/office/drawing/2014/main" id="{DA27F8B4-A777-4450-93FF-E0C8D16D1E71}"/>
              </a:ext>
            </a:extLst>
          </p:cNvPr>
          <p:cNvSpPr/>
          <p:nvPr/>
        </p:nvSpPr>
        <p:spPr>
          <a:xfrm>
            <a:off x="4276725" y="1409944"/>
            <a:ext cx="7077075" cy="950870"/>
          </a:xfrm>
          <a:prstGeom prst="roundRect">
            <a:avLst>
              <a:gd name="adj" fmla="val 50000"/>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tr-TR" sz="2800" b="1" dirty="0"/>
              <a:t>Bellekte bir verinin bulunup bulunmadığını nasıl anlarız?</a:t>
            </a:r>
          </a:p>
        </p:txBody>
      </p:sp>
      <p:sp>
        <p:nvSpPr>
          <p:cNvPr id="21" name="Dikdörtgen: Köşeleri Yuvarlatılmış 20">
            <a:extLst>
              <a:ext uri="{FF2B5EF4-FFF2-40B4-BE49-F238E27FC236}">
                <a16:creationId xmlns:a16="http://schemas.microsoft.com/office/drawing/2014/main" id="{F778D255-F0C6-40A3-A373-A7ED6AA8DFEE}"/>
              </a:ext>
            </a:extLst>
          </p:cNvPr>
          <p:cNvSpPr/>
          <p:nvPr/>
        </p:nvSpPr>
        <p:spPr>
          <a:xfrm>
            <a:off x="4276725" y="2724844"/>
            <a:ext cx="7077075" cy="950870"/>
          </a:xfrm>
          <a:prstGeom prst="roundRect">
            <a:avLst>
              <a:gd name="adj" fmla="val 50000"/>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tr-TR" sz="2800" b="1" dirty="0"/>
              <a:t>Bellekte bulunan bir verinin nerede olduğunu nasıl buluruz?</a:t>
            </a:r>
          </a:p>
        </p:txBody>
      </p:sp>
    </p:spTree>
    <p:extLst>
      <p:ext uri="{BB962C8B-B14F-4D97-AF65-F5344CB8AC3E}">
        <p14:creationId xmlns:p14="http://schemas.microsoft.com/office/powerpoint/2010/main" val="122095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B27D-4533-4DFA-B540-9A0C699A9C5D}"/>
              </a:ext>
            </a:extLst>
          </p:cNvPr>
          <p:cNvSpPr>
            <a:spLocks noGrp="1"/>
          </p:cNvSpPr>
          <p:nvPr>
            <p:ph type="title"/>
          </p:nvPr>
        </p:nvSpPr>
        <p:spPr/>
        <p:txBody>
          <a:bodyPr/>
          <a:lstStyle/>
          <a:p>
            <a:r>
              <a:rPr lang="tr-TR" dirty="0">
                <a:cs typeface="Calibri Light"/>
              </a:rPr>
              <a:t>Doğrudan Eşlemeli Önbellek</a:t>
            </a:r>
            <a:endParaRPr lang="tr-TR" dirty="0"/>
          </a:p>
        </p:txBody>
      </p:sp>
      <p:sp>
        <p:nvSpPr>
          <p:cNvPr id="3" name="Content Placeholder 2">
            <a:extLst>
              <a:ext uri="{FF2B5EF4-FFF2-40B4-BE49-F238E27FC236}">
                <a16:creationId xmlns:a16="http://schemas.microsoft.com/office/drawing/2014/main" id="{27C16FD9-9B4F-43E3-91C7-C295BE927C24}"/>
              </a:ext>
            </a:extLst>
          </p:cNvPr>
          <p:cNvSpPr>
            <a:spLocks noGrp="1"/>
          </p:cNvSpPr>
          <p:nvPr>
            <p:ph idx="1"/>
          </p:nvPr>
        </p:nvSpPr>
        <p:spPr/>
        <p:txBody>
          <a:bodyPr/>
          <a:lstStyle/>
          <a:p>
            <a:pPr marL="0" indent="0">
              <a:buNone/>
            </a:pPr>
            <a:r>
              <a:rPr lang="tr-TR" dirty="0"/>
              <a:t>Doğrudan eşlemeli önbellek (-</a:t>
            </a:r>
            <a:r>
              <a:rPr lang="tr-TR" dirty="0" err="1"/>
              <a:t>ing.</a:t>
            </a:r>
            <a:r>
              <a:rPr lang="tr-TR" dirty="0"/>
              <a:t> </a:t>
            </a:r>
            <a:r>
              <a:rPr lang="tr-TR" dirty="0" err="1"/>
              <a:t>direct</a:t>
            </a:r>
            <a:r>
              <a:rPr lang="tr-TR" dirty="0"/>
              <a:t> </a:t>
            </a:r>
            <a:r>
              <a:rPr lang="tr-TR" dirty="0" err="1"/>
              <a:t>mapped</a:t>
            </a:r>
            <a:r>
              <a:rPr lang="tr-TR" dirty="0"/>
              <a:t> </a:t>
            </a:r>
            <a:r>
              <a:rPr lang="tr-TR" dirty="0" err="1"/>
              <a:t>cache</a:t>
            </a:r>
            <a:r>
              <a:rPr lang="tr-TR" dirty="0"/>
              <a:t>) verileri adreslerine göre yerleştirir. </a:t>
            </a:r>
          </a:p>
          <a:p>
            <a:pPr marL="0" indent="0">
              <a:buNone/>
            </a:pPr>
            <a:endParaRPr lang="tr-TR" dirty="0"/>
          </a:p>
          <a:p>
            <a:pPr marL="0" indent="0">
              <a:buNone/>
            </a:pPr>
            <a:endParaRPr lang="tr-TR" dirty="0"/>
          </a:p>
        </p:txBody>
      </p:sp>
      <p:sp>
        <p:nvSpPr>
          <p:cNvPr id="4" name="Slayt Numarası Yer Tutucusu 3">
            <a:extLst>
              <a:ext uri="{FF2B5EF4-FFF2-40B4-BE49-F238E27FC236}">
                <a16:creationId xmlns:a16="http://schemas.microsoft.com/office/drawing/2014/main" id="{0177633D-87E7-4DBA-AC5C-79F7A8EA0945}"/>
              </a:ext>
            </a:extLst>
          </p:cNvPr>
          <p:cNvSpPr>
            <a:spLocks noGrp="1"/>
          </p:cNvSpPr>
          <p:nvPr>
            <p:ph type="sldNum" sz="quarter" idx="12"/>
          </p:nvPr>
        </p:nvSpPr>
        <p:spPr/>
        <p:txBody>
          <a:bodyPr/>
          <a:lstStyle/>
          <a:p>
            <a:fld id="{320A84BC-3F9E-4B08-9743-FC4E27FA5126}" type="slidenum">
              <a:rPr lang="tr-TR" smtClean="0"/>
              <a:t>7</a:t>
            </a:fld>
            <a:endParaRPr lang="tr-TR"/>
          </a:p>
        </p:txBody>
      </p:sp>
      <p:sp>
        <p:nvSpPr>
          <p:cNvPr id="5" name="Dikdörtgen: Köşeleri Yuvarlatılmış 4">
            <a:extLst>
              <a:ext uri="{FF2B5EF4-FFF2-40B4-BE49-F238E27FC236}">
                <a16:creationId xmlns:a16="http://schemas.microsoft.com/office/drawing/2014/main" id="{270F23F5-A3CA-4E0F-944F-221DC1EDDDCD}"/>
              </a:ext>
            </a:extLst>
          </p:cNvPr>
          <p:cNvSpPr/>
          <p:nvPr/>
        </p:nvSpPr>
        <p:spPr>
          <a:xfrm>
            <a:off x="5067300" y="1800226"/>
            <a:ext cx="6505575" cy="495300"/>
          </a:xfrm>
          <a:prstGeom prst="roundRect">
            <a:avLst>
              <a:gd name="adj" fmla="val 50000"/>
            </a:avLst>
          </a:prstGeom>
          <a:solidFill>
            <a:schemeClr val="bg2">
              <a:lumMod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t>Bir veri bellekte yalnızca bir yerde olabilir.</a:t>
            </a:r>
          </a:p>
        </p:txBody>
      </p:sp>
      <p:graphicFrame>
        <p:nvGraphicFramePr>
          <p:cNvPr id="7" name="Tablo 7">
            <a:extLst>
              <a:ext uri="{FF2B5EF4-FFF2-40B4-BE49-F238E27FC236}">
                <a16:creationId xmlns:a16="http://schemas.microsoft.com/office/drawing/2014/main" id="{8BC8EA7A-D9BC-40D6-BC3E-40D6D1125114}"/>
              </a:ext>
            </a:extLst>
          </p:cNvPr>
          <p:cNvGraphicFramePr>
            <a:graphicFrameLocks noGrp="1"/>
          </p:cNvGraphicFramePr>
          <p:nvPr>
            <p:extLst>
              <p:ext uri="{D42A27DB-BD31-4B8C-83A1-F6EECF244321}">
                <p14:modId xmlns:p14="http://schemas.microsoft.com/office/powerpoint/2010/main" val="221825721"/>
              </p:ext>
            </p:extLst>
          </p:nvPr>
        </p:nvGraphicFramePr>
        <p:xfrm>
          <a:off x="1298575" y="2558257"/>
          <a:ext cx="2073275" cy="3708400"/>
        </p:xfrm>
        <a:graphic>
          <a:graphicData uri="http://schemas.openxmlformats.org/drawingml/2006/table">
            <a:tbl>
              <a:tblPr firstRow="1" bandRow="1">
                <a:tableStyleId>{0505E3EF-67EA-436B-97B2-0124C06EBD24}</a:tableStyleId>
              </a:tblPr>
              <a:tblGrid>
                <a:gridCol w="2073275">
                  <a:extLst>
                    <a:ext uri="{9D8B030D-6E8A-4147-A177-3AD203B41FA5}">
                      <a16:colId xmlns:a16="http://schemas.microsoft.com/office/drawing/2014/main" val="3719010146"/>
                    </a:ext>
                  </a:extLst>
                </a:gridCol>
              </a:tblGrid>
              <a:tr h="370840">
                <a:tc>
                  <a:txBody>
                    <a:bodyPr/>
                    <a:lstStyle/>
                    <a:p>
                      <a:endParaRPr lang="tr-TR" dirty="0"/>
                    </a:p>
                  </a:txBody>
                  <a:tcPr/>
                </a:tc>
                <a:extLst>
                  <a:ext uri="{0D108BD9-81ED-4DB2-BD59-A6C34878D82A}">
                    <a16:rowId xmlns:a16="http://schemas.microsoft.com/office/drawing/2014/main" val="129538662"/>
                  </a:ext>
                </a:extLst>
              </a:tr>
              <a:tr h="370840">
                <a:tc>
                  <a:txBody>
                    <a:bodyPr/>
                    <a:lstStyle/>
                    <a:p>
                      <a:endParaRPr lang="tr-TR" dirty="0"/>
                    </a:p>
                  </a:txBody>
                  <a:tcPr/>
                </a:tc>
                <a:extLst>
                  <a:ext uri="{0D108BD9-81ED-4DB2-BD59-A6C34878D82A}">
                    <a16:rowId xmlns:a16="http://schemas.microsoft.com/office/drawing/2014/main" val="3279208414"/>
                  </a:ext>
                </a:extLst>
              </a:tr>
              <a:tr h="370840">
                <a:tc>
                  <a:txBody>
                    <a:bodyPr/>
                    <a:lstStyle/>
                    <a:p>
                      <a:endParaRPr lang="tr-TR" dirty="0"/>
                    </a:p>
                  </a:txBody>
                  <a:tcPr/>
                </a:tc>
                <a:extLst>
                  <a:ext uri="{0D108BD9-81ED-4DB2-BD59-A6C34878D82A}">
                    <a16:rowId xmlns:a16="http://schemas.microsoft.com/office/drawing/2014/main" val="2162778200"/>
                  </a:ext>
                </a:extLst>
              </a:tr>
              <a:tr h="370840">
                <a:tc>
                  <a:txBody>
                    <a:bodyPr/>
                    <a:lstStyle/>
                    <a:p>
                      <a:pPr algn="ctr"/>
                      <a:r>
                        <a:rPr lang="tr-TR" dirty="0"/>
                        <a:t>…</a:t>
                      </a:r>
                    </a:p>
                  </a:txBody>
                  <a:tcPr/>
                </a:tc>
                <a:extLst>
                  <a:ext uri="{0D108BD9-81ED-4DB2-BD59-A6C34878D82A}">
                    <a16:rowId xmlns:a16="http://schemas.microsoft.com/office/drawing/2014/main" val="2392349239"/>
                  </a:ext>
                </a:extLst>
              </a:tr>
              <a:tr h="370840">
                <a:tc>
                  <a:txBody>
                    <a:bodyPr/>
                    <a:lstStyle/>
                    <a:p>
                      <a:endParaRPr lang="tr-TR" dirty="0"/>
                    </a:p>
                  </a:txBody>
                  <a:tcPr/>
                </a:tc>
                <a:extLst>
                  <a:ext uri="{0D108BD9-81ED-4DB2-BD59-A6C34878D82A}">
                    <a16:rowId xmlns:a16="http://schemas.microsoft.com/office/drawing/2014/main" val="2010363449"/>
                  </a:ext>
                </a:extLst>
              </a:tr>
              <a:tr h="370840">
                <a:tc>
                  <a:txBody>
                    <a:bodyPr/>
                    <a:lstStyle/>
                    <a:p>
                      <a:endParaRPr lang="tr-TR" dirty="0"/>
                    </a:p>
                  </a:txBody>
                  <a:tcPr/>
                </a:tc>
                <a:extLst>
                  <a:ext uri="{0D108BD9-81ED-4DB2-BD59-A6C34878D82A}">
                    <a16:rowId xmlns:a16="http://schemas.microsoft.com/office/drawing/2014/main" val="1206362997"/>
                  </a:ext>
                </a:extLst>
              </a:tr>
              <a:tr h="370840">
                <a:tc>
                  <a:txBody>
                    <a:bodyPr/>
                    <a:lstStyle/>
                    <a:p>
                      <a:pPr algn="ctr"/>
                      <a:r>
                        <a:rPr lang="tr-TR" dirty="0"/>
                        <a:t>…</a:t>
                      </a:r>
                    </a:p>
                  </a:txBody>
                  <a:tcPr/>
                </a:tc>
                <a:extLst>
                  <a:ext uri="{0D108BD9-81ED-4DB2-BD59-A6C34878D82A}">
                    <a16:rowId xmlns:a16="http://schemas.microsoft.com/office/drawing/2014/main" val="3845583278"/>
                  </a:ext>
                </a:extLst>
              </a:tr>
              <a:tr h="370840">
                <a:tc>
                  <a:txBody>
                    <a:bodyPr/>
                    <a:lstStyle/>
                    <a:p>
                      <a:endParaRPr lang="tr-TR" dirty="0"/>
                    </a:p>
                  </a:txBody>
                  <a:tcPr/>
                </a:tc>
                <a:extLst>
                  <a:ext uri="{0D108BD9-81ED-4DB2-BD59-A6C34878D82A}">
                    <a16:rowId xmlns:a16="http://schemas.microsoft.com/office/drawing/2014/main" val="2114212405"/>
                  </a:ext>
                </a:extLst>
              </a:tr>
              <a:tr h="370840">
                <a:tc>
                  <a:txBody>
                    <a:bodyPr/>
                    <a:lstStyle/>
                    <a:p>
                      <a:endParaRPr lang="tr-TR" dirty="0"/>
                    </a:p>
                  </a:txBody>
                  <a:tcPr/>
                </a:tc>
                <a:extLst>
                  <a:ext uri="{0D108BD9-81ED-4DB2-BD59-A6C34878D82A}">
                    <a16:rowId xmlns:a16="http://schemas.microsoft.com/office/drawing/2014/main" val="2296609968"/>
                  </a:ext>
                </a:extLst>
              </a:tr>
              <a:tr h="370840">
                <a:tc>
                  <a:txBody>
                    <a:bodyPr/>
                    <a:lstStyle/>
                    <a:p>
                      <a:endParaRPr lang="tr-TR" dirty="0"/>
                    </a:p>
                  </a:txBody>
                  <a:tcPr/>
                </a:tc>
                <a:extLst>
                  <a:ext uri="{0D108BD9-81ED-4DB2-BD59-A6C34878D82A}">
                    <a16:rowId xmlns:a16="http://schemas.microsoft.com/office/drawing/2014/main" val="1747736179"/>
                  </a:ext>
                </a:extLst>
              </a:tr>
            </a:tbl>
          </a:graphicData>
        </a:graphic>
      </p:graphicFrame>
      <p:sp>
        <p:nvSpPr>
          <p:cNvPr id="8" name="Metin kutusu 7">
            <a:extLst>
              <a:ext uri="{FF2B5EF4-FFF2-40B4-BE49-F238E27FC236}">
                <a16:creationId xmlns:a16="http://schemas.microsoft.com/office/drawing/2014/main" id="{0293AF3E-4027-4AAE-9952-766CC89E0476}"/>
              </a:ext>
            </a:extLst>
          </p:cNvPr>
          <p:cNvSpPr txBox="1"/>
          <p:nvPr/>
        </p:nvSpPr>
        <p:spPr>
          <a:xfrm>
            <a:off x="1114425" y="6356350"/>
            <a:ext cx="2543175" cy="369332"/>
          </a:xfrm>
          <a:prstGeom prst="rect">
            <a:avLst/>
          </a:prstGeom>
          <a:noFill/>
        </p:spPr>
        <p:txBody>
          <a:bodyPr wrap="square" rtlCol="0">
            <a:spAutoFit/>
          </a:bodyPr>
          <a:lstStyle/>
          <a:p>
            <a:pPr algn="ctr"/>
            <a:r>
              <a:rPr lang="tr-TR" b="1" dirty="0"/>
              <a:t>Ana bellek</a:t>
            </a:r>
          </a:p>
        </p:txBody>
      </p:sp>
      <p:sp>
        <p:nvSpPr>
          <p:cNvPr id="9" name="Metin kutusu 8">
            <a:extLst>
              <a:ext uri="{FF2B5EF4-FFF2-40B4-BE49-F238E27FC236}">
                <a16:creationId xmlns:a16="http://schemas.microsoft.com/office/drawing/2014/main" id="{CD92A782-69EB-4338-81DC-A5101D9C8F83}"/>
              </a:ext>
            </a:extLst>
          </p:cNvPr>
          <p:cNvSpPr txBox="1"/>
          <p:nvPr/>
        </p:nvSpPr>
        <p:spPr>
          <a:xfrm>
            <a:off x="931862" y="2558257"/>
            <a:ext cx="366713" cy="369332"/>
          </a:xfrm>
          <a:prstGeom prst="rect">
            <a:avLst/>
          </a:prstGeom>
          <a:noFill/>
        </p:spPr>
        <p:txBody>
          <a:bodyPr wrap="square" rtlCol="0">
            <a:spAutoFit/>
          </a:bodyPr>
          <a:lstStyle/>
          <a:p>
            <a:r>
              <a:rPr lang="tr-TR" dirty="0"/>
              <a:t>0</a:t>
            </a:r>
          </a:p>
        </p:txBody>
      </p:sp>
      <p:sp>
        <p:nvSpPr>
          <p:cNvPr id="11" name="Metin kutusu 10">
            <a:extLst>
              <a:ext uri="{FF2B5EF4-FFF2-40B4-BE49-F238E27FC236}">
                <a16:creationId xmlns:a16="http://schemas.microsoft.com/office/drawing/2014/main" id="{049AE96E-824C-4028-9821-DCCC357D7706}"/>
              </a:ext>
            </a:extLst>
          </p:cNvPr>
          <p:cNvSpPr txBox="1"/>
          <p:nvPr/>
        </p:nvSpPr>
        <p:spPr>
          <a:xfrm>
            <a:off x="931068" y="2927589"/>
            <a:ext cx="366713" cy="369332"/>
          </a:xfrm>
          <a:prstGeom prst="rect">
            <a:avLst/>
          </a:prstGeom>
          <a:noFill/>
        </p:spPr>
        <p:txBody>
          <a:bodyPr wrap="square" rtlCol="0">
            <a:spAutoFit/>
          </a:bodyPr>
          <a:lstStyle/>
          <a:p>
            <a:r>
              <a:rPr lang="tr-TR" dirty="0"/>
              <a:t>1</a:t>
            </a:r>
          </a:p>
        </p:txBody>
      </p:sp>
      <p:sp>
        <p:nvSpPr>
          <p:cNvPr id="13" name="Metin kutusu 12">
            <a:extLst>
              <a:ext uri="{FF2B5EF4-FFF2-40B4-BE49-F238E27FC236}">
                <a16:creationId xmlns:a16="http://schemas.microsoft.com/office/drawing/2014/main" id="{979099D6-8DCD-4454-8103-5A2256C2B114}"/>
              </a:ext>
            </a:extLst>
          </p:cNvPr>
          <p:cNvSpPr txBox="1"/>
          <p:nvPr/>
        </p:nvSpPr>
        <p:spPr>
          <a:xfrm>
            <a:off x="923130" y="3291642"/>
            <a:ext cx="366713" cy="369332"/>
          </a:xfrm>
          <a:prstGeom prst="rect">
            <a:avLst/>
          </a:prstGeom>
          <a:noFill/>
        </p:spPr>
        <p:txBody>
          <a:bodyPr wrap="square" rtlCol="0">
            <a:spAutoFit/>
          </a:bodyPr>
          <a:lstStyle/>
          <a:p>
            <a:r>
              <a:rPr lang="tr-TR" dirty="0"/>
              <a:t>2</a:t>
            </a:r>
          </a:p>
        </p:txBody>
      </p:sp>
      <p:sp>
        <p:nvSpPr>
          <p:cNvPr id="15" name="Metin kutusu 14">
            <a:extLst>
              <a:ext uri="{FF2B5EF4-FFF2-40B4-BE49-F238E27FC236}">
                <a16:creationId xmlns:a16="http://schemas.microsoft.com/office/drawing/2014/main" id="{54E27F30-A35E-494E-95D6-5EC34F69BAF5}"/>
              </a:ext>
            </a:extLst>
          </p:cNvPr>
          <p:cNvSpPr txBox="1"/>
          <p:nvPr/>
        </p:nvSpPr>
        <p:spPr>
          <a:xfrm>
            <a:off x="923129" y="5889268"/>
            <a:ext cx="366713" cy="369332"/>
          </a:xfrm>
          <a:prstGeom prst="rect">
            <a:avLst/>
          </a:prstGeom>
          <a:noFill/>
        </p:spPr>
        <p:txBody>
          <a:bodyPr wrap="square" rtlCol="0">
            <a:spAutoFit/>
          </a:bodyPr>
          <a:lstStyle/>
          <a:p>
            <a:r>
              <a:rPr lang="tr-TR" dirty="0"/>
              <a:t>N</a:t>
            </a:r>
          </a:p>
        </p:txBody>
      </p:sp>
      <p:graphicFrame>
        <p:nvGraphicFramePr>
          <p:cNvPr id="17" name="Tablo 7">
            <a:extLst>
              <a:ext uri="{FF2B5EF4-FFF2-40B4-BE49-F238E27FC236}">
                <a16:creationId xmlns:a16="http://schemas.microsoft.com/office/drawing/2014/main" id="{1CC6F0B3-C386-45E3-A19E-E052C45D4EFD}"/>
              </a:ext>
            </a:extLst>
          </p:cNvPr>
          <p:cNvGraphicFramePr>
            <a:graphicFrameLocks noGrp="1"/>
          </p:cNvGraphicFramePr>
          <p:nvPr>
            <p:extLst>
              <p:ext uri="{D42A27DB-BD31-4B8C-83A1-F6EECF244321}">
                <p14:modId xmlns:p14="http://schemas.microsoft.com/office/powerpoint/2010/main" val="781556962"/>
              </p:ext>
            </p:extLst>
          </p:nvPr>
        </p:nvGraphicFramePr>
        <p:xfrm>
          <a:off x="3969179" y="2695556"/>
          <a:ext cx="2073275" cy="2926080"/>
        </p:xfrm>
        <a:graphic>
          <a:graphicData uri="http://schemas.openxmlformats.org/drawingml/2006/table">
            <a:tbl>
              <a:tblPr firstRow="1" bandRow="1">
                <a:tableStyleId>{0505E3EF-67EA-436B-97B2-0124C06EBD24}</a:tableStyleId>
              </a:tblPr>
              <a:tblGrid>
                <a:gridCol w="2073275">
                  <a:extLst>
                    <a:ext uri="{9D8B030D-6E8A-4147-A177-3AD203B41FA5}">
                      <a16:colId xmlns:a16="http://schemas.microsoft.com/office/drawing/2014/main" val="3719010146"/>
                    </a:ext>
                  </a:extLst>
                </a:gridCol>
              </a:tblGrid>
              <a:tr h="291706">
                <a:tc>
                  <a:txBody>
                    <a:bodyPr/>
                    <a:lstStyle/>
                    <a:p>
                      <a:endParaRPr lang="tr-TR" dirty="0"/>
                    </a:p>
                  </a:txBody>
                  <a:tcPr/>
                </a:tc>
                <a:extLst>
                  <a:ext uri="{0D108BD9-81ED-4DB2-BD59-A6C34878D82A}">
                    <a16:rowId xmlns:a16="http://schemas.microsoft.com/office/drawing/2014/main" val="129538662"/>
                  </a:ext>
                </a:extLst>
              </a:tr>
              <a:tr h="291706">
                <a:tc>
                  <a:txBody>
                    <a:bodyPr/>
                    <a:lstStyle/>
                    <a:p>
                      <a:endParaRPr lang="tr-TR" dirty="0"/>
                    </a:p>
                  </a:txBody>
                  <a:tcPr/>
                </a:tc>
                <a:extLst>
                  <a:ext uri="{0D108BD9-81ED-4DB2-BD59-A6C34878D82A}">
                    <a16:rowId xmlns:a16="http://schemas.microsoft.com/office/drawing/2014/main" val="3279208414"/>
                  </a:ext>
                </a:extLst>
              </a:tr>
              <a:tr h="291706">
                <a:tc>
                  <a:txBody>
                    <a:bodyPr/>
                    <a:lstStyle/>
                    <a:p>
                      <a:endParaRPr lang="tr-TR" dirty="0"/>
                    </a:p>
                  </a:txBody>
                  <a:tcPr/>
                </a:tc>
                <a:extLst>
                  <a:ext uri="{0D108BD9-81ED-4DB2-BD59-A6C34878D82A}">
                    <a16:rowId xmlns:a16="http://schemas.microsoft.com/office/drawing/2014/main" val="2162778200"/>
                  </a:ext>
                </a:extLst>
              </a:tr>
              <a:tr h="291706">
                <a:tc>
                  <a:txBody>
                    <a:bodyPr/>
                    <a:lstStyle/>
                    <a:p>
                      <a:endParaRPr lang="tr-TR" dirty="0"/>
                    </a:p>
                  </a:txBody>
                  <a:tcPr/>
                </a:tc>
                <a:extLst>
                  <a:ext uri="{0D108BD9-81ED-4DB2-BD59-A6C34878D82A}">
                    <a16:rowId xmlns:a16="http://schemas.microsoft.com/office/drawing/2014/main" val="2392349239"/>
                  </a:ext>
                </a:extLst>
              </a:tr>
              <a:tr h="291706">
                <a:tc>
                  <a:txBody>
                    <a:bodyPr/>
                    <a:lstStyle/>
                    <a:p>
                      <a:endParaRPr lang="tr-TR" dirty="0"/>
                    </a:p>
                  </a:txBody>
                  <a:tcPr/>
                </a:tc>
                <a:extLst>
                  <a:ext uri="{0D108BD9-81ED-4DB2-BD59-A6C34878D82A}">
                    <a16:rowId xmlns:a16="http://schemas.microsoft.com/office/drawing/2014/main" val="2010363449"/>
                  </a:ext>
                </a:extLst>
              </a:tr>
              <a:tr h="291706">
                <a:tc>
                  <a:txBody>
                    <a:bodyPr/>
                    <a:lstStyle/>
                    <a:p>
                      <a:endParaRPr lang="tr-TR" dirty="0"/>
                    </a:p>
                  </a:txBody>
                  <a:tcPr/>
                </a:tc>
                <a:extLst>
                  <a:ext uri="{0D108BD9-81ED-4DB2-BD59-A6C34878D82A}">
                    <a16:rowId xmlns:a16="http://schemas.microsoft.com/office/drawing/2014/main" val="1206362997"/>
                  </a:ext>
                </a:extLst>
              </a:tr>
              <a:tr h="291706">
                <a:tc>
                  <a:txBody>
                    <a:bodyPr/>
                    <a:lstStyle/>
                    <a:p>
                      <a:endParaRPr lang="tr-TR" dirty="0"/>
                    </a:p>
                  </a:txBody>
                  <a:tcPr/>
                </a:tc>
                <a:extLst>
                  <a:ext uri="{0D108BD9-81ED-4DB2-BD59-A6C34878D82A}">
                    <a16:rowId xmlns:a16="http://schemas.microsoft.com/office/drawing/2014/main" val="2756614877"/>
                  </a:ext>
                </a:extLst>
              </a:tr>
              <a:tr h="291706">
                <a:tc>
                  <a:txBody>
                    <a:bodyPr/>
                    <a:lstStyle/>
                    <a:p>
                      <a:endParaRPr lang="tr-TR" dirty="0"/>
                    </a:p>
                  </a:txBody>
                  <a:tcPr/>
                </a:tc>
                <a:extLst>
                  <a:ext uri="{0D108BD9-81ED-4DB2-BD59-A6C34878D82A}">
                    <a16:rowId xmlns:a16="http://schemas.microsoft.com/office/drawing/2014/main" val="3834027642"/>
                  </a:ext>
                </a:extLst>
              </a:tr>
            </a:tbl>
          </a:graphicData>
        </a:graphic>
      </p:graphicFrame>
      <p:sp>
        <p:nvSpPr>
          <p:cNvPr id="19" name="Metin kutusu 18">
            <a:extLst>
              <a:ext uri="{FF2B5EF4-FFF2-40B4-BE49-F238E27FC236}">
                <a16:creationId xmlns:a16="http://schemas.microsoft.com/office/drawing/2014/main" id="{CDE3B9E7-5C77-4B92-BA2A-0927E6D2E570}"/>
              </a:ext>
            </a:extLst>
          </p:cNvPr>
          <p:cNvSpPr txBox="1"/>
          <p:nvPr/>
        </p:nvSpPr>
        <p:spPr>
          <a:xfrm>
            <a:off x="3734228" y="5610682"/>
            <a:ext cx="2543175" cy="369332"/>
          </a:xfrm>
          <a:prstGeom prst="rect">
            <a:avLst/>
          </a:prstGeom>
          <a:noFill/>
        </p:spPr>
        <p:txBody>
          <a:bodyPr wrap="square" rtlCol="0">
            <a:spAutoFit/>
          </a:bodyPr>
          <a:lstStyle/>
          <a:p>
            <a:pPr algn="ctr"/>
            <a:r>
              <a:rPr lang="tr-TR" b="1" dirty="0"/>
              <a:t>Önbellek</a:t>
            </a:r>
          </a:p>
        </p:txBody>
      </p:sp>
      <p:sp>
        <p:nvSpPr>
          <p:cNvPr id="21" name="Metin kutusu 20">
            <a:extLst>
              <a:ext uri="{FF2B5EF4-FFF2-40B4-BE49-F238E27FC236}">
                <a16:creationId xmlns:a16="http://schemas.microsoft.com/office/drawing/2014/main" id="{FCE3D0CC-3E46-4E08-9DC2-4AC72141BA61}"/>
              </a:ext>
            </a:extLst>
          </p:cNvPr>
          <p:cNvSpPr txBox="1"/>
          <p:nvPr/>
        </p:nvSpPr>
        <p:spPr>
          <a:xfrm>
            <a:off x="6046025" y="2690336"/>
            <a:ext cx="366713" cy="369332"/>
          </a:xfrm>
          <a:prstGeom prst="rect">
            <a:avLst/>
          </a:prstGeom>
          <a:noFill/>
        </p:spPr>
        <p:txBody>
          <a:bodyPr wrap="square" rtlCol="0">
            <a:spAutoFit/>
          </a:bodyPr>
          <a:lstStyle/>
          <a:p>
            <a:r>
              <a:rPr lang="tr-TR" dirty="0"/>
              <a:t>0</a:t>
            </a:r>
          </a:p>
        </p:txBody>
      </p:sp>
      <p:sp>
        <p:nvSpPr>
          <p:cNvPr id="23" name="Metin kutusu 22">
            <a:extLst>
              <a:ext uri="{FF2B5EF4-FFF2-40B4-BE49-F238E27FC236}">
                <a16:creationId xmlns:a16="http://schemas.microsoft.com/office/drawing/2014/main" id="{5AE4416D-5A94-4B5A-AC6D-648D67D2967D}"/>
              </a:ext>
            </a:extLst>
          </p:cNvPr>
          <p:cNvSpPr txBox="1"/>
          <p:nvPr/>
        </p:nvSpPr>
        <p:spPr>
          <a:xfrm>
            <a:off x="6045231" y="3059668"/>
            <a:ext cx="366713" cy="369332"/>
          </a:xfrm>
          <a:prstGeom prst="rect">
            <a:avLst/>
          </a:prstGeom>
          <a:noFill/>
        </p:spPr>
        <p:txBody>
          <a:bodyPr wrap="square" rtlCol="0">
            <a:spAutoFit/>
          </a:bodyPr>
          <a:lstStyle/>
          <a:p>
            <a:r>
              <a:rPr lang="tr-TR" dirty="0"/>
              <a:t>1</a:t>
            </a:r>
          </a:p>
        </p:txBody>
      </p:sp>
      <p:sp>
        <p:nvSpPr>
          <p:cNvPr id="24" name="Metin kutusu 23">
            <a:extLst>
              <a:ext uri="{FF2B5EF4-FFF2-40B4-BE49-F238E27FC236}">
                <a16:creationId xmlns:a16="http://schemas.microsoft.com/office/drawing/2014/main" id="{C7FB5737-AE7B-4273-A5DE-B7E7AD624CE1}"/>
              </a:ext>
            </a:extLst>
          </p:cNvPr>
          <p:cNvSpPr txBox="1"/>
          <p:nvPr/>
        </p:nvSpPr>
        <p:spPr>
          <a:xfrm>
            <a:off x="6567310" y="2721153"/>
            <a:ext cx="4581525" cy="3970318"/>
          </a:xfrm>
          <a:prstGeom prst="rect">
            <a:avLst/>
          </a:prstGeom>
          <a:noFill/>
        </p:spPr>
        <p:txBody>
          <a:bodyPr wrap="square" rtlCol="0">
            <a:spAutoFit/>
          </a:bodyPr>
          <a:lstStyle/>
          <a:p>
            <a:r>
              <a:rPr lang="tr-TR" b="1" dirty="0"/>
              <a:t>Önbellek ana bellekteki verinin yalnızca bir kısmını tutabilecek büyüklüktedir.</a:t>
            </a:r>
          </a:p>
          <a:p>
            <a:r>
              <a:rPr lang="tr-TR" dirty="0"/>
              <a:t>Veri yerleştirme yöntemi:</a:t>
            </a:r>
          </a:p>
          <a:p>
            <a:endParaRPr lang="tr-TR" dirty="0"/>
          </a:p>
          <a:p>
            <a:endParaRPr lang="tr-TR" dirty="0"/>
          </a:p>
          <a:p>
            <a:endParaRPr lang="tr-TR" dirty="0"/>
          </a:p>
          <a:p>
            <a:r>
              <a:rPr lang="tr-TR" sz="1800" dirty="0"/>
              <a:t>Önbellek boyutu 2’nin kuvveti ise en anlamsız </a:t>
            </a:r>
            <a:r>
              <a:rPr lang="tr-TR" sz="1800" b="1" i="1" dirty="0"/>
              <a:t>log</a:t>
            </a:r>
            <a:r>
              <a:rPr lang="tr-TR" sz="1800" b="1" i="1" baseline="-25000" dirty="0"/>
              <a:t>2</a:t>
            </a:r>
            <a:r>
              <a:rPr lang="tr-TR" sz="1800" b="1" i="1" dirty="0"/>
              <a:t>(önbellek boyutu)</a:t>
            </a:r>
            <a:r>
              <a:rPr lang="tr-TR" sz="1800" dirty="0"/>
              <a:t> biti önbellekte adresleme için kullanabiliriz.</a:t>
            </a:r>
          </a:p>
          <a:p>
            <a:endParaRPr lang="tr-TR" dirty="0"/>
          </a:p>
          <a:p>
            <a:r>
              <a:rPr lang="tr-TR" sz="1800" dirty="0"/>
              <a:t>Önbellek Boyutu = 8,  log</a:t>
            </a:r>
            <a:r>
              <a:rPr lang="tr-TR" sz="1800" baseline="-25000" dirty="0"/>
              <a:t>2</a:t>
            </a:r>
            <a:r>
              <a:rPr lang="tr-TR" sz="1800" dirty="0"/>
              <a:t>8= 3</a:t>
            </a:r>
          </a:p>
          <a:p>
            <a:r>
              <a:rPr lang="tr-TR" dirty="0"/>
              <a:t>Adres</a:t>
            </a:r>
            <a:r>
              <a:rPr lang="tr-TR" baseline="-25000" dirty="0"/>
              <a:t>1</a:t>
            </a:r>
            <a:r>
              <a:rPr lang="tr-TR" dirty="0"/>
              <a:t> = 1 = 00</a:t>
            </a:r>
            <a:r>
              <a:rPr lang="tr-TR" b="1" dirty="0">
                <a:solidFill>
                  <a:schemeClr val="accent6">
                    <a:lumMod val="75000"/>
                  </a:schemeClr>
                </a:solidFill>
              </a:rPr>
              <a:t>001</a:t>
            </a:r>
          </a:p>
          <a:p>
            <a:r>
              <a:rPr lang="tr-TR" sz="1800" dirty="0"/>
              <a:t>Adres</a:t>
            </a:r>
            <a:r>
              <a:rPr lang="tr-TR" sz="1800" baseline="-25000" dirty="0"/>
              <a:t>2</a:t>
            </a:r>
            <a:r>
              <a:rPr lang="tr-TR" sz="1800" dirty="0"/>
              <a:t> = 9 = 01</a:t>
            </a:r>
            <a:r>
              <a:rPr lang="tr-TR" sz="1800" b="1" dirty="0">
                <a:solidFill>
                  <a:schemeClr val="accent6">
                    <a:lumMod val="75000"/>
                  </a:schemeClr>
                </a:solidFill>
              </a:rPr>
              <a:t>001</a:t>
            </a:r>
          </a:p>
          <a:p>
            <a:endParaRPr lang="tr-TR" dirty="0"/>
          </a:p>
        </p:txBody>
      </p:sp>
      <p:sp>
        <p:nvSpPr>
          <p:cNvPr id="26" name="Metin kutusu 25">
            <a:extLst>
              <a:ext uri="{FF2B5EF4-FFF2-40B4-BE49-F238E27FC236}">
                <a16:creationId xmlns:a16="http://schemas.microsoft.com/office/drawing/2014/main" id="{893FBF2F-48D5-4F6C-B28D-8A23B4198A34}"/>
              </a:ext>
            </a:extLst>
          </p:cNvPr>
          <p:cNvSpPr txBox="1"/>
          <p:nvPr/>
        </p:nvSpPr>
        <p:spPr>
          <a:xfrm>
            <a:off x="6045231" y="3434220"/>
            <a:ext cx="366713" cy="369332"/>
          </a:xfrm>
          <a:prstGeom prst="rect">
            <a:avLst/>
          </a:prstGeom>
          <a:noFill/>
        </p:spPr>
        <p:txBody>
          <a:bodyPr wrap="square" rtlCol="0">
            <a:spAutoFit/>
          </a:bodyPr>
          <a:lstStyle/>
          <a:p>
            <a:r>
              <a:rPr lang="tr-TR" dirty="0"/>
              <a:t>2</a:t>
            </a:r>
          </a:p>
        </p:txBody>
      </p:sp>
      <p:sp>
        <p:nvSpPr>
          <p:cNvPr id="28" name="Metin kutusu 27">
            <a:extLst>
              <a:ext uri="{FF2B5EF4-FFF2-40B4-BE49-F238E27FC236}">
                <a16:creationId xmlns:a16="http://schemas.microsoft.com/office/drawing/2014/main" id="{AB814C08-06E7-4CB5-B53A-72D5BA40B306}"/>
              </a:ext>
            </a:extLst>
          </p:cNvPr>
          <p:cNvSpPr txBox="1"/>
          <p:nvPr/>
        </p:nvSpPr>
        <p:spPr>
          <a:xfrm>
            <a:off x="6069044" y="3793112"/>
            <a:ext cx="366713" cy="369332"/>
          </a:xfrm>
          <a:prstGeom prst="rect">
            <a:avLst/>
          </a:prstGeom>
          <a:noFill/>
        </p:spPr>
        <p:txBody>
          <a:bodyPr wrap="square" rtlCol="0">
            <a:spAutoFit/>
          </a:bodyPr>
          <a:lstStyle/>
          <a:p>
            <a:r>
              <a:rPr lang="tr-TR" dirty="0"/>
              <a:t>3</a:t>
            </a:r>
          </a:p>
        </p:txBody>
      </p:sp>
      <p:sp>
        <p:nvSpPr>
          <p:cNvPr id="30" name="Metin kutusu 29">
            <a:extLst>
              <a:ext uri="{FF2B5EF4-FFF2-40B4-BE49-F238E27FC236}">
                <a16:creationId xmlns:a16="http://schemas.microsoft.com/office/drawing/2014/main" id="{4ACF9C5E-9165-4951-8521-6D11AFB5AE0B}"/>
              </a:ext>
            </a:extLst>
          </p:cNvPr>
          <p:cNvSpPr txBox="1"/>
          <p:nvPr/>
        </p:nvSpPr>
        <p:spPr>
          <a:xfrm>
            <a:off x="6068281" y="4167664"/>
            <a:ext cx="366713" cy="369332"/>
          </a:xfrm>
          <a:prstGeom prst="rect">
            <a:avLst/>
          </a:prstGeom>
          <a:noFill/>
        </p:spPr>
        <p:txBody>
          <a:bodyPr wrap="square" rtlCol="0">
            <a:spAutoFit/>
          </a:bodyPr>
          <a:lstStyle/>
          <a:p>
            <a:r>
              <a:rPr lang="tr-TR" dirty="0"/>
              <a:t>4</a:t>
            </a:r>
          </a:p>
        </p:txBody>
      </p:sp>
      <p:sp>
        <p:nvSpPr>
          <p:cNvPr id="32" name="Metin kutusu 31">
            <a:extLst>
              <a:ext uri="{FF2B5EF4-FFF2-40B4-BE49-F238E27FC236}">
                <a16:creationId xmlns:a16="http://schemas.microsoft.com/office/drawing/2014/main" id="{05563767-EB0D-480B-A3F2-30AAC91587D4}"/>
              </a:ext>
            </a:extLst>
          </p:cNvPr>
          <p:cNvSpPr txBox="1"/>
          <p:nvPr/>
        </p:nvSpPr>
        <p:spPr>
          <a:xfrm>
            <a:off x="6067518" y="4526556"/>
            <a:ext cx="366713" cy="369332"/>
          </a:xfrm>
          <a:prstGeom prst="rect">
            <a:avLst/>
          </a:prstGeom>
          <a:noFill/>
        </p:spPr>
        <p:txBody>
          <a:bodyPr wrap="square" rtlCol="0">
            <a:spAutoFit/>
          </a:bodyPr>
          <a:lstStyle/>
          <a:p>
            <a:r>
              <a:rPr lang="tr-TR" dirty="0"/>
              <a:t>5</a:t>
            </a:r>
          </a:p>
        </p:txBody>
      </p:sp>
      <p:sp>
        <p:nvSpPr>
          <p:cNvPr id="34" name="Metin kutusu 33">
            <a:extLst>
              <a:ext uri="{FF2B5EF4-FFF2-40B4-BE49-F238E27FC236}">
                <a16:creationId xmlns:a16="http://schemas.microsoft.com/office/drawing/2014/main" id="{53964A5C-E568-4CC1-A2F9-998F7AD732C6}"/>
              </a:ext>
            </a:extLst>
          </p:cNvPr>
          <p:cNvSpPr txBox="1"/>
          <p:nvPr/>
        </p:nvSpPr>
        <p:spPr>
          <a:xfrm>
            <a:off x="6067518" y="4900465"/>
            <a:ext cx="366713" cy="369332"/>
          </a:xfrm>
          <a:prstGeom prst="rect">
            <a:avLst/>
          </a:prstGeom>
          <a:noFill/>
        </p:spPr>
        <p:txBody>
          <a:bodyPr wrap="square" rtlCol="0">
            <a:spAutoFit/>
          </a:bodyPr>
          <a:lstStyle/>
          <a:p>
            <a:r>
              <a:rPr lang="tr-TR" dirty="0"/>
              <a:t>6</a:t>
            </a:r>
          </a:p>
        </p:txBody>
      </p:sp>
      <p:sp>
        <p:nvSpPr>
          <p:cNvPr id="36" name="Metin kutusu 35">
            <a:extLst>
              <a:ext uri="{FF2B5EF4-FFF2-40B4-BE49-F238E27FC236}">
                <a16:creationId xmlns:a16="http://schemas.microsoft.com/office/drawing/2014/main" id="{0AACEDB9-D900-4C24-A8C4-5F352C3B0554}"/>
              </a:ext>
            </a:extLst>
          </p:cNvPr>
          <p:cNvSpPr txBox="1"/>
          <p:nvPr/>
        </p:nvSpPr>
        <p:spPr>
          <a:xfrm>
            <a:off x="6067518" y="5260000"/>
            <a:ext cx="366713" cy="369332"/>
          </a:xfrm>
          <a:prstGeom prst="rect">
            <a:avLst/>
          </a:prstGeom>
          <a:noFill/>
        </p:spPr>
        <p:txBody>
          <a:bodyPr wrap="square" rtlCol="0">
            <a:spAutoFit/>
          </a:bodyPr>
          <a:lstStyle/>
          <a:p>
            <a:r>
              <a:rPr lang="tr-TR" dirty="0"/>
              <a:t>7</a:t>
            </a:r>
          </a:p>
        </p:txBody>
      </p:sp>
      <p:sp>
        <p:nvSpPr>
          <p:cNvPr id="38" name="Metin kutusu 37">
            <a:extLst>
              <a:ext uri="{FF2B5EF4-FFF2-40B4-BE49-F238E27FC236}">
                <a16:creationId xmlns:a16="http://schemas.microsoft.com/office/drawing/2014/main" id="{5A85137D-4226-4903-8F11-87F5DB65DF07}"/>
              </a:ext>
            </a:extLst>
          </p:cNvPr>
          <p:cNvSpPr txBox="1"/>
          <p:nvPr/>
        </p:nvSpPr>
        <p:spPr>
          <a:xfrm>
            <a:off x="905272" y="4054317"/>
            <a:ext cx="366713" cy="369332"/>
          </a:xfrm>
          <a:prstGeom prst="rect">
            <a:avLst/>
          </a:prstGeom>
          <a:noFill/>
        </p:spPr>
        <p:txBody>
          <a:bodyPr wrap="square" rtlCol="0">
            <a:spAutoFit/>
          </a:bodyPr>
          <a:lstStyle/>
          <a:p>
            <a:r>
              <a:rPr lang="tr-TR" dirty="0"/>
              <a:t>8</a:t>
            </a:r>
          </a:p>
        </p:txBody>
      </p:sp>
      <p:sp>
        <p:nvSpPr>
          <p:cNvPr id="40" name="Metin kutusu 39">
            <a:extLst>
              <a:ext uri="{FF2B5EF4-FFF2-40B4-BE49-F238E27FC236}">
                <a16:creationId xmlns:a16="http://schemas.microsoft.com/office/drawing/2014/main" id="{80AA2217-98A3-4AC3-A663-29549DBF5343}"/>
              </a:ext>
            </a:extLst>
          </p:cNvPr>
          <p:cNvSpPr txBox="1"/>
          <p:nvPr/>
        </p:nvSpPr>
        <p:spPr>
          <a:xfrm>
            <a:off x="905271" y="4417991"/>
            <a:ext cx="366713" cy="369332"/>
          </a:xfrm>
          <a:prstGeom prst="rect">
            <a:avLst/>
          </a:prstGeom>
          <a:noFill/>
        </p:spPr>
        <p:txBody>
          <a:bodyPr wrap="square" rtlCol="0">
            <a:spAutoFit/>
          </a:bodyPr>
          <a:lstStyle/>
          <a:p>
            <a:r>
              <a:rPr lang="tr-TR" dirty="0"/>
              <a:t>9</a:t>
            </a:r>
          </a:p>
        </p:txBody>
      </p:sp>
      <p:cxnSp>
        <p:nvCxnSpPr>
          <p:cNvPr id="42" name="Düz Ok Bağlayıcısı 41">
            <a:extLst>
              <a:ext uri="{FF2B5EF4-FFF2-40B4-BE49-F238E27FC236}">
                <a16:creationId xmlns:a16="http://schemas.microsoft.com/office/drawing/2014/main" id="{3D86EABD-B799-407B-B1BF-EE4EBBD3D03C}"/>
              </a:ext>
            </a:extLst>
          </p:cNvPr>
          <p:cNvCxnSpPr/>
          <p:nvPr/>
        </p:nvCxnSpPr>
        <p:spPr>
          <a:xfrm>
            <a:off x="3369683" y="2779309"/>
            <a:ext cx="595925" cy="130996"/>
          </a:xfrm>
          <a:prstGeom prst="straightConnector1">
            <a:avLst/>
          </a:prstGeom>
          <a:ln w="190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Düz Ok Bağlayıcısı 42">
            <a:extLst>
              <a:ext uri="{FF2B5EF4-FFF2-40B4-BE49-F238E27FC236}">
                <a16:creationId xmlns:a16="http://schemas.microsoft.com/office/drawing/2014/main" id="{67745104-4B83-4FAC-BF5D-EE407CD4AD20}"/>
              </a:ext>
            </a:extLst>
          </p:cNvPr>
          <p:cNvCxnSpPr/>
          <p:nvPr/>
        </p:nvCxnSpPr>
        <p:spPr>
          <a:xfrm>
            <a:off x="3369683" y="3131357"/>
            <a:ext cx="595925" cy="130996"/>
          </a:xfrm>
          <a:prstGeom prst="straightConnector1">
            <a:avLst/>
          </a:prstGeom>
          <a:ln w="190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Düz Ok Bağlayıcısı 43">
            <a:extLst>
              <a:ext uri="{FF2B5EF4-FFF2-40B4-BE49-F238E27FC236}">
                <a16:creationId xmlns:a16="http://schemas.microsoft.com/office/drawing/2014/main" id="{784DC260-7631-49F5-8243-26FFD754B877}"/>
              </a:ext>
            </a:extLst>
          </p:cNvPr>
          <p:cNvCxnSpPr/>
          <p:nvPr/>
        </p:nvCxnSpPr>
        <p:spPr>
          <a:xfrm>
            <a:off x="3379910" y="3483405"/>
            <a:ext cx="595925" cy="130996"/>
          </a:xfrm>
          <a:prstGeom prst="straightConnector1">
            <a:avLst/>
          </a:prstGeom>
          <a:ln w="1905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Düz Ok Bağlayıcısı 44">
            <a:extLst>
              <a:ext uri="{FF2B5EF4-FFF2-40B4-BE49-F238E27FC236}">
                <a16:creationId xmlns:a16="http://schemas.microsoft.com/office/drawing/2014/main" id="{C2C5186A-2DFE-45D9-8D9E-E10E117639C2}"/>
              </a:ext>
            </a:extLst>
          </p:cNvPr>
          <p:cNvCxnSpPr>
            <a:cxnSpLocks/>
          </p:cNvCxnSpPr>
          <p:nvPr/>
        </p:nvCxnSpPr>
        <p:spPr>
          <a:xfrm flipV="1">
            <a:off x="3362082" y="2951970"/>
            <a:ext cx="599037" cy="132949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Metin kutusu 47">
            <a:extLst>
              <a:ext uri="{FF2B5EF4-FFF2-40B4-BE49-F238E27FC236}">
                <a16:creationId xmlns:a16="http://schemas.microsoft.com/office/drawing/2014/main" id="{4A2A3326-A2E1-40E2-B44C-D6455792DAEE}"/>
              </a:ext>
            </a:extLst>
          </p:cNvPr>
          <p:cNvSpPr txBox="1"/>
          <p:nvPr/>
        </p:nvSpPr>
        <p:spPr>
          <a:xfrm>
            <a:off x="5911872" y="3788450"/>
            <a:ext cx="6138862" cy="369332"/>
          </a:xfrm>
          <a:prstGeom prst="rect">
            <a:avLst/>
          </a:prstGeom>
          <a:noFill/>
        </p:spPr>
        <p:txBody>
          <a:bodyPr wrap="square">
            <a:spAutoFit/>
          </a:bodyPr>
          <a:lstStyle/>
          <a:p>
            <a:pPr algn="ctr">
              <a:spcBef>
                <a:spcPts val="600"/>
              </a:spcBef>
              <a:spcAft>
                <a:spcPts val="600"/>
              </a:spcAft>
            </a:pPr>
            <a:r>
              <a:rPr lang="tr-TR" sz="1800" b="1" dirty="0">
                <a:effectLst/>
                <a:latin typeface="Book Antiqua" panose="02040602050305030304" pitchFamily="18" charset="0"/>
                <a:ea typeface="Times New Roman" panose="02020603050405020304" pitchFamily="18" charset="0"/>
                <a:cs typeface="Arial" panose="020B0604020202020204" pitchFamily="34" charset="0"/>
              </a:rPr>
              <a:t>Adres = [Veri adresi] </a:t>
            </a:r>
            <a:r>
              <a:rPr lang="tr-TR" sz="1800" b="1" dirty="0" err="1">
                <a:effectLst/>
                <a:latin typeface="Book Antiqua" panose="02040602050305030304" pitchFamily="18" charset="0"/>
                <a:ea typeface="Times New Roman" panose="02020603050405020304" pitchFamily="18" charset="0"/>
                <a:cs typeface="Arial" panose="020B0604020202020204" pitchFamily="34" charset="0"/>
              </a:rPr>
              <a:t>mod</a:t>
            </a:r>
            <a:r>
              <a:rPr lang="tr-TR" sz="1800" b="1" dirty="0">
                <a:effectLst/>
                <a:latin typeface="Book Antiqua" panose="02040602050305030304" pitchFamily="18" charset="0"/>
                <a:ea typeface="Times New Roman" panose="02020603050405020304" pitchFamily="18" charset="0"/>
                <a:cs typeface="Arial" panose="020B0604020202020204" pitchFamily="34" charset="0"/>
              </a:rPr>
              <a:t> [Önbellek boyutu]</a:t>
            </a:r>
            <a:endParaRPr lang="tr-TR" sz="1800" b="1" dirty="0">
              <a:effectLst/>
              <a:latin typeface="Book Antiqua" panose="02040602050305030304" pitchFamily="18" charset="0"/>
              <a:ea typeface="Times New Roman" panose="02020603050405020304" pitchFamily="18" charset="0"/>
              <a:cs typeface="Times New Roman" panose="02020603050405020304" pitchFamily="18" charset="0"/>
            </a:endParaRPr>
          </a:p>
        </p:txBody>
      </p:sp>
      <p:cxnSp>
        <p:nvCxnSpPr>
          <p:cNvPr id="49" name="Düz Ok Bağlayıcısı 48">
            <a:extLst>
              <a:ext uri="{FF2B5EF4-FFF2-40B4-BE49-F238E27FC236}">
                <a16:creationId xmlns:a16="http://schemas.microsoft.com/office/drawing/2014/main" id="{82DC10EE-D7A6-4CAD-BE67-6CDF8DB8C3F6}"/>
              </a:ext>
            </a:extLst>
          </p:cNvPr>
          <p:cNvCxnSpPr>
            <a:cxnSpLocks/>
          </p:cNvCxnSpPr>
          <p:nvPr/>
        </p:nvCxnSpPr>
        <p:spPr>
          <a:xfrm flipV="1">
            <a:off x="3369348" y="3304018"/>
            <a:ext cx="599037" cy="132949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2" name="Sağ Ayraç 51">
            <a:extLst>
              <a:ext uri="{FF2B5EF4-FFF2-40B4-BE49-F238E27FC236}">
                <a16:creationId xmlns:a16="http://schemas.microsoft.com/office/drawing/2014/main" id="{E192D301-E2CB-4029-9792-265FD5C47E10}"/>
              </a:ext>
            </a:extLst>
          </p:cNvPr>
          <p:cNvSpPr/>
          <p:nvPr/>
        </p:nvSpPr>
        <p:spPr>
          <a:xfrm>
            <a:off x="8610600" y="5765958"/>
            <a:ext cx="179711" cy="615951"/>
          </a:xfrm>
          <a:prstGeom prst="rightBrace">
            <a:avLst>
              <a:gd name="adj1" fmla="val 183728"/>
              <a:gd name="adj2" fmla="val 50000"/>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53" name="Metin kutusu 52">
            <a:extLst>
              <a:ext uri="{FF2B5EF4-FFF2-40B4-BE49-F238E27FC236}">
                <a16:creationId xmlns:a16="http://schemas.microsoft.com/office/drawing/2014/main" id="{64813A13-DABD-4D4A-86EC-3B9B9D21637F}"/>
              </a:ext>
            </a:extLst>
          </p:cNvPr>
          <p:cNvSpPr txBox="1"/>
          <p:nvPr/>
        </p:nvSpPr>
        <p:spPr>
          <a:xfrm>
            <a:off x="8993407" y="5795348"/>
            <a:ext cx="2445335" cy="646331"/>
          </a:xfrm>
          <a:prstGeom prst="rect">
            <a:avLst/>
          </a:prstGeom>
          <a:noFill/>
        </p:spPr>
        <p:txBody>
          <a:bodyPr wrap="square" rtlCol="0">
            <a:spAutoFit/>
          </a:bodyPr>
          <a:lstStyle/>
          <a:p>
            <a:r>
              <a:rPr lang="tr-TR" dirty="0"/>
              <a:t>İkisi de 001 yani 1’e yazılır.</a:t>
            </a:r>
          </a:p>
        </p:txBody>
      </p:sp>
    </p:spTree>
    <p:extLst>
      <p:ext uri="{BB962C8B-B14F-4D97-AF65-F5344CB8AC3E}">
        <p14:creationId xmlns:p14="http://schemas.microsoft.com/office/powerpoint/2010/main" val="365191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4">
                                            <p:txEl>
                                              <p:pRg st="7" end="7"/>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4">
                                            <p:txEl>
                                              <p:pRg st="9" end="9"/>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15" grpId="0"/>
      <p:bldP spid="19" grpId="0"/>
      <p:bldP spid="21" grpId="0"/>
      <p:bldP spid="23" grpId="0"/>
      <p:bldP spid="26" grpId="0"/>
      <p:bldP spid="28" grpId="0"/>
      <p:bldP spid="30" grpId="0"/>
      <p:bldP spid="32" grpId="0"/>
      <p:bldP spid="34" grpId="0"/>
      <p:bldP spid="36" grpId="0"/>
      <p:bldP spid="38" grpId="0"/>
      <p:bldP spid="40" grpId="0"/>
      <p:bldP spid="48" grpId="0"/>
      <p:bldP spid="52" grpId="0" animBg="1"/>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E7357B-599E-4F72-AE42-EAB9EF4B7E39}"/>
              </a:ext>
            </a:extLst>
          </p:cNvPr>
          <p:cNvSpPr>
            <a:spLocks noGrp="1"/>
          </p:cNvSpPr>
          <p:nvPr>
            <p:ph type="title"/>
          </p:nvPr>
        </p:nvSpPr>
        <p:spPr/>
        <p:txBody>
          <a:bodyPr/>
          <a:lstStyle/>
          <a:p>
            <a:r>
              <a:rPr lang="tr-TR" dirty="0"/>
              <a:t>Doğrudan Eşlemeli Önbellek</a:t>
            </a:r>
          </a:p>
        </p:txBody>
      </p:sp>
      <p:sp>
        <p:nvSpPr>
          <p:cNvPr id="3" name="İçerik Yer Tutucusu 2">
            <a:extLst>
              <a:ext uri="{FF2B5EF4-FFF2-40B4-BE49-F238E27FC236}">
                <a16:creationId xmlns:a16="http://schemas.microsoft.com/office/drawing/2014/main" id="{B8EFEA29-9F11-461D-B7C2-802F7DC54637}"/>
              </a:ext>
            </a:extLst>
          </p:cNvPr>
          <p:cNvSpPr>
            <a:spLocks noGrp="1"/>
          </p:cNvSpPr>
          <p:nvPr>
            <p:ph idx="1"/>
          </p:nvPr>
        </p:nvSpPr>
        <p:spPr/>
        <p:txBody>
          <a:bodyPr/>
          <a:lstStyle/>
          <a:p>
            <a:pPr marL="0" indent="0">
              <a:buNone/>
            </a:pPr>
            <a:r>
              <a:rPr lang="tr-TR" sz="2800" dirty="0"/>
              <a:t>Önbellek Boyutu = 8,  log</a:t>
            </a:r>
            <a:r>
              <a:rPr lang="tr-TR" sz="2800" baseline="-25000" dirty="0"/>
              <a:t>2</a:t>
            </a:r>
            <a:r>
              <a:rPr lang="tr-TR" sz="2800" dirty="0"/>
              <a:t>8= 3</a:t>
            </a:r>
          </a:p>
          <a:p>
            <a:r>
              <a:rPr lang="tr-TR" dirty="0"/>
              <a:t>Adres</a:t>
            </a:r>
            <a:r>
              <a:rPr lang="tr-TR" baseline="-25000" dirty="0"/>
              <a:t>1</a:t>
            </a:r>
            <a:r>
              <a:rPr lang="tr-TR" dirty="0"/>
              <a:t> = 1 = 00</a:t>
            </a:r>
            <a:r>
              <a:rPr lang="tr-TR" b="1" dirty="0">
                <a:solidFill>
                  <a:schemeClr val="accent6">
                    <a:lumMod val="75000"/>
                  </a:schemeClr>
                </a:solidFill>
              </a:rPr>
              <a:t>001</a:t>
            </a:r>
          </a:p>
          <a:p>
            <a:r>
              <a:rPr lang="tr-TR" sz="2800" dirty="0"/>
              <a:t>Adres</a:t>
            </a:r>
            <a:r>
              <a:rPr lang="tr-TR" sz="2800" baseline="-25000" dirty="0"/>
              <a:t>2</a:t>
            </a:r>
            <a:r>
              <a:rPr lang="tr-TR" sz="2800" dirty="0"/>
              <a:t> = 9 = 01</a:t>
            </a:r>
            <a:r>
              <a:rPr lang="tr-TR" sz="2800" b="1" dirty="0">
                <a:solidFill>
                  <a:schemeClr val="accent6">
                    <a:lumMod val="75000"/>
                  </a:schemeClr>
                </a:solidFill>
              </a:rPr>
              <a:t>001</a:t>
            </a:r>
          </a:p>
          <a:p>
            <a:pPr marL="0" indent="0">
              <a:buNone/>
            </a:pPr>
            <a:r>
              <a:rPr lang="tr-TR" dirty="0"/>
              <a:t>Önbellekte hangi verinin bulunduğunu anlamak için </a:t>
            </a:r>
            <a:r>
              <a:rPr lang="tr-TR" b="1" dirty="0"/>
              <a:t>etiket </a:t>
            </a:r>
            <a:r>
              <a:rPr lang="tr-TR" dirty="0"/>
              <a:t>(-</a:t>
            </a:r>
            <a:r>
              <a:rPr lang="tr-TR" dirty="0" err="1"/>
              <a:t>ing.</a:t>
            </a:r>
            <a:r>
              <a:rPr lang="tr-TR" dirty="0"/>
              <a:t> </a:t>
            </a:r>
            <a:r>
              <a:rPr lang="tr-TR" dirty="0" err="1"/>
              <a:t>tag</a:t>
            </a:r>
            <a:r>
              <a:rPr lang="tr-TR" dirty="0"/>
              <a:t>) alanı kullanılır.</a:t>
            </a:r>
            <a:endParaRPr lang="tr-TR" b="1" dirty="0"/>
          </a:p>
          <a:p>
            <a:pPr marL="0" indent="0">
              <a:buNone/>
            </a:pPr>
            <a:endParaRPr lang="tr-TR" dirty="0"/>
          </a:p>
        </p:txBody>
      </p:sp>
      <p:sp>
        <p:nvSpPr>
          <p:cNvPr id="4" name="Slayt Numarası Yer Tutucusu 3">
            <a:extLst>
              <a:ext uri="{FF2B5EF4-FFF2-40B4-BE49-F238E27FC236}">
                <a16:creationId xmlns:a16="http://schemas.microsoft.com/office/drawing/2014/main" id="{0FECA638-2346-48C9-B3A3-49A2F298DEC5}"/>
              </a:ext>
            </a:extLst>
          </p:cNvPr>
          <p:cNvSpPr>
            <a:spLocks noGrp="1"/>
          </p:cNvSpPr>
          <p:nvPr>
            <p:ph type="sldNum" sz="quarter" idx="12"/>
          </p:nvPr>
        </p:nvSpPr>
        <p:spPr/>
        <p:txBody>
          <a:bodyPr/>
          <a:lstStyle/>
          <a:p>
            <a:fld id="{320A84BC-3F9E-4B08-9743-FC4E27FA5126}" type="slidenum">
              <a:rPr lang="tr-TR" smtClean="0"/>
              <a:t>8</a:t>
            </a:fld>
            <a:endParaRPr lang="tr-TR"/>
          </a:p>
        </p:txBody>
      </p:sp>
      <p:sp>
        <p:nvSpPr>
          <p:cNvPr id="8" name="Sağ Ayraç 7">
            <a:extLst>
              <a:ext uri="{FF2B5EF4-FFF2-40B4-BE49-F238E27FC236}">
                <a16:creationId xmlns:a16="http://schemas.microsoft.com/office/drawing/2014/main" id="{780187C5-B398-43C4-9839-B62ADDC048CE}"/>
              </a:ext>
            </a:extLst>
          </p:cNvPr>
          <p:cNvSpPr/>
          <p:nvPr/>
        </p:nvSpPr>
        <p:spPr>
          <a:xfrm>
            <a:off x="3562350" y="1755635"/>
            <a:ext cx="255912" cy="987267"/>
          </a:xfrm>
          <a:prstGeom prst="rightBrace">
            <a:avLst>
              <a:gd name="adj1" fmla="val 183728"/>
              <a:gd name="adj2" fmla="val 50000"/>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0" name="Metin kutusu 9">
            <a:extLst>
              <a:ext uri="{FF2B5EF4-FFF2-40B4-BE49-F238E27FC236}">
                <a16:creationId xmlns:a16="http://schemas.microsoft.com/office/drawing/2014/main" id="{72B70157-6E21-4038-8ED3-D59DD627B5A5}"/>
              </a:ext>
            </a:extLst>
          </p:cNvPr>
          <p:cNvSpPr txBox="1"/>
          <p:nvPr/>
        </p:nvSpPr>
        <p:spPr>
          <a:xfrm>
            <a:off x="4029076" y="1833769"/>
            <a:ext cx="2447142" cy="830997"/>
          </a:xfrm>
          <a:prstGeom prst="rect">
            <a:avLst/>
          </a:prstGeom>
          <a:noFill/>
        </p:spPr>
        <p:txBody>
          <a:bodyPr wrap="square" rtlCol="0">
            <a:spAutoFit/>
          </a:bodyPr>
          <a:lstStyle/>
          <a:p>
            <a:r>
              <a:rPr lang="tr-TR" sz="2400" dirty="0"/>
              <a:t>İkisi de aynı yere yazılır.</a:t>
            </a:r>
          </a:p>
        </p:txBody>
      </p:sp>
      <p:sp>
        <p:nvSpPr>
          <p:cNvPr id="12" name="Dikdörtgen: Köşeleri Yuvarlatılmış 11">
            <a:extLst>
              <a:ext uri="{FF2B5EF4-FFF2-40B4-BE49-F238E27FC236}">
                <a16:creationId xmlns:a16="http://schemas.microsoft.com/office/drawing/2014/main" id="{1143C5B1-894F-406C-A4AA-EB69D53B7659}"/>
              </a:ext>
            </a:extLst>
          </p:cNvPr>
          <p:cNvSpPr/>
          <p:nvPr/>
        </p:nvSpPr>
        <p:spPr>
          <a:xfrm>
            <a:off x="6158580" y="1654382"/>
            <a:ext cx="5438775" cy="942676"/>
          </a:xfrm>
          <a:prstGeom prst="roundRect">
            <a:avLst>
              <a:gd name="adj" fmla="val 50000"/>
            </a:avLst>
          </a:prstGeom>
          <a:solidFill>
            <a:schemeClr val="bg2">
              <a:lumMod val="50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400" dirty="0"/>
              <a:t>Önbellekte hangi verinin bulunduğunu nasıl anlayabiliriz?</a:t>
            </a:r>
          </a:p>
        </p:txBody>
      </p:sp>
      <p:graphicFrame>
        <p:nvGraphicFramePr>
          <p:cNvPr id="14" name="Tablo 7">
            <a:extLst>
              <a:ext uri="{FF2B5EF4-FFF2-40B4-BE49-F238E27FC236}">
                <a16:creationId xmlns:a16="http://schemas.microsoft.com/office/drawing/2014/main" id="{41338412-0BE2-4647-A896-1E4FC8C23A81}"/>
              </a:ext>
            </a:extLst>
          </p:cNvPr>
          <p:cNvGraphicFramePr>
            <a:graphicFrameLocks noGrp="1"/>
          </p:cNvGraphicFramePr>
          <p:nvPr>
            <p:extLst>
              <p:ext uri="{D42A27DB-BD31-4B8C-83A1-F6EECF244321}">
                <p14:modId xmlns:p14="http://schemas.microsoft.com/office/powerpoint/2010/main" val="2447996688"/>
              </p:ext>
            </p:extLst>
          </p:nvPr>
        </p:nvGraphicFramePr>
        <p:xfrm>
          <a:off x="4726945" y="3570553"/>
          <a:ext cx="2073276" cy="2926080"/>
        </p:xfrm>
        <a:graphic>
          <a:graphicData uri="http://schemas.openxmlformats.org/drawingml/2006/table">
            <a:tbl>
              <a:tblPr firstRow="1" bandRow="1">
                <a:tableStyleId>{0505E3EF-67EA-436B-97B2-0124C06EBD24}</a:tableStyleId>
              </a:tblPr>
              <a:tblGrid>
                <a:gridCol w="536146">
                  <a:extLst>
                    <a:ext uri="{9D8B030D-6E8A-4147-A177-3AD203B41FA5}">
                      <a16:colId xmlns:a16="http://schemas.microsoft.com/office/drawing/2014/main" val="288280332"/>
                    </a:ext>
                  </a:extLst>
                </a:gridCol>
                <a:gridCol w="1537130">
                  <a:extLst>
                    <a:ext uri="{9D8B030D-6E8A-4147-A177-3AD203B41FA5}">
                      <a16:colId xmlns:a16="http://schemas.microsoft.com/office/drawing/2014/main" val="3719010146"/>
                    </a:ext>
                  </a:extLst>
                </a:gridCol>
              </a:tblGrid>
              <a:tr h="291706">
                <a:tc>
                  <a:txBody>
                    <a:bodyPr/>
                    <a:lstStyle/>
                    <a:p>
                      <a:endParaRPr lang="tr-TR" dirty="0"/>
                    </a:p>
                  </a:txBody>
                  <a:tcPr/>
                </a:tc>
                <a:tc>
                  <a:txBody>
                    <a:bodyPr/>
                    <a:lstStyle/>
                    <a:p>
                      <a:endParaRPr lang="tr-TR" dirty="0"/>
                    </a:p>
                  </a:txBody>
                  <a:tcPr/>
                </a:tc>
                <a:extLst>
                  <a:ext uri="{0D108BD9-81ED-4DB2-BD59-A6C34878D82A}">
                    <a16:rowId xmlns:a16="http://schemas.microsoft.com/office/drawing/2014/main" val="129538662"/>
                  </a:ext>
                </a:extLst>
              </a:tr>
              <a:tr h="291706">
                <a:tc>
                  <a:txBody>
                    <a:bodyPr/>
                    <a:lstStyle/>
                    <a:p>
                      <a:r>
                        <a:rPr lang="tr-TR" b="1" dirty="0">
                          <a:solidFill>
                            <a:schemeClr val="accent5">
                              <a:lumMod val="75000"/>
                            </a:schemeClr>
                          </a:solidFill>
                        </a:rPr>
                        <a:t>00</a:t>
                      </a:r>
                    </a:p>
                  </a:txBody>
                  <a:tcPr/>
                </a:tc>
                <a:tc>
                  <a:txBody>
                    <a:bodyPr/>
                    <a:lstStyle/>
                    <a:p>
                      <a:r>
                        <a:rPr lang="tr-TR" dirty="0"/>
                        <a:t>Veri</a:t>
                      </a:r>
                      <a:r>
                        <a:rPr lang="tr-TR" baseline="-25000" dirty="0"/>
                        <a:t>1</a:t>
                      </a:r>
                    </a:p>
                  </a:txBody>
                  <a:tcPr/>
                </a:tc>
                <a:extLst>
                  <a:ext uri="{0D108BD9-81ED-4DB2-BD59-A6C34878D82A}">
                    <a16:rowId xmlns:a16="http://schemas.microsoft.com/office/drawing/2014/main" val="3279208414"/>
                  </a:ext>
                </a:extLst>
              </a:tr>
              <a:tr h="291706">
                <a:tc>
                  <a:txBody>
                    <a:bodyPr/>
                    <a:lstStyle/>
                    <a:p>
                      <a:endParaRPr lang="tr-TR" dirty="0"/>
                    </a:p>
                  </a:txBody>
                  <a:tcPr/>
                </a:tc>
                <a:tc>
                  <a:txBody>
                    <a:bodyPr/>
                    <a:lstStyle/>
                    <a:p>
                      <a:endParaRPr lang="tr-TR" dirty="0"/>
                    </a:p>
                  </a:txBody>
                  <a:tcPr/>
                </a:tc>
                <a:extLst>
                  <a:ext uri="{0D108BD9-81ED-4DB2-BD59-A6C34878D82A}">
                    <a16:rowId xmlns:a16="http://schemas.microsoft.com/office/drawing/2014/main" val="2162778200"/>
                  </a:ext>
                </a:extLst>
              </a:tr>
              <a:tr h="291706">
                <a:tc>
                  <a:txBody>
                    <a:bodyPr/>
                    <a:lstStyle/>
                    <a:p>
                      <a:endParaRPr lang="tr-TR" dirty="0"/>
                    </a:p>
                  </a:txBody>
                  <a:tcPr/>
                </a:tc>
                <a:tc>
                  <a:txBody>
                    <a:bodyPr/>
                    <a:lstStyle/>
                    <a:p>
                      <a:endParaRPr lang="tr-TR" dirty="0"/>
                    </a:p>
                  </a:txBody>
                  <a:tcPr/>
                </a:tc>
                <a:extLst>
                  <a:ext uri="{0D108BD9-81ED-4DB2-BD59-A6C34878D82A}">
                    <a16:rowId xmlns:a16="http://schemas.microsoft.com/office/drawing/2014/main" val="2392349239"/>
                  </a:ext>
                </a:extLst>
              </a:tr>
              <a:tr h="291706">
                <a:tc>
                  <a:txBody>
                    <a:bodyPr/>
                    <a:lstStyle/>
                    <a:p>
                      <a:endParaRPr lang="tr-TR" dirty="0"/>
                    </a:p>
                  </a:txBody>
                  <a:tcPr/>
                </a:tc>
                <a:tc>
                  <a:txBody>
                    <a:bodyPr/>
                    <a:lstStyle/>
                    <a:p>
                      <a:endParaRPr lang="tr-TR" dirty="0"/>
                    </a:p>
                  </a:txBody>
                  <a:tcPr/>
                </a:tc>
                <a:extLst>
                  <a:ext uri="{0D108BD9-81ED-4DB2-BD59-A6C34878D82A}">
                    <a16:rowId xmlns:a16="http://schemas.microsoft.com/office/drawing/2014/main" val="2010363449"/>
                  </a:ext>
                </a:extLst>
              </a:tr>
              <a:tr h="291706">
                <a:tc>
                  <a:txBody>
                    <a:bodyPr/>
                    <a:lstStyle/>
                    <a:p>
                      <a:endParaRPr lang="tr-TR" dirty="0"/>
                    </a:p>
                  </a:txBody>
                  <a:tcPr/>
                </a:tc>
                <a:tc>
                  <a:txBody>
                    <a:bodyPr/>
                    <a:lstStyle/>
                    <a:p>
                      <a:endParaRPr lang="tr-TR" dirty="0"/>
                    </a:p>
                  </a:txBody>
                  <a:tcPr/>
                </a:tc>
                <a:extLst>
                  <a:ext uri="{0D108BD9-81ED-4DB2-BD59-A6C34878D82A}">
                    <a16:rowId xmlns:a16="http://schemas.microsoft.com/office/drawing/2014/main" val="1206362997"/>
                  </a:ext>
                </a:extLst>
              </a:tr>
              <a:tr h="291706">
                <a:tc>
                  <a:txBody>
                    <a:bodyPr/>
                    <a:lstStyle/>
                    <a:p>
                      <a:endParaRPr lang="tr-TR" dirty="0"/>
                    </a:p>
                  </a:txBody>
                  <a:tcPr/>
                </a:tc>
                <a:tc>
                  <a:txBody>
                    <a:bodyPr/>
                    <a:lstStyle/>
                    <a:p>
                      <a:endParaRPr lang="tr-TR" dirty="0"/>
                    </a:p>
                  </a:txBody>
                  <a:tcPr/>
                </a:tc>
                <a:extLst>
                  <a:ext uri="{0D108BD9-81ED-4DB2-BD59-A6C34878D82A}">
                    <a16:rowId xmlns:a16="http://schemas.microsoft.com/office/drawing/2014/main" val="2756614877"/>
                  </a:ext>
                </a:extLst>
              </a:tr>
              <a:tr h="291706">
                <a:tc>
                  <a:txBody>
                    <a:bodyPr/>
                    <a:lstStyle/>
                    <a:p>
                      <a:endParaRPr lang="tr-TR" dirty="0"/>
                    </a:p>
                  </a:txBody>
                  <a:tcPr/>
                </a:tc>
                <a:tc>
                  <a:txBody>
                    <a:bodyPr/>
                    <a:lstStyle/>
                    <a:p>
                      <a:endParaRPr lang="tr-TR" dirty="0"/>
                    </a:p>
                  </a:txBody>
                  <a:tcPr/>
                </a:tc>
                <a:extLst>
                  <a:ext uri="{0D108BD9-81ED-4DB2-BD59-A6C34878D82A}">
                    <a16:rowId xmlns:a16="http://schemas.microsoft.com/office/drawing/2014/main" val="3834027642"/>
                  </a:ext>
                </a:extLst>
              </a:tr>
            </a:tbl>
          </a:graphicData>
        </a:graphic>
      </p:graphicFrame>
      <p:sp>
        <p:nvSpPr>
          <p:cNvPr id="16" name="Metin kutusu 15">
            <a:extLst>
              <a:ext uri="{FF2B5EF4-FFF2-40B4-BE49-F238E27FC236}">
                <a16:creationId xmlns:a16="http://schemas.microsoft.com/office/drawing/2014/main" id="{16316DB7-E31D-4306-A547-C9F7A0600186}"/>
              </a:ext>
            </a:extLst>
          </p:cNvPr>
          <p:cNvSpPr txBox="1"/>
          <p:nvPr/>
        </p:nvSpPr>
        <p:spPr>
          <a:xfrm>
            <a:off x="6803791" y="3565333"/>
            <a:ext cx="366713" cy="369332"/>
          </a:xfrm>
          <a:prstGeom prst="rect">
            <a:avLst/>
          </a:prstGeom>
          <a:noFill/>
        </p:spPr>
        <p:txBody>
          <a:bodyPr wrap="square" rtlCol="0">
            <a:spAutoFit/>
          </a:bodyPr>
          <a:lstStyle/>
          <a:p>
            <a:r>
              <a:rPr lang="tr-TR" dirty="0"/>
              <a:t>0</a:t>
            </a:r>
          </a:p>
        </p:txBody>
      </p:sp>
      <p:sp>
        <p:nvSpPr>
          <p:cNvPr id="18" name="Metin kutusu 17">
            <a:extLst>
              <a:ext uri="{FF2B5EF4-FFF2-40B4-BE49-F238E27FC236}">
                <a16:creationId xmlns:a16="http://schemas.microsoft.com/office/drawing/2014/main" id="{9E2A1551-E63B-4C1E-AE03-ACAA0F22CCAB}"/>
              </a:ext>
            </a:extLst>
          </p:cNvPr>
          <p:cNvSpPr txBox="1"/>
          <p:nvPr/>
        </p:nvSpPr>
        <p:spPr>
          <a:xfrm>
            <a:off x="6802997" y="3934665"/>
            <a:ext cx="366713" cy="369332"/>
          </a:xfrm>
          <a:prstGeom prst="rect">
            <a:avLst/>
          </a:prstGeom>
          <a:noFill/>
        </p:spPr>
        <p:txBody>
          <a:bodyPr wrap="square" rtlCol="0">
            <a:spAutoFit/>
          </a:bodyPr>
          <a:lstStyle/>
          <a:p>
            <a:r>
              <a:rPr lang="tr-TR" dirty="0"/>
              <a:t>1</a:t>
            </a:r>
          </a:p>
        </p:txBody>
      </p:sp>
      <p:sp>
        <p:nvSpPr>
          <p:cNvPr id="20" name="Metin kutusu 19">
            <a:extLst>
              <a:ext uri="{FF2B5EF4-FFF2-40B4-BE49-F238E27FC236}">
                <a16:creationId xmlns:a16="http://schemas.microsoft.com/office/drawing/2014/main" id="{77C94C56-4C3B-4DCA-9A0A-7DC2EF33E7BD}"/>
              </a:ext>
            </a:extLst>
          </p:cNvPr>
          <p:cNvSpPr txBox="1"/>
          <p:nvPr/>
        </p:nvSpPr>
        <p:spPr>
          <a:xfrm>
            <a:off x="6802997" y="4309217"/>
            <a:ext cx="366713" cy="369332"/>
          </a:xfrm>
          <a:prstGeom prst="rect">
            <a:avLst/>
          </a:prstGeom>
          <a:noFill/>
        </p:spPr>
        <p:txBody>
          <a:bodyPr wrap="square" rtlCol="0">
            <a:spAutoFit/>
          </a:bodyPr>
          <a:lstStyle/>
          <a:p>
            <a:r>
              <a:rPr lang="tr-TR" dirty="0"/>
              <a:t>2</a:t>
            </a:r>
          </a:p>
        </p:txBody>
      </p:sp>
      <p:sp>
        <p:nvSpPr>
          <p:cNvPr id="22" name="Metin kutusu 21">
            <a:extLst>
              <a:ext uri="{FF2B5EF4-FFF2-40B4-BE49-F238E27FC236}">
                <a16:creationId xmlns:a16="http://schemas.microsoft.com/office/drawing/2014/main" id="{C4AFED3E-FEC8-4F5C-9DFC-74A72AA2B382}"/>
              </a:ext>
            </a:extLst>
          </p:cNvPr>
          <p:cNvSpPr txBox="1"/>
          <p:nvPr/>
        </p:nvSpPr>
        <p:spPr>
          <a:xfrm>
            <a:off x="6826810" y="4668109"/>
            <a:ext cx="366713" cy="369332"/>
          </a:xfrm>
          <a:prstGeom prst="rect">
            <a:avLst/>
          </a:prstGeom>
          <a:noFill/>
        </p:spPr>
        <p:txBody>
          <a:bodyPr wrap="square" rtlCol="0">
            <a:spAutoFit/>
          </a:bodyPr>
          <a:lstStyle/>
          <a:p>
            <a:r>
              <a:rPr lang="tr-TR" dirty="0"/>
              <a:t>3</a:t>
            </a:r>
          </a:p>
        </p:txBody>
      </p:sp>
      <p:sp>
        <p:nvSpPr>
          <p:cNvPr id="24" name="Metin kutusu 23">
            <a:extLst>
              <a:ext uri="{FF2B5EF4-FFF2-40B4-BE49-F238E27FC236}">
                <a16:creationId xmlns:a16="http://schemas.microsoft.com/office/drawing/2014/main" id="{0471F9AF-0DFE-4B5D-BD70-8D3B5F536E42}"/>
              </a:ext>
            </a:extLst>
          </p:cNvPr>
          <p:cNvSpPr txBox="1"/>
          <p:nvPr/>
        </p:nvSpPr>
        <p:spPr>
          <a:xfrm>
            <a:off x="6826047" y="5042661"/>
            <a:ext cx="366713" cy="369332"/>
          </a:xfrm>
          <a:prstGeom prst="rect">
            <a:avLst/>
          </a:prstGeom>
          <a:noFill/>
        </p:spPr>
        <p:txBody>
          <a:bodyPr wrap="square" rtlCol="0">
            <a:spAutoFit/>
          </a:bodyPr>
          <a:lstStyle/>
          <a:p>
            <a:r>
              <a:rPr lang="tr-TR" dirty="0"/>
              <a:t>4</a:t>
            </a:r>
          </a:p>
        </p:txBody>
      </p:sp>
      <p:sp>
        <p:nvSpPr>
          <p:cNvPr id="26" name="Metin kutusu 25">
            <a:extLst>
              <a:ext uri="{FF2B5EF4-FFF2-40B4-BE49-F238E27FC236}">
                <a16:creationId xmlns:a16="http://schemas.microsoft.com/office/drawing/2014/main" id="{786D824A-D304-4BD9-9D31-903D979508E6}"/>
              </a:ext>
            </a:extLst>
          </p:cNvPr>
          <p:cNvSpPr txBox="1"/>
          <p:nvPr/>
        </p:nvSpPr>
        <p:spPr>
          <a:xfrm>
            <a:off x="6825284" y="5401553"/>
            <a:ext cx="366713" cy="369332"/>
          </a:xfrm>
          <a:prstGeom prst="rect">
            <a:avLst/>
          </a:prstGeom>
          <a:noFill/>
        </p:spPr>
        <p:txBody>
          <a:bodyPr wrap="square" rtlCol="0">
            <a:spAutoFit/>
          </a:bodyPr>
          <a:lstStyle/>
          <a:p>
            <a:r>
              <a:rPr lang="tr-TR" dirty="0"/>
              <a:t>5</a:t>
            </a:r>
          </a:p>
        </p:txBody>
      </p:sp>
      <p:sp>
        <p:nvSpPr>
          <p:cNvPr id="28" name="Metin kutusu 27">
            <a:extLst>
              <a:ext uri="{FF2B5EF4-FFF2-40B4-BE49-F238E27FC236}">
                <a16:creationId xmlns:a16="http://schemas.microsoft.com/office/drawing/2014/main" id="{FDDFF262-D608-4B9C-AFCD-5738AD1CF381}"/>
              </a:ext>
            </a:extLst>
          </p:cNvPr>
          <p:cNvSpPr txBox="1"/>
          <p:nvPr/>
        </p:nvSpPr>
        <p:spPr>
          <a:xfrm>
            <a:off x="6825284" y="5775462"/>
            <a:ext cx="366713" cy="369332"/>
          </a:xfrm>
          <a:prstGeom prst="rect">
            <a:avLst/>
          </a:prstGeom>
          <a:noFill/>
        </p:spPr>
        <p:txBody>
          <a:bodyPr wrap="square" rtlCol="0">
            <a:spAutoFit/>
          </a:bodyPr>
          <a:lstStyle/>
          <a:p>
            <a:r>
              <a:rPr lang="tr-TR" dirty="0"/>
              <a:t>6</a:t>
            </a:r>
          </a:p>
        </p:txBody>
      </p:sp>
      <p:sp>
        <p:nvSpPr>
          <p:cNvPr id="30" name="Metin kutusu 29">
            <a:extLst>
              <a:ext uri="{FF2B5EF4-FFF2-40B4-BE49-F238E27FC236}">
                <a16:creationId xmlns:a16="http://schemas.microsoft.com/office/drawing/2014/main" id="{C11DEC33-BCAC-449C-AF78-C148601A3AF0}"/>
              </a:ext>
            </a:extLst>
          </p:cNvPr>
          <p:cNvSpPr txBox="1"/>
          <p:nvPr/>
        </p:nvSpPr>
        <p:spPr>
          <a:xfrm>
            <a:off x="6825284" y="6134997"/>
            <a:ext cx="366713" cy="369332"/>
          </a:xfrm>
          <a:prstGeom prst="rect">
            <a:avLst/>
          </a:prstGeom>
          <a:noFill/>
        </p:spPr>
        <p:txBody>
          <a:bodyPr wrap="square" rtlCol="0">
            <a:spAutoFit/>
          </a:bodyPr>
          <a:lstStyle/>
          <a:p>
            <a:r>
              <a:rPr lang="tr-TR" dirty="0"/>
              <a:t>7</a:t>
            </a:r>
          </a:p>
        </p:txBody>
      </p:sp>
      <p:sp>
        <p:nvSpPr>
          <p:cNvPr id="31" name="Metin kutusu 30">
            <a:extLst>
              <a:ext uri="{FF2B5EF4-FFF2-40B4-BE49-F238E27FC236}">
                <a16:creationId xmlns:a16="http://schemas.microsoft.com/office/drawing/2014/main" id="{A223D366-DAFF-4E56-9D29-AD402BDF348E}"/>
              </a:ext>
            </a:extLst>
          </p:cNvPr>
          <p:cNvSpPr txBox="1"/>
          <p:nvPr/>
        </p:nvSpPr>
        <p:spPr>
          <a:xfrm>
            <a:off x="4631695" y="3262859"/>
            <a:ext cx="990600" cy="369332"/>
          </a:xfrm>
          <a:prstGeom prst="rect">
            <a:avLst/>
          </a:prstGeom>
          <a:noFill/>
        </p:spPr>
        <p:txBody>
          <a:bodyPr wrap="square" rtlCol="0">
            <a:spAutoFit/>
          </a:bodyPr>
          <a:lstStyle/>
          <a:p>
            <a:r>
              <a:rPr lang="tr-TR" b="1" dirty="0"/>
              <a:t>etiket</a:t>
            </a:r>
          </a:p>
        </p:txBody>
      </p:sp>
      <p:cxnSp>
        <p:nvCxnSpPr>
          <p:cNvPr id="33" name="Düz Ok Bağlayıcısı 32">
            <a:extLst>
              <a:ext uri="{FF2B5EF4-FFF2-40B4-BE49-F238E27FC236}">
                <a16:creationId xmlns:a16="http://schemas.microsoft.com/office/drawing/2014/main" id="{2A409BE7-5B5F-42CB-9364-CBBB66FA7D02}"/>
              </a:ext>
            </a:extLst>
          </p:cNvPr>
          <p:cNvCxnSpPr>
            <a:cxnSpLocks/>
          </p:cNvCxnSpPr>
          <p:nvPr/>
        </p:nvCxnSpPr>
        <p:spPr>
          <a:xfrm>
            <a:off x="3412452" y="3934665"/>
            <a:ext cx="1219243" cy="18043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A301554B-9512-4AE0-8E36-64285CF4E8BC}"/>
              </a:ext>
            </a:extLst>
          </p:cNvPr>
          <p:cNvSpPr txBox="1"/>
          <p:nvPr/>
        </p:nvSpPr>
        <p:spPr>
          <a:xfrm>
            <a:off x="271849" y="3632191"/>
            <a:ext cx="3140603" cy="1384995"/>
          </a:xfrm>
          <a:prstGeom prst="rect">
            <a:avLst/>
          </a:prstGeom>
          <a:noFill/>
        </p:spPr>
        <p:txBody>
          <a:bodyPr wrap="none" rtlCol="0">
            <a:spAutoFit/>
          </a:bodyPr>
          <a:lstStyle/>
          <a:p>
            <a:r>
              <a:rPr lang="tr-TR" sz="2800" dirty="0"/>
              <a:t>Adres</a:t>
            </a:r>
            <a:r>
              <a:rPr lang="tr-TR" sz="2800" baseline="-25000" dirty="0"/>
              <a:t>1</a:t>
            </a:r>
            <a:r>
              <a:rPr lang="tr-TR" sz="2800" dirty="0"/>
              <a:t> = 1 = </a:t>
            </a:r>
            <a:r>
              <a:rPr lang="tr-TR" sz="2800" b="1" dirty="0">
                <a:solidFill>
                  <a:schemeClr val="accent5">
                    <a:lumMod val="75000"/>
                  </a:schemeClr>
                </a:solidFill>
              </a:rPr>
              <a:t>00</a:t>
            </a:r>
            <a:r>
              <a:rPr lang="tr-TR" sz="2800" dirty="0"/>
              <a:t>001</a:t>
            </a:r>
            <a:endParaRPr lang="tr-TR" sz="2800" b="1" dirty="0">
              <a:solidFill>
                <a:schemeClr val="accent6">
                  <a:lumMod val="75000"/>
                </a:schemeClr>
              </a:solidFill>
            </a:endParaRPr>
          </a:p>
          <a:p>
            <a:r>
              <a:rPr lang="tr-TR" sz="2800" dirty="0"/>
              <a:t>Adres</a:t>
            </a:r>
            <a:r>
              <a:rPr lang="tr-TR" sz="2800" baseline="-25000" dirty="0"/>
              <a:t>2</a:t>
            </a:r>
            <a:r>
              <a:rPr lang="tr-TR" sz="2800" dirty="0"/>
              <a:t> = 9 = </a:t>
            </a:r>
            <a:r>
              <a:rPr lang="tr-TR" sz="2800" b="1" dirty="0">
                <a:solidFill>
                  <a:schemeClr val="accent5">
                    <a:lumMod val="75000"/>
                  </a:schemeClr>
                </a:solidFill>
              </a:rPr>
              <a:t>01</a:t>
            </a:r>
            <a:r>
              <a:rPr lang="tr-TR" sz="2800" dirty="0"/>
              <a:t>001</a:t>
            </a:r>
            <a:endParaRPr lang="tr-TR" sz="2800" b="1" dirty="0">
              <a:solidFill>
                <a:schemeClr val="accent6">
                  <a:lumMod val="75000"/>
                </a:schemeClr>
              </a:solidFill>
            </a:endParaRPr>
          </a:p>
          <a:p>
            <a:endParaRPr lang="tr-TR" sz="2800" dirty="0"/>
          </a:p>
        </p:txBody>
      </p:sp>
    </p:spTree>
    <p:extLst>
      <p:ext uri="{BB962C8B-B14F-4D97-AF65-F5344CB8AC3E}">
        <p14:creationId xmlns:p14="http://schemas.microsoft.com/office/powerpoint/2010/main" val="221707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P spid="18" grpId="0"/>
      <p:bldP spid="20" grpId="0"/>
      <p:bldP spid="22" grpId="0"/>
      <p:bldP spid="24" grpId="0"/>
      <p:bldP spid="26" grpId="0"/>
      <p:bldP spid="28" grpId="0"/>
      <p:bldP spid="30" grpId="0"/>
      <p:bldP spid="31"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3547B2-C9A0-40AD-8B5A-3D5930DC8113}"/>
              </a:ext>
            </a:extLst>
          </p:cNvPr>
          <p:cNvSpPr>
            <a:spLocks noGrp="1"/>
          </p:cNvSpPr>
          <p:nvPr>
            <p:ph type="title"/>
          </p:nvPr>
        </p:nvSpPr>
        <p:spPr/>
        <p:txBody>
          <a:bodyPr/>
          <a:lstStyle/>
          <a:p>
            <a:r>
              <a:rPr lang="tr-TR" dirty="0"/>
              <a:t>Doğrudan Eşlemeli Önbellek</a:t>
            </a:r>
          </a:p>
        </p:txBody>
      </p:sp>
      <p:sp>
        <p:nvSpPr>
          <p:cNvPr id="3" name="İçerik Yer Tutucusu 2">
            <a:extLst>
              <a:ext uri="{FF2B5EF4-FFF2-40B4-BE49-F238E27FC236}">
                <a16:creationId xmlns:a16="http://schemas.microsoft.com/office/drawing/2014/main" id="{C86E2391-5218-4AC2-910A-5456F0D62731}"/>
              </a:ext>
            </a:extLst>
          </p:cNvPr>
          <p:cNvSpPr>
            <a:spLocks noGrp="1"/>
          </p:cNvSpPr>
          <p:nvPr>
            <p:ph idx="1"/>
          </p:nvPr>
        </p:nvSpPr>
        <p:spPr>
          <a:xfrm>
            <a:off x="3952875" y="1235676"/>
            <a:ext cx="7967276" cy="4941287"/>
          </a:xfrm>
        </p:spPr>
        <p:txBody>
          <a:bodyPr/>
          <a:lstStyle/>
          <a:p>
            <a:pPr marL="0" indent="0">
              <a:buNone/>
            </a:pPr>
            <a:r>
              <a:rPr lang="tr-TR" dirty="0"/>
              <a:t>Önbellekte tutulması gereken bir diğer bilgi ise verinin geçerli olup olmadığı bilgisidir.</a:t>
            </a:r>
          </a:p>
          <a:p>
            <a:pPr marL="0" indent="0">
              <a:buNone/>
            </a:pPr>
            <a:endParaRPr lang="tr-TR" dirty="0"/>
          </a:p>
          <a:p>
            <a:pPr marL="0" indent="0">
              <a:buNone/>
            </a:pPr>
            <a:r>
              <a:rPr lang="tr-TR" dirty="0"/>
              <a:t>Örneğin bilgisayar ilk açıldığında önbellekte bulunan veri geçerli değildir, anlamsızdır. Önbellekteki veri yerine ana bellekteki veri kullanılmalıdır. </a:t>
            </a:r>
          </a:p>
          <a:p>
            <a:pPr marL="0" indent="0">
              <a:buNone/>
            </a:pPr>
            <a:endParaRPr lang="tr-TR" dirty="0"/>
          </a:p>
          <a:p>
            <a:pPr marL="0" indent="0">
              <a:buNone/>
            </a:pPr>
            <a:r>
              <a:rPr lang="tr-TR" dirty="0"/>
              <a:t>Bunun için her satır için </a:t>
            </a:r>
            <a:r>
              <a:rPr lang="tr-TR" b="1" dirty="0"/>
              <a:t>geçerli</a:t>
            </a:r>
            <a:r>
              <a:rPr lang="tr-TR" dirty="0"/>
              <a:t> (-</a:t>
            </a:r>
            <a:r>
              <a:rPr lang="tr-TR" dirty="0" err="1"/>
              <a:t>ing.</a:t>
            </a:r>
            <a:r>
              <a:rPr lang="tr-TR" dirty="0"/>
              <a:t> </a:t>
            </a:r>
            <a:r>
              <a:rPr lang="tr-TR" dirty="0" err="1"/>
              <a:t>valid</a:t>
            </a:r>
            <a:r>
              <a:rPr lang="tr-TR" dirty="0"/>
              <a:t>) biti tutulur.</a:t>
            </a:r>
          </a:p>
        </p:txBody>
      </p:sp>
      <p:sp>
        <p:nvSpPr>
          <p:cNvPr id="4" name="Slayt Numarası Yer Tutucusu 3">
            <a:extLst>
              <a:ext uri="{FF2B5EF4-FFF2-40B4-BE49-F238E27FC236}">
                <a16:creationId xmlns:a16="http://schemas.microsoft.com/office/drawing/2014/main" id="{E25C3D64-760C-4257-8A9B-19B402A72B5C}"/>
              </a:ext>
            </a:extLst>
          </p:cNvPr>
          <p:cNvSpPr>
            <a:spLocks noGrp="1"/>
          </p:cNvSpPr>
          <p:nvPr>
            <p:ph type="sldNum" sz="quarter" idx="12"/>
          </p:nvPr>
        </p:nvSpPr>
        <p:spPr/>
        <p:txBody>
          <a:bodyPr/>
          <a:lstStyle/>
          <a:p>
            <a:fld id="{320A84BC-3F9E-4B08-9743-FC4E27FA5126}" type="slidenum">
              <a:rPr lang="tr-TR" smtClean="0"/>
              <a:t>9</a:t>
            </a:fld>
            <a:endParaRPr lang="tr-TR"/>
          </a:p>
        </p:txBody>
      </p:sp>
      <p:graphicFrame>
        <p:nvGraphicFramePr>
          <p:cNvPr id="6" name="Tablo 7">
            <a:extLst>
              <a:ext uri="{FF2B5EF4-FFF2-40B4-BE49-F238E27FC236}">
                <a16:creationId xmlns:a16="http://schemas.microsoft.com/office/drawing/2014/main" id="{8E5255A7-917F-4210-9CBF-F157C6A0CDC0}"/>
              </a:ext>
            </a:extLst>
          </p:cNvPr>
          <p:cNvGraphicFramePr>
            <a:graphicFrameLocks noGrp="1"/>
          </p:cNvGraphicFramePr>
          <p:nvPr>
            <p:extLst>
              <p:ext uri="{D42A27DB-BD31-4B8C-83A1-F6EECF244321}">
                <p14:modId xmlns:p14="http://schemas.microsoft.com/office/powerpoint/2010/main" val="1499012787"/>
              </p:ext>
            </p:extLst>
          </p:nvPr>
        </p:nvGraphicFramePr>
        <p:xfrm>
          <a:off x="614603" y="1623059"/>
          <a:ext cx="2703269" cy="3298808"/>
        </p:xfrm>
        <a:graphic>
          <a:graphicData uri="http://schemas.openxmlformats.org/drawingml/2006/table">
            <a:tbl>
              <a:tblPr firstRow="1" bandRow="1">
                <a:tableStyleId>{0505E3EF-67EA-436B-97B2-0124C06EBD24}</a:tableStyleId>
              </a:tblPr>
              <a:tblGrid>
                <a:gridCol w="623647">
                  <a:extLst>
                    <a:ext uri="{9D8B030D-6E8A-4147-A177-3AD203B41FA5}">
                      <a16:colId xmlns:a16="http://schemas.microsoft.com/office/drawing/2014/main" val="3819321008"/>
                    </a:ext>
                  </a:extLst>
                </a:gridCol>
                <a:gridCol w="840223">
                  <a:extLst>
                    <a:ext uri="{9D8B030D-6E8A-4147-A177-3AD203B41FA5}">
                      <a16:colId xmlns:a16="http://schemas.microsoft.com/office/drawing/2014/main" val="288280332"/>
                    </a:ext>
                  </a:extLst>
                </a:gridCol>
                <a:gridCol w="1239399">
                  <a:extLst>
                    <a:ext uri="{9D8B030D-6E8A-4147-A177-3AD203B41FA5}">
                      <a16:colId xmlns:a16="http://schemas.microsoft.com/office/drawing/2014/main" val="3719010146"/>
                    </a:ext>
                  </a:extLst>
                </a:gridCol>
              </a:tblGrid>
              <a:tr h="412351">
                <a:tc>
                  <a:txBody>
                    <a:bodyPr/>
                    <a:lstStyle/>
                    <a:p>
                      <a:endParaRPr lang="tr-TR" sz="2000" dirty="0"/>
                    </a:p>
                  </a:txBody>
                  <a:tcPr marL="103088" marR="103088" marT="51544" marB="51544"/>
                </a:tc>
                <a:tc>
                  <a:txBody>
                    <a:bodyPr/>
                    <a:lstStyle/>
                    <a:p>
                      <a:endParaRPr lang="tr-TR" sz="2000" dirty="0"/>
                    </a:p>
                  </a:txBody>
                  <a:tcPr marL="103088" marR="103088" marT="51544" marB="51544"/>
                </a:tc>
                <a:tc>
                  <a:txBody>
                    <a:bodyPr/>
                    <a:lstStyle/>
                    <a:p>
                      <a:endParaRPr lang="tr-TR" sz="2000" dirty="0"/>
                    </a:p>
                  </a:txBody>
                  <a:tcPr marL="103088" marR="103088" marT="51544" marB="51544"/>
                </a:tc>
                <a:extLst>
                  <a:ext uri="{0D108BD9-81ED-4DB2-BD59-A6C34878D82A}">
                    <a16:rowId xmlns:a16="http://schemas.microsoft.com/office/drawing/2014/main" val="129538662"/>
                  </a:ext>
                </a:extLst>
              </a:tr>
              <a:tr h="412351">
                <a:tc>
                  <a:txBody>
                    <a:bodyPr/>
                    <a:lstStyle/>
                    <a:p>
                      <a:endParaRPr lang="tr-TR" sz="2000" b="1" dirty="0">
                        <a:solidFill>
                          <a:schemeClr val="accent5">
                            <a:lumMod val="75000"/>
                          </a:schemeClr>
                        </a:solidFill>
                      </a:endParaRPr>
                    </a:p>
                  </a:txBody>
                  <a:tcPr marL="103088" marR="103088" marT="51544" marB="51544"/>
                </a:tc>
                <a:tc>
                  <a:txBody>
                    <a:bodyPr/>
                    <a:lstStyle/>
                    <a:p>
                      <a:endParaRPr lang="tr-TR" sz="2000" b="1" dirty="0">
                        <a:solidFill>
                          <a:schemeClr val="accent5">
                            <a:lumMod val="75000"/>
                          </a:schemeClr>
                        </a:solidFill>
                      </a:endParaRPr>
                    </a:p>
                  </a:txBody>
                  <a:tcPr marL="103088" marR="103088" marT="51544" marB="51544"/>
                </a:tc>
                <a:tc>
                  <a:txBody>
                    <a:bodyPr/>
                    <a:lstStyle/>
                    <a:p>
                      <a:endParaRPr lang="tr-TR" sz="2000" baseline="-25000" dirty="0"/>
                    </a:p>
                  </a:txBody>
                  <a:tcPr marL="103088" marR="103088" marT="51544" marB="51544"/>
                </a:tc>
                <a:extLst>
                  <a:ext uri="{0D108BD9-81ED-4DB2-BD59-A6C34878D82A}">
                    <a16:rowId xmlns:a16="http://schemas.microsoft.com/office/drawing/2014/main" val="3279208414"/>
                  </a:ext>
                </a:extLst>
              </a:tr>
              <a:tr h="412351">
                <a:tc>
                  <a:txBody>
                    <a:bodyPr/>
                    <a:lstStyle/>
                    <a:p>
                      <a:endParaRPr lang="tr-TR" sz="2000" dirty="0"/>
                    </a:p>
                  </a:txBody>
                  <a:tcPr marL="103088" marR="103088" marT="51544" marB="51544"/>
                </a:tc>
                <a:tc>
                  <a:txBody>
                    <a:bodyPr/>
                    <a:lstStyle/>
                    <a:p>
                      <a:endParaRPr lang="tr-TR" sz="2000" dirty="0"/>
                    </a:p>
                  </a:txBody>
                  <a:tcPr marL="103088" marR="103088" marT="51544" marB="51544"/>
                </a:tc>
                <a:tc>
                  <a:txBody>
                    <a:bodyPr/>
                    <a:lstStyle/>
                    <a:p>
                      <a:endParaRPr lang="tr-TR" sz="2000" dirty="0"/>
                    </a:p>
                  </a:txBody>
                  <a:tcPr marL="103088" marR="103088" marT="51544" marB="51544"/>
                </a:tc>
                <a:extLst>
                  <a:ext uri="{0D108BD9-81ED-4DB2-BD59-A6C34878D82A}">
                    <a16:rowId xmlns:a16="http://schemas.microsoft.com/office/drawing/2014/main" val="2162778200"/>
                  </a:ext>
                </a:extLst>
              </a:tr>
              <a:tr h="412351">
                <a:tc>
                  <a:txBody>
                    <a:bodyPr/>
                    <a:lstStyle/>
                    <a:p>
                      <a:endParaRPr lang="tr-TR" sz="2000" dirty="0"/>
                    </a:p>
                  </a:txBody>
                  <a:tcPr marL="103088" marR="103088" marT="51544" marB="51544"/>
                </a:tc>
                <a:tc>
                  <a:txBody>
                    <a:bodyPr/>
                    <a:lstStyle/>
                    <a:p>
                      <a:endParaRPr lang="tr-TR" sz="2000" dirty="0"/>
                    </a:p>
                  </a:txBody>
                  <a:tcPr marL="103088" marR="103088" marT="51544" marB="51544"/>
                </a:tc>
                <a:tc>
                  <a:txBody>
                    <a:bodyPr/>
                    <a:lstStyle/>
                    <a:p>
                      <a:endParaRPr lang="tr-TR" sz="2000" dirty="0"/>
                    </a:p>
                  </a:txBody>
                  <a:tcPr marL="103088" marR="103088" marT="51544" marB="51544"/>
                </a:tc>
                <a:extLst>
                  <a:ext uri="{0D108BD9-81ED-4DB2-BD59-A6C34878D82A}">
                    <a16:rowId xmlns:a16="http://schemas.microsoft.com/office/drawing/2014/main" val="2392349239"/>
                  </a:ext>
                </a:extLst>
              </a:tr>
              <a:tr h="412351">
                <a:tc>
                  <a:txBody>
                    <a:bodyPr/>
                    <a:lstStyle/>
                    <a:p>
                      <a:endParaRPr lang="tr-TR" sz="2000" dirty="0"/>
                    </a:p>
                  </a:txBody>
                  <a:tcPr marL="103088" marR="103088" marT="51544" marB="51544"/>
                </a:tc>
                <a:tc>
                  <a:txBody>
                    <a:bodyPr/>
                    <a:lstStyle/>
                    <a:p>
                      <a:endParaRPr lang="tr-TR" sz="2000" dirty="0"/>
                    </a:p>
                  </a:txBody>
                  <a:tcPr marL="103088" marR="103088" marT="51544" marB="51544"/>
                </a:tc>
                <a:tc>
                  <a:txBody>
                    <a:bodyPr/>
                    <a:lstStyle/>
                    <a:p>
                      <a:endParaRPr lang="tr-TR" sz="2000" dirty="0"/>
                    </a:p>
                  </a:txBody>
                  <a:tcPr marL="103088" marR="103088" marT="51544" marB="51544"/>
                </a:tc>
                <a:extLst>
                  <a:ext uri="{0D108BD9-81ED-4DB2-BD59-A6C34878D82A}">
                    <a16:rowId xmlns:a16="http://schemas.microsoft.com/office/drawing/2014/main" val="2010363449"/>
                  </a:ext>
                </a:extLst>
              </a:tr>
              <a:tr h="412351">
                <a:tc>
                  <a:txBody>
                    <a:bodyPr/>
                    <a:lstStyle/>
                    <a:p>
                      <a:endParaRPr lang="tr-TR" sz="2000" dirty="0"/>
                    </a:p>
                  </a:txBody>
                  <a:tcPr marL="103088" marR="103088" marT="51544" marB="51544"/>
                </a:tc>
                <a:tc>
                  <a:txBody>
                    <a:bodyPr/>
                    <a:lstStyle/>
                    <a:p>
                      <a:endParaRPr lang="tr-TR" sz="2000" dirty="0"/>
                    </a:p>
                  </a:txBody>
                  <a:tcPr marL="103088" marR="103088" marT="51544" marB="51544"/>
                </a:tc>
                <a:tc>
                  <a:txBody>
                    <a:bodyPr/>
                    <a:lstStyle/>
                    <a:p>
                      <a:endParaRPr lang="tr-TR" sz="2000" dirty="0"/>
                    </a:p>
                  </a:txBody>
                  <a:tcPr marL="103088" marR="103088" marT="51544" marB="51544"/>
                </a:tc>
                <a:extLst>
                  <a:ext uri="{0D108BD9-81ED-4DB2-BD59-A6C34878D82A}">
                    <a16:rowId xmlns:a16="http://schemas.microsoft.com/office/drawing/2014/main" val="1206362997"/>
                  </a:ext>
                </a:extLst>
              </a:tr>
              <a:tr h="412351">
                <a:tc>
                  <a:txBody>
                    <a:bodyPr/>
                    <a:lstStyle/>
                    <a:p>
                      <a:endParaRPr lang="tr-TR" sz="2000" dirty="0"/>
                    </a:p>
                  </a:txBody>
                  <a:tcPr marL="103088" marR="103088" marT="51544" marB="51544"/>
                </a:tc>
                <a:tc>
                  <a:txBody>
                    <a:bodyPr/>
                    <a:lstStyle/>
                    <a:p>
                      <a:endParaRPr lang="tr-TR" sz="2000" dirty="0"/>
                    </a:p>
                  </a:txBody>
                  <a:tcPr marL="103088" marR="103088" marT="51544" marB="51544"/>
                </a:tc>
                <a:tc>
                  <a:txBody>
                    <a:bodyPr/>
                    <a:lstStyle/>
                    <a:p>
                      <a:endParaRPr lang="tr-TR" sz="2000" dirty="0"/>
                    </a:p>
                  </a:txBody>
                  <a:tcPr marL="103088" marR="103088" marT="51544" marB="51544"/>
                </a:tc>
                <a:extLst>
                  <a:ext uri="{0D108BD9-81ED-4DB2-BD59-A6C34878D82A}">
                    <a16:rowId xmlns:a16="http://schemas.microsoft.com/office/drawing/2014/main" val="2756614877"/>
                  </a:ext>
                </a:extLst>
              </a:tr>
              <a:tr h="412351">
                <a:tc>
                  <a:txBody>
                    <a:bodyPr/>
                    <a:lstStyle/>
                    <a:p>
                      <a:endParaRPr lang="tr-TR" sz="2000" dirty="0"/>
                    </a:p>
                  </a:txBody>
                  <a:tcPr marL="103088" marR="103088" marT="51544" marB="51544"/>
                </a:tc>
                <a:tc>
                  <a:txBody>
                    <a:bodyPr/>
                    <a:lstStyle/>
                    <a:p>
                      <a:endParaRPr lang="tr-TR" sz="2000" dirty="0"/>
                    </a:p>
                  </a:txBody>
                  <a:tcPr marL="103088" marR="103088" marT="51544" marB="51544"/>
                </a:tc>
                <a:tc>
                  <a:txBody>
                    <a:bodyPr/>
                    <a:lstStyle/>
                    <a:p>
                      <a:endParaRPr lang="tr-TR" sz="2000" dirty="0"/>
                    </a:p>
                  </a:txBody>
                  <a:tcPr marL="103088" marR="103088" marT="51544" marB="51544"/>
                </a:tc>
                <a:extLst>
                  <a:ext uri="{0D108BD9-81ED-4DB2-BD59-A6C34878D82A}">
                    <a16:rowId xmlns:a16="http://schemas.microsoft.com/office/drawing/2014/main" val="3834027642"/>
                  </a:ext>
                </a:extLst>
              </a:tr>
            </a:tbl>
          </a:graphicData>
        </a:graphic>
      </p:graphicFrame>
      <p:sp>
        <p:nvSpPr>
          <p:cNvPr id="8" name="Metin kutusu 7">
            <a:extLst>
              <a:ext uri="{FF2B5EF4-FFF2-40B4-BE49-F238E27FC236}">
                <a16:creationId xmlns:a16="http://schemas.microsoft.com/office/drawing/2014/main" id="{F517DD89-EE02-4200-8C47-CA95DC9B1CB3}"/>
              </a:ext>
            </a:extLst>
          </p:cNvPr>
          <p:cNvSpPr txBox="1"/>
          <p:nvPr/>
        </p:nvSpPr>
        <p:spPr>
          <a:xfrm>
            <a:off x="3317873" y="1635209"/>
            <a:ext cx="413425" cy="369332"/>
          </a:xfrm>
          <a:prstGeom prst="rect">
            <a:avLst/>
          </a:prstGeom>
          <a:noFill/>
        </p:spPr>
        <p:txBody>
          <a:bodyPr wrap="square" rtlCol="0">
            <a:spAutoFit/>
          </a:bodyPr>
          <a:lstStyle/>
          <a:p>
            <a:r>
              <a:rPr lang="tr-TR" dirty="0"/>
              <a:t>0</a:t>
            </a:r>
          </a:p>
        </p:txBody>
      </p:sp>
      <p:sp>
        <p:nvSpPr>
          <p:cNvPr id="10" name="Metin kutusu 9">
            <a:extLst>
              <a:ext uri="{FF2B5EF4-FFF2-40B4-BE49-F238E27FC236}">
                <a16:creationId xmlns:a16="http://schemas.microsoft.com/office/drawing/2014/main" id="{A7AF78E0-BFEF-4EDA-9AB3-F8E68BD98B2E}"/>
              </a:ext>
            </a:extLst>
          </p:cNvPr>
          <p:cNvSpPr txBox="1"/>
          <p:nvPr/>
        </p:nvSpPr>
        <p:spPr>
          <a:xfrm>
            <a:off x="3315612" y="2029167"/>
            <a:ext cx="413425" cy="369332"/>
          </a:xfrm>
          <a:prstGeom prst="rect">
            <a:avLst/>
          </a:prstGeom>
          <a:noFill/>
        </p:spPr>
        <p:txBody>
          <a:bodyPr wrap="square" rtlCol="0">
            <a:spAutoFit/>
          </a:bodyPr>
          <a:lstStyle/>
          <a:p>
            <a:r>
              <a:rPr lang="tr-TR" dirty="0"/>
              <a:t>1</a:t>
            </a:r>
          </a:p>
        </p:txBody>
      </p:sp>
      <p:sp>
        <p:nvSpPr>
          <p:cNvPr id="12" name="Metin kutusu 11">
            <a:extLst>
              <a:ext uri="{FF2B5EF4-FFF2-40B4-BE49-F238E27FC236}">
                <a16:creationId xmlns:a16="http://schemas.microsoft.com/office/drawing/2014/main" id="{D73F844F-C9A1-4DA6-AE86-39232CCF6175}"/>
              </a:ext>
            </a:extLst>
          </p:cNvPr>
          <p:cNvSpPr txBox="1"/>
          <p:nvPr/>
        </p:nvSpPr>
        <p:spPr>
          <a:xfrm>
            <a:off x="3317873" y="2417772"/>
            <a:ext cx="413425" cy="369332"/>
          </a:xfrm>
          <a:prstGeom prst="rect">
            <a:avLst/>
          </a:prstGeom>
          <a:noFill/>
        </p:spPr>
        <p:txBody>
          <a:bodyPr wrap="square" rtlCol="0">
            <a:spAutoFit/>
          </a:bodyPr>
          <a:lstStyle/>
          <a:p>
            <a:r>
              <a:rPr lang="tr-TR" dirty="0"/>
              <a:t>2</a:t>
            </a:r>
          </a:p>
        </p:txBody>
      </p:sp>
      <p:sp>
        <p:nvSpPr>
          <p:cNvPr id="14" name="Metin kutusu 13">
            <a:extLst>
              <a:ext uri="{FF2B5EF4-FFF2-40B4-BE49-F238E27FC236}">
                <a16:creationId xmlns:a16="http://schemas.microsoft.com/office/drawing/2014/main" id="{B4E2CCC3-CDA7-4EBB-AE1A-945BE88B2CB7}"/>
              </a:ext>
            </a:extLst>
          </p:cNvPr>
          <p:cNvSpPr txBox="1"/>
          <p:nvPr/>
        </p:nvSpPr>
        <p:spPr>
          <a:xfrm>
            <a:off x="3317873" y="2865050"/>
            <a:ext cx="413425" cy="369332"/>
          </a:xfrm>
          <a:prstGeom prst="rect">
            <a:avLst/>
          </a:prstGeom>
          <a:noFill/>
        </p:spPr>
        <p:txBody>
          <a:bodyPr wrap="square" rtlCol="0">
            <a:spAutoFit/>
          </a:bodyPr>
          <a:lstStyle/>
          <a:p>
            <a:r>
              <a:rPr lang="tr-TR" dirty="0"/>
              <a:t>3</a:t>
            </a:r>
          </a:p>
        </p:txBody>
      </p:sp>
      <p:sp>
        <p:nvSpPr>
          <p:cNvPr id="16" name="Metin kutusu 15">
            <a:extLst>
              <a:ext uri="{FF2B5EF4-FFF2-40B4-BE49-F238E27FC236}">
                <a16:creationId xmlns:a16="http://schemas.microsoft.com/office/drawing/2014/main" id="{BCB20BAB-9F06-4BF2-95D1-1205B932B623}"/>
              </a:ext>
            </a:extLst>
          </p:cNvPr>
          <p:cNvSpPr txBox="1"/>
          <p:nvPr/>
        </p:nvSpPr>
        <p:spPr>
          <a:xfrm>
            <a:off x="3317873" y="3251383"/>
            <a:ext cx="413425" cy="369332"/>
          </a:xfrm>
          <a:prstGeom prst="rect">
            <a:avLst/>
          </a:prstGeom>
          <a:noFill/>
        </p:spPr>
        <p:txBody>
          <a:bodyPr wrap="square" rtlCol="0">
            <a:spAutoFit/>
          </a:bodyPr>
          <a:lstStyle/>
          <a:p>
            <a:r>
              <a:rPr lang="tr-TR" dirty="0"/>
              <a:t>4</a:t>
            </a:r>
          </a:p>
        </p:txBody>
      </p:sp>
      <p:sp>
        <p:nvSpPr>
          <p:cNvPr id="18" name="Metin kutusu 17">
            <a:extLst>
              <a:ext uri="{FF2B5EF4-FFF2-40B4-BE49-F238E27FC236}">
                <a16:creationId xmlns:a16="http://schemas.microsoft.com/office/drawing/2014/main" id="{48F39819-2514-4059-9217-840C911C2FF4}"/>
              </a:ext>
            </a:extLst>
          </p:cNvPr>
          <p:cNvSpPr txBox="1"/>
          <p:nvPr/>
        </p:nvSpPr>
        <p:spPr>
          <a:xfrm>
            <a:off x="3317873" y="3624877"/>
            <a:ext cx="413425" cy="369332"/>
          </a:xfrm>
          <a:prstGeom prst="rect">
            <a:avLst/>
          </a:prstGeom>
          <a:noFill/>
        </p:spPr>
        <p:txBody>
          <a:bodyPr wrap="square" rtlCol="0">
            <a:spAutoFit/>
          </a:bodyPr>
          <a:lstStyle/>
          <a:p>
            <a:r>
              <a:rPr lang="tr-TR" dirty="0"/>
              <a:t>5</a:t>
            </a:r>
          </a:p>
        </p:txBody>
      </p:sp>
      <p:sp>
        <p:nvSpPr>
          <p:cNvPr id="20" name="Metin kutusu 19">
            <a:extLst>
              <a:ext uri="{FF2B5EF4-FFF2-40B4-BE49-F238E27FC236}">
                <a16:creationId xmlns:a16="http://schemas.microsoft.com/office/drawing/2014/main" id="{A471A170-10E9-4E18-9B59-CD40FC568DC7}"/>
              </a:ext>
            </a:extLst>
          </p:cNvPr>
          <p:cNvSpPr txBox="1"/>
          <p:nvPr/>
        </p:nvSpPr>
        <p:spPr>
          <a:xfrm>
            <a:off x="3317873" y="4082214"/>
            <a:ext cx="413425" cy="369332"/>
          </a:xfrm>
          <a:prstGeom prst="rect">
            <a:avLst/>
          </a:prstGeom>
          <a:noFill/>
        </p:spPr>
        <p:txBody>
          <a:bodyPr wrap="square" rtlCol="0">
            <a:spAutoFit/>
          </a:bodyPr>
          <a:lstStyle/>
          <a:p>
            <a:r>
              <a:rPr lang="tr-TR" dirty="0"/>
              <a:t>6</a:t>
            </a:r>
          </a:p>
        </p:txBody>
      </p:sp>
      <p:sp>
        <p:nvSpPr>
          <p:cNvPr id="22" name="Metin kutusu 21">
            <a:extLst>
              <a:ext uri="{FF2B5EF4-FFF2-40B4-BE49-F238E27FC236}">
                <a16:creationId xmlns:a16="http://schemas.microsoft.com/office/drawing/2014/main" id="{47914F00-20A9-43FA-901E-9B1E4BB19842}"/>
              </a:ext>
            </a:extLst>
          </p:cNvPr>
          <p:cNvSpPr txBox="1"/>
          <p:nvPr/>
        </p:nvSpPr>
        <p:spPr>
          <a:xfrm>
            <a:off x="3317873" y="4552535"/>
            <a:ext cx="413425" cy="369332"/>
          </a:xfrm>
          <a:prstGeom prst="rect">
            <a:avLst/>
          </a:prstGeom>
          <a:noFill/>
        </p:spPr>
        <p:txBody>
          <a:bodyPr wrap="square" rtlCol="0">
            <a:spAutoFit/>
          </a:bodyPr>
          <a:lstStyle/>
          <a:p>
            <a:r>
              <a:rPr lang="tr-TR" dirty="0"/>
              <a:t>7</a:t>
            </a:r>
          </a:p>
        </p:txBody>
      </p:sp>
      <p:sp>
        <p:nvSpPr>
          <p:cNvPr id="24" name="Metin kutusu 23">
            <a:extLst>
              <a:ext uri="{FF2B5EF4-FFF2-40B4-BE49-F238E27FC236}">
                <a16:creationId xmlns:a16="http://schemas.microsoft.com/office/drawing/2014/main" id="{31B4F2EB-AD80-441E-9661-7E4C86947F65}"/>
              </a:ext>
            </a:extLst>
          </p:cNvPr>
          <p:cNvSpPr txBox="1"/>
          <p:nvPr/>
        </p:nvSpPr>
        <p:spPr>
          <a:xfrm>
            <a:off x="499624" y="1331980"/>
            <a:ext cx="1116784" cy="369332"/>
          </a:xfrm>
          <a:prstGeom prst="rect">
            <a:avLst/>
          </a:prstGeom>
          <a:noFill/>
        </p:spPr>
        <p:txBody>
          <a:bodyPr wrap="square" rtlCol="0">
            <a:spAutoFit/>
          </a:bodyPr>
          <a:lstStyle/>
          <a:p>
            <a:r>
              <a:rPr lang="tr-TR" b="1" dirty="0"/>
              <a:t>Etiket</a:t>
            </a:r>
          </a:p>
        </p:txBody>
      </p:sp>
      <p:sp>
        <p:nvSpPr>
          <p:cNvPr id="26" name="Metin kutusu 25">
            <a:extLst>
              <a:ext uri="{FF2B5EF4-FFF2-40B4-BE49-F238E27FC236}">
                <a16:creationId xmlns:a16="http://schemas.microsoft.com/office/drawing/2014/main" id="{16768B32-1DBC-4A3A-93D3-11444436BAD6}"/>
              </a:ext>
            </a:extLst>
          </p:cNvPr>
          <p:cNvSpPr txBox="1"/>
          <p:nvPr/>
        </p:nvSpPr>
        <p:spPr>
          <a:xfrm>
            <a:off x="1168804" y="1331980"/>
            <a:ext cx="1116784" cy="369332"/>
          </a:xfrm>
          <a:prstGeom prst="rect">
            <a:avLst/>
          </a:prstGeom>
          <a:noFill/>
        </p:spPr>
        <p:txBody>
          <a:bodyPr wrap="square" rtlCol="0">
            <a:spAutoFit/>
          </a:bodyPr>
          <a:lstStyle/>
          <a:p>
            <a:r>
              <a:rPr lang="tr-TR" b="1" dirty="0"/>
              <a:t>Geçerli</a:t>
            </a:r>
          </a:p>
        </p:txBody>
      </p:sp>
      <p:sp>
        <p:nvSpPr>
          <p:cNvPr id="27" name="Metin kutusu 26">
            <a:extLst>
              <a:ext uri="{FF2B5EF4-FFF2-40B4-BE49-F238E27FC236}">
                <a16:creationId xmlns:a16="http://schemas.microsoft.com/office/drawing/2014/main" id="{9724187C-56A5-46C2-B8FD-E26AD94A15B0}"/>
              </a:ext>
            </a:extLst>
          </p:cNvPr>
          <p:cNvSpPr txBox="1"/>
          <p:nvPr/>
        </p:nvSpPr>
        <p:spPr>
          <a:xfrm>
            <a:off x="499624" y="5143500"/>
            <a:ext cx="3005576" cy="369332"/>
          </a:xfrm>
          <a:prstGeom prst="rect">
            <a:avLst/>
          </a:prstGeom>
          <a:noFill/>
        </p:spPr>
        <p:txBody>
          <a:bodyPr wrap="square" rtlCol="0">
            <a:spAutoFit/>
          </a:bodyPr>
          <a:lstStyle/>
          <a:p>
            <a:pPr algn="ctr"/>
            <a:r>
              <a:rPr lang="tr-TR" b="1" dirty="0"/>
              <a:t>Önbellek</a:t>
            </a:r>
          </a:p>
        </p:txBody>
      </p:sp>
    </p:spTree>
    <p:extLst>
      <p:ext uri="{BB962C8B-B14F-4D97-AF65-F5344CB8AC3E}">
        <p14:creationId xmlns:p14="http://schemas.microsoft.com/office/powerpoint/2010/main" val="4060503398"/>
      </p:ext>
    </p:extLst>
  </p:cSld>
  <p:clrMapOvr>
    <a:masterClrMapping/>
  </p:clrMapOvr>
</p:sld>
</file>

<file path=ppt/theme/theme1.xml><?xml version="1.0" encoding="utf-8"?>
<a:theme xmlns:a="http://schemas.openxmlformats.org/drawingml/2006/main" name="1_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ook Antiqua">
      <a:majorFont>
        <a:latin typeface="Book Antiqua"/>
        <a:ea typeface=""/>
        <a:cs typeface=""/>
      </a:majorFont>
      <a:minorFont>
        <a:latin typeface="Book Antiqua"/>
        <a:ea typeface=""/>
        <a:cs typeface=""/>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2478</TotalTime>
  <Words>3057</Words>
  <Application>Microsoft Office PowerPoint</Application>
  <PresentationFormat>Geniş ekran</PresentationFormat>
  <Paragraphs>883</Paragraphs>
  <Slides>48</Slides>
  <Notes>0</Notes>
  <HiddenSlides>0</HiddenSlides>
  <MMClips>0</MMClips>
  <ScaleCrop>false</ScaleCrop>
  <HeadingPairs>
    <vt:vector size="8" baseType="variant">
      <vt:variant>
        <vt:lpstr>Kullanılan Yazı Tipleri</vt:lpstr>
      </vt:variant>
      <vt:variant>
        <vt:i4>5</vt:i4>
      </vt:variant>
      <vt:variant>
        <vt:lpstr>Tema</vt:lpstr>
      </vt:variant>
      <vt:variant>
        <vt:i4>1</vt:i4>
      </vt:variant>
      <vt:variant>
        <vt:lpstr>Eklenmiş OLE Hizmet Programları</vt:lpstr>
      </vt:variant>
      <vt:variant>
        <vt:i4>1</vt:i4>
      </vt:variant>
      <vt:variant>
        <vt:lpstr>Slayt Başlıkları</vt:lpstr>
      </vt:variant>
      <vt:variant>
        <vt:i4>48</vt:i4>
      </vt:variant>
    </vt:vector>
  </HeadingPairs>
  <TitlesOfParts>
    <vt:vector size="55" baseType="lpstr">
      <vt:lpstr>Arial</vt:lpstr>
      <vt:lpstr>Book Antiqua</vt:lpstr>
      <vt:lpstr>Calibri</vt:lpstr>
      <vt:lpstr>Cambria Math</vt:lpstr>
      <vt:lpstr>Consolas</vt:lpstr>
      <vt:lpstr>1_Ofis Teması</vt:lpstr>
      <vt:lpstr>Visio.Drawing.11</vt:lpstr>
      <vt:lpstr>Önbellek (Cache)</vt:lpstr>
      <vt:lpstr>Okuma Listesi</vt:lpstr>
      <vt:lpstr>Önbellek</vt:lpstr>
      <vt:lpstr>Önbellek Temel Kavramlar</vt:lpstr>
      <vt:lpstr>Önbellek Temel Kavramlar</vt:lpstr>
      <vt:lpstr>Önbellek Temel Kavramlar</vt:lpstr>
      <vt:lpstr>Doğrudan Eşlemeli Önbellek</vt:lpstr>
      <vt:lpstr>Doğrudan Eşlemeli Önbellek</vt:lpstr>
      <vt:lpstr>Doğrudan Eşlemeli Önbellek</vt:lpstr>
      <vt:lpstr>Örnek</vt:lpstr>
      <vt:lpstr>Örnek</vt:lpstr>
      <vt:lpstr>Örnek</vt:lpstr>
      <vt:lpstr>Örnek</vt:lpstr>
      <vt:lpstr>Örnek</vt:lpstr>
      <vt:lpstr>Örnek - 2</vt:lpstr>
      <vt:lpstr>Pinpon Etkisi</vt:lpstr>
      <vt:lpstr>Tam İlişkili (-ing. fully associative) Önbellek</vt:lpstr>
      <vt:lpstr>Tam İlişkili Önbellek</vt:lpstr>
      <vt:lpstr>Tam ilişkili ve Doğrudan Eşlemeli Bellek Karşılaştırması</vt:lpstr>
      <vt:lpstr>Kümeli İlişkili Önbellek</vt:lpstr>
      <vt:lpstr>Kümeli İlişkili Önbellek</vt:lpstr>
      <vt:lpstr>Kümeli İlişkili Önbellek</vt:lpstr>
      <vt:lpstr>Bellekten Veri Çıkarma Politikaları</vt:lpstr>
      <vt:lpstr>Veri Çıkarma Algoritmaları</vt:lpstr>
      <vt:lpstr>Veri Çıkarma Algoritmaları</vt:lpstr>
      <vt:lpstr>Bellek Hiyerarşisinde Yazma İşlemi</vt:lpstr>
      <vt:lpstr>Doğrudan Yazma (-ing. write through)</vt:lpstr>
      <vt:lpstr>Sonradan Yazma (-ing. writeback)</vt:lpstr>
      <vt:lpstr>Bellek Hiyerarşisinde Yazma İşlemi</vt:lpstr>
      <vt:lpstr>2. Verinin Bellekte Bulunamaması</vt:lpstr>
      <vt:lpstr>Yaz ve Yerini Ayır</vt:lpstr>
      <vt:lpstr>Yaz ve Yerini Ayırma</vt:lpstr>
      <vt:lpstr>Çok Seviyeli Önbellekler</vt:lpstr>
      <vt:lpstr>Çok Seviyeli Önbellekler</vt:lpstr>
      <vt:lpstr>Alanda Yerellik</vt:lpstr>
      <vt:lpstr>Alanda Yerellik</vt:lpstr>
      <vt:lpstr>Alanda Yerellik</vt:lpstr>
      <vt:lpstr>Alanda Yerellik</vt:lpstr>
      <vt:lpstr>Yazma İşlemi - Soru</vt:lpstr>
      <vt:lpstr>Önbellek Soruları</vt:lpstr>
      <vt:lpstr>Yerellik</vt:lpstr>
      <vt:lpstr>Yerellik</vt:lpstr>
      <vt:lpstr>Yerellik</vt:lpstr>
      <vt:lpstr>Doğrudan Eşlemeli Önbellek</vt:lpstr>
      <vt:lpstr>Tam İlişkili Önbellek</vt:lpstr>
      <vt:lpstr>Kümeli İlişkili Önbellek</vt:lpstr>
      <vt:lpstr>Özet</vt:lpstr>
      <vt:lpstr>Gelecek 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ÜMİT ŞENTÜRK</dc:creator>
  <cp:lastModifiedBy>Ümit Şentürk</cp:lastModifiedBy>
  <cp:revision>64</cp:revision>
  <dcterms:created xsi:type="dcterms:W3CDTF">2020-11-07T09:51:32Z</dcterms:created>
  <dcterms:modified xsi:type="dcterms:W3CDTF">2021-12-15T06:03:22Z</dcterms:modified>
</cp:coreProperties>
</file>