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27.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8.jpeg" ContentType="image/jpeg"/>
  <Override PartName="/ppt/media/image7.png" ContentType="image/png"/>
  <Override PartName="/ppt/media/image9.png" ContentType="image/png"/>
  <Override PartName="/ppt/media/image10.jpeg" ContentType="image/jpeg"/>
  <Override PartName="/ppt/media/image11.jpeg" ContentType="image/jpeg"/>
  <Override PartName="/ppt/media/image12.png" ContentType="image/png"/>
  <Override PartName="/ppt/media/image13.jpeg" ContentType="image/jpeg"/>
  <Override PartName="/ppt/media/image19.png" ContentType="image/png"/>
  <Override PartName="/ppt/media/image14.gif" ContentType="image/gif"/>
  <Override PartName="/ppt/media/image15.jpeg" ContentType="image/jpeg"/>
  <Override PartName="/ppt/media/image16.png" ContentType="image/png"/>
  <Override PartName="/ppt/media/image17.png" ContentType="image/png"/>
  <Override PartName="/ppt/media/image18.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jpeg" ContentType="image/jpeg"/>
  <Override PartName="/ppt/media/image28.jpeg" ContentType="image/jpe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7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79"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80"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81"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82"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0838E05-7C4D-4279-97EC-AD6690B6364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777240" y="1257120"/>
            <a:ext cx="6216840" cy="3393720"/>
          </a:xfrm>
          <a:prstGeom prst="rect">
            <a:avLst/>
          </a:prstGeom>
          <a:ln w="0">
            <a:noFill/>
          </a:ln>
        </p:spPr>
      </p:sp>
      <p:sp>
        <p:nvSpPr>
          <p:cNvPr id="274" name="PlaceHolder 2"/>
          <p:cNvSpPr>
            <a:spLocks noGrp="1"/>
          </p:cNvSpPr>
          <p:nvPr>
            <p:ph type="body"/>
          </p:nvPr>
        </p:nvSpPr>
        <p:spPr>
          <a:xfrm>
            <a:off x="777240" y="4840560"/>
            <a:ext cx="6216840" cy="3959280"/>
          </a:xfrm>
          <a:prstGeom prst="rect">
            <a:avLst/>
          </a:prstGeom>
          <a:noFill/>
          <a:ln w="0">
            <a:noFill/>
          </a:ln>
        </p:spPr>
        <p:txBody>
          <a:bodyPr lIns="0" rIns="0" tIns="0" bIns="0" anchor="t">
            <a:noAutofit/>
          </a:bodyPr>
          <a:p>
            <a:endParaRPr b="0" lang="en-US" sz="2000" spc="-1" strike="noStrike">
              <a:latin typeface="Arial"/>
            </a:endParaRPr>
          </a:p>
        </p:txBody>
      </p:sp>
      <p:sp>
        <p:nvSpPr>
          <p:cNvPr id="275" name="PlaceHolder 3"/>
          <p:cNvSpPr>
            <a:spLocks noGrp="1"/>
          </p:cNvSpPr>
          <p:nvPr>
            <p:ph type="sldNum" idx="16"/>
          </p:nvPr>
        </p:nvSpPr>
        <p:spPr>
          <a:xfrm>
            <a:off x="4402440" y="9553680"/>
            <a:ext cx="3367080" cy="503280"/>
          </a:xfrm>
          <a:prstGeom prst="rect">
            <a:avLst/>
          </a:prstGeom>
          <a:noFill/>
          <a:ln w="0">
            <a:noFill/>
          </a:ln>
        </p:spPr>
        <p:txBody>
          <a:bodyPr lIns="0" rIns="0" tIns="0" bIns="0" anchor="b">
            <a:noAutofit/>
          </a:bodyPr>
          <a:lstStyle>
            <a:lvl1pPr algn="r">
              <a:lnSpc>
                <a:spcPct val="100000"/>
              </a:lnSpc>
              <a:buNone/>
              <a:defRPr b="0" lang="tr-TR" sz="1200" spc="-1" strike="noStrike">
                <a:latin typeface="Times New Roman"/>
              </a:defRPr>
            </a:lvl1pPr>
          </a:lstStyle>
          <a:p>
            <a:pPr algn="r">
              <a:lnSpc>
                <a:spcPct val="100000"/>
              </a:lnSpc>
              <a:buNone/>
            </a:pPr>
            <a:fld id="{8537B9CF-B719-4BFF-AEDE-F4063D9880BA}" type="slidenum">
              <a:rPr b="0" lang="tr-TR" sz="1200" spc="-1" strike="noStrike">
                <a:latin typeface="Times New Roman"/>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777240" y="1257120"/>
            <a:ext cx="6216840" cy="3393720"/>
          </a:xfrm>
          <a:prstGeom prst="rect">
            <a:avLst/>
          </a:prstGeom>
          <a:ln w="0">
            <a:noFill/>
          </a:ln>
        </p:spPr>
      </p:sp>
      <p:sp>
        <p:nvSpPr>
          <p:cNvPr id="283" name="PlaceHolder 2"/>
          <p:cNvSpPr>
            <a:spLocks noGrp="1"/>
          </p:cNvSpPr>
          <p:nvPr>
            <p:ph type="body"/>
          </p:nvPr>
        </p:nvSpPr>
        <p:spPr>
          <a:xfrm>
            <a:off x="777240" y="4840560"/>
            <a:ext cx="6216840" cy="3959280"/>
          </a:xfrm>
          <a:prstGeom prst="rect">
            <a:avLst/>
          </a:prstGeom>
          <a:noFill/>
          <a:ln w="0">
            <a:noFill/>
          </a:ln>
        </p:spPr>
        <p:txBody>
          <a:bodyPr lIns="0" rIns="0" tIns="0" bIns="0" anchor="t">
            <a:noAutofit/>
          </a:bodyPr>
          <a:p>
            <a:endParaRPr b="0" lang="en-US" sz="2000" spc="-1" strike="noStrike">
              <a:latin typeface="Arial"/>
            </a:endParaRPr>
          </a:p>
        </p:txBody>
      </p:sp>
      <p:sp>
        <p:nvSpPr>
          <p:cNvPr id="284" name="PlaceHolder 3"/>
          <p:cNvSpPr>
            <a:spLocks noGrp="1"/>
          </p:cNvSpPr>
          <p:nvPr>
            <p:ph type="sldNum" idx="19"/>
          </p:nvPr>
        </p:nvSpPr>
        <p:spPr>
          <a:xfrm>
            <a:off x="4402440" y="9553680"/>
            <a:ext cx="3367080" cy="503280"/>
          </a:xfrm>
          <a:prstGeom prst="rect">
            <a:avLst/>
          </a:prstGeom>
          <a:noFill/>
          <a:ln w="0">
            <a:noFill/>
          </a:ln>
        </p:spPr>
        <p:txBody>
          <a:bodyPr lIns="0" rIns="0" tIns="0" bIns="0" anchor="b">
            <a:noAutofit/>
          </a:bodyPr>
          <a:lstStyle>
            <a:lvl1pPr algn="r">
              <a:lnSpc>
                <a:spcPct val="100000"/>
              </a:lnSpc>
              <a:buNone/>
              <a:defRPr b="0" lang="tr-TR" sz="1200" spc="-1" strike="noStrike">
                <a:latin typeface="Times New Roman"/>
              </a:defRPr>
            </a:lvl1pPr>
          </a:lstStyle>
          <a:p>
            <a:pPr algn="r">
              <a:lnSpc>
                <a:spcPct val="100000"/>
              </a:lnSpc>
              <a:buNone/>
            </a:pPr>
            <a:fld id="{3C4693CD-BCFC-484C-A5BA-528DBD61EE72}" type="slidenum">
              <a:rPr b="0" lang="tr-TR" sz="1200" spc="-1" strike="noStrike">
                <a:latin typeface="Times New Roman"/>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777240" y="1257120"/>
            <a:ext cx="6216840" cy="3393720"/>
          </a:xfrm>
          <a:prstGeom prst="rect">
            <a:avLst/>
          </a:prstGeom>
          <a:ln w="0">
            <a:noFill/>
          </a:ln>
        </p:spPr>
      </p:sp>
      <p:sp>
        <p:nvSpPr>
          <p:cNvPr id="286" name="PlaceHolder 2"/>
          <p:cNvSpPr>
            <a:spLocks noGrp="1"/>
          </p:cNvSpPr>
          <p:nvPr>
            <p:ph type="body"/>
          </p:nvPr>
        </p:nvSpPr>
        <p:spPr>
          <a:xfrm>
            <a:off x="777240" y="4840560"/>
            <a:ext cx="6216840" cy="3959280"/>
          </a:xfrm>
          <a:prstGeom prst="rect">
            <a:avLst/>
          </a:prstGeom>
          <a:noFill/>
          <a:ln w="0">
            <a:noFill/>
          </a:ln>
        </p:spPr>
        <p:txBody>
          <a:bodyPr lIns="0" rIns="0" tIns="0" bIns="0" anchor="t">
            <a:noAutofit/>
          </a:bodyPr>
          <a:p>
            <a:endParaRPr b="0" lang="en-US" sz="2000" spc="-1" strike="noStrike">
              <a:latin typeface="Arial"/>
            </a:endParaRPr>
          </a:p>
        </p:txBody>
      </p:sp>
      <p:sp>
        <p:nvSpPr>
          <p:cNvPr id="287" name="PlaceHolder 3"/>
          <p:cNvSpPr>
            <a:spLocks noGrp="1"/>
          </p:cNvSpPr>
          <p:nvPr>
            <p:ph type="sldNum" idx="20"/>
          </p:nvPr>
        </p:nvSpPr>
        <p:spPr>
          <a:xfrm>
            <a:off x="4402440" y="9553680"/>
            <a:ext cx="3367080" cy="503280"/>
          </a:xfrm>
          <a:prstGeom prst="rect">
            <a:avLst/>
          </a:prstGeom>
          <a:noFill/>
          <a:ln w="0">
            <a:noFill/>
          </a:ln>
        </p:spPr>
        <p:txBody>
          <a:bodyPr lIns="0" rIns="0" tIns="0" bIns="0" anchor="b">
            <a:noAutofit/>
          </a:bodyPr>
          <a:lstStyle>
            <a:lvl1pPr algn="r">
              <a:lnSpc>
                <a:spcPct val="100000"/>
              </a:lnSpc>
              <a:buNone/>
              <a:defRPr b="0" lang="tr-TR" sz="1200" spc="-1" strike="noStrike">
                <a:latin typeface="Times New Roman"/>
              </a:defRPr>
            </a:lvl1pPr>
          </a:lstStyle>
          <a:p>
            <a:pPr algn="r">
              <a:lnSpc>
                <a:spcPct val="100000"/>
              </a:lnSpc>
              <a:buNone/>
            </a:pPr>
            <a:fld id="{4803F2FE-47D5-421F-B75F-F073322DC4B0}" type="slidenum">
              <a:rPr b="0" lang="tr-TR"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777240" y="1257120"/>
            <a:ext cx="6216840" cy="3393720"/>
          </a:xfrm>
          <a:prstGeom prst="rect">
            <a:avLst/>
          </a:prstGeom>
          <a:ln w="0">
            <a:noFill/>
          </a:ln>
        </p:spPr>
      </p:sp>
      <p:sp>
        <p:nvSpPr>
          <p:cNvPr id="277" name="PlaceHolder 2"/>
          <p:cNvSpPr>
            <a:spLocks noGrp="1"/>
          </p:cNvSpPr>
          <p:nvPr>
            <p:ph type="body"/>
          </p:nvPr>
        </p:nvSpPr>
        <p:spPr>
          <a:xfrm>
            <a:off x="777240" y="4840560"/>
            <a:ext cx="6216840" cy="3959280"/>
          </a:xfrm>
          <a:prstGeom prst="rect">
            <a:avLst/>
          </a:prstGeom>
          <a:noFill/>
          <a:ln w="0">
            <a:noFill/>
          </a:ln>
        </p:spPr>
        <p:txBody>
          <a:bodyPr lIns="0" rIns="0" tIns="0" bIns="0" anchor="t">
            <a:noAutofit/>
          </a:bodyPr>
          <a:p>
            <a:endParaRPr b="0" lang="en-US" sz="2000" spc="-1" strike="noStrike">
              <a:latin typeface="Arial"/>
            </a:endParaRPr>
          </a:p>
        </p:txBody>
      </p:sp>
      <p:sp>
        <p:nvSpPr>
          <p:cNvPr id="278" name="PlaceHolder 3"/>
          <p:cNvSpPr>
            <a:spLocks noGrp="1"/>
          </p:cNvSpPr>
          <p:nvPr>
            <p:ph type="sldNum" idx="17"/>
          </p:nvPr>
        </p:nvSpPr>
        <p:spPr>
          <a:xfrm>
            <a:off x="4402440" y="9553680"/>
            <a:ext cx="3367080" cy="503280"/>
          </a:xfrm>
          <a:prstGeom prst="rect">
            <a:avLst/>
          </a:prstGeom>
          <a:noFill/>
          <a:ln w="0">
            <a:noFill/>
          </a:ln>
        </p:spPr>
        <p:txBody>
          <a:bodyPr lIns="0" rIns="0" tIns="0" bIns="0" anchor="b">
            <a:noAutofit/>
          </a:bodyPr>
          <a:lstStyle>
            <a:lvl1pPr algn="r">
              <a:lnSpc>
                <a:spcPct val="100000"/>
              </a:lnSpc>
              <a:buNone/>
              <a:defRPr b="0" lang="tr-TR" sz="1200" spc="-1" strike="noStrike">
                <a:latin typeface="Times New Roman"/>
              </a:defRPr>
            </a:lvl1pPr>
          </a:lstStyle>
          <a:p>
            <a:pPr algn="r">
              <a:lnSpc>
                <a:spcPct val="100000"/>
              </a:lnSpc>
              <a:buNone/>
            </a:pPr>
            <a:fld id="{173B7859-6489-4CDD-96C0-AD2AA3748CFF}" type="slidenum">
              <a:rPr b="0" lang="tr-TR"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777240" y="1257120"/>
            <a:ext cx="6216840" cy="3393720"/>
          </a:xfrm>
          <a:prstGeom prst="rect">
            <a:avLst/>
          </a:prstGeom>
          <a:ln w="0">
            <a:noFill/>
          </a:ln>
        </p:spPr>
      </p:sp>
      <p:sp>
        <p:nvSpPr>
          <p:cNvPr id="280" name="PlaceHolder 2"/>
          <p:cNvSpPr>
            <a:spLocks noGrp="1"/>
          </p:cNvSpPr>
          <p:nvPr>
            <p:ph type="body"/>
          </p:nvPr>
        </p:nvSpPr>
        <p:spPr>
          <a:xfrm>
            <a:off x="777240" y="4840560"/>
            <a:ext cx="6216840" cy="3959280"/>
          </a:xfrm>
          <a:prstGeom prst="rect">
            <a:avLst/>
          </a:prstGeom>
          <a:noFill/>
          <a:ln w="0">
            <a:noFill/>
          </a:ln>
        </p:spPr>
        <p:txBody>
          <a:bodyPr lIns="0" rIns="0" tIns="0" bIns="0" anchor="t">
            <a:noAutofit/>
          </a:bodyPr>
          <a:p>
            <a:endParaRPr b="0" lang="en-US" sz="2000" spc="-1" strike="noStrike">
              <a:latin typeface="Arial"/>
            </a:endParaRPr>
          </a:p>
        </p:txBody>
      </p:sp>
      <p:sp>
        <p:nvSpPr>
          <p:cNvPr id="281" name="PlaceHolder 3"/>
          <p:cNvSpPr>
            <a:spLocks noGrp="1"/>
          </p:cNvSpPr>
          <p:nvPr>
            <p:ph type="sldNum" idx="18"/>
          </p:nvPr>
        </p:nvSpPr>
        <p:spPr>
          <a:xfrm>
            <a:off x="4402440" y="9553680"/>
            <a:ext cx="3367080" cy="503280"/>
          </a:xfrm>
          <a:prstGeom prst="rect">
            <a:avLst/>
          </a:prstGeom>
          <a:noFill/>
          <a:ln w="0">
            <a:noFill/>
          </a:ln>
        </p:spPr>
        <p:txBody>
          <a:bodyPr lIns="0" rIns="0" tIns="0" bIns="0" anchor="b">
            <a:noAutofit/>
          </a:bodyPr>
          <a:lstStyle>
            <a:lvl1pPr algn="r">
              <a:lnSpc>
                <a:spcPct val="100000"/>
              </a:lnSpc>
              <a:buNone/>
              <a:defRPr b="0" lang="tr-TR" sz="1200" spc="-1" strike="noStrike">
                <a:latin typeface="Times New Roman"/>
              </a:defRPr>
            </a:lvl1pPr>
          </a:lstStyle>
          <a:p>
            <a:pPr algn="r">
              <a:lnSpc>
                <a:spcPct val="100000"/>
              </a:lnSpc>
              <a:buNone/>
            </a:pPr>
            <a:fld id="{19381556-3FEA-453D-A196-5B300D221F2E}" type="slidenum">
              <a:rPr b="0" lang="tr-TR"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7B5152A-077B-4958-9B28-A0C627037D4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656A9F6-959C-4F66-94A7-EBB8E2013A4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9EA81F7-5D75-43B4-A80A-181193CDDDA1}"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7D7F672-9230-48FF-9926-1E762618A1C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E2068B9-A236-4FFD-9B52-B867B2F25C8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31E5388-973A-4FC3-97A7-119E06C0809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E06C8C6-ECDE-461B-86F3-C9704B30903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EC8E742-BB69-4DD9-83AD-A56C3DBAC77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A25F42B-49A7-4D73-9F71-87DF3449534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80240" y="843840"/>
            <a:ext cx="9088920" cy="5649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E1B1A05-1617-428A-9C09-2610B71D95E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2C176AB-8A72-4737-B002-106732BBC57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5CBDD91-BCEF-4C3C-A749-86C174BE273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AD764EA-4046-42E7-AF86-9E0A5A3C46D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6D9976D-6757-4913-889E-53FD10F8FDC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99C2BF4-0442-42AE-BC4A-80155C91638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0C9EAE9-FEE4-41D6-BA35-6F8AAD8DF1F6}"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E2A4659-A96D-40C8-ABF4-C5F206391DE9}"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18C4394-53C7-414B-9697-E48AFD8ABC3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FDB6212-795F-48A4-B5EC-80102939DA60}"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E6FBF1C-C980-4D90-B459-E8ADD2F68ED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DE32CF9-79E3-4E47-826E-BBE62A99DF77}"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9C4A36C-4B27-4C5E-8974-98E66BC8C752}"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BB9B48E-06F7-450F-9950-75E61A91503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843840"/>
            <a:ext cx="9088920" cy="5649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7B55F3B-FFDF-498B-A355-8327D9B667B3}"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6152B68-23A5-45F1-B1A2-948B2FFD872F}"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882EBE0-83FC-42C3-B177-7112EA0B891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7A7172C-1B06-486D-9ECE-3CBB3B7831A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2"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2718F5D-0DC7-4333-BB4B-C6BFA2301D45}"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96E5EA55-A030-47DF-AE7C-F8DC4194A8D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6769F83-4010-43F2-A2BE-7491EF7961A9}"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5D57F0BD-3C32-48BD-A72A-9CFC446997C3}"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478553A-6DFD-422D-AF1A-5A9532F1DFC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092E4B4-58C4-4560-9422-32A81CD34D0C}"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57A9DBB-D905-4AD7-87A6-5FBA25EF5A5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428BB9E-50FE-4141-BD08-4D003C1499A5}"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E904A95-7AC2-417C-A52B-3465DB162194}"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480240" y="843840"/>
            <a:ext cx="9088920" cy="5649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8384DBB-12A2-4E1F-B4FC-BF7E63C27B0A}"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2D926AF-DB32-49CA-A44B-E3A14DC342D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3FE6270-057D-413D-8892-A564732A66C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9"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C472B95-4451-4038-A8E9-51F294ED1B8A}"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3"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1C62B66A-2862-433F-A9E8-80D4B845F9D3}"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3678B51-609C-4D64-B0A4-18B0C38DCE97}"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1"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18E20109-CC97-48CC-BF88-87764599CF7A}"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8A3AC30-79C1-4FD4-BC20-E8FBD775681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80240" y="843840"/>
            <a:ext cx="9088920" cy="5649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F14007C-E2E5-4411-A688-73FA8BF7DAA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5424962-6FB4-4BB0-B01F-DAFBF017068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ABC5456-6F0E-498E-AA28-63A446AFA20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27E7696-645B-4740-B2D1-2CD88D09B601}"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Dikdörtgen 8"/>
          <p:cNvSpPr/>
          <p:nvPr/>
        </p:nvSpPr>
        <p:spPr>
          <a:xfrm>
            <a:off x="369000" y="378000"/>
            <a:ext cx="3060720" cy="7740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1" name="Dikdörtgen 9"/>
          <p:cNvSpPr/>
          <p:nvPr/>
        </p:nvSpPr>
        <p:spPr>
          <a:xfrm>
            <a:off x="6649200" y="375120"/>
            <a:ext cx="3060720" cy="80640"/>
          </a:xfrm>
          <a:prstGeom prst="rect">
            <a:avLst/>
          </a:prstGeom>
          <a:solidFill>
            <a:srgbClr val="8064a2"/>
          </a:solidFill>
          <a:ln w="9360">
            <a:noFill/>
          </a:ln>
          <a:effectLst>
            <a:outerShdw blurRad="38160" dir="5400000" dist="25560" rotWithShape="0">
              <a:srgbClr val="000000">
                <a:alpha val="55000"/>
              </a:srgbClr>
            </a:outerShdw>
          </a:effectLst>
        </p:spPr>
        <p:style>
          <a:lnRef idx="0"/>
          <a:fillRef idx="0"/>
          <a:effectRef idx="0"/>
          <a:fontRef idx="minor"/>
        </p:style>
      </p:sp>
      <p:sp>
        <p:nvSpPr>
          <p:cNvPr id="2" name="Dikdörtgen 10"/>
          <p:cNvSpPr/>
          <p:nvPr/>
        </p:nvSpPr>
        <p:spPr>
          <a:xfrm>
            <a:off x="3507120" y="378000"/>
            <a:ext cx="3060720" cy="74520"/>
          </a:xfrm>
          <a:prstGeom prst="rect">
            <a:avLst/>
          </a:prstGeom>
          <a:solidFill>
            <a:srgbClr val="c0504d"/>
          </a:solidFill>
          <a:ln w="9360">
            <a:noFill/>
          </a:ln>
          <a:effectLst>
            <a:outerShdw blurRad="38160" dir="5400000" dist="25560" rotWithShape="0">
              <a:srgbClr val="000000">
                <a:alpha val="55000"/>
              </a:srgbClr>
            </a:outerShdw>
          </a:effectLst>
        </p:spPr>
        <p:style>
          <a:lnRef idx="0"/>
          <a:fillRef idx="0"/>
          <a:effectRef idx="0"/>
          <a:fontRef idx="minor"/>
        </p:style>
      </p:sp>
      <p:sp>
        <p:nvSpPr>
          <p:cNvPr id="3" name="Dikdörtgen 6"/>
          <p:cNvSpPr/>
          <p:nvPr/>
        </p:nvSpPr>
        <p:spPr>
          <a:xfrm>
            <a:off x="368640" y="2551680"/>
            <a:ext cx="9311760" cy="273168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4"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6" name="PlaceHolder 3"/>
          <p:cNvSpPr>
            <a:spLocks noGrp="1"/>
          </p:cNvSpPr>
          <p:nvPr>
            <p:ph type="ftr" idx="1"/>
          </p:nvPr>
        </p:nvSpPr>
        <p:spPr>
          <a:xfrm>
            <a:off x="480240" y="4921200"/>
            <a:ext cx="5718240" cy="300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7" name="PlaceHolder 4"/>
          <p:cNvSpPr>
            <a:spLocks noGrp="1"/>
          </p:cNvSpPr>
          <p:nvPr>
            <p:ph type="sldNum" idx="2"/>
          </p:nvPr>
        </p:nvSpPr>
        <p:spPr>
          <a:xfrm>
            <a:off x="8729640" y="4924800"/>
            <a:ext cx="839160" cy="300960"/>
          </a:xfrm>
          <a:prstGeom prst="rect">
            <a:avLst/>
          </a:prstGeom>
          <a:noFill/>
          <a:ln w="0">
            <a:noFill/>
          </a:ln>
        </p:spPr>
        <p:txBody>
          <a:bodyPr lIns="90000" rIns="90000" tIns="45000" bIns="45000" anchor="ctr">
            <a:noAutofit/>
          </a:bodyPr>
          <a:lstStyle>
            <a:lvl1pPr algn="r">
              <a:lnSpc>
                <a:spcPct val="100000"/>
              </a:lnSpc>
              <a:buNone/>
              <a:defRPr b="0" lang="tr-TR" sz="900" spc="-1" strike="noStrike">
                <a:solidFill>
                  <a:srgbClr val="2f5aac"/>
                </a:solidFill>
                <a:latin typeface="Calibri"/>
              </a:defRPr>
            </a:lvl1pPr>
          </a:lstStyle>
          <a:p>
            <a:pPr algn="r">
              <a:lnSpc>
                <a:spcPct val="100000"/>
              </a:lnSpc>
              <a:buNone/>
            </a:pPr>
            <a:fld id="{3DF49A5F-6899-48C9-AC54-BD3E7D74AD3F}" type="slidenum">
              <a:rPr b="0" lang="tr-TR" sz="900" spc="-1" strike="noStrike">
                <a:solidFill>
                  <a:srgbClr val="2f5aac"/>
                </a:solidFill>
                <a:latin typeface="Calibri"/>
              </a:rPr>
              <a:t>&lt;number&gt;</a:t>
            </a:fld>
            <a:endParaRPr b="0" lang="en-US" sz="900" spc="-1" strike="noStrike">
              <a:latin typeface="Times New Roman"/>
            </a:endParaRPr>
          </a:p>
        </p:txBody>
      </p:sp>
      <p:sp>
        <p:nvSpPr>
          <p:cNvPr id="8" name="PlaceHolder 5"/>
          <p:cNvSpPr>
            <a:spLocks noGrp="1"/>
          </p:cNvSpPr>
          <p:nvPr>
            <p:ph type="dt" idx="3"/>
          </p:nvPr>
        </p:nvSpPr>
        <p:spPr>
          <a:xfrm>
            <a:off x="6288840" y="4924800"/>
            <a:ext cx="2351160" cy="300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Dikdörtgen 8"/>
          <p:cNvSpPr/>
          <p:nvPr/>
        </p:nvSpPr>
        <p:spPr>
          <a:xfrm>
            <a:off x="369000" y="378000"/>
            <a:ext cx="3060720" cy="7740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46" name="Dikdörtgen 9"/>
          <p:cNvSpPr/>
          <p:nvPr/>
        </p:nvSpPr>
        <p:spPr>
          <a:xfrm>
            <a:off x="6649200" y="375120"/>
            <a:ext cx="3060720" cy="80640"/>
          </a:xfrm>
          <a:prstGeom prst="rect">
            <a:avLst/>
          </a:prstGeom>
          <a:solidFill>
            <a:srgbClr val="8064a2"/>
          </a:solidFill>
          <a:ln w="9360">
            <a:noFill/>
          </a:ln>
          <a:effectLst>
            <a:outerShdw blurRad="38160" dir="5400000" dist="25560" rotWithShape="0">
              <a:srgbClr val="000000">
                <a:alpha val="55000"/>
              </a:srgbClr>
            </a:outerShdw>
          </a:effectLst>
        </p:spPr>
        <p:style>
          <a:lnRef idx="0"/>
          <a:fillRef idx="0"/>
          <a:effectRef idx="0"/>
          <a:fontRef idx="minor"/>
        </p:style>
      </p:sp>
      <p:sp>
        <p:nvSpPr>
          <p:cNvPr id="47" name="Dikdörtgen 10"/>
          <p:cNvSpPr/>
          <p:nvPr/>
        </p:nvSpPr>
        <p:spPr>
          <a:xfrm>
            <a:off x="3507120" y="378000"/>
            <a:ext cx="3060720" cy="74520"/>
          </a:xfrm>
          <a:prstGeom prst="rect">
            <a:avLst/>
          </a:prstGeom>
          <a:solidFill>
            <a:srgbClr val="c0504d"/>
          </a:solidFill>
          <a:ln w="9360">
            <a:noFill/>
          </a:ln>
          <a:effectLst>
            <a:outerShdw blurRad="38160" dir="5400000" dist="25560" rotWithShape="0">
              <a:srgbClr val="000000">
                <a:alpha val="55000"/>
              </a:srgbClr>
            </a:outerShdw>
          </a:effectLst>
        </p:spPr>
        <p:style>
          <a:lnRef idx="0"/>
          <a:fillRef idx="0"/>
          <a:effectRef idx="0"/>
          <a:fontRef idx="minor"/>
        </p:style>
      </p:sp>
      <p:sp>
        <p:nvSpPr>
          <p:cNvPr id="48" name="Dikdörtgen 6"/>
          <p:cNvSpPr/>
          <p:nvPr/>
        </p:nvSpPr>
        <p:spPr>
          <a:xfrm>
            <a:off x="363960" y="507960"/>
            <a:ext cx="9349560" cy="98244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49" name="PlaceHolder 1"/>
          <p:cNvSpPr>
            <a:spLocks noGrp="1"/>
          </p:cNvSpPr>
          <p:nvPr>
            <p:ph type="ftr" idx="4"/>
          </p:nvPr>
        </p:nvSpPr>
        <p:spPr>
          <a:xfrm>
            <a:off x="480240" y="4921200"/>
            <a:ext cx="5718240" cy="300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0" name="PlaceHolder 2"/>
          <p:cNvSpPr>
            <a:spLocks noGrp="1"/>
          </p:cNvSpPr>
          <p:nvPr>
            <p:ph type="sldNum" idx="5"/>
          </p:nvPr>
        </p:nvSpPr>
        <p:spPr>
          <a:xfrm>
            <a:off x="8729640" y="4924800"/>
            <a:ext cx="869400" cy="300960"/>
          </a:xfrm>
          <a:prstGeom prst="rect">
            <a:avLst/>
          </a:prstGeom>
          <a:noFill/>
          <a:ln w="0">
            <a:noFill/>
          </a:ln>
        </p:spPr>
        <p:txBody>
          <a:bodyPr lIns="90000" rIns="90000" tIns="45000" bIns="45000" anchor="ctr">
            <a:noAutofit/>
          </a:bodyPr>
          <a:lstStyle>
            <a:lvl1pPr algn="r">
              <a:lnSpc>
                <a:spcPct val="100000"/>
              </a:lnSpc>
              <a:buNone/>
              <a:defRPr b="0" lang="tr-TR" sz="900" spc="-1" strike="noStrike">
                <a:solidFill>
                  <a:srgbClr val="4590b8"/>
                </a:solidFill>
                <a:latin typeface="Calibri"/>
              </a:defRPr>
            </a:lvl1pPr>
          </a:lstStyle>
          <a:p>
            <a:pPr algn="r">
              <a:lnSpc>
                <a:spcPct val="100000"/>
              </a:lnSpc>
              <a:buNone/>
            </a:pPr>
            <a:fld id="{C85319CA-D99A-44AA-BC20-DDEB8DD0CFEA}" type="slidenum">
              <a:rPr b="0" lang="tr-TR" sz="900" spc="-1" strike="noStrike">
                <a:solidFill>
                  <a:srgbClr val="4590b8"/>
                </a:solidFill>
                <a:latin typeface="Calibri"/>
              </a:rPr>
              <a:t>&lt;number&gt;</a:t>
            </a:fld>
            <a:endParaRPr b="0" lang="en-US" sz="900" spc="-1" strike="noStrike">
              <a:latin typeface="Times New Roman"/>
            </a:endParaRPr>
          </a:p>
        </p:txBody>
      </p:sp>
      <p:sp>
        <p:nvSpPr>
          <p:cNvPr id="51" name="PlaceHolder 3"/>
          <p:cNvSpPr>
            <a:spLocks noGrp="1"/>
          </p:cNvSpPr>
          <p:nvPr>
            <p:ph type="dt" idx="6"/>
          </p:nvPr>
        </p:nvSpPr>
        <p:spPr>
          <a:xfrm>
            <a:off x="6288840" y="4924800"/>
            <a:ext cx="2351160" cy="300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Dikdörtgen 8"/>
          <p:cNvSpPr/>
          <p:nvPr/>
        </p:nvSpPr>
        <p:spPr>
          <a:xfrm>
            <a:off x="369000" y="378000"/>
            <a:ext cx="3060720" cy="7740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91" name="Dikdörtgen 9"/>
          <p:cNvSpPr/>
          <p:nvPr/>
        </p:nvSpPr>
        <p:spPr>
          <a:xfrm>
            <a:off x="6649200" y="375120"/>
            <a:ext cx="3060720" cy="80640"/>
          </a:xfrm>
          <a:prstGeom prst="rect">
            <a:avLst/>
          </a:prstGeom>
          <a:solidFill>
            <a:srgbClr val="8064a2"/>
          </a:solidFill>
          <a:ln w="9360">
            <a:noFill/>
          </a:ln>
          <a:effectLst>
            <a:outerShdw blurRad="38160" dir="5400000" dist="25560" rotWithShape="0">
              <a:srgbClr val="000000">
                <a:alpha val="55000"/>
              </a:srgbClr>
            </a:outerShdw>
          </a:effectLst>
        </p:spPr>
        <p:style>
          <a:lnRef idx="0"/>
          <a:fillRef idx="0"/>
          <a:effectRef idx="0"/>
          <a:fontRef idx="minor"/>
        </p:style>
      </p:sp>
      <p:sp>
        <p:nvSpPr>
          <p:cNvPr id="92" name="Dikdörtgen 10"/>
          <p:cNvSpPr/>
          <p:nvPr/>
        </p:nvSpPr>
        <p:spPr>
          <a:xfrm>
            <a:off x="3507120" y="378000"/>
            <a:ext cx="3060720" cy="74520"/>
          </a:xfrm>
          <a:prstGeom prst="rect">
            <a:avLst/>
          </a:prstGeom>
          <a:solidFill>
            <a:srgbClr val="c0504d"/>
          </a:solidFill>
          <a:ln w="9360">
            <a:noFill/>
          </a:ln>
          <a:effectLst>
            <a:outerShdw blurRad="38160" dir="5400000" dist="25560" rotWithShape="0">
              <a:srgbClr val="000000">
                <a:alpha val="55000"/>
              </a:srgbClr>
            </a:outerShdw>
          </a:effectLst>
        </p:spPr>
        <p:style>
          <a:lnRef idx="0"/>
          <a:fillRef idx="0"/>
          <a:effectRef idx="0"/>
          <a:fontRef idx="minor"/>
        </p:style>
      </p:sp>
      <p:sp>
        <p:nvSpPr>
          <p:cNvPr id="93" name="Dikdörtgen 7"/>
          <p:cNvSpPr/>
          <p:nvPr/>
        </p:nvSpPr>
        <p:spPr>
          <a:xfrm>
            <a:off x="368640" y="501480"/>
            <a:ext cx="9342000" cy="104004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94" name="PlaceHolder 1"/>
          <p:cNvSpPr>
            <a:spLocks noGrp="1"/>
          </p:cNvSpPr>
          <p:nvPr>
            <p:ph type="title"/>
          </p:nvPr>
        </p:nvSpPr>
        <p:spPr>
          <a:xfrm>
            <a:off x="480240" y="843840"/>
            <a:ext cx="9088920" cy="12186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5"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6"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7" name="PlaceHolder 4"/>
          <p:cNvSpPr>
            <a:spLocks noGrp="1"/>
          </p:cNvSpPr>
          <p:nvPr>
            <p:ph type="ftr" idx="7"/>
          </p:nvPr>
        </p:nvSpPr>
        <p:spPr>
          <a:xfrm>
            <a:off x="480240" y="4921200"/>
            <a:ext cx="5718240" cy="300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98" name="PlaceHolder 5"/>
          <p:cNvSpPr>
            <a:spLocks noGrp="1"/>
          </p:cNvSpPr>
          <p:nvPr>
            <p:ph type="sldNum" idx="8"/>
          </p:nvPr>
        </p:nvSpPr>
        <p:spPr>
          <a:xfrm>
            <a:off x="8729640" y="4924800"/>
            <a:ext cx="869400" cy="300960"/>
          </a:xfrm>
          <a:prstGeom prst="rect">
            <a:avLst/>
          </a:prstGeom>
          <a:noFill/>
          <a:ln w="0">
            <a:noFill/>
          </a:ln>
        </p:spPr>
        <p:txBody>
          <a:bodyPr lIns="90000" rIns="90000" tIns="45000" bIns="45000" anchor="ctr">
            <a:noAutofit/>
          </a:bodyPr>
          <a:lstStyle>
            <a:lvl1pPr algn="r">
              <a:lnSpc>
                <a:spcPct val="100000"/>
              </a:lnSpc>
              <a:buNone/>
              <a:defRPr b="0" lang="tr-TR" sz="900" spc="-1" strike="noStrike">
                <a:solidFill>
                  <a:srgbClr val="4590b8"/>
                </a:solidFill>
                <a:latin typeface="Calibri"/>
              </a:defRPr>
            </a:lvl1pPr>
          </a:lstStyle>
          <a:p>
            <a:pPr algn="r">
              <a:lnSpc>
                <a:spcPct val="100000"/>
              </a:lnSpc>
              <a:buNone/>
            </a:pPr>
            <a:fld id="{D5A97511-333F-4DB8-8F5D-CE59131247E4}" type="slidenum">
              <a:rPr b="0" lang="tr-TR" sz="900" spc="-1" strike="noStrike">
                <a:solidFill>
                  <a:srgbClr val="4590b8"/>
                </a:solidFill>
                <a:latin typeface="Calibri"/>
              </a:rPr>
              <a:t>&lt;number&gt;</a:t>
            </a:fld>
            <a:endParaRPr b="0" lang="en-US" sz="900" spc="-1" strike="noStrike">
              <a:latin typeface="Times New Roman"/>
            </a:endParaRPr>
          </a:p>
        </p:txBody>
      </p:sp>
      <p:sp>
        <p:nvSpPr>
          <p:cNvPr id="99" name="PlaceHolder 6"/>
          <p:cNvSpPr>
            <a:spLocks noGrp="1"/>
          </p:cNvSpPr>
          <p:nvPr>
            <p:ph type="dt" idx="9"/>
          </p:nvPr>
        </p:nvSpPr>
        <p:spPr>
          <a:xfrm>
            <a:off x="6288840" y="4924800"/>
            <a:ext cx="2351160" cy="300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ftr" idx="10"/>
          </p:nvPr>
        </p:nvSpPr>
        <p:spPr>
          <a:xfrm>
            <a:off x="3447360" y="5165280"/>
            <a:ext cx="319320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37" name="PlaceHolder 2"/>
          <p:cNvSpPr>
            <a:spLocks noGrp="1"/>
          </p:cNvSpPr>
          <p:nvPr>
            <p:ph type="sldNum" idx="11"/>
          </p:nvPr>
        </p:nvSpPr>
        <p:spPr>
          <a:xfrm>
            <a:off x="7227360" y="5165280"/>
            <a:ext cx="234648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C76F5E21-7EB5-48F7-AE5B-00585AD7DCEB}" type="slidenum">
              <a:rPr b="0" lang="en-US" sz="1400" spc="-1" strike="noStrike">
                <a:latin typeface="Times New Roman"/>
              </a:rPr>
              <a:t>&lt;number&gt;</a:t>
            </a:fld>
            <a:endParaRPr b="0" lang="en-US" sz="1400" spc="-1" strike="noStrike">
              <a:latin typeface="Times New Roman"/>
            </a:endParaRPr>
          </a:p>
        </p:txBody>
      </p:sp>
      <p:sp>
        <p:nvSpPr>
          <p:cNvPr id="138" name="PlaceHolder 3"/>
          <p:cNvSpPr>
            <a:spLocks noGrp="1"/>
          </p:cNvSpPr>
          <p:nvPr>
            <p:ph type="dt" idx="12"/>
          </p:nvPr>
        </p:nvSpPr>
        <p:spPr>
          <a:xfrm>
            <a:off x="504000" y="5165280"/>
            <a:ext cx="2346480" cy="3888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4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hyperlink" Target="https://en.wikipedia.org/wiki/List_of_mobile_phone_generations" TargetMode="External"/><Relationship Id="rId3" Type="http://schemas.openxmlformats.org/officeDocument/2006/relationships/slideLayout" Target="../slideLayouts/slideLayout13.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Dikdörtgen 14"/>
          <p:cNvSpPr/>
          <p:nvPr/>
        </p:nvSpPr>
        <p:spPr>
          <a:xfrm>
            <a:off x="0" y="360"/>
            <a:ext cx="10079640" cy="5669640"/>
          </a:xfrm>
          <a:prstGeom prst="rect">
            <a:avLst/>
          </a:prstGeom>
          <a:solidFill>
            <a:srgbClr val="ffffff"/>
          </a:solidFill>
          <a:ln w="25560">
            <a:noFill/>
          </a:ln>
        </p:spPr>
        <p:style>
          <a:lnRef idx="0"/>
          <a:fillRef idx="0"/>
          <a:effectRef idx="0"/>
          <a:fontRef idx="minor"/>
        </p:style>
      </p:sp>
      <p:pic>
        <p:nvPicPr>
          <p:cNvPr id="184" name="Resim 2" descr="Dijital Bağlantılar"/>
          <p:cNvPicPr/>
          <p:nvPr/>
        </p:nvPicPr>
        <p:blipFill>
          <a:blip r:embed="rId1"/>
          <a:srcRect l="13264" t="9092" r="3501" b="0"/>
          <a:stretch/>
        </p:blipFill>
        <p:spPr>
          <a:xfrm>
            <a:off x="-21600" y="-412200"/>
            <a:ext cx="10079640" cy="5669640"/>
          </a:xfrm>
          <a:prstGeom prst="rect">
            <a:avLst/>
          </a:prstGeom>
          <a:ln w="0">
            <a:noFill/>
          </a:ln>
        </p:spPr>
      </p:pic>
      <p:grpSp>
        <p:nvGrpSpPr>
          <p:cNvPr id="185" name="Grup 1"/>
          <p:cNvGrpSpPr/>
          <p:nvPr/>
        </p:nvGrpSpPr>
        <p:grpSpPr>
          <a:xfrm>
            <a:off x="369000" y="375120"/>
            <a:ext cx="9340920" cy="80640"/>
            <a:chOff x="369000" y="375120"/>
            <a:chExt cx="9340920" cy="80640"/>
          </a:xfrm>
        </p:grpSpPr>
        <p:sp>
          <p:nvSpPr>
            <p:cNvPr id="186" name="Dikdörtgen 2"/>
            <p:cNvSpPr/>
            <p:nvPr/>
          </p:nvSpPr>
          <p:spPr>
            <a:xfrm>
              <a:off x="369000" y="378000"/>
              <a:ext cx="3060720" cy="7776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187" name="Dikdörtgen 3"/>
            <p:cNvSpPr/>
            <p:nvPr/>
          </p:nvSpPr>
          <p:spPr>
            <a:xfrm>
              <a:off x="6649200" y="375120"/>
              <a:ext cx="3060720" cy="80640"/>
            </a:xfrm>
            <a:prstGeom prst="rect">
              <a:avLst/>
            </a:prstGeom>
            <a:solidFill>
              <a:srgbClr val="8064a2"/>
            </a:solidFill>
            <a:ln w="9360">
              <a:noFill/>
            </a:ln>
            <a:effectLst>
              <a:outerShdw blurRad="38160" dir="5400000" dist="25560" rotWithShape="0">
                <a:srgbClr val="000000">
                  <a:alpha val="55000"/>
                </a:srgbClr>
              </a:outerShdw>
            </a:effectLst>
          </p:spPr>
          <p:style>
            <a:lnRef idx="0"/>
            <a:fillRef idx="0"/>
            <a:effectRef idx="0"/>
            <a:fontRef idx="minor"/>
          </p:style>
        </p:sp>
        <p:sp>
          <p:nvSpPr>
            <p:cNvPr id="188" name="Dikdörtgen 4"/>
            <p:cNvSpPr/>
            <p:nvPr/>
          </p:nvSpPr>
          <p:spPr>
            <a:xfrm>
              <a:off x="3507120" y="378000"/>
              <a:ext cx="3061080" cy="74520"/>
            </a:xfrm>
            <a:prstGeom prst="rect">
              <a:avLst/>
            </a:prstGeom>
            <a:solidFill>
              <a:srgbClr val="c0504d"/>
            </a:solidFill>
            <a:ln w="9360">
              <a:noFill/>
            </a:ln>
            <a:effectLst>
              <a:outerShdw blurRad="38160" dir="5400000" dist="25560" rotWithShape="0">
                <a:srgbClr val="000000">
                  <a:alpha val="55000"/>
                </a:srgbClr>
              </a:outerShdw>
            </a:effectLst>
          </p:spPr>
          <p:style>
            <a:lnRef idx="0"/>
            <a:fillRef idx="0"/>
            <a:effectRef idx="0"/>
            <a:fontRef idx="minor"/>
          </p:style>
        </p:sp>
      </p:grpSp>
      <p:sp>
        <p:nvSpPr>
          <p:cNvPr id="189" name="Dikdörtgen 5"/>
          <p:cNvSpPr/>
          <p:nvPr/>
        </p:nvSpPr>
        <p:spPr>
          <a:xfrm>
            <a:off x="370440" y="3661200"/>
            <a:ext cx="9309960" cy="1621440"/>
          </a:xfrm>
          <a:prstGeom prst="rect">
            <a:avLst/>
          </a:prstGeom>
          <a:solidFill>
            <a:srgbClr val="4f81bd">
              <a:alpha val="97000"/>
            </a:srgbClr>
          </a:solidFill>
          <a:ln w="6480">
            <a:noFill/>
          </a:ln>
          <a:effectLst>
            <a:outerShdw blurRad="38160" dir="5400000" dist="25560" rotWithShape="0">
              <a:srgbClr val="000000">
                <a:alpha val="55000"/>
              </a:srgbClr>
            </a:outerShdw>
          </a:effectLst>
        </p:spPr>
        <p:style>
          <a:lnRef idx="0"/>
          <a:fillRef idx="0"/>
          <a:effectRef idx="0"/>
          <a:fontRef idx="minor"/>
        </p:style>
      </p:sp>
      <p:sp>
        <p:nvSpPr>
          <p:cNvPr id="190" name="PlaceHolder 1"/>
          <p:cNvSpPr>
            <a:spLocks noGrp="1"/>
          </p:cNvSpPr>
          <p:nvPr>
            <p:ph type="title"/>
          </p:nvPr>
        </p:nvSpPr>
        <p:spPr>
          <a:xfrm>
            <a:off x="480240" y="3780360"/>
            <a:ext cx="9088920" cy="739440"/>
          </a:xfrm>
          <a:prstGeom prst="rect">
            <a:avLst/>
          </a:prstGeom>
          <a:noFill/>
          <a:ln w="0">
            <a:noFill/>
          </a:ln>
        </p:spPr>
        <p:txBody>
          <a:bodyPr lIns="0" rIns="0" tIns="0" bIns="0" anchor="b">
            <a:noAutofit/>
          </a:bodyPr>
          <a:p>
            <a:pPr>
              <a:lnSpc>
                <a:spcPct val="100000"/>
              </a:lnSpc>
              <a:buNone/>
            </a:pPr>
            <a:r>
              <a:rPr b="0" lang="nn-NO" sz="3600" spc="-1" strike="noStrike" cap="all">
                <a:solidFill>
                  <a:srgbClr val="ffffff"/>
                </a:solidFill>
                <a:latin typeface="Roboto"/>
              </a:rPr>
              <a:t>1G 2G 3G 4G 5G</a:t>
            </a:r>
            <a:r>
              <a:rPr b="0" lang="tr-TR" sz="3600" spc="-1" strike="noStrike" cap="all">
                <a:solidFill>
                  <a:srgbClr val="ffffff"/>
                </a:solidFill>
                <a:latin typeface="Roboto"/>
              </a:rPr>
              <a:t> 6G</a:t>
            </a:r>
            <a:r>
              <a:rPr b="0" lang="nn-NO" sz="3600" spc="-1" strike="noStrike" cap="all">
                <a:solidFill>
                  <a:srgbClr val="ffffff"/>
                </a:solidFill>
                <a:latin typeface="Roboto"/>
              </a:rPr>
              <a:t> Teknoloj</a:t>
            </a:r>
            <a:r>
              <a:rPr b="0" lang="tr-TR" sz="3600" spc="-1" strike="noStrike" cap="all">
                <a:solidFill>
                  <a:srgbClr val="ffffff"/>
                </a:solidFill>
                <a:latin typeface="Roboto"/>
              </a:rPr>
              <a:t>İ</a:t>
            </a:r>
            <a:r>
              <a:rPr b="0" lang="nn-NO" sz="3600" spc="-1" strike="noStrike" cap="all">
                <a:solidFill>
                  <a:srgbClr val="ffffff"/>
                </a:solidFill>
                <a:latin typeface="Roboto"/>
              </a:rPr>
              <a:t>s</a:t>
            </a:r>
            <a:r>
              <a:rPr b="0" lang="tr-TR" sz="3600" spc="-1" strike="noStrike" cap="all">
                <a:solidFill>
                  <a:srgbClr val="ffffff"/>
                </a:solidFill>
                <a:latin typeface="Roboto"/>
              </a:rPr>
              <a:t>İ</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Improved Mobile Telephone Service (IMTS)</a:t>
            </a:r>
            <a:endParaRPr b="0" lang="en-US" sz="3600" spc="-1" strike="noStrike">
              <a:latin typeface="Arial"/>
            </a:endParaRPr>
          </a:p>
        </p:txBody>
      </p:sp>
      <p:sp>
        <p:nvSpPr>
          <p:cNvPr id="217" name=""/>
          <p:cNvSpPr/>
          <p:nvPr/>
        </p:nvSpPr>
        <p:spPr>
          <a:xfrm>
            <a:off x="385200" y="1702080"/>
            <a:ext cx="2970000" cy="29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c9211e"/>
                </a:solidFill>
                <a:latin typeface="Arial"/>
                <a:ea typeface="DejaVu Sans"/>
              </a:rPr>
              <a:t>Pre-cellular</a:t>
            </a:r>
            <a:r>
              <a:rPr b="0" lang="en-US" sz="1800" spc="-1" strike="noStrike">
                <a:solidFill>
                  <a:srgbClr val="000000"/>
                </a:solidFill>
                <a:latin typeface="Arial"/>
                <a:ea typeface="DejaVu Sans"/>
              </a:rPr>
              <a:t> VHF/UHF radio system</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0 G olarak biliniyor.</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Telsiz telefon sistemidir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VHF Low 35-44 Mhz 9 channel</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VHF High 152-460 Mhz 12 channel</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p:txBody>
      </p:sp>
      <p:pic>
        <p:nvPicPr>
          <p:cNvPr id="218" name="" descr=""/>
          <p:cNvPicPr/>
          <p:nvPr/>
        </p:nvPicPr>
        <p:blipFill>
          <a:blip r:embed="rId1"/>
          <a:stretch/>
        </p:blipFill>
        <p:spPr>
          <a:xfrm>
            <a:off x="3657600" y="1371600"/>
            <a:ext cx="6048000" cy="3724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pic>
        <p:nvPicPr>
          <p:cNvPr id="219" name="" descr=""/>
          <p:cNvPicPr/>
          <p:nvPr/>
        </p:nvPicPr>
        <p:blipFill>
          <a:blip r:embed="rId1"/>
          <a:stretch/>
        </p:blipFill>
        <p:spPr>
          <a:xfrm>
            <a:off x="1143000" y="156600"/>
            <a:ext cx="7770600" cy="5458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(AMPS) Advanced Mobile Phone Service</a:t>
            </a:r>
            <a:endParaRPr b="0" lang="en-US" sz="3600" spc="-1" strike="noStrike">
              <a:latin typeface="Arial"/>
            </a:endParaRPr>
          </a:p>
        </p:txBody>
      </p:sp>
      <p:pic>
        <p:nvPicPr>
          <p:cNvPr id="221" name="" descr=""/>
          <p:cNvPicPr/>
          <p:nvPr/>
        </p:nvPicPr>
        <p:blipFill>
          <a:blip r:embed="rId1"/>
          <a:stretch/>
        </p:blipFill>
        <p:spPr>
          <a:xfrm>
            <a:off x="8051400" y="1143000"/>
            <a:ext cx="1678680" cy="4113000"/>
          </a:xfrm>
          <a:prstGeom prst="rect">
            <a:avLst/>
          </a:prstGeom>
          <a:ln w="0">
            <a:noFill/>
          </a:ln>
        </p:spPr>
      </p:pic>
      <p:sp>
        <p:nvSpPr>
          <p:cNvPr id="222" name=""/>
          <p:cNvSpPr/>
          <p:nvPr/>
        </p:nvSpPr>
        <p:spPr>
          <a:xfrm>
            <a:off x="685800" y="1172520"/>
            <a:ext cx="6856200" cy="1112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First Generation Cellular Technology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c9211e"/>
                </a:solidFill>
                <a:latin typeface="Arial"/>
                <a:ea typeface="DejaVu Sans"/>
              </a:rPr>
              <a:t>Separate frequencies</a:t>
            </a:r>
            <a:r>
              <a:rPr b="0" lang="en-US" sz="1800" spc="-1" strike="noStrike">
                <a:solidFill>
                  <a:srgbClr val="000000"/>
                </a:solidFill>
                <a:latin typeface="Arial"/>
                <a:ea typeface="DejaVu Sans"/>
              </a:rPr>
              <a:t>, or "</a:t>
            </a:r>
            <a:r>
              <a:rPr b="0" lang="en-US" sz="1800" spc="-1" strike="noStrike">
                <a:solidFill>
                  <a:srgbClr val="c9211e"/>
                </a:solidFill>
                <a:latin typeface="Arial"/>
                <a:ea typeface="DejaVu Sans"/>
              </a:rPr>
              <a:t>channels</a:t>
            </a:r>
            <a:r>
              <a:rPr b="0" lang="en-US" sz="1800" spc="-1" strike="noStrike">
                <a:solidFill>
                  <a:srgbClr val="000000"/>
                </a:solidFill>
                <a:latin typeface="Arial"/>
                <a:ea typeface="DejaVu Sans"/>
              </a:rPr>
              <a:t>", for each conversation.</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(FDMA) Frequency-division multiple access</a:t>
            </a:r>
            <a:endParaRPr b="0" lang="en-US" sz="1800" spc="-1" strike="noStrike">
              <a:latin typeface="Arial"/>
            </a:endParaRPr>
          </a:p>
        </p:txBody>
      </p:sp>
      <p:pic>
        <p:nvPicPr>
          <p:cNvPr id="223" name="" descr=""/>
          <p:cNvPicPr/>
          <p:nvPr/>
        </p:nvPicPr>
        <p:blipFill>
          <a:blip r:embed="rId2"/>
          <a:stretch/>
        </p:blipFill>
        <p:spPr>
          <a:xfrm>
            <a:off x="552600" y="2664360"/>
            <a:ext cx="3367800" cy="2252880"/>
          </a:xfrm>
          <a:prstGeom prst="rect">
            <a:avLst/>
          </a:prstGeom>
          <a:ln w="0">
            <a:noFill/>
          </a:ln>
        </p:spPr>
      </p:pic>
      <p:sp>
        <p:nvSpPr>
          <p:cNvPr id="224" name=""/>
          <p:cNvSpPr/>
          <p:nvPr/>
        </p:nvSpPr>
        <p:spPr>
          <a:xfrm>
            <a:off x="4235400" y="2586600"/>
            <a:ext cx="3655800" cy="1880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Bandwidth</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850 MHz cellular band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21 – control 395 – voice </a:t>
            </a:r>
            <a:r>
              <a:rPr b="0" lang="en-US" sz="1800" spc="-1" strike="noStrike">
                <a:solidFill>
                  <a:srgbClr val="c9211e"/>
                </a:solidFill>
                <a:latin typeface="Arial"/>
                <a:ea typeface="DejaVu Sans"/>
              </a:rPr>
              <a:t>(416)</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Mobile → Base </a:t>
            </a:r>
            <a:r>
              <a:rPr b="0" lang="en-US" sz="1800" spc="-1" strike="noStrike">
                <a:solidFill>
                  <a:srgbClr val="c9211e"/>
                </a:solidFill>
                <a:latin typeface="Arial"/>
                <a:ea typeface="DejaVu Sans"/>
              </a:rPr>
              <a:t>824–849 MHz</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Base → Mobile </a:t>
            </a:r>
            <a:r>
              <a:rPr b="0" lang="en-US" sz="1800" spc="-1" strike="noStrike">
                <a:solidFill>
                  <a:srgbClr val="c9211e"/>
                </a:solidFill>
                <a:latin typeface="Arial"/>
                <a:ea typeface="DejaVu Sans"/>
              </a:rPr>
              <a:t>869–894 MHz</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Each channel 30 KHz bandwidth</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2.4 Kbps speed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pic>
        <p:nvPicPr>
          <p:cNvPr id="225" name="" descr=""/>
          <p:cNvPicPr/>
          <p:nvPr/>
        </p:nvPicPr>
        <p:blipFill>
          <a:blip r:embed="rId1"/>
          <a:stretch/>
        </p:blipFill>
        <p:spPr>
          <a:xfrm>
            <a:off x="1143000" y="156600"/>
            <a:ext cx="7770600" cy="5458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buNone/>
            </a:pPr>
            <a:endParaRPr b="0" lang="en-US" sz="4400" spc="-1" strike="noStrike">
              <a:latin typeface="Arial"/>
            </a:endParaRPr>
          </a:p>
        </p:txBody>
      </p:sp>
      <p:pic>
        <p:nvPicPr>
          <p:cNvPr id="227" name="" descr=""/>
          <p:cNvPicPr/>
          <p:nvPr/>
        </p:nvPicPr>
        <p:blipFill>
          <a:blip r:embed="rId1"/>
          <a:stretch/>
        </p:blipFill>
        <p:spPr>
          <a:xfrm>
            <a:off x="457200" y="358920"/>
            <a:ext cx="8685000" cy="494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961200" y="685800"/>
            <a:ext cx="3380760" cy="102240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CdmaOne - 2G</a:t>
            </a:r>
            <a:endParaRPr b="0" lang="en-US" sz="3600" spc="-1" strike="noStrike">
              <a:latin typeface="Arial"/>
            </a:endParaRPr>
          </a:p>
        </p:txBody>
      </p:sp>
      <p:sp>
        <p:nvSpPr>
          <p:cNvPr id="229" name="PlaceHolder 2"/>
          <p:cNvSpPr>
            <a:spLocks noGrp="1"/>
          </p:cNvSpPr>
          <p:nvPr>
            <p:ph/>
          </p:nvPr>
        </p:nvSpPr>
        <p:spPr>
          <a:xfrm>
            <a:off x="685800" y="1741320"/>
            <a:ext cx="5484960" cy="3286440"/>
          </a:xfrm>
          <a:prstGeom prst="rect">
            <a:avLst/>
          </a:prstGeom>
          <a:noFill/>
          <a:ln w="0">
            <a:noFill/>
          </a:ln>
        </p:spPr>
        <p:txBody>
          <a:bodyPr lIns="0" rIns="0" tIns="0" bIns="0" anchor="t">
            <a:normAutofit/>
          </a:bodyPr>
          <a:p>
            <a:pPr>
              <a:lnSpc>
                <a:spcPct val="100000"/>
              </a:lnSpc>
              <a:spcBef>
                <a:spcPts val="1417"/>
              </a:spcBef>
              <a:buNone/>
            </a:pPr>
            <a:r>
              <a:rPr b="0" lang="en-US" sz="3200" spc="-1" strike="noStrike">
                <a:latin typeface="Arial"/>
              </a:rPr>
              <a:t>800 MHz and 1.9 GHz</a:t>
            </a:r>
            <a:endParaRPr b="0" lang="en-US" sz="3200" spc="-1" strike="noStrike">
              <a:latin typeface="Arial"/>
            </a:endParaRPr>
          </a:p>
          <a:p>
            <a:pPr>
              <a:lnSpc>
                <a:spcPct val="100000"/>
              </a:lnSpc>
              <a:spcBef>
                <a:spcPts val="1417"/>
              </a:spcBef>
              <a:buNone/>
            </a:pPr>
            <a:r>
              <a:rPr b="0" lang="en-US" sz="3200" spc="-1" strike="noStrike">
                <a:latin typeface="Arial"/>
              </a:rPr>
              <a:t>1.23 MHz bandwidth</a:t>
            </a:r>
            <a:endParaRPr b="0" lang="en-US" sz="3200" spc="-1" strike="noStrike">
              <a:latin typeface="Arial"/>
            </a:endParaRPr>
          </a:p>
          <a:p>
            <a:pPr>
              <a:lnSpc>
                <a:spcPct val="100000"/>
              </a:lnSpc>
              <a:spcBef>
                <a:spcPts val="1417"/>
              </a:spcBef>
              <a:buNone/>
            </a:pPr>
            <a:r>
              <a:rPr b="0" lang="en-US" sz="3200" spc="-1" strike="noStrike">
                <a:latin typeface="Arial"/>
              </a:rPr>
              <a:t>1 channel → 14.4 Kbps</a:t>
            </a:r>
            <a:endParaRPr b="0" lang="en-US" sz="3200" spc="-1" strike="noStrike">
              <a:latin typeface="Arial"/>
            </a:endParaRPr>
          </a:p>
          <a:p>
            <a:pPr>
              <a:lnSpc>
                <a:spcPct val="100000"/>
              </a:lnSpc>
              <a:spcBef>
                <a:spcPts val="1417"/>
              </a:spcBef>
              <a:buNone/>
            </a:pPr>
            <a:r>
              <a:rPr b="0" lang="en-US" sz="3200" spc="-1" strike="noStrike">
                <a:latin typeface="Arial"/>
              </a:rPr>
              <a:t>8 channel → 115 Kbps</a:t>
            </a:r>
            <a:endParaRPr b="0" lang="en-US" sz="3200" spc="-1" strike="noStrike">
              <a:latin typeface="Arial"/>
            </a:endParaRPr>
          </a:p>
        </p:txBody>
      </p:sp>
      <p:pic>
        <p:nvPicPr>
          <p:cNvPr id="230" name="" descr=""/>
          <p:cNvPicPr/>
          <p:nvPr/>
        </p:nvPicPr>
        <p:blipFill>
          <a:blip r:embed="rId1"/>
          <a:stretch/>
        </p:blipFill>
        <p:spPr>
          <a:xfrm>
            <a:off x="5257800" y="118800"/>
            <a:ext cx="4570560" cy="53964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sp>
        <p:nvSpPr>
          <p:cNvPr id="231" name="PlaceHolder 1"/>
          <p:cNvSpPr>
            <a:spLocks noGrp="1"/>
          </p:cNvSpPr>
          <p:nvPr>
            <p:ph/>
          </p:nvPr>
        </p:nvSpPr>
        <p:spPr>
          <a:xfrm>
            <a:off x="961200" y="914400"/>
            <a:ext cx="543780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200" spc="-1" strike="noStrike">
                <a:latin typeface="Arial"/>
              </a:rPr>
              <a:t>2.5G – (GPRS) General Packet Radio Service</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200" spc="-1" strike="noStrike">
                <a:latin typeface="Arial"/>
              </a:rPr>
              <a:t>2.75G - Enhanced Data rates for GSM Evolution (EDGE) - Enhanced GPRS (EGPRS)</a:t>
            </a:r>
            <a:endParaRPr b="0" lang="en-US" sz="2200" spc="-1" strike="noStrike">
              <a:latin typeface="Arial"/>
            </a:endParaRPr>
          </a:p>
          <a:p>
            <a:pPr>
              <a:lnSpc>
                <a:spcPct val="100000"/>
              </a:lnSpc>
              <a:spcBef>
                <a:spcPts val="1417"/>
              </a:spcBef>
              <a:buNone/>
            </a:pPr>
            <a:endParaRPr b="0" lang="en-US" sz="2200" spc="-1" strike="noStrike">
              <a:latin typeface="Arial"/>
            </a:endParaRPr>
          </a:p>
        </p:txBody>
      </p:sp>
      <p:pic>
        <p:nvPicPr>
          <p:cNvPr id="232" name="" descr=""/>
          <p:cNvPicPr/>
          <p:nvPr/>
        </p:nvPicPr>
        <p:blipFill>
          <a:blip r:embed="rId1"/>
          <a:stretch/>
        </p:blipFill>
        <p:spPr>
          <a:xfrm>
            <a:off x="6858000" y="1143000"/>
            <a:ext cx="2512440" cy="3769920"/>
          </a:xfrm>
          <a:prstGeom prst="rect">
            <a:avLst/>
          </a:prstGeom>
          <a:ln w="0">
            <a:noFill/>
          </a:ln>
        </p:spPr>
      </p:pic>
      <p:pic>
        <p:nvPicPr>
          <p:cNvPr id="233" name="" descr=""/>
          <p:cNvPicPr/>
          <p:nvPr/>
        </p:nvPicPr>
        <p:blipFill>
          <a:blip r:embed="rId2"/>
          <a:stretch/>
        </p:blipFill>
        <p:spPr>
          <a:xfrm>
            <a:off x="2286000" y="3200400"/>
            <a:ext cx="2970000" cy="18460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pic>
        <p:nvPicPr>
          <p:cNvPr id="234" name="" descr=""/>
          <p:cNvPicPr/>
          <p:nvPr/>
        </p:nvPicPr>
        <p:blipFill>
          <a:blip r:embed="rId1"/>
          <a:stretch/>
        </p:blipFill>
        <p:spPr>
          <a:xfrm>
            <a:off x="1143000" y="156600"/>
            <a:ext cx="7770600" cy="54583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5" name="" descr=""/>
          <p:cNvPicPr/>
          <p:nvPr/>
        </p:nvPicPr>
        <p:blipFill>
          <a:blip r:embed="rId1"/>
          <a:stretch/>
        </p:blipFill>
        <p:spPr>
          <a:xfrm>
            <a:off x="22320" y="914400"/>
            <a:ext cx="10056960" cy="3802680"/>
          </a:xfrm>
          <a:prstGeom prst="rect">
            <a:avLst/>
          </a:prstGeom>
          <a:ln w="0">
            <a:noFill/>
          </a:ln>
        </p:spPr>
      </p:pic>
      <p:sp>
        <p:nvSpPr>
          <p:cNvPr id="236" name=""/>
          <p:cNvSpPr/>
          <p:nvPr/>
        </p:nvSpPr>
        <p:spPr>
          <a:xfrm>
            <a:off x="3901680" y="2599200"/>
            <a:ext cx="2513160" cy="227160"/>
          </a:xfrm>
          <a:prstGeom prst="rect">
            <a:avLst/>
          </a:prstGeom>
          <a:noFill/>
          <a:ln w="57240">
            <a:solidFill>
              <a:srgbClr val="ff0000"/>
            </a:solidFill>
            <a:round/>
          </a:ln>
        </p:spPr>
        <p:style>
          <a:lnRef idx="0"/>
          <a:fillRef idx="0"/>
          <a:effectRef idx="0"/>
          <a:fontRef idx="minor"/>
        </p:style>
      </p:sp>
      <p:sp>
        <p:nvSpPr>
          <p:cNvPr id="237" name=""/>
          <p:cNvSpPr/>
          <p:nvPr/>
        </p:nvSpPr>
        <p:spPr>
          <a:xfrm>
            <a:off x="6629400" y="1479600"/>
            <a:ext cx="2741760" cy="227160"/>
          </a:xfrm>
          <a:prstGeom prst="rect">
            <a:avLst/>
          </a:prstGeom>
          <a:noFill/>
          <a:ln w="57240">
            <a:solidFill>
              <a:srgbClr val="ff0000"/>
            </a:solidFill>
            <a:round/>
          </a:ln>
        </p:spPr>
        <p:style>
          <a:lnRef idx="0"/>
          <a:fillRef idx="0"/>
          <a:effectRef idx="0"/>
          <a:fontRef idx="minor"/>
        </p:style>
      </p:sp>
      <p:sp>
        <p:nvSpPr>
          <p:cNvPr id="238" name=""/>
          <p:cNvSpPr/>
          <p:nvPr/>
        </p:nvSpPr>
        <p:spPr>
          <a:xfrm>
            <a:off x="1828800" y="3850200"/>
            <a:ext cx="2741760" cy="227160"/>
          </a:xfrm>
          <a:prstGeom prst="rect">
            <a:avLst/>
          </a:prstGeom>
          <a:noFill/>
          <a:ln w="5724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580320"/>
            <a:ext cx="9118440" cy="837360"/>
          </a:xfrm>
          <a:prstGeom prst="rect">
            <a:avLst/>
          </a:prstGeom>
          <a:noFill/>
          <a:ln w="0">
            <a:noFill/>
          </a:ln>
        </p:spPr>
        <p:txBody>
          <a:bodyPr lIns="90000" rIns="90000" tIns="45000" bIns="45000" anchor="b">
            <a:noAutofit/>
          </a:bodyPr>
          <a:p>
            <a:pPr>
              <a:lnSpc>
                <a:spcPct val="100000"/>
              </a:lnSpc>
              <a:buNone/>
            </a:pPr>
            <a:r>
              <a:rPr b="0" lang="tr-TR" sz="2800" spc="-1" strike="noStrike" cap="all">
                <a:solidFill>
                  <a:srgbClr val="ffffff"/>
                </a:solidFill>
                <a:latin typeface="Calibri"/>
              </a:rPr>
              <a:t>Giriş</a:t>
            </a:r>
            <a:endParaRPr b="0" lang="en-US" sz="2800" spc="-1" strike="noStrike">
              <a:latin typeface="Arial"/>
            </a:endParaRPr>
          </a:p>
        </p:txBody>
      </p:sp>
      <p:sp>
        <p:nvSpPr>
          <p:cNvPr id="192" name="PlaceHolder 2"/>
          <p:cNvSpPr>
            <a:spLocks noGrp="1"/>
          </p:cNvSpPr>
          <p:nvPr>
            <p:ph/>
          </p:nvPr>
        </p:nvSpPr>
        <p:spPr>
          <a:xfrm>
            <a:off x="480240" y="1613880"/>
            <a:ext cx="9118440" cy="1649160"/>
          </a:xfrm>
          <a:prstGeom prst="rect">
            <a:avLst/>
          </a:prstGeom>
          <a:noFill/>
          <a:ln w="0">
            <a:noFill/>
          </a:ln>
        </p:spPr>
        <p:txBody>
          <a:bodyPr lIns="90000" rIns="90000" tIns="45000" bIns="45000" anchor="ctr">
            <a:normAutofit fontScale="81000"/>
          </a:bodyPr>
          <a:p>
            <a:pPr marL="306000" indent="-306000">
              <a:lnSpc>
                <a:spcPct val="100000"/>
              </a:lnSpc>
              <a:spcBef>
                <a:spcPts val="360"/>
              </a:spcBef>
              <a:spcAft>
                <a:spcPts val="601"/>
              </a:spcAft>
              <a:buClr>
                <a:srgbClr val="4590b8"/>
              </a:buClr>
              <a:buSzPct val="92000"/>
              <a:buFont typeface="Wingdings 2" charset="2"/>
              <a:buChar char=""/>
            </a:pPr>
            <a:r>
              <a:rPr b="0" lang="tr-TR" sz="1800" spc="-1" strike="noStrike">
                <a:solidFill>
                  <a:srgbClr val="000000"/>
                </a:solidFill>
                <a:latin typeface="Gill Sans MT"/>
              </a:rPr>
              <a:t>GSM teknolojisinin zaman içerisindeki gelişmesi 1G 2G 3G 4G vb. olarak isimlendirilmektedir. Burada </a:t>
            </a:r>
            <a:r>
              <a:rPr b="1" lang="tr-TR" sz="1800" spc="-1" strike="noStrike">
                <a:solidFill>
                  <a:srgbClr val="000000"/>
                </a:solidFill>
                <a:latin typeface="Gill Sans MT"/>
              </a:rPr>
              <a:t>G</a:t>
            </a:r>
            <a:r>
              <a:rPr b="0" lang="tr-TR" sz="1800" spc="-1" strike="noStrike">
                <a:solidFill>
                  <a:srgbClr val="000000"/>
                </a:solidFill>
                <a:latin typeface="Gill Sans MT"/>
              </a:rPr>
              <a:t> generation yani </a:t>
            </a:r>
            <a:r>
              <a:rPr b="1" lang="tr-TR" sz="1800" spc="-1" strike="noStrike">
                <a:solidFill>
                  <a:srgbClr val="000000"/>
                </a:solidFill>
                <a:latin typeface="Gill Sans MT"/>
              </a:rPr>
              <a:t>nesil</a:t>
            </a:r>
            <a:r>
              <a:rPr b="0" lang="tr-TR" sz="1800" spc="-1" strike="noStrike">
                <a:solidFill>
                  <a:srgbClr val="000000"/>
                </a:solidFill>
                <a:latin typeface="Gill Sans MT"/>
              </a:rPr>
              <a:t> anlamındadır. Her bir Nesil, bir öncekine göre kapsamlı yenilikler ve değişiklikler getirip, her nesil bir öncekine göre kat be kat hızlanıp yeni uygulamalara kapı aralamaktadır.</a:t>
            </a:r>
            <a:endParaRPr b="0" lang="en-US" sz="1800" spc="-1" strike="noStrike">
              <a:latin typeface="Arial"/>
            </a:endParaRPr>
          </a:p>
          <a:p>
            <a:pPr>
              <a:lnSpc>
                <a:spcPct val="100000"/>
              </a:lnSpc>
              <a:spcBef>
                <a:spcPts val="360"/>
              </a:spcBef>
              <a:spcAft>
                <a:spcPts val="601"/>
              </a:spcAft>
              <a:buNone/>
              <a:tabLst>
                <a:tab algn="l" pos="0"/>
              </a:tabLst>
            </a:pPr>
            <a:endParaRPr b="0" lang="en-US" sz="1800" spc="-1" strike="noStrike">
              <a:latin typeface="Arial"/>
            </a:endParaRPr>
          </a:p>
          <a:p>
            <a:pPr marL="306000" indent="-306000">
              <a:lnSpc>
                <a:spcPct val="100000"/>
              </a:lnSpc>
              <a:spcBef>
                <a:spcPts val="360"/>
              </a:spcBef>
              <a:spcAft>
                <a:spcPts val="601"/>
              </a:spcAft>
              <a:buClr>
                <a:srgbClr val="4590b8"/>
              </a:buClr>
              <a:buSzPct val="92000"/>
              <a:buFont typeface="Wingdings 2" charset="2"/>
              <a:buChar char=""/>
              <a:tabLst>
                <a:tab algn="l" pos="0"/>
              </a:tabLst>
            </a:pPr>
            <a:r>
              <a:rPr b="0" lang="tr-TR" sz="1800" spc="-1" strike="noStrike">
                <a:solidFill>
                  <a:srgbClr val="212529"/>
                </a:solidFill>
                <a:latin typeface="Gill Sans MT"/>
              </a:rPr>
              <a:t>İnternete bağlıyken; internetinizin hızı, ana ekranınızdaki sinyal çubuğunun hemen yanındaki 2G, 3G, 4G vb. gösterilen sinyal gücüne bağlıdır.</a:t>
            </a:r>
            <a:endParaRPr b="0" lang="en-US" sz="1800" spc="-1" strike="noStrike">
              <a:latin typeface="Arial"/>
            </a:endParaRPr>
          </a:p>
        </p:txBody>
      </p:sp>
      <p:pic>
        <p:nvPicPr>
          <p:cNvPr id="193" name="Resim 1" descr=""/>
          <p:cNvPicPr/>
          <p:nvPr/>
        </p:nvPicPr>
        <p:blipFill>
          <a:blip r:embed="rId1"/>
          <a:stretch/>
        </p:blipFill>
        <p:spPr>
          <a:xfrm>
            <a:off x="2741040" y="3165120"/>
            <a:ext cx="3740040" cy="2347560"/>
          </a:xfrm>
          <a:prstGeom prst="rect">
            <a:avLst/>
          </a:prstGeom>
          <a:ln w="0">
            <a:noFill/>
          </a:ln>
        </p:spPr>
      </p:pic>
      <p:sp>
        <p:nvSpPr>
          <p:cNvPr id="194" name="Metin kutusu 2"/>
          <p:cNvSpPr/>
          <p:nvPr/>
        </p:nvSpPr>
        <p:spPr>
          <a:xfrm>
            <a:off x="4163760" y="5361120"/>
            <a:ext cx="50392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tr-TR" sz="1800" spc="-1" strike="noStrike">
                <a:solidFill>
                  <a:srgbClr val="000000"/>
                </a:solidFill>
                <a:latin typeface="Gill Sans MT"/>
                <a:ea typeface="DejaVu Sans"/>
              </a:rPr>
              <a:t>Hücresel</a:t>
            </a:r>
            <a:r>
              <a:rPr b="0" lang="tr-TR" sz="1800" spc="-1" strike="noStrike">
                <a:solidFill>
                  <a:srgbClr val="000000"/>
                </a:solidFill>
                <a:latin typeface="Gill Sans MT"/>
                <a:ea typeface="DejaVu Sans"/>
              </a:rPr>
              <a:t> </a:t>
            </a:r>
            <a:r>
              <a:rPr b="0" i="1" lang="tr-TR" sz="1800" spc="-1" strike="noStrike">
                <a:solidFill>
                  <a:srgbClr val="000000"/>
                </a:solidFill>
                <a:latin typeface="Gill Sans MT"/>
                <a:ea typeface="DejaVu Sans"/>
              </a:rPr>
              <a:t>Ağ</a:t>
            </a:r>
            <a:r>
              <a:rPr b="0" lang="tr-TR" sz="1800" spc="-1" strike="noStrike">
                <a:solidFill>
                  <a:srgbClr val="000000"/>
                </a:solidFill>
                <a:latin typeface="Gill Sans MT"/>
                <a:ea typeface="DejaVu Sans"/>
              </a:rPr>
              <a:t> </a:t>
            </a:r>
            <a:r>
              <a:rPr b="0" i="1" lang="tr-TR" sz="1800" spc="-1" strike="noStrike">
                <a:solidFill>
                  <a:srgbClr val="000000"/>
                </a:solidFill>
                <a:latin typeface="Gill Sans MT"/>
                <a:ea typeface="DejaVu Sans"/>
              </a:rPr>
              <a:t>modeli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 descr=""/>
          <p:cNvPicPr/>
          <p:nvPr/>
        </p:nvPicPr>
        <p:blipFill>
          <a:blip r:embed="rId1"/>
          <a:stretch/>
        </p:blipFill>
        <p:spPr>
          <a:xfrm rot="21595800">
            <a:off x="120600" y="681120"/>
            <a:ext cx="9703440" cy="41119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 descr=""/>
          <p:cNvPicPr/>
          <p:nvPr/>
        </p:nvPicPr>
        <p:blipFill>
          <a:blip r:embed="rId1"/>
          <a:stretch/>
        </p:blipFill>
        <p:spPr>
          <a:xfrm>
            <a:off x="504000" y="203400"/>
            <a:ext cx="8638560" cy="52689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pic>
        <p:nvPicPr>
          <p:cNvPr id="241" name="" descr=""/>
          <p:cNvPicPr/>
          <p:nvPr/>
        </p:nvPicPr>
        <p:blipFill>
          <a:blip r:embed="rId1"/>
          <a:stretch/>
        </p:blipFill>
        <p:spPr>
          <a:xfrm>
            <a:off x="1143000" y="156600"/>
            <a:ext cx="7770600" cy="54583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 descr=""/>
          <p:cNvPicPr/>
          <p:nvPr/>
        </p:nvPicPr>
        <p:blipFill>
          <a:blip r:embed="rId1"/>
          <a:stretch/>
        </p:blipFill>
        <p:spPr>
          <a:xfrm>
            <a:off x="316800" y="683280"/>
            <a:ext cx="5199120" cy="4116240"/>
          </a:xfrm>
          <a:prstGeom prst="rect">
            <a:avLst/>
          </a:prstGeom>
          <a:ln w="0">
            <a:noFill/>
          </a:ln>
        </p:spPr>
      </p:pic>
      <p:pic>
        <p:nvPicPr>
          <p:cNvPr id="243" name="" descr=""/>
          <p:cNvPicPr/>
          <p:nvPr/>
        </p:nvPicPr>
        <p:blipFill>
          <a:blip r:embed="rId2"/>
          <a:stretch/>
        </p:blipFill>
        <p:spPr>
          <a:xfrm>
            <a:off x="5715000" y="421200"/>
            <a:ext cx="4113720" cy="49269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 descr=""/>
          <p:cNvPicPr/>
          <p:nvPr/>
        </p:nvPicPr>
        <p:blipFill>
          <a:blip r:embed="rId1"/>
          <a:stretch/>
        </p:blipFill>
        <p:spPr>
          <a:xfrm>
            <a:off x="-3240" y="1247760"/>
            <a:ext cx="10079280" cy="31575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 descr=""/>
          <p:cNvPicPr/>
          <p:nvPr/>
        </p:nvPicPr>
        <p:blipFill>
          <a:blip r:embed="rId1"/>
          <a:stretch/>
        </p:blipFill>
        <p:spPr>
          <a:xfrm>
            <a:off x="-3240" y="492840"/>
            <a:ext cx="10079280" cy="46674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pic>
        <p:nvPicPr>
          <p:cNvPr id="246" name="" descr=""/>
          <p:cNvPicPr/>
          <p:nvPr/>
        </p:nvPicPr>
        <p:blipFill>
          <a:blip r:embed="rId1"/>
          <a:stretch/>
        </p:blipFill>
        <p:spPr>
          <a:xfrm>
            <a:off x="1143000" y="156600"/>
            <a:ext cx="7770600" cy="54583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7" name="Dikdörtgen 12"/>
          <p:cNvSpPr/>
          <p:nvPr/>
        </p:nvSpPr>
        <p:spPr>
          <a:xfrm>
            <a:off x="0" y="360"/>
            <a:ext cx="10079640" cy="5669640"/>
          </a:xfrm>
          <a:prstGeom prst="rect">
            <a:avLst/>
          </a:prstGeom>
          <a:solidFill>
            <a:srgbClr val="ffffff"/>
          </a:solidFill>
          <a:ln w="25560">
            <a:noFill/>
          </a:ln>
        </p:spPr>
        <p:style>
          <a:lnRef idx="0"/>
          <a:fillRef idx="0"/>
          <a:effectRef idx="0"/>
          <a:fontRef idx="minor"/>
        </p:style>
      </p:sp>
      <p:pic>
        <p:nvPicPr>
          <p:cNvPr id="248" name="İçerik Yer Tutucusu 6" descr="Dijital Sayılar"/>
          <p:cNvPicPr/>
          <p:nvPr/>
        </p:nvPicPr>
        <p:blipFill>
          <a:blip r:embed="rId1"/>
          <a:srcRect l="0" t="10681" r="9090" b="12712"/>
          <a:stretch/>
        </p:blipFill>
        <p:spPr>
          <a:xfrm>
            <a:off x="0" y="0"/>
            <a:ext cx="10079640" cy="5669640"/>
          </a:xfrm>
          <a:prstGeom prst="rect">
            <a:avLst/>
          </a:prstGeom>
          <a:ln w="0">
            <a:noFill/>
          </a:ln>
        </p:spPr>
      </p:pic>
      <p:grpSp>
        <p:nvGrpSpPr>
          <p:cNvPr id="249" name="Grup 2"/>
          <p:cNvGrpSpPr/>
          <p:nvPr/>
        </p:nvGrpSpPr>
        <p:grpSpPr>
          <a:xfrm>
            <a:off x="361800" y="378000"/>
            <a:ext cx="6206040" cy="4906800"/>
            <a:chOff x="361800" y="378000"/>
            <a:chExt cx="6206040" cy="4906800"/>
          </a:xfrm>
        </p:grpSpPr>
        <p:sp>
          <p:nvSpPr>
            <p:cNvPr id="250" name="Dikdörtgen 6"/>
            <p:cNvSpPr/>
            <p:nvPr/>
          </p:nvSpPr>
          <p:spPr>
            <a:xfrm>
              <a:off x="361800" y="510840"/>
              <a:ext cx="6203520" cy="4773960"/>
            </a:xfrm>
            <a:prstGeom prst="rect">
              <a:avLst/>
            </a:prstGeom>
            <a:solidFill>
              <a:srgbClr val="4f81bd">
                <a:alpha val="97000"/>
              </a:srgbClr>
            </a:solidFill>
            <a:ln w="6480">
              <a:noFill/>
            </a:ln>
            <a:effectLst>
              <a:outerShdw blurRad="38160" dir="5400000" dist="25560" rotWithShape="0">
                <a:srgbClr val="000000">
                  <a:alpha val="55000"/>
                </a:srgbClr>
              </a:outerShdw>
            </a:effectLst>
          </p:spPr>
          <p:style>
            <a:lnRef idx="0"/>
            <a:fillRef idx="0"/>
            <a:effectRef idx="0"/>
            <a:fontRef idx="minor"/>
          </p:style>
        </p:sp>
        <p:sp>
          <p:nvSpPr>
            <p:cNvPr id="251" name="Dikdörtgen 7"/>
            <p:cNvSpPr/>
            <p:nvPr/>
          </p:nvSpPr>
          <p:spPr>
            <a:xfrm>
              <a:off x="361800" y="378000"/>
              <a:ext cx="3061080" cy="7740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252" name="Dikdörtgen 8"/>
            <p:cNvSpPr/>
            <p:nvPr/>
          </p:nvSpPr>
          <p:spPr>
            <a:xfrm>
              <a:off x="3507120" y="378000"/>
              <a:ext cx="3060720" cy="74520"/>
            </a:xfrm>
            <a:prstGeom prst="rect">
              <a:avLst/>
            </a:prstGeom>
            <a:solidFill>
              <a:srgbClr val="c0504d"/>
            </a:solidFill>
            <a:ln w="9360">
              <a:noFill/>
            </a:ln>
            <a:effectLst>
              <a:outerShdw blurRad="38160" dir="5400000" dist="25560" rotWithShape="0">
                <a:srgbClr val="000000">
                  <a:alpha val="55000"/>
                </a:srgbClr>
              </a:outerShdw>
            </a:effectLst>
          </p:spPr>
          <p:style>
            <a:lnRef idx="0"/>
            <a:fillRef idx="0"/>
            <a:effectRef idx="0"/>
            <a:fontRef idx="minor"/>
          </p:style>
        </p:sp>
      </p:grpSp>
      <p:sp>
        <p:nvSpPr>
          <p:cNvPr id="253" name="PlaceHolder 1"/>
          <p:cNvSpPr>
            <a:spLocks noGrp="1"/>
          </p:cNvSpPr>
          <p:nvPr>
            <p:ph type="title"/>
          </p:nvPr>
        </p:nvSpPr>
        <p:spPr>
          <a:xfrm>
            <a:off x="482760" y="832320"/>
            <a:ext cx="5963400" cy="926640"/>
          </a:xfrm>
          <a:prstGeom prst="rect">
            <a:avLst/>
          </a:prstGeom>
          <a:noFill/>
          <a:ln w="0">
            <a:noFill/>
          </a:ln>
        </p:spPr>
        <p:txBody>
          <a:bodyPr lIns="90000" rIns="90000" tIns="45000" bIns="45000" anchor="ctr">
            <a:normAutofit/>
          </a:bodyPr>
          <a:p>
            <a:pPr algn="ctr">
              <a:lnSpc>
                <a:spcPct val="100000"/>
              </a:lnSpc>
              <a:buNone/>
            </a:pPr>
            <a:r>
              <a:rPr b="0" lang="tr-TR" sz="2800" spc="-1" strike="noStrike" cap="all">
                <a:solidFill>
                  <a:srgbClr val="ffffff"/>
                </a:solidFill>
                <a:latin typeface="Calibri"/>
              </a:rPr>
              <a:t>Kaynakça</a:t>
            </a:r>
            <a:endParaRPr b="0" lang="en-US" sz="2800" spc="-1" strike="noStrike">
              <a:latin typeface="Arial"/>
            </a:endParaRPr>
          </a:p>
        </p:txBody>
      </p:sp>
      <p:grpSp>
        <p:nvGrpSpPr>
          <p:cNvPr id="254" name="İçerik Yer Tutucusu 7"/>
          <p:cNvGrpSpPr/>
          <p:nvPr/>
        </p:nvGrpSpPr>
        <p:grpSpPr>
          <a:xfrm>
            <a:off x="-2712960" y="1306080"/>
            <a:ext cx="8974080" cy="3968640"/>
            <a:chOff x="-2712960" y="1306080"/>
            <a:chExt cx="8974080" cy="3968640"/>
          </a:xfrm>
        </p:grpSpPr>
        <p:sp>
          <p:nvSpPr>
            <p:cNvPr id="255" name=""/>
            <p:cNvSpPr/>
            <p:nvPr/>
          </p:nvSpPr>
          <p:spPr>
            <a:xfrm>
              <a:off x="594720" y="1817640"/>
              <a:ext cx="5666400" cy="2945880"/>
            </a:xfrm>
            <a:prstGeom prst="rect">
              <a:avLst/>
            </a:prstGeom>
            <a:noFill/>
            <a:ln w="0">
              <a:noFill/>
            </a:ln>
          </p:spPr>
          <p:style>
            <a:lnRef idx="0"/>
            <a:fillRef idx="0"/>
            <a:effectRef idx="0"/>
            <a:fontRef idx="minor"/>
          </p:style>
        </p:sp>
        <p:sp>
          <p:nvSpPr>
            <p:cNvPr id="256" name=""/>
            <p:cNvSpPr/>
            <p:nvPr/>
          </p:nvSpPr>
          <p:spPr>
            <a:xfrm>
              <a:off x="-2712960" y="1306080"/>
              <a:ext cx="3968280" cy="3968640"/>
            </a:xfrm>
            <a:prstGeom prst="blockArc">
              <a:avLst>
                <a:gd name="adj1" fmla="val 18900000"/>
                <a:gd name="adj2" fmla="val 2700000"/>
                <a:gd name="adj3" fmla="val 450"/>
              </a:avLst>
            </a:prstGeom>
            <a:noFill/>
            <a:ln cap="rnd" w="9360">
              <a:solidFill>
                <a:srgbClr val="377393"/>
              </a:solidFill>
              <a:round/>
            </a:ln>
          </p:spPr>
          <p:style>
            <a:lnRef idx="0"/>
            <a:fillRef idx="0"/>
            <a:effectRef idx="0"/>
            <a:fontRef idx="minor"/>
          </p:style>
        </p:sp>
        <p:sp>
          <p:nvSpPr>
            <p:cNvPr id="257" name=""/>
            <p:cNvSpPr/>
            <p:nvPr/>
          </p:nvSpPr>
          <p:spPr>
            <a:xfrm>
              <a:off x="956520" y="1950840"/>
              <a:ext cx="5109120" cy="1189440"/>
            </a:xfrm>
            <a:prstGeom prst="rect">
              <a:avLst/>
            </a:prstGeom>
            <a:gradFill rotWithShape="0">
              <a:gsLst>
                <a:gs pos="16000">
                  <a:srgbClr val="39799a"/>
                </a:gs>
                <a:gs pos="100000">
                  <a:srgbClr val="629fc1"/>
                </a:gs>
              </a:gsLst>
              <a:lin ang="16200000"/>
            </a:gradFill>
            <a:ln w="0">
              <a:noFill/>
            </a:ln>
            <a:effectLst>
              <a:outerShdw blurRad="38160" dir="5400000" dist="25560" rotWithShape="0">
                <a:srgbClr val="000000">
                  <a:alpha val="55000"/>
                </a:srgbClr>
              </a:outerShdw>
            </a:effectLst>
          </p:spPr>
          <p:style>
            <a:lnRef idx="0"/>
            <a:fillRef idx="0"/>
            <a:effectRef idx="0"/>
            <a:fontRef idx="minor"/>
          </p:style>
          <p:txBody>
            <a:bodyPr numCol="1" spcCol="1440" lIns="808200" rIns="38160" tIns="38160" bIns="38160" anchor="ctr">
              <a:noAutofit/>
            </a:bodyPr>
            <a:p>
              <a:pPr>
                <a:lnSpc>
                  <a:spcPct val="100000"/>
                </a:lnSpc>
                <a:spcAft>
                  <a:spcPts val="524"/>
                </a:spcAft>
                <a:buNone/>
                <a:tabLst>
                  <a:tab algn="l" pos="0"/>
                </a:tabLst>
              </a:pPr>
              <a:r>
                <a:rPr b="0" lang="tr-TR" sz="1500" spc="-1" strike="noStrike" u="sng">
                  <a:solidFill>
                    <a:srgbClr val="0000ff"/>
                  </a:solidFill>
                  <a:uFillTx/>
                  <a:latin typeface="Calibri"/>
                  <a:ea typeface="DejaVu Sans"/>
                  <a:hlinkClick r:id="rId2"/>
                </a:rPr>
                <a:t>https://en.wikipedia.org/wiki/List_of_mobile_phone_generations</a:t>
              </a:r>
              <a:endParaRPr b="0" lang="en-US" sz="1500" spc="-1" strike="noStrike">
                <a:latin typeface="Arial"/>
              </a:endParaRPr>
            </a:p>
            <a:p>
              <a:pPr>
                <a:lnSpc>
                  <a:spcPct val="100000"/>
                </a:lnSpc>
                <a:spcAft>
                  <a:spcPts val="524"/>
                </a:spcAft>
                <a:buNone/>
                <a:tabLst>
                  <a:tab algn="l" pos="0"/>
                </a:tabLst>
              </a:pPr>
              <a:r>
                <a:rPr b="0" lang="tr-TR" sz="1400" spc="-1" strike="noStrike">
                  <a:solidFill>
                    <a:srgbClr val="ffffff"/>
                  </a:solidFill>
                  <a:latin typeface="Calibri"/>
                  <a:ea typeface="DejaVu Sans"/>
                </a:rPr>
                <a:t>https://www.techtarget.com/</a:t>
              </a:r>
              <a:endParaRPr b="0" lang="en-US" sz="1400" spc="-1" strike="noStrike">
                <a:latin typeface="Arial"/>
              </a:endParaRPr>
            </a:p>
          </p:txBody>
        </p:sp>
        <p:sp>
          <p:nvSpPr>
            <p:cNvPr id="258" name=""/>
            <p:cNvSpPr/>
            <p:nvPr/>
          </p:nvSpPr>
          <p:spPr>
            <a:xfrm>
              <a:off x="956520" y="3213720"/>
              <a:ext cx="5109120" cy="1069560"/>
            </a:xfrm>
            <a:prstGeom prst="rect">
              <a:avLst/>
            </a:prstGeom>
            <a:gradFill rotWithShape="0">
              <a:gsLst>
                <a:gs pos="16000">
                  <a:srgbClr val="39799a"/>
                </a:gs>
                <a:gs pos="100000">
                  <a:srgbClr val="629fc1"/>
                </a:gs>
              </a:gsLst>
              <a:lin ang="16200000"/>
            </a:gradFill>
            <a:ln w="0">
              <a:noFill/>
            </a:ln>
            <a:effectLst>
              <a:outerShdw blurRad="38160" dir="5400000" dist="25560" rotWithShape="0">
                <a:srgbClr val="000000">
                  <a:alpha val="55000"/>
                </a:srgbClr>
              </a:outerShdw>
            </a:effectLst>
          </p:spPr>
          <p:style>
            <a:lnRef idx="0"/>
            <a:fillRef idx="0"/>
            <a:effectRef idx="0"/>
            <a:fontRef idx="minor"/>
          </p:style>
          <p:txBody>
            <a:bodyPr numCol="1" spcCol="1440" lIns="808200" rIns="38160" tIns="38160" bIns="38160" anchor="ctr">
              <a:noAutofit/>
            </a:bodyPr>
            <a:p>
              <a:pPr>
                <a:lnSpc>
                  <a:spcPct val="100000"/>
                </a:lnSpc>
                <a:spcAft>
                  <a:spcPts val="524"/>
                </a:spcAft>
                <a:buNone/>
                <a:tabLst>
                  <a:tab algn="l" pos="0"/>
                </a:tabLst>
              </a:pPr>
              <a:r>
                <a:rPr b="0" lang="tr-TR" sz="1500" spc="-1" strike="noStrike">
                  <a:solidFill>
                    <a:srgbClr val="ffffff"/>
                  </a:solidFill>
                  <a:latin typeface="Calibri"/>
                  <a:ea typeface="DejaVu Sans"/>
                </a:rPr>
                <a:t>https://dergipark.org.tr/tr/download/article-file/1959063</a:t>
              </a:r>
              <a:endParaRPr b="0" lang="en-US" sz="1500" spc="-1" strike="noStrike">
                <a:latin typeface="Arial"/>
              </a:endParaRPr>
            </a:p>
          </p:txBody>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Dikdörtgen 9"/>
          <p:cNvSpPr/>
          <p:nvPr/>
        </p:nvSpPr>
        <p:spPr>
          <a:xfrm>
            <a:off x="0" y="360"/>
            <a:ext cx="10079640" cy="5669640"/>
          </a:xfrm>
          <a:prstGeom prst="rect">
            <a:avLst/>
          </a:prstGeom>
          <a:solidFill>
            <a:srgbClr val="ffffff"/>
          </a:solidFill>
          <a:ln w="25560">
            <a:noFill/>
          </a:ln>
        </p:spPr>
        <p:style>
          <a:lnRef idx="0"/>
          <a:fillRef idx="0"/>
          <a:effectRef idx="0"/>
          <a:fontRef idx="minor"/>
        </p:style>
      </p:sp>
      <p:sp>
        <p:nvSpPr>
          <p:cNvPr id="260" name="Dikdörtgen 10"/>
          <p:cNvSpPr/>
          <p:nvPr/>
        </p:nvSpPr>
        <p:spPr>
          <a:xfrm>
            <a:off x="6649200" y="598320"/>
            <a:ext cx="3060720" cy="468468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grpSp>
        <p:nvGrpSpPr>
          <p:cNvPr id="261" name="Grup 3"/>
          <p:cNvGrpSpPr/>
          <p:nvPr/>
        </p:nvGrpSpPr>
        <p:grpSpPr>
          <a:xfrm>
            <a:off x="369000" y="375120"/>
            <a:ext cx="9340920" cy="80640"/>
            <a:chOff x="369000" y="375120"/>
            <a:chExt cx="9340920" cy="80640"/>
          </a:xfrm>
        </p:grpSpPr>
        <p:sp>
          <p:nvSpPr>
            <p:cNvPr id="262" name="Dikdörtgen 13"/>
            <p:cNvSpPr/>
            <p:nvPr/>
          </p:nvSpPr>
          <p:spPr>
            <a:xfrm>
              <a:off x="369000" y="378000"/>
              <a:ext cx="3060720" cy="7776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sp>
          <p:nvSpPr>
            <p:cNvPr id="263" name="Dikdörtgen 17"/>
            <p:cNvSpPr/>
            <p:nvPr/>
          </p:nvSpPr>
          <p:spPr>
            <a:xfrm>
              <a:off x="6649200" y="375120"/>
              <a:ext cx="3060720" cy="80640"/>
            </a:xfrm>
            <a:prstGeom prst="rect">
              <a:avLst/>
            </a:prstGeom>
            <a:solidFill>
              <a:srgbClr val="8064a2"/>
            </a:solidFill>
            <a:ln w="9360">
              <a:noFill/>
            </a:ln>
            <a:effectLst>
              <a:outerShdw blurRad="38160" dir="5400000" dist="25560" rotWithShape="0">
                <a:srgbClr val="000000">
                  <a:alpha val="55000"/>
                </a:srgbClr>
              </a:outerShdw>
            </a:effectLst>
          </p:spPr>
          <p:style>
            <a:lnRef idx="0"/>
            <a:fillRef idx="0"/>
            <a:effectRef idx="0"/>
            <a:fontRef idx="minor"/>
          </p:style>
        </p:sp>
        <p:sp>
          <p:nvSpPr>
            <p:cNvPr id="264" name="Dikdörtgen 18"/>
            <p:cNvSpPr/>
            <p:nvPr/>
          </p:nvSpPr>
          <p:spPr>
            <a:xfrm>
              <a:off x="3507120" y="378000"/>
              <a:ext cx="3061080" cy="74520"/>
            </a:xfrm>
            <a:prstGeom prst="rect">
              <a:avLst/>
            </a:prstGeom>
            <a:solidFill>
              <a:srgbClr val="c0504d"/>
            </a:solidFill>
            <a:ln w="9360">
              <a:noFill/>
            </a:ln>
            <a:effectLst>
              <a:outerShdw blurRad="38160" dir="5400000" dist="25560" rotWithShape="0">
                <a:srgbClr val="000000">
                  <a:alpha val="55000"/>
                </a:srgbClr>
              </a:outerShdw>
            </a:effectLst>
          </p:spPr>
          <p:style>
            <a:lnRef idx="0"/>
            <a:fillRef idx="0"/>
            <a:effectRef idx="0"/>
            <a:fontRef idx="minor"/>
          </p:style>
        </p:sp>
      </p:grpSp>
      <p:sp>
        <p:nvSpPr>
          <p:cNvPr id="265" name="PlaceHolder 1"/>
          <p:cNvSpPr>
            <a:spLocks noGrp="1"/>
          </p:cNvSpPr>
          <p:nvPr>
            <p:ph type="title"/>
          </p:nvPr>
        </p:nvSpPr>
        <p:spPr>
          <a:xfrm>
            <a:off x="6859440" y="1173240"/>
            <a:ext cx="2547000" cy="1443240"/>
          </a:xfrm>
          <a:prstGeom prst="rect">
            <a:avLst/>
          </a:prstGeom>
          <a:noFill/>
          <a:ln w="0">
            <a:noFill/>
          </a:ln>
        </p:spPr>
        <p:txBody>
          <a:bodyPr lIns="0" rIns="0" tIns="0" bIns="0" anchor="b">
            <a:normAutofit/>
          </a:bodyPr>
          <a:p>
            <a:pPr>
              <a:lnSpc>
                <a:spcPct val="100000"/>
              </a:lnSpc>
              <a:buNone/>
            </a:pPr>
            <a:r>
              <a:rPr b="0" lang="tr-TR" sz="3600" spc="-1" strike="noStrike" cap="all">
                <a:solidFill>
                  <a:srgbClr val="ffffff"/>
                </a:solidFill>
                <a:latin typeface="Calibri"/>
              </a:rPr>
              <a:t>Teşekkürler</a:t>
            </a:r>
            <a:endParaRPr b="0" lang="en-US" sz="3600" spc="-1" strike="noStrike">
              <a:latin typeface="Arial"/>
            </a:endParaRPr>
          </a:p>
        </p:txBody>
      </p:sp>
      <p:sp>
        <p:nvSpPr>
          <p:cNvPr id="266" name="PlaceHolder 2"/>
          <p:cNvSpPr>
            <a:spLocks noGrp="1"/>
          </p:cNvSpPr>
          <p:nvPr>
            <p:ph type="subTitle"/>
          </p:nvPr>
        </p:nvSpPr>
        <p:spPr>
          <a:xfrm>
            <a:off x="6859440" y="2898000"/>
            <a:ext cx="2547000" cy="2172960"/>
          </a:xfrm>
          <a:prstGeom prst="rect">
            <a:avLst/>
          </a:prstGeom>
          <a:noFill/>
          <a:ln w="0">
            <a:noFill/>
          </a:ln>
        </p:spPr>
        <p:txBody>
          <a:bodyPr lIns="0" rIns="0" tIns="0" bIns="0" anchor="t">
            <a:normAutofit/>
          </a:bodyPr>
          <a:p>
            <a:pPr>
              <a:lnSpc>
                <a:spcPct val="100000"/>
              </a:lnSpc>
              <a:spcBef>
                <a:spcPts val="320"/>
              </a:spcBef>
              <a:spcAft>
                <a:spcPts val="601"/>
              </a:spcAft>
              <a:buNone/>
              <a:tabLst>
                <a:tab algn="l" pos="0"/>
              </a:tabLst>
            </a:pPr>
            <a:r>
              <a:rPr b="0" lang="tr-TR" sz="1600" spc="-1" strike="noStrike" cap="all">
                <a:solidFill>
                  <a:srgbClr val="ebebeb"/>
                </a:solidFill>
                <a:latin typeface="Calibri"/>
              </a:rPr>
              <a:t>Gizem Yazıcı</a:t>
            </a:r>
            <a:endParaRPr b="0" lang="en-US" sz="1600" spc="-1" strike="noStrike">
              <a:latin typeface="Arial"/>
            </a:endParaRPr>
          </a:p>
          <a:p>
            <a:pPr>
              <a:lnSpc>
                <a:spcPct val="100000"/>
              </a:lnSpc>
              <a:spcBef>
                <a:spcPts val="320"/>
              </a:spcBef>
              <a:spcAft>
                <a:spcPts val="601"/>
              </a:spcAft>
              <a:buNone/>
              <a:tabLst>
                <a:tab algn="l" pos="0"/>
              </a:tabLst>
            </a:pPr>
            <a:r>
              <a:rPr b="0" lang="tr-TR" sz="1600" spc="-1" strike="noStrike" cap="all">
                <a:solidFill>
                  <a:srgbClr val="ebebeb"/>
                </a:solidFill>
                <a:latin typeface="Calibri"/>
              </a:rPr>
              <a:t>Musa akyüz</a:t>
            </a:r>
            <a:endParaRPr b="0" lang="en-US" sz="1600" spc="-1" strike="noStrike">
              <a:latin typeface="Arial"/>
            </a:endParaRPr>
          </a:p>
          <a:p>
            <a:pPr>
              <a:lnSpc>
                <a:spcPct val="100000"/>
              </a:lnSpc>
              <a:spcBef>
                <a:spcPts val="320"/>
              </a:spcBef>
              <a:spcAft>
                <a:spcPts val="601"/>
              </a:spcAft>
              <a:buNone/>
              <a:tabLst>
                <a:tab algn="l" pos="0"/>
              </a:tabLst>
            </a:pPr>
            <a:endParaRPr b="0" lang="en-US" sz="1600" spc="-1" strike="noStrike">
              <a:latin typeface="Arial"/>
            </a:endParaRPr>
          </a:p>
        </p:txBody>
      </p:sp>
      <p:pic>
        <p:nvPicPr>
          <p:cNvPr id="267" name="Resim 3" descr="Dijital Sayılar"/>
          <p:cNvPicPr/>
          <p:nvPr/>
        </p:nvPicPr>
        <p:blipFill>
          <a:blip r:embed="rId1"/>
          <a:srcRect l="2189" t="0" r="9644" b="0"/>
          <a:stretch/>
        </p:blipFill>
        <p:spPr>
          <a:xfrm>
            <a:off x="369000" y="598320"/>
            <a:ext cx="6198840" cy="46929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685800" y="457200"/>
            <a:ext cx="8915040" cy="495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Sorular: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1- FDMA (Frequency Division Multiple Access), TDMA (Time Division Multiple Access), CDMA (Code Division Multiple Access) metodlarını kendi cümlelerinz ile açıklayınız. Farklılıkları nelerdir?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269" name=""/>
          <p:cNvSpPr txBox="1"/>
          <p:nvPr/>
        </p:nvSpPr>
        <p:spPr>
          <a:xfrm>
            <a:off x="685800" y="2743200"/>
            <a:ext cx="8915400" cy="1626120"/>
          </a:xfrm>
          <a:prstGeom prst="rect">
            <a:avLst/>
          </a:prstGeom>
          <a:noFill/>
          <a:ln w="0">
            <a:noFill/>
          </a:ln>
        </p:spPr>
        <p:txBody>
          <a:bodyPr lIns="90000" rIns="90000" tIns="45000" bIns="45000" anchor="t">
            <a:noAutofit/>
          </a:bodyPr>
          <a:p>
            <a:r>
              <a:rPr b="0" lang="en-US" sz="1800" spc="-1" strike="noStrike">
                <a:latin typeface="Arial"/>
              </a:rPr>
              <a:t>FDMA bant genişliğine göre frekans aralıklarına bölünmüştür. Bunlara kanallar denir. Her istasyona veri göndermek için bir bant tahsis edilmiştir.</a:t>
            </a:r>
            <a:endParaRPr b="0" lang="en-US" sz="1800" spc="-1" strike="noStrike">
              <a:latin typeface="Arial"/>
            </a:endParaRPr>
          </a:p>
          <a:p>
            <a:r>
              <a:rPr b="0" lang="en-US" sz="1800" spc="-1" strike="noStrike">
                <a:latin typeface="Arial"/>
              </a:rPr>
              <a:t>TDMA bir kanal üzerinden birçok istasyona belirli zaman aralıklarında ulaşıması sağlanarak yapılan metoddur.</a:t>
            </a:r>
            <a:endParaRPr b="0" lang="en-US" sz="1800" spc="-1" strike="noStrike">
              <a:latin typeface="Arial"/>
            </a:endParaRPr>
          </a:p>
          <a:p>
            <a:r>
              <a:rPr b="0" lang="en-US" sz="1800" spc="-1" strike="noStrike">
                <a:latin typeface="Arial"/>
              </a:rPr>
              <a:t>CDMA tüm istasyonlar aynı hat üzerinden aynı anda veri iletebilir. Her istasyon farklı bir kod (farklı bir anlaşma yöntemi) kullanarak karışıklığı (collision) önlemiştir.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Dikdörtgen 28"/>
          <p:cNvSpPr/>
          <p:nvPr/>
        </p:nvSpPr>
        <p:spPr>
          <a:xfrm>
            <a:off x="0" y="443520"/>
            <a:ext cx="10079640" cy="5225760"/>
          </a:xfrm>
          <a:prstGeom prst="rect">
            <a:avLst/>
          </a:prstGeom>
          <a:solidFill>
            <a:srgbClr val="ffffff"/>
          </a:solidFill>
          <a:ln w="25560">
            <a:noFill/>
          </a:ln>
        </p:spPr>
        <p:style>
          <a:lnRef idx="0"/>
          <a:fillRef idx="0"/>
          <a:effectRef idx="0"/>
          <a:fontRef idx="minor"/>
        </p:style>
      </p:sp>
      <p:sp>
        <p:nvSpPr>
          <p:cNvPr id="196" name="Dikdörtgen 1"/>
          <p:cNvSpPr/>
          <p:nvPr/>
        </p:nvSpPr>
        <p:spPr>
          <a:xfrm>
            <a:off x="370080" y="4251600"/>
            <a:ext cx="9334800" cy="1040040"/>
          </a:xfrm>
          <a:prstGeom prst="rect">
            <a:avLst/>
          </a:prstGeom>
          <a:solidFill>
            <a:srgbClr val="4f81bd"/>
          </a:solidFill>
          <a:ln w="9360">
            <a:noFill/>
          </a:ln>
          <a:effectLst>
            <a:outerShdw blurRad="38160" dir="5400000" dist="25560" rotWithShape="0">
              <a:srgbClr val="000000">
                <a:alpha val="55000"/>
              </a:srgbClr>
            </a:outerShdw>
          </a:effectLst>
        </p:spPr>
        <p:style>
          <a:lnRef idx="0"/>
          <a:fillRef idx="0"/>
          <a:effectRef idx="0"/>
          <a:fontRef idx="minor"/>
        </p:style>
      </p:sp>
      <p:grpSp>
        <p:nvGrpSpPr>
          <p:cNvPr id="197" name="Diagram1"/>
          <p:cNvGrpSpPr/>
          <p:nvPr/>
        </p:nvGrpSpPr>
        <p:grpSpPr>
          <a:xfrm>
            <a:off x="531360" y="709920"/>
            <a:ext cx="10815480" cy="3960360"/>
            <a:chOff x="531360" y="709920"/>
            <a:chExt cx="10815480" cy="3960360"/>
          </a:xfrm>
        </p:grpSpPr>
        <p:sp>
          <p:nvSpPr>
            <p:cNvPr id="198" name=""/>
            <p:cNvSpPr/>
            <p:nvPr/>
          </p:nvSpPr>
          <p:spPr>
            <a:xfrm>
              <a:off x="531360" y="709920"/>
              <a:ext cx="9016560" cy="3274200"/>
            </a:xfrm>
            <a:prstGeom prst="rect">
              <a:avLst/>
            </a:prstGeom>
            <a:noFill/>
            <a:ln w="0">
              <a:noFill/>
            </a:ln>
          </p:spPr>
          <p:style>
            <a:lnRef idx="0"/>
            <a:fillRef idx="0"/>
            <a:effectRef idx="0"/>
            <a:fontRef idx="minor"/>
          </p:style>
        </p:sp>
        <p:sp>
          <p:nvSpPr>
            <p:cNvPr id="199" name=""/>
            <p:cNvSpPr/>
            <p:nvPr/>
          </p:nvSpPr>
          <p:spPr>
            <a:xfrm>
              <a:off x="1517400" y="3503520"/>
              <a:ext cx="1192320" cy="1166760"/>
            </a:xfrm>
            <a:prstGeom prst="rect">
              <a:avLst/>
            </a:prstGeom>
            <a:blipFill rotWithShape="0">
              <a:blip r:embed="rId1"/>
              <a:srcRect/>
              <a:stretch/>
            </a:blipFill>
            <a:ln w="22320">
              <a:noFill/>
            </a:ln>
          </p:spPr>
          <p:style>
            <a:lnRef idx="0"/>
            <a:fillRef idx="0"/>
            <a:effectRef idx="0"/>
            <a:fontRef idx="minor"/>
          </p:style>
        </p:sp>
        <p:sp>
          <p:nvSpPr>
            <p:cNvPr id="200" name=""/>
            <p:cNvSpPr/>
            <p:nvPr/>
          </p:nvSpPr>
          <p:spPr>
            <a:xfrm>
              <a:off x="559800" y="3951000"/>
              <a:ext cx="3222000" cy="719280"/>
            </a:xfrm>
            <a:prstGeom prst="rect">
              <a:avLst/>
            </a:prstGeom>
            <a:noFill/>
            <a:ln w="0">
              <a:noFill/>
            </a:ln>
          </p:spPr>
          <p:style>
            <a:lnRef idx="0"/>
            <a:fillRef idx="0"/>
            <a:effectRef idx="0"/>
            <a:fontRef idx="minor"/>
          </p:style>
        </p:sp>
        <p:sp>
          <p:nvSpPr>
            <p:cNvPr id="201" name=""/>
            <p:cNvSpPr/>
            <p:nvPr/>
          </p:nvSpPr>
          <p:spPr>
            <a:xfrm>
              <a:off x="5375160" y="3534840"/>
              <a:ext cx="1212120" cy="1135440"/>
            </a:xfrm>
            <a:prstGeom prst="rect">
              <a:avLst/>
            </a:prstGeom>
            <a:blipFill rotWithShape="0">
              <a:blip r:embed="rId2"/>
              <a:srcRect/>
              <a:stretch/>
            </a:blipFill>
            <a:ln w="22320">
              <a:noFill/>
            </a:ln>
          </p:spPr>
          <p:style>
            <a:lnRef idx="0"/>
            <a:fillRef idx="0"/>
            <a:effectRef idx="0"/>
            <a:fontRef idx="minor"/>
          </p:style>
        </p:sp>
        <p:sp>
          <p:nvSpPr>
            <p:cNvPr id="202" name=""/>
            <p:cNvSpPr/>
            <p:nvPr/>
          </p:nvSpPr>
          <p:spPr>
            <a:xfrm>
              <a:off x="4247280" y="3951000"/>
              <a:ext cx="3222000" cy="719280"/>
            </a:xfrm>
            <a:prstGeom prst="rect">
              <a:avLst/>
            </a:prstGeom>
            <a:noFill/>
            <a:ln w="0">
              <a:noFill/>
            </a:ln>
          </p:spPr>
          <p:style>
            <a:lnRef idx="0"/>
            <a:fillRef idx="0"/>
            <a:effectRef idx="0"/>
            <a:fontRef idx="minor"/>
          </p:style>
        </p:sp>
        <p:sp>
          <p:nvSpPr>
            <p:cNvPr id="203" name=""/>
            <p:cNvSpPr/>
            <p:nvPr/>
          </p:nvSpPr>
          <p:spPr>
            <a:xfrm>
              <a:off x="9208800" y="3614040"/>
              <a:ext cx="1212120" cy="1056240"/>
            </a:xfrm>
            <a:prstGeom prst="rect">
              <a:avLst/>
            </a:prstGeom>
            <a:blipFill rotWithShape="0">
              <a:blip r:embed="rId3"/>
              <a:srcRect/>
              <a:stretch/>
            </a:blipFill>
            <a:ln w="22320">
              <a:noFill/>
            </a:ln>
          </p:spPr>
          <p:style>
            <a:lnRef idx="0"/>
            <a:fillRef idx="0"/>
            <a:effectRef idx="0"/>
            <a:fontRef idx="minor"/>
          </p:style>
        </p:sp>
        <p:sp>
          <p:nvSpPr>
            <p:cNvPr id="204" name=""/>
            <p:cNvSpPr/>
            <p:nvPr/>
          </p:nvSpPr>
          <p:spPr>
            <a:xfrm>
              <a:off x="8124840" y="3951000"/>
              <a:ext cx="3222000" cy="719280"/>
            </a:xfrm>
            <a:prstGeom prst="rect">
              <a:avLst/>
            </a:prstGeom>
            <a:noFill/>
            <a:ln w="0">
              <a:noFill/>
            </a:ln>
          </p:spPr>
          <p:style>
            <a:lnRef idx="0"/>
            <a:fillRef idx="0"/>
            <a:effectRef idx="0"/>
            <a:fontRef idx="minor"/>
          </p:style>
        </p:sp>
      </p:grpSp>
      <p:sp>
        <p:nvSpPr>
          <p:cNvPr id="205" name="Metin kutusu 1"/>
          <p:cNvSpPr/>
          <p:nvPr/>
        </p:nvSpPr>
        <p:spPr>
          <a:xfrm>
            <a:off x="370080" y="709920"/>
            <a:ext cx="933444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212529"/>
                </a:solidFill>
                <a:latin typeface="Gill Sans MT"/>
                <a:ea typeface="DejaVu Sans"/>
              </a:rPr>
              <a:t>Kablosuz iletişimin amacı, tıpkı kablolu iletişim (optik fiber) gibi yüksek kaliteli, güvenilir iletişim sağlamaktır ve her yeni nesil hizmet bu yönde büyük bir adım (atlamak) anlamına gelir. Bu evrim yolculuğu 1979’da 1G’den başladı ve hala 5G yolunda devam ediyor. Nesillerin her biri, G terminolojisini resmi olarak kullanmak için karşılanması gereken standartlara sahiptir.</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212529"/>
              </a:buClr>
              <a:buFont typeface="Arial"/>
              <a:buChar char="•"/>
            </a:pPr>
            <a:r>
              <a:rPr b="0" lang="tr-TR" sz="1800" spc="-1" strike="noStrike">
                <a:solidFill>
                  <a:srgbClr val="212529"/>
                </a:solidFill>
                <a:latin typeface="Roboto"/>
                <a:ea typeface="DejaVu Sans"/>
              </a:rPr>
              <a:t>  </a:t>
            </a:r>
            <a:r>
              <a:rPr b="0" lang="tr-TR" sz="1800" spc="-1" strike="noStrike">
                <a:solidFill>
                  <a:srgbClr val="212529"/>
                </a:solidFill>
                <a:latin typeface="Roboto"/>
                <a:ea typeface="DejaVu Sans"/>
              </a:rPr>
              <a:t>Her neslin, o neslin bir parçası olarak kabul edilmesi için gereken verim, gecikme vb. gibi şeyleri belirten gereksinimleri vardır.</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212529"/>
              </a:buClr>
              <a:buFont typeface="Arial"/>
              <a:buChar char="•"/>
            </a:pPr>
            <a:r>
              <a:rPr b="0" lang="tr-TR" sz="1800" spc="-1" strike="noStrike">
                <a:solidFill>
                  <a:srgbClr val="212529"/>
                </a:solidFill>
                <a:latin typeface="Roboto"/>
                <a:ea typeface="DejaVu Sans"/>
              </a:rPr>
              <a:t>  </a:t>
            </a:r>
            <a:r>
              <a:rPr b="0" lang="tr-TR" sz="1800" spc="-1" strike="noStrike">
                <a:solidFill>
                  <a:srgbClr val="212529"/>
                </a:solidFill>
                <a:latin typeface="Roboto"/>
                <a:ea typeface="DejaVu Sans"/>
              </a:rPr>
              <a:t>Her nesil, son nesilden beri gerçekleşen araştırma ve geliştirme üzerine inşa edilmiştir.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70" name=""/>
          <p:cNvGraphicFramePr/>
          <p:nvPr/>
        </p:nvGraphicFramePr>
        <p:xfrm>
          <a:off x="2567160" y="714600"/>
          <a:ext cx="5075280" cy="5039280"/>
        </p:xfrm>
        <a:graphic>
          <a:graphicData uri="http://schemas.openxmlformats.org/drawingml/2006/table">
            <a:tbl>
              <a:tblPr/>
              <a:tblGrid>
                <a:gridCol w="1691640"/>
                <a:gridCol w="1691640"/>
                <a:gridCol w="1692360"/>
              </a:tblGrid>
              <a:tr h="719640">
                <a:tc>
                  <a:txBody>
                    <a:bodyPr lIns="90000" rIns="90000" tIns="46800" bIns="46800" anchor="t">
                      <a:noAutofit/>
                    </a:bodyPr>
                    <a:p>
                      <a:r>
                        <a:rPr b="0" lang="en-US" sz="1800" spc="-1" strike="noStrike">
                          <a:latin typeface="Arial"/>
                        </a:rPr>
                        <a:t>FDMA</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TDMA</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CDMA</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nchor="t">
                      <a:noAutofit/>
                    </a:bodyPr>
                    <a:p>
                      <a:r>
                        <a:rPr b="0" lang="en-US" sz="1300" spc="-1" strike="noStrike">
                          <a:latin typeface="Arial"/>
                        </a:rPr>
                        <a:t>Bir bant genişliğinde iki istasyon haberleşir.</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300" spc="-1" strike="noStrike">
                          <a:latin typeface="Arial"/>
                        </a:rPr>
                        <a:t>Bir bant genişliğinde zamana göre çok istasyon haberleşir</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300" spc="-1" strike="noStrike">
                          <a:latin typeface="Arial"/>
                        </a:rPr>
                        <a:t>Bir bant genişliğinden aynı anda çok istasyon haberleşir</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tIns="46800" bIns="46800" anchor="t">
                      <a:noAutofit/>
                    </a:bodyPr>
                    <a:p>
                      <a:r>
                        <a:rPr b="0" lang="en-US" sz="1300" spc="-1" strike="noStrike">
                          <a:latin typeface="Arial"/>
                        </a:rPr>
                        <a:t>Kod kullanmaz</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300" spc="-1" strike="noStrike">
                          <a:latin typeface="Arial"/>
                        </a:rPr>
                        <a:t>Kod kullanmaz</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300" spc="-1" strike="noStrike">
                          <a:latin typeface="Arial"/>
                        </a:rPr>
                        <a:t>Kod gerekli</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tIns="46800" bIns="46800" anchor="t">
                      <a:noAutofit/>
                    </a:bodyPr>
                    <a:p>
                      <a:r>
                        <a:rPr b="0" lang="en-US" sz="1300" spc="-1" strike="noStrike">
                          <a:latin typeface="Arial"/>
                        </a:rPr>
                        <a:t>Senkronizasyon gerekli değil</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300" spc="-1" strike="noStrike">
                          <a:latin typeface="Arial"/>
                        </a:rPr>
                        <a:t>Senkronizasyon gerekli</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300" spc="-1" strike="noStrike">
                          <a:latin typeface="Arial"/>
                        </a:rPr>
                        <a:t>Senkronizasyon gerekli</a:t>
                      </a:r>
                      <a:endParaRPr b="0" lang="en-US" sz="13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tIns="46800" bIns="46800" anchor="t">
                      <a:noAutofit/>
                    </a:bodyPr>
                    <a:p>
                      <a:r>
                        <a:rPr b="0" lang="en-US" sz="1500" spc="-1" strike="noStrike">
                          <a:latin typeface="Arial"/>
                        </a:rPr>
                        <a:t>Veri az</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500" spc="-1" strike="noStrike">
                          <a:latin typeface="Arial"/>
                        </a:rPr>
                        <a:t>Veri orta</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500" spc="-1" strike="noStrike">
                          <a:latin typeface="Arial"/>
                        </a:rPr>
                        <a:t>Veri çok</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tIns="46800" bIns="46800" anchor="t">
                      <a:noAutofit/>
                    </a:bodyPr>
                    <a:p>
                      <a:r>
                        <a:rPr b="0" lang="en-US" sz="1500" spc="-1" strike="noStrike">
                          <a:latin typeface="Arial"/>
                        </a:rPr>
                        <a:t>Esneklik az</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500" spc="-1" strike="noStrike">
                          <a:latin typeface="Arial"/>
                        </a:rPr>
                        <a:t>Esneklik orta</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500" spc="-1" strike="noStrike">
                          <a:latin typeface="Arial"/>
                        </a:rPr>
                        <a:t>Esneklik çok</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
          <p:cNvSpPr txBox="1"/>
          <p:nvPr/>
        </p:nvSpPr>
        <p:spPr>
          <a:xfrm>
            <a:off x="685800" y="685800"/>
            <a:ext cx="8686800" cy="2394000"/>
          </a:xfrm>
          <a:prstGeom prst="rect">
            <a:avLst/>
          </a:prstGeom>
          <a:noFill/>
          <a:ln w="0">
            <a:noFill/>
          </a:ln>
        </p:spPr>
        <p:txBody>
          <a:bodyPr lIns="90000" rIns="90000" tIns="45000" bIns="45000" anchor="t">
            <a:noAutofit/>
          </a:bodyPr>
          <a:p>
            <a:pPr>
              <a:lnSpc>
                <a:spcPct val="100000"/>
              </a:lnSpc>
              <a:buNone/>
            </a:pPr>
            <a:r>
              <a:rPr b="0" lang="en-US" sz="1800" spc="-1" strike="noStrike">
                <a:latin typeface="Arial"/>
              </a:rPr>
              <a:t>2- GSM ağında jenerasyon büyüklükleri arttıkça genel olarak doğru ve ters orantılı olarak artan bilgiler nelerdir?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Doğru orantılı; Hız, bant genişliği, frekans aralığı, gönderilen veri miktarı iletim mesafesi</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Ters orantılı; Anten boyutları, dalga boyu</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
          <p:cNvSpPr txBox="1"/>
          <p:nvPr/>
        </p:nvSpPr>
        <p:spPr>
          <a:xfrm>
            <a:off x="286560" y="457200"/>
            <a:ext cx="9501480" cy="3688920"/>
          </a:xfrm>
          <a:prstGeom prst="rect">
            <a:avLst/>
          </a:prstGeom>
          <a:noFill/>
          <a:ln w="0">
            <a:noFill/>
          </a:ln>
        </p:spPr>
        <p:txBody>
          <a:bodyPr lIns="90000" rIns="90000" tIns="45000" bIns="45000" anchor="t">
            <a:noAutofit/>
          </a:bodyPr>
          <a:p>
            <a:r>
              <a:rPr b="0" lang="en-US" sz="1500" spc="-1" strike="noStrike">
                <a:latin typeface="Arial"/>
              </a:rPr>
              <a:t>3- Bant genişliğine ve frekans aralığına bakarak, kanalların çakışmasını en tasarruflu şekilde önleyerek maksimum oluşturabileceğimiz kanal sayılarını veriniz ve görselleştiriniz.</a:t>
            </a:r>
            <a:endParaRPr b="0" lang="en-US" sz="1500" spc="-1" strike="noStrike">
              <a:latin typeface="Arial"/>
            </a:endParaRPr>
          </a:p>
          <a:p>
            <a:endParaRPr b="0" lang="en-US" sz="1500" spc="-1" strike="noStrike">
              <a:latin typeface="Arial"/>
            </a:endParaRPr>
          </a:p>
          <a:p>
            <a:r>
              <a:rPr b="0" lang="en-US" sz="1500" spc="-1" strike="noStrike">
                <a:latin typeface="Arial"/>
              </a:rPr>
              <a:t>a) </a:t>
            </a:r>
            <a:r>
              <a:rPr b="0" lang="en-US" sz="1500" spc="-1" strike="noStrike">
                <a:latin typeface="Arial"/>
              </a:rPr>
              <a:t>	</a:t>
            </a:r>
            <a:r>
              <a:rPr b="0" lang="en-US" sz="1500" spc="-1" strike="noStrike">
                <a:latin typeface="Arial"/>
              </a:rPr>
              <a:t>Frekans aralığı: 80Mhz – 90Mhz </a:t>
            </a:r>
            <a:endParaRPr b="0" lang="en-US" sz="1500" spc="-1" strike="noStrike">
              <a:latin typeface="Arial"/>
            </a:endParaRPr>
          </a:p>
          <a:p>
            <a:r>
              <a:rPr b="0" lang="en-US" sz="1500" spc="-1" strike="noStrike">
                <a:latin typeface="Arial"/>
              </a:rPr>
              <a:t>Bandwidth: 9 Khz</a:t>
            </a:r>
            <a:endParaRPr b="0" lang="en-US" sz="1500" spc="-1" strike="noStrike">
              <a:latin typeface="Arial"/>
            </a:endParaRPr>
          </a:p>
          <a:p>
            <a:endParaRPr b="0" lang="en-US" sz="1500" spc="-1" strike="noStrike">
              <a:latin typeface="Arial"/>
            </a:endParaRPr>
          </a:p>
          <a:p>
            <a:r>
              <a:rPr b="0" lang="en-US" sz="1500" spc="-1" strike="noStrike">
                <a:latin typeface="Arial"/>
              </a:rPr>
              <a:t>b) </a:t>
            </a:r>
            <a:r>
              <a:rPr b="0" lang="en-US" sz="1500" spc="-1" strike="noStrike">
                <a:latin typeface="Arial"/>
              </a:rPr>
              <a:t>	</a:t>
            </a:r>
            <a:r>
              <a:rPr b="0" lang="en-US" sz="1500" spc="-1" strike="noStrike">
                <a:latin typeface="Arial"/>
              </a:rPr>
              <a:t>Frekans aralığı: 100Ghz – 150Ghz ayrıca 110Ghz ile 120Ghz arasını farklı bir kanal oluşturulmuş.</a:t>
            </a:r>
            <a:endParaRPr b="0" lang="en-US" sz="1500" spc="-1" strike="noStrike">
              <a:latin typeface="Arial"/>
            </a:endParaRPr>
          </a:p>
          <a:p>
            <a:r>
              <a:rPr b="0" lang="en-US" sz="1500" spc="-1" strike="noStrike">
                <a:latin typeface="Arial"/>
              </a:rPr>
              <a:t>Bandwidth: 450Mhz</a:t>
            </a:r>
            <a:endParaRPr b="0" lang="en-US" sz="1500" spc="-1" strike="noStrike">
              <a:latin typeface="Arial"/>
            </a:endParaRPr>
          </a:p>
          <a:p>
            <a:endParaRPr b="0" lang="en-US" sz="1500" spc="-1" strike="noStrike">
              <a:latin typeface="Arial"/>
            </a:endParaRPr>
          </a:p>
          <a:p>
            <a:endParaRPr b="0" lang="en-US" sz="1500" spc="-1" strike="noStrike">
              <a:latin typeface="Arial"/>
            </a:endParaRPr>
          </a:p>
          <a:p>
            <a:r>
              <a:rPr b="0" lang="en-US" sz="1500" spc="-1" strike="noStrike">
                <a:latin typeface="Arial"/>
                <a:ea typeface="Microsoft YaHei"/>
              </a:rPr>
              <a:t>a) 80.0 – 80.9 / 81.0 – 81.9 / 82.0 – 82.9 / 83.0 – 83.9 / 84.0 – 84.9 / 85.0 – 85.9 / </a:t>
            </a:r>
            <a:r>
              <a:rPr b="0" lang="en-US" sz="1500" spc="-1" strike="noStrike">
                <a:latin typeface="Arial"/>
              </a:rPr>
              <a:t>86.0 – 86.9 / 87.0 – 87.9</a:t>
            </a:r>
            <a:endParaRPr b="0" lang="en-US" sz="1500" spc="-1" strike="noStrike">
              <a:latin typeface="Arial"/>
            </a:endParaRPr>
          </a:p>
          <a:p>
            <a:r>
              <a:rPr b="0" lang="en-US" sz="1500" spc="-1" strike="noStrike">
                <a:latin typeface="Arial"/>
              </a:rPr>
              <a:t>88.0 – 88.9 / 89.0 – 89.9 </a:t>
            </a:r>
            <a:endParaRPr b="0" lang="en-US" sz="1500" spc="-1" strike="noStrike">
              <a:latin typeface="Arial"/>
            </a:endParaRPr>
          </a:p>
          <a:p>
            <a:r>
              <a:rPr b="0" lang="en-US" sz="1500" spc="-1" strike="noStrike">
                <a:latin typeface="Arial"/>
              </a:rPr>
              <a:t>Maksimum 10 kanal oluşturabiliriz.</a:t>
            </a:r>
            <a:endParaRPr b="0" lang="en-US" sz="1500" spc="-1" strike="noStrike">
              <a:latin typeface="Arial"/>
            </a:endParaRPr>
          </a:p>
          <a:p>
            <a:endParaRPr b="0" lang="en-US" sz="1500" spc="-1" strike="noStrike">
              <a:latin typeface="Arial"/>
            </a:endParaRPr>
          </a:p>
          <a:p>
            <a:r>
              <a:rPr b="0" lang="en-US" sz="1500" spc="-1" strike="noStrike">
                <a:latin typeface="Arial"/>
              </a:rPr>
              <a:t>b)100GHz ile 110GHz arasını kullanabiliriz; bu aralıkta 450MHz’lik çakışmayı önleyerek en fazla 2 kanal oluşturabiliriz. 120 GHz ile 150GHz arasında ise çakışma olmayacak şekilde 6 kanal oluşturabiliriz. </a:t>
            </a:r>
            <a:endParaRPr b="0" lang="en-US" sz="1500" spc="-1" strike="noStrike">
              <a:latin typeface="Arial"/>
            </a:endParaRPr>
          </a:p>
          <a:p>
            <a:r>
              <a:rPr b="0" lang="en-US" sz="1500" spc="-1" strike="noStrike">
                <a:latin typeface="Arial"/>
              </a:rPr>
              <a:t>Toplam 8 kanal oluşturabiliriz.  </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80240" y="603360"/>
            <a:ext cx="9118440" cy="816120"/>
          </a:xfrm>
          <a:prstGeom prst="rect">
            <a:avLst/>
          </a:prstGeom>
          <a:noFill/>
          <a:ln w="0">
            <a:noFill/>
          </a:ln>
        </p:spPr>
        <p:txBody>
          <a:bodyPr lIns="0" rIns="0" tIns="0" bIns="0" anchor="b">
            <a:noAutofit/>
          </a:bodyPr>
          <a:p>
            <a:pPr>
              <a:lnSpc>
                <a:spcPct val="100000"/>
              </a:lnSpc>
              <a:buNone/>
            </a:pPr>
            <a:r>
              <a:rPr b="0" lang="tr-TR" sz="2800" spc="-1" strike="noStrike" cap="all">
                <a:solidFill>
                  <a:srgbClr val="ffffff"/>
                </a:solidFill>
                <a:latin typeface="Calibri"/>
              </a:rPr>
              <a:t>1G</a:t>
            </a:r>
            <a:endParaRPr b="0" lang="en-US" sz="2800" spc="-1" strike="noStrike">
              <a:latin typeface="Arial"/>
            </a:endParaRPr>
          </a:p>
        </p:txBody>
      </p:sp>
      <p:sp>
        <p:nvSpPr>
          <p:cNvPr id="207" name="PlaceHolder 2"/>
          <p:cNvSpPr>
            <a:spLocks noGrp="1"/>
          </p:cNvSpPr>
          <p:nvPr>
            <p:ph/>
          </p:nvPr>
        </p:nvSpPr>
        <p:spPr>
          <a:xfrm>
            <a:off x="480240" y="1842120"/>
            <a:ext cx="9118440" cy="3003120"/>
          </a:xfrm>
          <a:prstGeom prst="rect">
            <a:avLst/>
          </a:prstGeom>
          <a:noFill/>
          <a:ln w="0">
            <a:noFill/>
          </a:ln>
        </p:spPr>
        <p:txBody>
          <a:bodyPr lIns="0" rIns="0" tIns="0" bIns="0" anchor="ctr">
            <a:noAutofit/>
          </a:bodyPr>
          <a:p>
            <a:pPr marL="306000" indent="-306000">
              <a:lnSpc>
                <a:spcPct val="100000"/>
              </a:lnSpc>
              <a:spcBef>
                <a:spcPts val="360"/>
              </a:spcBef>
              <a:spcAft>
                <a:spcPts val="601"/>
              </a:spcAft>
              <a:buClr>
                <a:srgbClr val="4590b8"/>
              </a:buClr>
              <a:buSzPct val="92000"/>
              <a:buFont typeface="Wingdings 2" charset="2"/>
              <a:buChar char=""/>
            </a:pPr>
            <a:r>
              <a:rPr b="0" lang="tr-TR" sz="1800" spc="-1" strike="noStrike">
                <a:solidFill>
                  <a:srgbClr val="000000"/>
                </a:solidFill>
                <a:latin typeface="Gill Sans MT"/>
              </a:rPr>
              <a:t>İsminden de anlaşılacağı üzere birinci nesil teknolojiyi temsil etmektedir. İlk nesil kablosuz telefon teknolojisi olarak da bilinen 1G, analog modülasyon tekniklerinin kullanıldığı, ilk kez 1979’da Japonya’da kullanılmaya başlandı. 1982 yılında ise tam otomatik şebekelerin geliştirilmesi ile 1G dönemi resmen başladı.  Yeni ve tecrübesiz olmasından sebep 1G teknolojisinde </a:t>
            </a:r>
            <a:r>
              <a:rPr b="1" lang="tr-TR" sz="1800" spc="-1" strike="noStrike">
                <a:solidFill>
                  <a:srgbClr val="000000"/>
                </a:solidFill>
                <a:latin typeface="Gill Sans MT"/>
              </a:rPr>
              <a:t>internet</a:t>
            </a:r>
            <a:r>
              <a:rPr b="0" lang="tr-TR" sz="1800" spc="-1" strike="noStrike">
                <a:solidFill>
                  <a:srgbClr val="000000"/>
                </a:solidFill>
                <a:latin typeface="Gill Sans MT"/>
              </a:rPr>
              <a:t> bağlantıları çok çabuk kopabiliyor, çevreden gelen etmenlere karşı direnç gösteremiyor ve </a:t>
            </a:r>
            <a:r>
              <a:rPr b="1" lang="tr-TR" sz="1800" spc="-1" strike="noStrike">
                <a:solidFill>
                  <a:srgbClr val="000000"/>
                </a:solidFill>
                <a:latin typeface="Gill Sans MT"/>
              </a:rPr>
              <a:t>analog veri bağlantısı </a:t>
            </a:r>
            <a:r>
              <a:rPr b="0" lang="tr-TR" sz="1800" spc="-1" strike="noStrike">
                <a:solidFill>
                  <a:srgbClr val="000000"/>
                </a:solidFill>
                <a:latin typeface="Gill Sans MT"/>
              </a:rPr>
              <a:t>sebebiyle telefon görüşmeleri herkes tarafından dinlenebiliyordu. Günümüzde en çok kullandığımız ‘Veri Aktarımı’ özelliğine de yabancı olan bu teknoloji, o dönem için yeterli bir hizmet olarak göze çarpıyordu.</a:t>
            </a:r>
            <a:endParaRPr b="0" lang="en-US" sz="1800" spc="-1" strike="noStrike">
              <a:latin typeface="Arial"/>
            </a:endParaRPr>
          </a:p>
          <a:p>
            <a:pPr marL="306000" indent="-306000">
              <a:lnSpc>
                <a:spcPct val="100000"/>
              </a:lnSpc>
              <a:spcBef>
                <a:spcPts val="360"/>
              </a:spcBef>
              <a:spcAft>
                <a:spcPts val="601"/>
              </a:spcAft>
              <a:buClr>
                <a:srgbClr val="4590b8"/>
              </a:buClr>
              <a:buSzPct val="92000"/>
              <a:buFont typeface="Wingdings 2" charset="2"/>
              <a:buChar char=""/>
            </a:pPr>
            <a:r>
              <a:rPr b="0" lang="tr-TR" sz="1800" spc="-1" strike="noStrike">
                <a:solidFill>
                  <a:srgbClr val="000000"/>
                </a:solidFill>
                <a:latin typeface="Gill Sans MT"/>
              </a:rPr>
              <a:t>1G ağ modeli, yaklaşık 2.4Kbps iletim hızı destekler. Ses verisi dışında başka bir veri paylaşımını desteklememektedir.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603360"/>
            <a:ext cx="9118440" cy="816120"/>
          </a:xfrm>
          <a:prstGeom prst="rect">
            <a:avLst/>
          </a:prstGeom>
          <a:noFill/>
          <a:ln w="0">
            <a:noFill/>
          </a:ln>
        </p:spPr>
        <p:txBody>
          <a:bodyPr lIns="0" rIns="0" tIns="0" bIns="0" anchor="b">
            <a:noAutofit/>
          </a:bodyPr>
          <a:p>
            <a:pPr>
              <a:lnSpc>
                <a:spcPct val="100000"/>
              </a:lnSpc>
              <a:buNone/>
            </a:pPr>
            <a:r>
              <a:rPr b="0" lang="tr-TR" sz="2800" spc="-1" strike="noStrike" cap="all">
                <a:solidFill>
                  <a:srgbClr val="ffffff"/>
                </a:solidFill>
                <a:latin typeface="Calibri"/>
              </a:rPr>
              <a:t>2G – 2.5G – 2.75G</a:t>
            </a:r>
            <a:endParaRPr b="0" lang="en-US" sz="2800" spc="-1" strike="noStrike">
              <a:latin typeface="Arial"/>
            </a:endParaRPr>
          </a:p>
        </p:txBody>
      </p:sp>
      <p:sp>
        <p:nvSpPr>
          <p:cNvPr id="209" name="PlaceHolder 2"/>
          <p:cNvSpPr>
            <a:spLocks noGrp="1"/>
          </p:cNvSpPr>
          <p:nvPr>
            <p:ph/>
          </p:nvPr>
        </p:nvSpPr>
        <p:spPr>
          <a:xfrm>
            <a:off x="480240" y="1555920"/>
            <a:ext cx="9118440" cy="4113720"/>
          </a:xfrm>
          <a:prstGeom prst="rect">
            <a:avLst/>
          </a:prstGeom>
          <a:noFill/>
          <a:ln w="0">
            <a:noFill/>
          </a:ln>
        </p:spPr>
        <p:txBody>
          <a:bodyPr lIns="0" rIns="0" tIns="0" bIns="0" anchor="ctr">
            <a:normAutofit fontScale="93000"/>
          </a:bodyPr>
          <a:p>
            <a:pPr marL="306000" indent="-306000">
              <a:lnSpc>
                <a:spcPct val="100000"/>
              </a:lnSpc>
              <a:spcBef>
                <a:spcPts val="360"/>
              </a:spcBef>
              <a:spcAft>
                <a:spcPts val="601"/>
              </a:spcAft>
              <a:buClr>
                <a:srgbClr val="4590b8"/>
              </a:buClr>
              <a:buSzPct val="92000"/>
              <a:buFont typeface="Wingdings 2" charset="2"/>
              <a:buChar char=""/>
            </a:pPr>
            <a:r>
              <a:rPr b="0" lang="tr-TR" sz="1800" spc="-1" strike="noStrike">
                <a:solidFill>
                  <a:srgbClr val="3d3d3d"/>
                </a:solidFill>
                <a:latin typeface="Gill Sans MT"/>
              </a:rPr>
              <a:t>1990’lı yıllarda kullanılan 2G ağ modeli, dijital sinyal teknolojisinin kullanıldığı ve yaklaşık 10Kbps iletim hızlarını destekleyen ikinci nesil ağ teknolojisidir. Global Systems for Mobile communications (GSM) standardının kullanıldığı bu nesil ayrıca SMS ve e-mail servislerinin kullanılmaya başlandığı ilk nesil ağ modelidir. Code Division Multiple Access (CDMA) ve Time Division Multiple Access (TDMA) çoğullama teknolojilerini kullanıldığı bu model, ses ve veri iletimini birlikte desteklemektedir. 1G modelinde olduğu gibi bu modelde de bant genişliğinin kullanıcılar arasında paylaştırılması için devre anahtarlama yöntemi kullanılmaktadır.</a:t>
            </a:r>
            <a:endParaRPr b="0" lang="en-US" sz="1800" spc="-1" strike="noStrike">
              <a:latin typeface="Arial"/>
            </a:endParaRPr>
          </a:p>
          <a:p>
            <a:pPr marL="306000" indent="-306000">
              <a:lnSpc>
                <a:spcPct val="100000"/>
              </a:lnSpc>
              <a:spcBef>
                <a:spcPts val="360"/>
              </a:spcBef>
              <a:spcAft>
                <a:spcPts val="601"/>
              </a:spcAft>
              <a:buClr>
                <a:srgbClr val="4590b8"/>
              </a:buClr>
              <a:buSzPct val="92000"/>
              <a:buFont typeface="Wingdings 2" charset="2"/>
              <a:buChar char=""/>
            </a:pPr>
            <a:r>
              <a:rPr b="0" lang="tr-TR" sz="1800" spc="-1" strike="noStrike">
                <a:solidFill>
                  <a:srgbClr val="3d3d3d"/>
                </a:solidFill>
                <a:latin typeface="Gill Sans MT"/>
              </a:rPr>
              <a:t>Bu ağın sonraki yıllarında ara versiyonları (2.5G ve 2.75G) olarak tanıtılan bazı yeni nesil alt ağ modelleri de mevcuttur. 2G ağ jenerasyonun temel teknolojilerini taşıyan 2.5G ara model ağ, General Packet Radio Services (GPRS) erişim teknolojisinin kullanımı ile 50Kbps iletim hızlarını desteklemektedir. Multimedia Messaging Service (MMS) mesajlaşma servisinin ilk kez kullanımı 2.5G ağlarında ortaya çıkmıştır. Diğer bir alt ağ modeli olan 2.75G, Enhanced Data Rate for GSM Evolution (EDGE) teknolojisi ile iletim hızları 144Kbps’lara kadar ulaşmaktadır. 1G ve 2G den farklı olarak 2G’nin bu alt versiyon iki ağ modelinde paket anahtarlama kullanılmıştır.</a:t>
            </a:r>
            <a:endParaRPr b="0" lang="en-US" sz="1800" spc="-1" strike="noStrike">
              <a:latin typeface="Arial"/>
            </a:endParaRPr>
          </a:p>
          <a:p>
            <a:pPr>
              <a:lnSpc>
                <a:spcPct val="100000"/>
              </a:lnSpc>
              <a:spcBef>
                <a:spcPts val="360"/>
              </a:spcBef>
              <a:spcAft>
                <a:spcPts val="601"/>
              </a:spcAft>
              <a:buNone/>
            </a:pPr>
            <a:endParaRPr b="0" lang="en-US" sz="1800" spc="-1" strike="noStrike">
              <a:latin typeface="Arial"/>
            </a:endParaRPr>
          </a:p>
          <a:p>
            <a:pPr>
              <a:lnSpc>
                <a:spcPct val="100000"/>
              </a:lnSpc>
              <a:spcBef>
                <a:spcPts val="360"/>
              </a:spcBef>
              <a:spcAft>
                <a:spcPts val="601"/>
              </a:spcAft>
              <a:buNone/>
            </a:pPr>
            <a:endParaRPr b="0" lang="en-US" sz="1800" spc="-1" strike="noStrike">
              <a:latin typeface="Arial"/>
            </a:endParaRPr>
          </a:p>
          <a:p>
            <a:pPr>
              <a:lnSpc>
                <a:spcPct val="100000"/>
              </a:lnSpc>
              <a:spcBef>
                <a:spcPts val="360"/>
              </a:spcBef>
              <a:spcAft>
                <a:spcPts val="601"/>
              </a:spcAft>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80240" y="603360"/>
            <a:ext cx="9118440" cy="816120"/>
          </a:xfrm>
          <a:prstGeom prst="rect">
            <a:avLst/>
          </a:prstGeom>
          <a:noFill/>
          <a:ln w="0">
            <a:noFill/>
          </a:ln>
        </p:spPr>
        <p:txBody>
          <a:bodyPr lIns="0" rIns="0" tIns="0" bIns="0" anchor="b">
            <a:noAutofit/>
          </a:bodyPr>
          <a:p>
            <a:pPr>
              <a:lnSpc>
                <a:spcPct val="100000"/>
              </a:lnSpc>
              <a:buNone/>
            </a:pPr>
            <a:r>
              <a:rPr b="0" lang="tr-TR" sz="2800" spc="-1" strike="noStrike" cap="all">
                <a:solidFill>
                  <a:srgbClr val="ffffff"/>
                </a:solidFill>
                <a:latin typeface="Calibri"/>
              </a:rPr>
              <a:t>3G – 3.5G – 3.75G</a:t>
            </a:r>
            <a:endParaRPr b="0" lang="en-US" sz="2800" spc="-1" strike="noStrike">
              <a:latin typeface="Arial"/>
            </a:endParaRPr>
          </a:p>
        </p:txBody>
      </p:sp>
      <p:sp>
        <p:nvSpPr>
          <p:cNvPr id="211" name="PlaceHolder 2"/>
          <p:cNvSpPr>
            <a:spLocks noGrp="1"/>
          </p:cNvSpPr>
          <p:nvPr>
            <p:ph/>
          </p:nvPr>
        </p:nvSpPr>
        <p:spPr>
          <a:xfrm>
            <a:off x="480240" y="1650240"/>
            <a:ext cx="9118440" cy="3903120"/>
          </a:xfrm>
          <a:prstGeom prst="rect">
            <a:avLst/>
          </a:prstGeom>
          <a:noFill/>
          <a:ln w="0">
            <a:noFill/>
          </a:ln>
        </p:spPr>
        <p:txBody>
          <a:bodyPr lIns="0" rIns="0" tIns="0" bIns="0" anchor="ctr">
            <a:normAutofit fontScale="96000"/>
          </a:bodyPr>
          <a:p>
            <a:pPr marL="306000" indent="-306000">
              <a:lnSpc>
                <a:spcPct val="100000"/>
              </a:lnSpc>
              <a:spcBef>
                <a:spcPts val="360"/>
              </a:spcBef>
              <a:spcAft>
                <a:spcPts val="601"/>
              </a:spcAft>
              <a:buClr>
                <a:srgbClr val="4590b8"/>
              </a:buClr>
              <a:buSzPct val="92000"/>
              <a:buFont typeface="Wingdings 2" charset="2"/>
              <a:buChar char=""/>
            </a:pPr>
            <a:r>
              <a:rPr b="0" lang="tr-TR" sz="1800" spc="-1" strike="noStrike">
                <a:solidFill>
                  <a:srgbClr val="3d3d3d"/>
                </a:solidFill>
                <a:latin typeface="Gill Sans MT"/>
              </a:rPr>
              <a:t>2000 yılının sonlarında geliştirilen 3. Nesil ağ modeli, yaklaşık 384Kbps iletim hızlarını desteklemektedir. Bir önceki modellere göre, akıllı telefonların kullanılmaya başlanmasıyla ses ve veri iletiminin yanı sıra görüntülü arama özelliğinin ilk kez desteklendiği ağ modeli 3G ağlarıdır.</a:t>
            </a:r>
            <a:endParaRPr b="0" lang="en-US" sz="1800" spc="-1" strike="noStrike">
              <a:latin typeface="Arial"/>
            </a:endParaRPr>
          </a:p>
          <a:p>
            <a:pPr marL="306000" indent="-306000">
              <a:lnSpc>
                <a:spcPct val="100000"/>
              </a:lnSpc>
              <a:spcBef>
                <a:spcPts val="360"/>
              </a:spcBef>
              <a:spcAft>
                <a:spcPts val="601"/>
              </a:spcAft>
              <a:buClr>
                <a:srgbClr val="4590b8"/>
              </a:buClr>
              <a:buSzPct val="92000"/>
              <a:buFont typeface="Wingdings 2" charset="2"/>
              <a:buChar char=""/>
            </a:pPr>
            <a:r>
              <a:rPr b="0" lang="tr-TR" sz="1800" spc="-1" strike="noStrike">
                <a:solidFill>
                  <a:srgbClr val="000000"/>
                </a:solidFill>
                <a:latin typeface="Gill Sans MT"/>
              </a:rPr>
              <a:t>Akıllı telefonlar üzerindeki web browserlar ve internet tabanlı oyun uygulamaları,  VoIP uygulamaları kullanılmaya başlanılmıştır.</a:t>
            </a:r>
            <a:endParaRPr b="0" lang="en-US" sz="1800" spc="-1" strike="noStrike">
              <a:latin typeface="Arial"/>
            </a:endParaRPr>
          </a:p>
          <a:p>
            <a:pPr marL="306000" indent="-306000">
              <a:lnSpc>
                <a:spcPct val="100000"/>
              </a:lnSpc>
              <a:spcBef>
                <a:spcPts val="360"/>
              </a:spcBef>
              <a:spcAft>
                <a:spcPts val="601"/>
              </a:spcAft>
              <a:buClr>
                <a:srgbClr val="4590b8"/>
              </a:buClr>
              <a:buSzPct val="92000"/>
              <a:buFont typeface="Wingdings 2" charset="2"/>
              <a:buChar char=""/>
            </a:pPr>
            <a:r>
              <a:rPr b="0" lang="tr-TR" sz="1800" spc="-1" strike="noStrike">
                <a:solidFill>
                  <a:srgbClr val="000000"/>
                </a:solidFill>
                <a:latin typeface="Gill Sans MT"/>
              </a:rPr>
              <a:t>3G teknolojisi içerisine eklenen HSPA 3.5 G ismi ile anılmaya başlamış ve hızı 14 Mbps ve daha sonra HSPA+ teknolojisi ile 3.75 G olarak anılmış ve hızı 168 Mbpslere kadar çıkmıştır.</a:t>
            </a:r>
            <a:endParaRPr b="0" lang="en-US" sz="1800" spc="-1" strike="noStrike">
              <a:latin typeface="Arial"/>
            </a:endParaRPr>
          </a:p>
          <a:p>
            <a:pPr>
              <a:lnSpc>
                <a:spcPct val="100000"/>
              </a:lnSpc>
              <a:spcBef>
                <a:spcPts val="360"/>
              </a:spcBef>
              <a:spcAft>
                <a:spcPts val="601"/>
              </a:spcAft>
              <a:buNone/>
              <a:tabLst>
                <a:tab algn="l" pos="0"/>
              </a:tabLst>
            </a:pPr>
            <a:endParaRPr b="0" lang="en-US" sz="1800" spc="-1" strike="noStrike">
              <a:latin typeface="Arial"/>
            </a:endParaRPr>
          </a:p>
          <a:p>
            <a:pPr>
              <a:lnSpc>
                <a:spcPct val="100000"/>
              </a:lnSpc>
              <a:spcBef>
                <a:spcPts val="360"/>
              </a:spcBef>
              <a:spcAft>
                <a:spcPts val="601"/>
              </a:spcAft>
              <a:buNone/>
              <a:tabLst>
                <a:tab algn="l" pos="0"/>
              </a:tabLst>
            </a:pPr>
            <a:r>
              <a:rPr b="0" i="1" lang="tr-TR" sz="1800" spc="-1" strike="noStrike">
                <a:solidFill>
                  <a:srgbClr val="ff0000"/>
                </a:solidFill>
                <a:latin typeface="Gill Sans MT"/>
              </a:rPr>
              <a:t>NOT: Bir 3G telefonu 4G şebekesi üzerinden iletişim kuramaz , ancak yeni nesil telefonlar pratik olarak her zaman geriye dönük olarak uyumlu olacak şekilde tasarlanmıştır, bu nedenle 4G telefonu 3G veya 2G şebekesi üzerinden iletişim kurabilir.</a:t>
            </a:r>
            <a:endParaRPr b="0" lang="en-US" sz="1800" spc="-1" strike="noStrike">
              <a:latin typeface="Arial"/>
            </a:endParaRPr>
          </a:p>
          <a:p>
            <a:pPr>
              <a:lnSpc>
                <a:spcPct val="100000"/>
              </a:lnSpc>
              <a:spcBef>
                <a:spcPts val="360"/>
              </a:spcBef>
              <a:spcAft>
                <a:spcPts val="601"/>
              </a:spcAft>
              <a:buNone/>
              <a:tabLst>
                <a:tab algn="l" pos="0"/>
              </a:tabLst>
            </a:pPr>
            <a:endParaRPr b="0" lang="en-US" sz="1800" spc="-1" strike="noStrike">
              <a:latin typeface="Arial"/>
            </a:endParaRPr>
          </a:p>
          <a:p>
            <a:pPr>
              <a:lnSpc>
                <a:spcPct val="100000"/>
              </a:lnSpc>
              <a:spcBef>
                <a:spcPts val="360"/>
              </a:spcBef>
              <a:spcAft>
                <a:spcPts val="601"/>
              </a:spcAft>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pic>
        <p:nvPicPr>
          <p:cNvPr id="212" name="" descr=""/>
          <p:cNvPicPr/>
          <p:nvPr/>
        </p:nvPicPr>
        <p:blipFill>
          <a:blip r:embed="rId1"/>
          <a:stretch/>
        </p:blipFill>
        <p:spPr>
          <a:xfrm>
            <a:off x="1143000" y="156600"/>
            <a:ext cx="7770600" cy="5458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70080"/>
            <a:ext cx="9069840" cy="94464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GSM (Global System for Mobile C.)</a:t>
            </a:r>
            <a:endParaRPr b="0" lang="en-US" sz="4400" spc="-1" strike="noStrike">
              <a:latin typeface="Arial"/>
            </a:endParaRPr>
          </a:p>
        </p:txBody>
      </p:sp>
      <p:sp>
        <p:nvSpPr>
          <p:cNvPr id="214" name="PlaceHolder 2"/>
          <p:cNvSpPr>
            <a:spLocks noGrp="1"/>
          </p:cNvSpPr>
          <p:nvPr>
            <p:ph/>
          </p:nvPr>
        </p:nvSpPr>
        <p:spPr>
          <a:xfrm>
            <a:off x="504000" y="1722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Bir bütün olarak çalışmak üzere 4 alana ayrılır.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Mobile Station - the mobile device itself</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Base station subsystem (BSS)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Network switching subsystem (NSS)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Operation and support subsystem (OSS)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pic>
        <p:nvPicPr>
          <p:cNvPr id="215" name="" descr=""/>
          <p:cNvPicPr/>
          <p:nvPr/>
        </p:nvPicPr>
        <p:blipFill>
          <a:blip r:embed="rId1"/>
          <a:stretch/>
        </p:blipFill>
        <p:spPr>
          <a:xfrm>
            <a:off x="1310400" y="83160"/>
            <a:ext cx="7542000" cy="5278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142</TotalTime>
  <Application>LibreOffice/7.3.2.2$Windows_X86_64 LibreOffice_project/49f2b1bff42cfccbd8f788c8dc32c1c309559be0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2022-05-12T20:26:34Z</dcterms:modified>
  <cp:revision>7</cp:revision>
  <dc:subject/>
  <dc:title/>
</cp:coreProperties>
</file>

<file path=docProps/custom.xml><?xml version="1.0" encoding="utf-8"?>
<Properties xmlns="http://schemas.openxmlformats.org/officeDocument/2006/custom-properties" xmlns:vt="http://schemas.openxmlformats.org/officeDocument/2006/docPropsVTypes"/>
</file>