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27"/>
  </p:notesMasterIdLst>
  <p:sldIdLst>
    <p:sldId id="256" r:id="rId2"/>
    <p:sldId id="285" r:id="rId3"/>
    <p:sldId id="257" r:id="rId4"/>
    <p:sldId id="304" r:id="rId5"/>
    <p:sldId id="305" r:id="rId6"/>
    <p:sldId id="306" r:id="rId7"/>
    <p:sldId id="307" r:id="rId8"/>
    <p:sldId id="308" r:id="rId9"/>
    <p:sldId id="313" r:id="rId10"/>
    <p:sldId id="312" r:id="rId11"/>
    <p:sldId id="309" r:id="rId12"/>
    <p:sldId id="310" r:id="rId13"/>
    <p:sldId id="311" r:id="rId14"/>
    <p:sldId id="315" r:id="rId15"/>
    <p:sldId id="316" r:id="rId16"/>
    <p:sldId id="317" r:id="rId17"/>
    <p:sldId id="319" r:id="rId18"/>
    <p:sldId id="320" r:id="rId19"/>
    <p:sldId id="321" r:id="rId20"/>
    <p:sldId id="322" r:id="rId21"/>
    <p:sldId id="323" r:id="rId22"/>
    <p:sldId id="324" r:id="rId23"/>
    <p:sldId id="318" r:id="rId24"/>
    <p:sldId id="286" r:id="rId25"/>
    <p:sldId id="260" r:id="rId26"/>
  </p:sldIdLst>
  <p:sldSz cx="9144000" cy="5143500" type="screen16x9"/>
  <p:notesSz cx="6858000" cy="9144000"/>
  <p:embeddedFontLst>
    <p:embeddedFont>
      <p:font typeface="Barlow Semi Condensed" panose="00000506000000000000" pitchFamily="2" charset="-94"/>
      <p:regular r:id="rId28"/>
      <p:bold r:id="rId29"/>
      <p:italic r:id="rId30"/>
      <p:boldItalic r:id="rId31"/>
    </p:embeddedFont>
    <p:embeddedFont>
      <p:font typeface="Barlow Semi Condensed Medium" panose="00000606000000000000" pitchFamily="2" charset="-94"/>
      <p:regular r:id="rId32"/>
      <p:bold r:id="rId33"/>
      <p:italic r:id="rId34"/>
      <p:boldItalic r:id="rId35"/>
    </p:embeddedFont>
    <p:embeddedFont>
      <p:font typeface="Fjalla One" panose="02000506040000020004" pitchFamily="2" charset="0"/>
      <p:regular r:id="rId36"/>
    </p:embeddedFont>
    <p:embeddedFont>
      <p:font typeface="Roboto Condensed Light" panose="02000000000000000000" pitchFamily="2" charset="0"/>
      <p:regular r:id="rId37"/>
      <p: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EB92633-12F6-4ADD-A6FA-DE69CE403AD2}">
  <a:tblStyle styleId="{7EB92633-12F6-4ADD-A6FA-DE69CE403AD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3" d="100"/>
          <a:sy n="143" d="100"/>
        </p:scale>
        <p:origin x="111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p:cNvGrpSpPr/>
        <p:nvPr/>
      </p:nvGrpSpPr>
      <p:grpSpPr>
        <a:xfrm>
          <a:off x="0" y="0"/>
          <a:ext cx="0" cy="0"/>
          <a:chOff x="0" y="0"/>
          <a:chExt cx="0" cy="0"/>
        </a:xfrm>
      </p:grpSpPr>
      <p:sp>
        <p:nvSpPr>
          <p:cNvPr id="1687" name="Google Shape;16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8"/>
        <p:cNvGrpSpPr/>
        <p:nvPr/>
      </p:nvGrpSpPr>
      <p:grpSpPr>
        <a:xfrm>
          <a:off x="0" y="0"/>
          <a:ext cx="0" cy="0"/>
          <a:chOff x="0" y="0"/>
          <a:chExt cx="0" cy="0"/>
        </a:xfrm>
      </p:grpSpPr>
      <p:sp>
        <p:nvSpPr>
          <p:cNvPr id="2729" name="Google Shape;2729;g8714a43093_3_6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0" name="Google Shape;2730;g8714a43093_3_6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29788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6"/>
        <p:cNvGrpSpPr/>
        <p:nvPr/>
      </p:nvGrpSpPr>
      <p:grpSpPr>
        <a:xfrm>
          <a:off x="0" y="0"/>
          <a:ext cx="0" cy="0"/>
          <a:chOff x="0" y="0"/>
          <a:chExt cx="0" cy="0"/>
        </a:xfrm>
      </p:grpSpPr>
      <p:sp>
        <p:nvSpPr>
          <p:cNvPr id="4947" name="Google Shape;4947;g804e9800b4_0_14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8" name="Google Shape;4948;g804e9800b4_0_1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1"/>
        <p:cNvGrpSpPr/>
        <p:nvPr/>
      </p:nvGrpSpPr>
      <p:grpSpPr>
        <a:xfrm>
          <a:off x="0" y="0"/>
          <a:ext cx="0" cy="0"/>
          <a:chOff x="0" y="0"/>
          <a:chExt cx="0" cy="0"/>
        </a:xfrm>
      </p:grpSpPr>
      <p:sp>
        <p:nvSpPr>
          <p:cNvPr id="3622" name="Google Shape;3622;g8714a43093_5_4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3" name="Google Shape;3623;g8714a43093_5_4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6"/>
        <p:cNvGrpSpPr/>
        <p:nvPr/>
      </p:nvGrpSpPr>
      <p:grpSpPr>
        <a:xfrm>
          <a:off x="0" y="0"/>
          <a:ext cx="0" cy="0"/>
          <a:chOff x="0" y="0"/>
          <a:chExt cx="0" cy="0"/>
        </a:xfrm>
      </p:grpSpPr>
      <p:sp>
        <p:nvSpPr>
          <p:cNvPr id="1887" name="Google Shape;1887;g86fa6133bc_4_21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8" name="Google Shape;1888;g86fa6133bc_4_2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6"/>
        <p:cNvGrpSpPr/>
        <p:nvPr/>
      </p:nvGrpSpPr>
      <p:grpSpPr>
        <a:xfrm>
          <a:off x="0" y="0"/>
          <a:ext cx="0" cy="0"/>
          <a:chOff x="0" y="0"/>
          <a:chExt cx="0" cy="0"/>
        </a:xfrm>
      </p:grpSpPr>
      <p:sp>
        <p:nvSpPr>
          <p:cNvPr id="1887" name="Google Shape;1887;g86fa6133bc_4_21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8" name="Google Shape;1888;g86fa6133bc_4_2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8135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0"/>
        <p:cNvGrpSpPr/>
        <p:nvPr/>
      </p:nvGrpSpPr>
      <p:grpSpPr>
        <a:xfrm>
          <a:off x="0" y="0"/>
          <a:ext cx="0" cy="0"/>
          <a:chOff x="0" y="0"/>
          <a:chExt cx="0" cy="0"/>
        </a:xfrm>
      </p:grpSpPr>
      <p:sp>
        <p:nvSpPr>
          <p:cNvPr id="2221" name="Google Shape;2221;g804e9800b4_0_1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2" name="Google Shape;2222;g804e9800b4_0_1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50137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6"/>
        <p:cNvGrpSpPr/>
        <p:nvPr/>
      </p:nvGrpSpPr>
      <p:grpSpPr>
        <a:xfrm>
          <a:off x="0" y="0"/>
          <a:ext cx="0" cy="0"/>
          <a:chOff x="0" y="0"/>
          <a:chExt cx="0" cy="0"/>
        </a:xfrm>
      </p:grpSpPr>
      <p:sp>
        <p:nvSpPr>
          <p:cNvPr id="1887" name="Google Shape;1887;g86fa6133bc_4_21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8" name="Google Shape;1888;g86fa6133bc_4_2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04257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0"/>
        <p:cNvGrpSpPr/>
        <p:nvPr/>
      </p:nvGrpSpPr>
      <p:grpSpPr>
        <a:xfrm>
          <a:off x="0" y="0"/>
          <a:ext cx="0" cy="0"/>
          <a:chOff x="0" y="0"/>
          <a:chExt cx="0" cy="0"/>
        </a:xfrm>
      </p:grpSpPr>
      <p:sp>
        <p:nvSpPr>
          <p:cNvPr id="2221" name="Google Shape;2221;g804e9800b4_0_1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2" name="Google Shape;2222;g804e9800b4_0_1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61655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0"/>
        <p:cNvGrpSpPr/>
        <p:nvPr/>
      </p:nvGrpSpPr>
      <p:grpSpPr>
        <a:xfrm>
          <a:off x="0" y="0"/>
          <a:ext cx="0" cy="0"/>
          <a:chOff x="0" y="0"/>
          <a:chExt cx="0" cy="0"/>
        </a:xfrm>
      </p:grpSpPr>
      <p:sp>
        <p:nvSpPr>
          <p:cNvPr id="2221" name="Google Shape;2221;g804e9800b4_0_1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2" name="Google Shape;2222;g804e9800b4_0_1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63496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0"/>
        <p:cNvGrpSpPr/>
        <p:nvPr/>
      </p:nvGrpSpPr>
      <p:grpSpPr>
        <a:xfrm>
          <a:off x="0" y="0"/>
          <a:ext cx="0" cy="0"/>
          <a:chOff x="0" y="0"/>
          <a:chExt cx="0" cy="0"/>
        </a:xfrm>
      </p:grpSpPr>
      <p:sp>
        <p:nvSpPr>
          <p:cNvPr id="2221" name="Google Shape;2221;g804e9800b4_0_1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2" name="Google Shape;2222;g804e9800b4_0_1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50396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5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9" name="Google Shape;9;p2"/>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10" name="Google Shape;10;p2"/>
          <p:cNvCxnSpPr/>
          <p:nvPr/>
        </p:nvCxnSpPr>
        <p:spPr>
          <a:xfrm flipH="1">
            <a:off x="5827050" y="451300"/>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Main point 2">
  <p:cSld name="CUSTOM_22">
    <p:spTree>
      <p:nvGrpSpPr>
        <p:cNvPr id="1" name="Shape 1546"/>
        <p:cNvGrpSpPr/>
        <p:nvPr/>
      </p:nvGrpSpPr>
      <p:grpSpPr>
        <a:xfrm>
          <a:off x="0" y="0"/>
          <a:ext cx="0" cy="0"/>
          <a:chOff x="0" y="0"/>
          <a:chExt cx="0" cy="0"/>
        </a:xfrm>
      </p:grpSpPr>
      <p:grpSp>
        <p:nvGrpSpPr>
          <p:cNvPr id="1547" name="Google Shape;1547;p31"/>
          <p:cNvGrpSpPr/>
          <p:nvPr/>
        </p:nvGrpSpPr>
        <p:grpSpPr>
          <a:xfrm>
            <a:off x="1349626" y="598417"/>
            <a:ext cx="6453730" cy="3631136"/>
            <a:chOff x="365750" y="1285025"/>
            <a:chExt cx="6934275" cy="3315500"/>
          </a:xfrm>
        </p:grpSpPr>
        <p:sp>
          <p:nvSpPr>
            <p:cNvPr id="1548" name="Google Shape;1548;p31"/>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1"/>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0" name="Google Shape;1550;p31"/>
          <p:cNvSpPr txBox="1">
            <a:spLocks noGrp="1"/>
          </p:cNvSpPr>
          <p:nvPr>
            <p:ph type="title"/>
          </p:nvPr>
        </p:nvSpPr>
        <p:spPr>
          <a:xfrm>
            <a:off x="2624328" y="1018528"/>
            <a:ext cx="3904500" cy="190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grpSp>
        <p:nvGrpSpPr>
          <p:cNvPr id="1551" name="Google Shape;1551;p31"/>
          <p:cNvGrpSpPr/>
          <p:nvPr/>
        </p:nvGrpSpPr>
        <p:grpSpPr>
          <a:xfrm>
            <a:off x="-6867" y="-6625"/>
            <a:ext cx="9152342" cy="5102050"/>
            <a:chOff x="-6867" y="-6625"/>
            <a:chExt cx="9152342" cy="5102050"/>
          </a:xfrm>
        </p:grpSpPr>
        <p:cxnSp>
          <p:nvCxnSpPr>
            <p:cNvPr id="1552" name="Google Shape;1552;p31"/>
            <p:cNvCxnSpPr/>
            <p:nvPr/>
          </p:nvCxnSpPr>
          <p:spPr>
            <a:xfrm>
              <a:off x="2904283" y="4513075"/>
              <a:ext cx="1133100" cy="306300"/>
            </a:xfrm>
            <a:prstGeom prst="straightConnector1">
              <a:avLst/>
            </a:prstGeom>
            <a:noFill/>
            <a:ln w="9525" cap="flat" cmpd="sng">
              <a:solidFill>
                <a:srgbClr val="595959"/>
              </a:solidFill>
              <a:prstDash val="solid"/>
              <a:round/>
              <a:headEnd type="none" w="med" len="med"/>
              <a:tailEnd type="none" w="med" len="med"/>
            </a:ln>
          </p:spPr>
        </p:cxnSp>
        <p:cxnSp>
          <p:nvCxnSpPr>
            <p:cNvPr id="1553" name="Google Shape;1553;p31"/>
            <p:cNvCxnSpPr/>
            <p:nvPr/>
          </p:nvCxnSpPr>
          <p:spPr>
            <a:xfrm rot="10800000" flipH="1">
              <a:off x="1562083" y="4492325"/>
              <a:ext cx="1342200" cy="315300"/>
            </a:xfrm>
            <a:prstGeom prst="straightConnector1">
              <a:avLst/>
            </a:prstGeom>
            <a:noFill/>
            <a:ln w="9525" cap="flat" cmpd="sng">
              <a:solidFill>
                <a:srgbClr val="595959"/>
              </a:solidFill>
              <a:prstDash val="solid"/>
              <a:round/>
              <a:headEnd type="none" w="med" len="med"/>
              <a:tailEnd type="none" w="med" len="med"/>
            </a:ln>
          </p:spPr>
        </p:cxnSp>
        <p:cxnSp>
          <p:nvCxnSpPr>
            <p:cNvPr id="1554" name="Google Shape;1554;p31"/>
            <p:cNvCxnSpPr/>
            <p:nvPr/>
          </p:nvCxnSpPr>
          <p:spPr>
            <a:xfrm>
              <a:off x="259558" y="4408000"/>
              <a:ext cx="1332000" cy="392100"/>
            </a:xfrm>
            <a:prstGeom prst="straightConnector1">
              <a:avLst/>
            </a:prstGeom>
            <a:noFill/>
            <a:ln w="9525" cap="flat" cmpd="sng">
              <a:solidFill>
                <a:srgbClr val="595959"/>
              </a:solidFill>
              <a:prstDash val="solid"/>
              <a:round/>
              <a:headEnd type="none" w="med" len="med"/>
              <a:tailEnd type="none" w="med" len="med"/>
            </a:ln>
          </p:spPr>
        </p:cxnSp>
        <p:cxnSp>
          <p:nvCxnSpPr>
            <p:cNvPr id="1555" name="Google Shape;1555;p31"/>
            <p:cNvCxnSpPr/>
            <p:nvPr/>
          </p:nvCxnSpPr>
          <p:spPr>
            <a:xfrm>
              <a:off x="-6867" y="3993550"/>
              <a:ext cx="273900" cy="407100"/>
            </a:xfrm>
            <a:prstGeom prst="straightConnector1">
              <a:avLst/>
            </a:prstGeom>
            <a:noFill/>
            <a:ln w="9525" cap="flat" cmpd="sng">
              <a:solidFill>
                <a:srgbClr val="595959"/>
              </a:solidFill>
              <a:prstDash val="solid"/>
              <a:round/>
              <a:headEnd type="none" w="med" len="med"/>
              <a:tailEnd type="none" w="med" len="med"/>
            </a:ln>
          </p:spPr>
        </p:cxnSp>
        <p:grpSp>
          <p:nvGrpSpPr>
            <p:cNvPr id="1556" name="Google Shape;1556;p31"/>
            <p:cNvGrpSpPr/>
            <p:nvPr/>
          </p:nvGrpSpPr>
          <p:grpSpPr>
            <a:xfrm flipH="1">
              <a:off x="1278333" y="4513075"/>
              <a:ext cx="581800" cy="582350"/>
              <a:chOff x="8064275" y="887850"/>
              <a:chExt cx="581800" cy="582350"/>
            </a:xfrm>
          </p:grpSpPr>
          <p:sp>
            <p:nvSpPr>
              <p:cNvPr id="1557" name="Google Shape;1557;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3" name="Google Shape;1563;p31"/>
            <p:cNvGrpSpPr/>
            <p:nvPr/>
          </p:nvGrpSpPr>
          <p:grpSpPr>
            <a:xfrm flipH="1">
              <a:off x="2747608" y="4340463"/>
              <a:ext cx="292025" cy="292575"/>
              <a:chOff x="7353050" y="316275"/>
              <a:chExt cx="292025" cy="292575"/>
            </a:xfrm>
          </p:grpSpPr>
          <p:sp>
            <p:nvSpPr>
              <p:cNvPr id="1564" name="Google Shape;1564;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8" name="Google Shape;1568;p31"/>
            <p:cNvGrpSpPr/>
            <p:nvPr/>
          </p:nvGrpSpPr>
          <p:grpSpPr>
            <a:xfrm flipH="1">
              <a:off x="171308" y="4315025"/>
              <a:ext cx="175000" cy="175000"/>
              <a:chOff x="8792300" y="321275"/>
              <a:chExt cx="175000" cy="175000"/>
            </a:xfrm>
          </p:grpSpPr>
          <p:sp>
            <p:nvSpPr>
              <p:cNvPr id="1569" name="Google Shape;1569;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3" name="Google Shape;1573;p31"/>
            <p:cNvGrpSpPr/>
            <p:nvPr/>
          </p:nvGrpSpPr>
          <p:grpSpPr>
            <a:xfrm>
              <a:off x="3873197" y="4657550"/>
              <a:ext cx="293111" cy="293388"/>
              <a:chOff x="3164039" y="430875"/>
              <a:chExt cx="293111" cy="293388"/>
            </a:xfrm>
          </p:grpSpPr>
          <p:sp>
            <p:nvSpPr>
              <p:cNvPr id="1574" name="Google Shape;1574;p31"/>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1"/>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1"/>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1"/>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1"/>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1"/>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0" name="Google Shape;1580;p31"/>
            <p:cNvGrpSpPr/>
            <p:nvPr/>
          </p:nvGrpSpPr>
          <p:grpSpPr>
            <a:xfrm flipH="1">
              <a:off x="242270" y="4142425"/>
              <a:ext cx="175013" cy="27000"/>
              <a:chOff x="5662375" y="212375"/>
              <a:chExt cx="175013" cy="27000"/>
            </a:xfrm>
          </p:grpSpPr>
          <p:sp>
            <p:nvSpPr>
              <p:cNvPr id="1581" name="Google Shape;1581;p31"/>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1"/>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1"/>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84" name="Google Shape;1584;p31"/>
            <p:cNvCxnSpPr/>
            <p:nvPr/>
          </p:nvCxnSpPr>
          <p:spPr>
            <a:xfrm rot="10800000">
              <a:off x="5995050" y="226600"/>
              <a:ext cx="1504500" cy="224700"/>
            </a:xfrm>
            <a:prstGeom prst="straightConnector1">
              <a:avLst/>
            </a:prstGeom>
            <a:noFill/>
            <a:ln w="9525" cap="flat" cmpd="sng">
              <a:solidFill>
                <a:srgbClr val="595959"/>
              </a:solidFill>
              <a:prstDash val="solid"/>
              <a:round/>
              <a:headEnd type="none" w="med" len="med"/>
              <a:tailEnd type="none" w="med" len="med"/>
            </a:ln>
          </p:spPr>
        </p:cxnSp>
        <p:cxnSp>
          <p:nvCxnSpPr>
            <p:cNvPr id="1585" name="Google Shape;1585;p31"/>
            <p:cNvCxnSpPr/>
            <p:nvPr/>
          </p:nvCxnSpPr>
          <p:spPr>
            <a:xfrm rot="10800000">
              <a:off x="7512925" y="457850"/>
              <a:ext cx="829500" cy="743400"/>
            </a:xfrm>
            <a:prstGeom prst="straightConnector1">
              <a:avLst/>
            </a:prstGeom>
            <a:noFill/>
            <a:ln w="9525" cap="flat" cmpd="sng">
              <a:solidFill>
                <a:srgbClr val="595959"/>
              </a:solidFill>
              <a:prstDash val="solid"/>
              <a:round/>
              <a:headEnd type="none" w="med" len="med"/>
              <a:tailEnd type="none" w="med" len="med"/>
            </a:ln>
          </p:spPr>
        </p:cxnSp>
        <p:cxnSp>
          <p:nvCxnSpPr>
            <p:cNvPr id="1586" name="Google Shape;1586;p31"/>
            <p:cNvCxnSpPr/>
            <p:nvPr/>
          </p:nvCxnSpPr>
          <p:spPr>
            <a:xfrm flipH="1">
              <a:off x="8348975" y="-6625"/>
              <a:ext cx="796500" cy="1188000"/>
            </a:xfrm>
            <a:prstGeom prst="straightConnector1">
              <a:avLst/>
            </a:prstGeom>
            <a:noFill/>
            <a:ln w="9525" cap="flat" cmpd="sng">
              <a:solidFill>
                <a:srgbClr val="595959"/>
              </a:solidFill>
              <a:prstDash val="solid"/>
              <a:round/>
              <a:headEnd type="none" w="med" len="med"/>
              <a:tailEnd type="none" w="med" len="med"/>
            </a:ln>
          </p:spPr>
        </p:cxnSp>
        <p:grpSp>
          <p:nvGrpSpPr>
            <p:cNvPr id="1587" name="Google Shape;1587;p31"/>
            <p:cNvGrpSpPr/>
            <p:nvPr/>
          </p:nvGrpSpPr>
          <p:grpSpPr>
            <a:xfrm>
              <a:off x="8064275" y="1040250"/>
              <a:ext cx="581800" cy="582350"/>
              <a:chOff x="8064275" y="887850"/>
              <a:chExt cx="581800" cy="582350"/>
            </a:xfrm>
          </p:grpSpPr>
          <p:sp>
            <p:nvSpPr>
              <p:cNvPr id="1588" name="Google Shape;1588;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4" name="Google Shape;1594;p31"/>
            <p:cNvGrpSpPr/>
            <p:nvPr/>
          </p:nvGrpSpPr>
          <p:grpSpPr>
            <a:xfrm>
              <a:off x="7353050" y="316275"/>
              <a:ext cx="292025" cy="292575"/>
              <a:chOff x="7353050" y="316275"/>
              <a:chExt cx="292025" cy="292575"/>
            </a:xfrm>
          </p:grpSpPr>
          <p:sp>
            <p:nvSpPr>
              <p:cNvPr id="1595" name="Google Shape;1595;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9" name="Google Shape;1599;p31"/>
            <p:cNvGrpSpPr/>
            <p:nvPr/>
          </p:nvGrpSpPr>
          <p:grpSpPr>
            <a:xfrm>
              <a:off x="8792300" y="321275"/>
              <a:ext cx="175000" cy="175000"/>
              <a:chOff x="8792300" y="321275"/>
              <a:chExt cx="175000" cy="175000"/>
            </a:xfrm>
          </p:grpSpPr>
          <p:sp>
            <p:nvSpPr>
              <p:cNvPr id="1600" name="Google Shape;1600;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4" name="Google Shape;1604;p31"/>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1"/>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1"/>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1"/>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1"/>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1"/>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0" name="Google Shape;1610;p31"/>
            <p:cNvGrpSpPr/>
            <p:nvPr/>
          </p:nvGrpSpPr>
          <p:grpSpPr>
            <a:xfrm>
              <a:off x="8490050" y="170875"/>
              <a:ext cx="175013" cy="27000"/>
              <a:chOff x="5662375" y="212375"/>
              <a:chExt cx="175013" cy="27000"/>
            </a:xfrm>
          </p:grpSpPr>
          <p:sp>
            <p:nvSpPr>
              <p:cNvPr id="1611" name="Google Shape;1611;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4" name="Google Shape;1614;p31"/>
            <p:cNvGrpSpPr/>
            <p:nvPr/>
          </p:nvGrpSpPr>
          <p:grpSpPr>
            <a:xfrm>
              <a:off x="8678350" y="1658000"/>
              <a:ext cx="175013" cy="27000"/>
              <a:chOff x="5662375" y="212375"/>
              <a:chExt cx="175013" cy="27000"/>
            </a:xfrm>
          </p:grpSpPr>
          <p:sp>
            <p:nvSpPr>
              <p:cNvPr id="1615" name="Google Shape;1615;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18" name="Google Shape;1618;p31"/>
          <p:cNvSpPr txBox="1">
            <a:spLocks noGrp="1"/>
          </p:cNvSpPr>
          <p:nvPr>
            <p:ph type="subTitle" idx="1"/>
          </p:nvPr>
        </p:nvSpPr>
        <p:spPr>
          <a:xfrm>
            <a:off x="3639300" y="2596896"/>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1">
  <p:cSld name="CUSTOM_23">
    <p:spTree>
      <p:nvGrpSpPr>
        <p:cNvPr id="1" name="Shape 1619"/>
        <p:cNvGrpSpPr/>
        <p:nvPr/>
      </p:nvGrpSpPr>
      <p:grpSpPr>
        <a:xfrm>
          <a:off x="0" y="0"/>
          <a:ext cx="0" cy="0"/>
          <a:chOff x="0" y="0"/>
          <a:chExt cx="0" cy="0"/>
        </a:xfrm>
      </p:grpSpPr>
      <p:sp>
        <p:nvSpPr>
          <p:cNvPr id="1620" name="Google Shape;1620;p32"/>
          <p:cNvSpPr txBox="1">
            <a:spLocks noGrp="1"/>
          </p:cNvSpPr>
          <p:nvPr>
            <p:ph type="body" idx="1"/>
          </p:nvPr>
        </p:nvSpPr>
        <p:spPr>
          <a:xfrm>
            <a:off x="1881350" y="1246850"/>
            <a:ext cx="2133300" cy="3524400"/>
          </a:xfrm>
          <a:prstGeom prst="rect">
            <a:avLst/>
          </a:prstGeom>
          <a:noFill/>
          <a:ln>
            <a:noFill/>
          </a:ln>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solidFill>
                  <a:schemeClr val="dk2"/>
                </a:solidFill>
                <a:latin typeface="Barlow Semi Condensed"/>
                <a:ea typeface="Barlow Semi Condensed"/>
                <a:cs typeface="Barlow Semi Condensed"/>
                <a:sym typeface="Barlow Semi Condensed"/>
              </a:defRPr>
            </a:lvl1pPr>
            <a:lvl2pPr marL="914400" lvl="1"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marL="1371600" lvl="2"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marL="1828800" lvl="3"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marL="2286000" lvl="4"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marL="2743200" lvl="5"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marL="3200400" lvl="6"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marL="3657600" lvl="7"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marL="4114800" lvl="8"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a:endParaRPr/>
          </a:p>
        </p:txBody>
      </p:sp>
      <p:sp>
        <p:nvSpPr>
          <p:cNvPr id="1621" name="Google Shape;1621;p32"/>
          <p:cNvSpPr txBox="1">
            <a:spLocks noGrp="1"/>
          </p:cNvSpPr>
          <p:nvPr>
            <p:ph type="body" idx="2"/>
          </p:nvPr>
        </p:nvSpPr>
        <p:spPr>
          <a:xfrm>
            <a:off x="4220325" y="1246850"/>
            <a:ext cx="3099900" cy="3524400"/>
          </a:xfrm>
          <a:prstGeom prst="rect">
            <a:avLst/>
          </a:prstGeom>
          <a:noFill/>
          <a:ln>
            <a:noFill/>
          </a:ln>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solidFill>
                  <a:schemeClr val="dk2"/>
                </a:solidFill>
                <a:latin typeface="Barlow Semi Condensed"/>
                <a:ea typeface="Barlow Semi Condensed"/>
                <a:cs typeface="Barlow Semi Condensed"/>
                <a:sym typeface="Barlow Semi Condensed"/>
              </a:defRPr>
            </a:lvl1pPr>
            <a:lvl2pPr marL="914400" lvl="1"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marL="1371600" lvl="2"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marL="1828800" lvl="3"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marL="2286000" lvl="4"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marL="2743200" lvl="5"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marL="3200400" lvl="6"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marL="3657600" lvl="7"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marL="4114800" lvl="8"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a:endParaRPr/>
          </a:p>
        </p:txBody>
      </p:sp>
      <p:sp>
        <p:nvSpPr>
          <p:cNvPr id="1622" name="Google Shape;1622;p32"/>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623" name="Google Shape;1623;p32"/>
          <p:cNvGrpSpPr/>
          <p:nvPr/>
        </p:nvGrpSpPr>
        <p:grpSpPr>
          <a:xfrm>
            <a:off x="432850" y="0"/>
            <a:ext cx="8278300" cy="5165700"/>
            <a:chOff x="432850" y="0"/>
            <a:chExt cx="8278300" cy="5165700"/>
          </a:xfrm>
        </p:grpSpPr>
        <p:cxnSp>
          <p:nvCxnSpPr>
            <p:cNvPr id="1624" name="Google Shape;1624;p32"/>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625" name="Google Shape;1625;p32"/>
            <p:cNvGrpSpPr/>
            <p:nvPr/>
          </p:nvGrpSpPr>
          <p:grpSpPr>
            <a:xfrm>
              <a:off x="8129350" y="4292175"/>
              <a:ext cx="581800" cy="582350"/>
              <a:chOff x="8064275" y="887850"/>
              <a:chExt cx="581800" cy="582350"/>
            </a:xfrm>
          </p:grpSpPr>
          <p:sp>
            <p:nvSpPr>
              <p:cNvPr id="1626" name="Google Shape;1626;p3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3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3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3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3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2" name="Google Shape;1632;p32"/>
            <p:cNvGrpSpPr/>
            <p:nvPr/>
          </p:nvGrpSpPr>
          <p:grpSpPr>
            <a:xfrm>
              <a:off x="8274238" y="3720600"/>
              <a:ext cx="292025" cy="292575"/>
              <a:chOff x="7353050" y="316275"/>
              <a:chExt cx="292025" cy="292575"/>
            </a:xfrm>
          </p:grpSpPr>
          <p:sp>
            <p:nvSpPr>
              <p:cNvPr id="1633" name="Google Shape;1633;p3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3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3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3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7" name="Google Shape;1637;p32"/>
            <p:cNvGrpSpPr/>
            <p:nvPr/>
          </p:nvGrpSpPr>
          <p:grpSpPr>
            <a:xfrm>
              <a:off x="8332763" y="3212475"/>
              <a:ext cx="175000" cy="175000"/>
              <a:chOff x="8792300" y="321275"/>
              <a:chExt cx="175000" cy="175000"/>
            </a:xfrm>
          </p:grpSpPr>
          <p:sp>
            <p:nvSpPr>
              <p:cNvPr id="1638" name="Google Shape;1638;p3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3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3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3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42" name="Google Shape;1642;p32"/>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643" name="Google Shape;1643;p32"/>
            <p:cNvGrpSpPr/>
            <p:nvPr/>
          </p:nvGrpSpPr>
          <p:grpSpPr>
            <a:xfrm rot="10800000">
              <a:off x="432850" y="291788"/>
              <a:ext cx="581800" cy="582350"/>
              <a:chOff x="8064275" y="887850"/>
              <a:chExt cx="581800" cy="582350"/>
            </a:xfrm>
          </p:grpSpPr>
          <p:sp>
            <p:nvSpPr>
              <p:cNvPr id="1644" name="Google Shape;1644;p3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3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3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3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3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3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0" name="Google Shape;1650;p32"/>
            <p:cNvGrpSpPr/>
            <p:nvPr/>
          </p:nvGrpSpPr>
          <p:grpSpPr>
            <a:xfrm rot="10800000">
              <a:off x="577738" y="1153138"/>
              <a:ext cx="292025" cy="292575"/>
              <a:chOff x="7353050" y="316275"/>
              <a:chExt cx="292025" cy="292575"/>
            </a:xfrm>
          </p:grpSpPr>
          <p:sp>
            <p:nvSpPr>
              <p:cNvPr id="1651" name="Google Shape;1651;p3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3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3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3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5" name="Google Shape;1655;p32"/>
            <p:cNvGrpSpPr/>
            <p:nvPr/>
          </p:nvGrpSpPr>
          <p:grpSpPr>
            <a:xfrm rot="10800000">
              <a:off x="636238" y="1778838"/>
              <a:ext cx="175000" cy="175000"/>
              <a:chOff x="8792300" y="321275"/>
              <a:chExt cx="175000" cy="175000"/>
            </a:xfrm>
          </p:grpSpPr>
          <p:sp>
            <p:nvSpPr>
              <p:cNvPr id="1656" name="Google Shape;1656;p3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3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3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3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0" name="Google Shape;1660;p32"/>
            <p:cNvGrpSpPr/>
            <p:nvPr/>
          </p:nvGrpSpPr>
          <p:grpSpPr>
            <a:xfrm>
              <a:off x="432850" y="2003163"/>
              <a:ext cx="175013" cy="27000"/>
              <a:chOff x="5662375" y="212375"/>
              <a:chExt cx="175013" cy="27000"/>
            </a:xfrm>
          </p:grpSpPr>
          <p:sp>
            <p:nvSpPr>
              <p:cNvPr id="1661" name="Google Shape;1661;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4" name="Google Shape;1664;p32"/>
            <p:cNvGrpSpPr/>
            <p:nvPr/>
          </p:nvGrpSpPr>
          <p:grpSpPr>
            <a:xfrm>
              <a:off x="788100" y="208488"/>
              <a:ext cx="175013" cy="27000"/>
              <a:chOff x="5662375" y="212375"/>
              <a:chExt cx="175013" cy="27000"/>
            </a:xfrm>
          </p:grpSpPr>
          <p:sp>
            <p:nvSpPr>
              <p:cNvPr id="1665" name="Google Shape;1665;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8" name="Google Shape;1668;p32"/>
            <p:cNvGrpSpPr/>
            <p:nvPr/>
          </p:nvGrpSpPr>
          <p:grpSpPr>
            <a:xfrm>
              <a:off x="8129350" y="4988725"/>
              <a:ext cx="175013" cy="27000"/>
              <a:chOff x="5662375" y="212375"/>
              <a:chExt cx="175013" cy="27000"/>
            </a:xfrm>
          </p:grpSpPr>
          <p:sp>
            <p:nvSpPr>
              <p:cNvPr id="1669" name="Google Shape;1669;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2" name="Google Shape;1672;p32"/>
            <p:cNvGrpSpPr/>
            <p:nvPr/>
          </p:nvGrpSpPr>
          <p:grpSpPr>
            <a:xfrm>
              <a:off x="8497550" y="3429425"/>
              <a:ext cx="175013" cy="27000"/>
              <a:chOff x="5662375" y="212375"/>
              <a:chExt cx="175013" cy="27000"/>
            </a:xfrm>
          </p:grpSpPr>
          <p:sp>
            <p:nvSpPr>
              <p:cNvPr id="1673" name="Google Shape;1673;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76" name="Google Shape;1676;p32"/>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677" name="Google Shape;1677;p32"/>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678" name="Google Shape;1678;p32"/>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32"/>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32"/>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32"/>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9"/>
        <p:cNvGrpSpPr/>
        <p:nvPr/>
      </p:nvGrpSpPr>
      <p:grpSpPr>
        <a:xfrm>
          <a:off x="0" y="0"/>
          <a:ext cx="0" cy="0"/>
          <a:chOff x="0" y="0"/>
          <a:chExt cx="0" cy="0"/>
        </a:xfrm>
      </p:grpSpPr>
      <p:sp>
        <p:nvSpPr>
          <p:cNvPr id="110" name="Google Shape;110;p4"/>
          <p:cNvSpPr txBox="1">
            <a:spLocks noGrp="1"/>
          </p:cNvSpPr>
          <p:nvPr>
            <p:ph type="subTitle" idx="1"/>
          </p:nvPr>
        </p:nvSpPr>
        <p:spPr>
          <a:xfrm>
            <a:off x="2167128" y="3054096"/>
            <a:ext cx="4809600" cy="1134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4"/>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 name="Google Shape;135;p4"/>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9" name="Google Shape;169;p4"/>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70" name="Google Shape;170;p4"/>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71" name="Google Shape;171;p4"/>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2"/>
        <p:cNvGrpSpPr/>
        <p:nvPr/>
      </p:nvGrpSpPr>
      <p:grpSpPr>
        <a:xfrm>
          <a:off x="0" y="0"/>
          <a:ext cx="0" cy="0"/>
          <a:chOff x="0" y="0"/>
          <a:chExt cx="0" cy="0"/>
        </a:xfrm>
      </p:grpSpPr>
      <p:sp>
        <p:nvSpPr>
          <p:cNvPr id="243" name="Google Shape;243;p6"/>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grpSp>
        <p:nvGrpSpPr>
          <p:cNvPr id="244" name="Google Shape;244;p6"/>
          <p:cNvGrpSpPr/>
          <p:nvPr/>
        </p:nvGrpSpPr>
        <p:grpSpPr>
          <a:xfrm>
            <a:off x="432850" y="0"/>
            <a:ext cx="8278300" cy="5165700"/>
            <a:chOff x="432850" y="0"/>
            <a:chExt cx="8278300" cy="5165700"/>
          </a:xfrm>
        </p:grpSpPr>
        <p:cxnSp>
          <p:nvCxnSpPr>
            <p:cNvPr id="245" name="Google Shape;245;p6"/>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46" name="Google Shape;246;p6"/>
            <p:cNvGrpSpPr/>
            <p:nvPr/>
          </p:nvGrpSpPr>
          <p:grpSpPr>
            <a:xfrm>
              <a:off x="8129350" y="4292175"/>
              <a:ext cx="581800" cy="582350"/>
              <a:chOff x="8064275" y="887850"/>
              <a:chExt cx="581800" cy="582350"/>
            </a:xfrm>
          </p:grpSpPr>
          <p:sp>
            <p:nvSpPr>
              <p:cNvPr id="247" name="Google Shape;247;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 name="Google Shape;253;p6"/>
            <p:cNvGrpSpPr/>
            <p:nvPr/>
          </p:nvGrpSpPr>
          <p:grpSpPr>
            <a:xfrm>
              <a:off x="8274238" y="3720600"/>
              <a:ext cx="292025" cy="292575"/>
              <a:chOff x="7353050" y="316275"/>
              <a:chExt cx="292025" cy="292575"/>
            </a:xfrm>
          </p:grpSpPr>
          <p:sp>
            <p:nvSpPr>
              <p:cNvPr id="254" name="Google Shape;254;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 name="Google Shape;258;p6"/>
            <p:cNvGrpSpPr/>
            <p:nvPr/>
          </p:nvGrpSpPr>
          <p:grpSpPr>
            <a:xfrm>
              <a:off x="8332763" y="3212475"/>
              <a:ext cx="175000" cy="175000"/>
              <a:chOff x="8792300" y="321275"/>
              <a:chExt cx="175000" cy="175000"/>
            </a:xfrm>
          </p:grpSpPr>
          <p:sp>
            <p:nvSpPr>
              <p:cNvPr id="259" name="Google Shape;259;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63" name="Google Shape;263;p6"/>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64" name="Google Shape;264;p6"/>
            <p:cNvGrpSpPr/>
            <p:nvPr/>
          </p:nvGrpSpPr>
          <p:grpSpPr>
            <a:xfrm rot="10800000">
              <a:off x="432850" y="291788"/>
              <a:ext cx="581800" cy="582350"/>
              <a:chOff x="8064275" y="887850"/>
              <a:chExt cx="581800" cy="582350"/>
            </a:xfrm>
          </p:grpSpPr>
          <p:sp>
            <p:nvSpPr>
              <p:cNvPr id="265" name="Google Shape;265;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6"/>
            <p:cNvGrpSpPr/>
            <p:nvPr/>
          </p:nvGrpSpPr>
          <p:grpSpPr>
            <a:xfrm rot="10800000">
              <a:off x="577738" y="1153138"/>
              <a:ext cx="292025" cy="292575"/>
              <a:chOff x="7353050" y="316275"/>
              <a:chExt cx="292025" cy="292575"/>
            </a:xfrm>
          </p:grpSpPr>
          <p:sp>
            <p:nvSpPr>
              <p:cNvPr id="272" name="Google Shape;272;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 name="Google Shape;276;p6"/>
            <p:cNvGrpSpPr/>
            <p:nvPr/>
          </p:nvGrpSpPr>
          <p:grpSpPr>
            <a:xfrm rot="10800000">
              <a:off x="636238" y="1778838"/>
              <a:ext cx="175000" cy="175000"/>
              <a:chOff x="8792300" y="321275"/>
              <a:chExt cx="175000" cy="175000"/>
            </a:xfrm>
          </p:grpSpPr>
          <p:sp>
            <p:nvSpPr>
              <p:cNvPr id="277" name="Google Shape;277;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 name="Google Shape;281;p6"/>
            <p:cNvGrpSpPr/>
            <p:nvPr/>
          </p:nvGrpSpPr>
          <p:grpSpPr>
            <a:xfrm>
              <a:off x="432850" y="2003163"/>
              <a:ext cx="175013" cy="27000"/>
              <a:chOff x="5662375" y="212375"/>
              <a:chExt cx="175013" cy="27000"/>
            </a:xfrm>
          </p:grpSpPr>
          <p:sp>
            <p:nvSpPr>
              <p:cNvPr id="282" name="Google Shape;282;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6"/>
            <p:cNvGrpSpPr/>
            <p:nvPr/>
          </p:nvGrpSpPr>
          <p:grpSpPr>
            <a:xfrm>
              <a:off x="788100" y="208488"/>
              <a:ext cx="175013" cy="27000"/>
              <a:chOff x="5662375" y="212375"/>
              <a:chExt cx="175013" cy="27000"/>
            </a:xfrm>
          </p:grpSpPr>
          <p:sp>
            <p:nvSpPr>
              <p:cNvPr id="286" name="Google Shape;286;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 name="Google Shape;289;p6"/>
            <p:cNvGrpSpPr/>
            <p:nvPr/>
          </p:nvGrpSpPr>
          <p:grpSpPr>
            <a:xfrm>
              <a:off x="8129350" y="4988725"/>
              <a:ext cx="175013" cy="27000"/>
              <a:chOff x="5662375" y="212375"/>
              <a:chExt cx="175013" cy="27000"/>
            </a:xfrm>
          </p:grpSpPr>
          <p:sp>
            <p:nvSpPr>
              <p:cNvPr id="290" name="Google Shape;290;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 name="Google Shape;293;p6"/>
            <p:cNvGrpSpPr/>
            <p:nvPr/>
          </p:nvGrpSpPr>
          <p:grpSpPr>
            <a:xfrm>
              <a:off x="8497550" y="3429425"/>
              <a:ext cx="175013" cy="27000"/>
              <a:chOff x="5662375" y="212375"/>
              <a:chExt cx="175013" cy="27000"/>
            </a:xfrm>
          </p:grpSpPr>
          <p:sp>
            <p:nvSpPr>
              <p:cNvPr id="294" name="Google Shape;294;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97" name="Google Shape;297;p6"/>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298" name="Google Shape;298;p6"/>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299" name="Google Shape;299;p6"/>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6"/>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6"/>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6"/>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0" name="Google Shape;440;p9"/>
          <p:cNvSpPr txBox="1">
            <a:spLocks noGrp="1"/>
          </p:cNvSpPr>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914400" lvl="1"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371600" lvl="2"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1828800" lvl="3"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2286000" lvl="4"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2743200" lvl="5"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3200400" lvl="6"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3657600" lvl="7"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4114800" lvl="8"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cxnSp>
        <p:nvCxnSpPr>
          <p:cNvPr id="441" name="Google Shape;441;p9"/>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6" name="Google Shape;456;p9"/>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4" name="Google Shape;474;p9"/>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Four columns of text">
  <p:cSld name="CUSTOM_2">
    <p:spTree>
      <p:nvGrpSpPr>
        <p:cNvPr id="1" name="Shape 665"/>
        <p:cNvGrpSpPr/>
        <p:nvPr/>
      </p:nvGrpSpPr>
      <p:grpSpPr>
        <a:xfrm>
          <a:off x="0" y="0"/>
          <a:ext cx="0" cy="0"/>
          <a:chOff x="0" y="0"/>
          <a:chExt cx="0" cy="0"/>
        </a:xfrm>
      </p:grpSpPr>
      <p:sp>
        <p:nvSpPr>
          <p:cNvPr id="666" name="Google Shape;666;p15"/>
          <p:cNvSpPr txBox="1">
            <a:spLocks noGrp="1"/>
          </p:cNvSpPr>
          <p:nvPr>
            <p:ph type="title"/>
          </p:nvPr>
        </p:nvSpPr>
        <p:spPr>
          <a:xfrm>
            <a:off x="1568775" y="442350"/>
            <a:ext cx="6006300" cy="59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67" name="Google Shape;667;p15"/>
          <p:cNvSpPr txBox="1">
            <a:spLocks noGrp="1"/>
          </p:cNvSpPr>
          <p:nvPr>
            <p:ph type="subTitle" idx="1"/>
          </p:nvPr>
        </p:nvSpPr>
        <p:spPr>
          <a:xfrm>
            <a:off x="1709928" y="1545336"/>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68" name="Google Shape;668;p15"/>
          <p:cNvSpPr txBox="1">
            <a:spLocks noGrp="1"/>
          </p:cNvSpPr>
          <p:nvPr>
            <p:ph type="subTitle" idx="2"/>
          </p:nvPr>
        </p:nvSpPr>
        <p:spPr>
          <a:xfrm>
            <a:off x="1709928" y="1938528"/>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69" name="Google Shape;669;p15"/>
          <p:cNvSpPr txBox="1">
            <a:spLocks noGrp="1"/>
          </p:cNvSpPr>
          <p:nvPr>
            <p:ph type="subTitle" idx="3"/>
          </p:nvPr>
        </p:nvSpPr>
        <p:spPr>
          <a:xfrm>
            <a:off x="5468112" y="1545336"/>
            <a:ext cx="19476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0" name="Google Shape;670;p15"/>
          <p:cNvSpPr txBox="1">
            <a:spLocks noGrp="1"/>
          </p:cNvSpPr>
          <p:nvPr>
            <p:ph type="subTitle" idx="4"/>
          </p:nvPr>
        </p:nvSpPr>
        <p:spPr>
          <a:xfrm>
            <a:off x="5468112" y="1938528"/>
            <a:ext cx="19476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71" name="Google Shape;671;p15"/>
          <p:cNvSpPr txBox="1">
            <a:spLocks noGrp="1"/>
          </p:cNvSpPr>
          <p:nvPr>
            <p:ph type="subTitle" idx="5"/>
          </p:nvPr>
        </p:nvSpPr>
        <p:spPr>
          <a:xfrm>
            <a:off x="2825496" y="3200400"/>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2" name="Google Shape;672;p15"/>
          <p:cNvSpPr txBox="1">
            <a:spLocks noGrp="1"/>
          </p:cNvSpPr>
          <p:nvPr>
            <p:ph type="subTitle" idx="6"/>
          </p:nvPr>
        </p:nvSpPr>
        <p:spPr>
          <a:xfrm>
            <a:off x="2825496" y="3593592"/>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73" name="Google Shape;673;p15"/>
          <p:cNvSpPr txBox="1">
            <a:spLocks noGrp="1"/>
          </p:cNvSpPr>
          <p:nvPr>
            <p:ph type="subTitle" idx="7"/>
          </p:nvPr>
        </p:nvSpPr>
        <p:spPr>
          <a:xfrm>
            <a:off x="6464808" y="3200400"/>
            <a:ext cx="19935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4" name="Google Shape;674;p15"/>
          <p:cNvSpPr txBox="1">
            <a:spLocks noGrp="1"/>
          </p:cNvSpPr>
          <p:nvPr>
            <p:ph type="subTitle" idx="8"/>
          </p:nvPr>
        </p:nvSpPr>
        <p:spPr>
          <a:xfrm>
            <a:off x="6464808" y="3593592"/>
            <a:ext cx="19935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cxnSp>
        <p:nvCxnSpPr>
          <p:cNvPr id="675" name="Google Shape;675;p15"/>
          <p:cNvCxnSpPr/>
          <p:nvPr/>
        </p:nvCxnSpPr>
        <p:spPr>
          <a:xfrm rot="10800000">
            <a:off x="8109000" y="501275"/>
            <a:ext cx="737700" cy="737700"/>
          </a:xfrm>
          <a:prstGeom prst="straightConnector1">
            <a:avLst/>
          </a:prstGeom>
          <a:noFill/>
          <a:ln w="9525" cap="flat" cmpd="sng">
            <a:solidFill>
              <a:schemeClr val="dk1"/>
            </a:solidFill>
            <a:prstDash val="solid"/>
            <a:round/>
            <a:headEnd type="none" w="med" len="med"/>
            <a:tailEnd type="none" w="med" len="med"/>
          </a:ln>
        </p:spPr>
      </p:cxnSp>
      <p:cxnSp>
        <p:nvCxnSpPr>
          <p:cNvPr id="676" name="Google Shape;676;p15"/>
          <p:cNvCxnSpPr/>
          <p:nvPr/>
        </p:nvCxnSpPr>
        <p:spPr>
          <a:xfrm>
            <a:off x="582475" y="282188"/>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677" name="Google Shape;677;p15"/>
          <p:cNvCxnSpPr/>
          <p:nvPr/>
        </p:nvCxnSpPr>
        <p:spPr>
          <a:xfrm rot="10800000" flipH="1">
            <a:off x="0" y="274188"/>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678" name="Google Shape;678;p15"/>
          <p:cNvGrpSpPr/>
          <p:nvPr/>
        </p:nvGrpSpPr>
        <p:grpSpPr>
          <a:xfrm flipH="1">
            <a:off x="423750" y="125363"/>
            <a:ext cx="292025" cy="292575"/>
            <a:chOff x="7353050" y="316275"/>
            <a:chExt cx="292025" cy="292575"/>
          </a:xfrm>
        </p:grpSpPr>
        <p:sp>
          <p:nvSpPr>
            <p:cNvPr id="679" name="Google Shape;679;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3" name="Google Shape;683;p15"/>
          <p:cNvGrpSpPr/>
          <p:nvPr/>
        </p:nvGrpSpPr>
        <p:grpSpPr>
          <a:xfrm>
            <a:off x="1638739" y="558163"/>
            <a:ext cx="293111" cy="293388"/>
            <a:chOff x="3164039" y="430875"/>
            <a:chExt cx="293111" cy="293388"/>
          </a:xfrm>
        </p:grpSpPr>
        <p:sp>
          <p:nvSpPr>
            <p:cNvPr id="684" name="Google Shape;684;p15"/>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5"/>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5"/>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5"/>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5"/>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5"/>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0" name="Google Shape;690;p15"/>
          <p:cNvGrpSpPr/>
          <p:nvPr/>
        </p:nvGrpSpPr>
        <p:grpSpPr>
          <a:xfrm>
            <a:off x="1591750" y="362600"/>
            <a:ext cx="175013" cy="27000"/>
            <a:chOff x="5662375" y="212375"/>
            <a:chExt cx="175013" cy="27000"/>
          </a:xfrm>
        </p:grpSpPr>
        <p:sp>
          <p:nvSpPr>
            <p:cNvPr id="691" name="Google Shape;691;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4" name="Google Shape;694;p15"/>
          <p:cNvCxnSpPr/>
          <p:nvPr/>
        </p:nvCxnSpPr>
        <p:spPr>
          <a:xfrm flipH="1">
            <a:off x="8151325" y="6875"/>
            <a:ext cx="1002600" cy="494400"/>
          </a:xfrm>
          <a:prstGeom prst="straightConnector1">
            <a:avLst/>
          </a:prstGeom>
          <a:noFill/>
          <a:ln w="9525" cap="flat" cmpd="sng">
            <a:solidFill>
              <a:schemeClr val="dk1"/>
            </a:solidFill>
            <a:prstDash val="solid"/>
            <a:round/>
            <a:headEnd type="none" w="med" len="med"/>
            <a:tailEnd type="none" w="med" len="med"/>
          </a:ln>
        </p:spPr>
      </p:cxnSp>
      <p:grpSp>
        <p:nvGrpSpPr>
          <p:cNvPr id="695" name="Google Shape;695;p15"/>
          <p:cNvGrpSpPr/>
          <p:nvPr/>
        </p:nvGrpSpPr>
        <p:grpSpPr>
          <a:xfrm>
            <a:off x="7823875" y="202375"/>
            <a:ext cx="581800" cy="582350"/>
            <a:chOff x="8064275" y="887850"/>
            <a:chExt cx="581800" cy="582350"/>
          </a:xfrm>
        </p:grpSpPr>
        <p:sp>
          <p:nvSpPr>
            <p:cNvPr id="696" name="Google Shape;696;p1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2" name="Google Shape;702;p15"/>
          <p:cNvGrpSpPr/>
          <p:nvPr/>
        </p:nvGrpSpPr>
        <p:grpSpPr>
          <a:xfrm flipH="1">
            <a:off x="8698650" y="1117488"/>
            <a:ext cx="292025" cy="292575"/>
            <a:chOff x="7353050" y="316275"/>
            <a:chExt cx="292025" cy="292575"/>
          </a:xfrm>
        </p:grpSpPr>
        <p:sp>
          <p:nvSpPr>
            <p:cNvPr id="703" name="Google Shape;703;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7" name="Google Shape;707;p15"/>
          <p:cNvGrpSpPr/>
          <p:nvPr/>
        </p:nvGrpSpPr>
        <p:grpSpPr>
          <a:xfrm>
            <a:off x="8678350" y="1581800"/>
            <a:ext cx="175013" cy="27000"/>
            <a:chOff x="5662375" y="212375"/>
            <a:chExt cx="175013" cy="27000"/>
          </a:xfrm>
        </p:grpSpPr>
        <p:sp>
          <p:nvSpPr>
            <p:cNvPr id="708" name="Google Shape;708;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body 3">
  <p:cSld name="TITLE_AND_BODY_1">
    <p:spTree>
      <p:nvGrpSpPr>
        <p:cNvPr id="1" name="Shape 1139"/>
        <p:cNvGrpSpPr/>
        <p:nvPr/>
      </p:nvGrpSpPr>
      <p:grpSpPr>
        <a:xfrm>
          <a:off x="0" y="0"/>
          <a:ext cx="0" cy="0"/>
          <a:chOff x="0" y="0"/>
          <a:chExt cx="0" cy="0"/>
        </a:xfrm>
      </p:grpSpPr>
      <p:sp>
        <p:nvSpPr>
          <p:cNvPr id="1140" name="Google Shape;1140;p23"/>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141" name="Google Shape;1141;p23"/>
          <p:cNvSpPr txBox="1">
            <a:spLocks noGrp="1"/>
          </p:cNvSpPr>
          <p:nvPr>
            <p:ph type="body" idx="1"/>
          </p:nvPr>
        </p:nvSpPr>
        <p:spPr>
          <a:xfrm>
            <a:off x="714650" y="1152150"/>
            <a:ext cx="7705500" cy="3529500"/>
          </a:xfrm>
          <a:prstGeom prst="rect">
            <a:avLst/>
          </a:prstGeom>
          <a:noFill/>
          <a:ln>
            <a:noFill/>
          </a:ln>
        </p:spPr>
        <p:txBody>
          <a:bodyPr spcFirstLastPara="1" wrap="square" lIns="91425" tIns="91425" rIns="91425" bIns="91425" anchor="ctr" anchorCtr="0">
            <a:noAutofit/>
          </a:bodyPr>
          <a:lstStyle>
            <a:lvl1pPr marL="457200" lvl="0" indent="-304800" rtl="0">
              <a:spcBef>
                <a:spcPts val="0"/>
              </a:spcBef>
              <a:spcAft>
                <a:spcPts val="0"/>
              </a:spcAft>
              <a:buClr>
                <a:srgbClr val="434343"/>
              </a:buClr>
              <a:buSzPts val="1200"/>
              <a:buFont typeface="Barlow Semi Condensed Medium"/>
              <a:buAutoNum type="arabicPeriod"/>
              <a:defRPr sz="1200">
                <a:solidFill>
                  <a:schemeClr val="dk2"/>
                </a:solidFill>
                <a:latin typeface="Barlow Semi Condensed"/>
                <a:ea typeface="Barlow Semi Condensed"/>
                <a:cs typeface="Barlow Semi Condensed"/>
                <a:sym typeface="Barlow Semi Condensed"/>
              </a:defRPr>
            </a:lvl1pPr>
            <a:lvl2pPr marL="914400" lvl="1"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2pPr>
            <a:lvl3pPr marL="1371600" lvl="2"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3pPr>
            <a:lvl4pPr marL="1828800" lvl="3" indent="-304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4pPr>
            <a:lvl5pPr marL="2286000" lvl="4"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5pPr>
            <a:lvl6pPr marL="2743200" lvl="5"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6pPr>
            <a:lvl7pPr marL="3200400" lvl="6" indent="-304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7pPr>
            <a:lvl8pPr marL="3657600" lvl="7"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8pPr>
            <a:lvl9pPr marL="4114800" lvl="8"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9pPr>
          </a:lstStyle>
          <a:p>
            <a:endParaRPr/>
          </a:p>
        </p:txBody>
      </p:sp>
      <p:cxnSp>
        <p:nvCxnSpPr>
          <p:cNvPr id="1142" name="Google Shape;1142;p23"/>
          <p:cNvCxnSpPr/>
          <p:nvPr/>
        </p:nvCxnSpPr>
        <p:spPr>
          <a:xfrm rot="10800000">
            <a:off x="303000" y="3359375"/>
            <a:ext cx="151800" cy="957300"/>
          </a:xfrm>
          <a:prstGeom prst="straightConnector1">
            <a:avLst/>
          </a:prstGeom>
          <a:noFill/>
          <a:ln w="9525" cap="flat" cmpd="sng">
            <a:solidFill>
              <a:schemeClr val="dk1"/>
            </a:solidFill>
            <a:prstDash val="solid"/>
            <a:round/>
            <a:headEnd type="none" w="med" len="med"/>
            <a:tailEnd type="none" w="med" len="med"/>
          </a:ln>
        </p:spPr>
      </p:cxnSp>
      <p:cxnSp>
        <p:nvCxnSpPr>
          <p:cNvPr id="1143" name="Google Shape;1143;p23"/>
          <p:cNvCxnSpPr/>
          <p:nvPr/>
        </p:nvCxnSpPr>
        <p:spPr>
          <a:xfrm rot="10800000" flipH="1">
            <a:off x="0" y="4332550"/>
            <a:ext cx="446700" cy="663900"/>
          </a:xfrm>
          <a:prstGeom prst="straightConnector1">
            <a:avLst/>
          </a:prstGeom>
          <a:noFill/>
          <a:ln w="9525" cap="flat" cmpd="sng">
            <a:solidFill>
              <a:schemeClr val="dk1"/>
            </a:solidFill>
            <a:prstDash val="solid"/>
            <a:round/>
            <a:headEnd type="none" w="med" len="med"/>
            <a:tailEnd type="none" w="med" len="med"/>
          </a:ln>
        </p:spPr>
      </p:cxnSp>
      <p:grpSp>
        <p:nvGrpSpPr>
          <p:cNvPr id="1144" name="Google Shape;1144;p23"/>
          <p:cNvGrpSpPr/>
          <p:nvPr/>
        </p:nvGrpSpPr>
        <p:grpSpPr>
          <a:xfrm flipH="1">
            <a:off x="300738" y="4167800"/>
            <a:ext cx="292025" cy="292575"/>
            <a:chOff x="7353050" y="316275"/>
            <a:chExt cx="292025" cy="292575"/>
          </a:xfrm>
        </p:grpSpPr>
        <p:sp>
          <p:nvSpPr>
            <p:cNvPr id="1145" name="Google Shape;1145;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9" name="Google Shape;1149;p23"/>
          <p:cNvGrpSpPr/>
          <p:nvPr/>
        </p:nvGrpSpPr>
        <p:grpSpPr>
          <a:xfrm>
            <a:off x="148789" y="3224300"/>
            <a:ext cx="293111" cy="293388"/>
            <a:chOff x="3164039" y="430875"/>
            <a:chExt cx="293111" cy="293388"/>
          </a:xfrm>
        </p:grpSpPr>
        <p:sp>
          <p:nvSpPr>
            <p:cNvPr id="1150" name="Google Shape;1150;p23"/>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3"/>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3"/>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3"/>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3"/>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3"/>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56" name="Google Shape;1156;p23"/>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1157" name="Google Shape;1157;p23"/>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1158" name="Google Shape;1158;p23"/>
          <p:cNvGrpSpPr/>
          <p:nvPr/>
        </p:nvGrpSpPr>
        <p:grpSpPr>
          <a:xfrm>
            <a:off x="8064275" y="526925"/>
            <a:ext cx="581800" cy="582350"/>
            <a:chOff x="8064275" y="887850"/>
            <a:chExt cx="581800" cy="582350"/>
          </a:xfrm>
        </p:grpSpPr>
        <p:sp>
          <p:nvSpPr>
            <p:cNvPr id="1159" name="Google Shape;1159;p2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5" name="Google Shape;1165;p23"/>
          <p:cNvGrpSpPr/>
          <p:nvPr/>
        </p:nvGrpSpPr>
        <p:grpSpPr>
          <a:xfrm>
            <a:off x="7033875" y="170875"/>
            <a:ext cx="292025" cy="292575"/>
            <a:chOff x="7353050" y="316275"/>
            <a:chExt cx="292025" cy="292575"/>
          </a:xfrm>
        </p:grpSpPr>
        <p:sp>
          <p:nvSpPr>
            <p:cNvPr id="1166" name="Google Shape;1166;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0" name="Google Shape;1170;p23"/>
          <p:cNvGrpSpPr/>
          <p:nvPr/>
        </p:nvGrpSpPr>
        <p:grpSpPr>
          <a:xfrm>
            <a:off x="8757950" y="229650"/>
            <a:ext cx="175000" cy="175000"/>
            <a:chOff x="8792300" y="321275"/>
            <a:chExt cx="175000" cy="175000"/>
          </a:xfrm>
        </p:grpSpPr>
        <p:sp>
          <p:nvSpPr>
            <p:cNvPr id="1171" name="Google Shape;1171;p2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5" name="Google Shape;1175;p23"/>
          <p:cNvGrpSpPr/>
          <p:nvPr/>
        </p:nvGrpSpPr>
        <p:grpSpPr>
          <a:xfrm>
            <a:off x="8490050" y="170875"/>
            <a:ext cx="175013" cy="27000"/>
            <a:chOff x="5662375" y="212375"/>
            <a:chExt cx="175013" cy="27000"/>
          </a:xfrm>
        </p:grpSpPr>
        <p:sp>
          <p:nvSpPr>
            <p:cNvPr id="1176" name="Google Shape;1176;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9" name="Google Shape;1179;p23"/>
          <p:cNvGrpSpPr/>
          <p:nvPr/>
        </p:nvGrpSpPr>
        <p:grpSpPr>
          <a:xfrm>
            <a:off x="7916350" y="1124600"/>
            <a:ext cx="175013" cy="27000"/>
            <a:chOff x="5662375" y="212375"/>
            <a:chExt cx="175013" cy="27000"/>
          </a:xfrm>
        </p:grpSpPr>
        <p:sp>
          <p:nvSpPr>
            <p:cNvPr id="1180" name="Google Shape;1180;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7232433" y="736375"/>
            <a:ext cx="1332000" cy="3921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8168433" y="-66600"/>
            <a:ext cx="273900" cy="4071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7407333" y="1284925"/>
            <a:ext cx="581800" cy="582350"/>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8" name="Google Shape;1338;p27"/>
          <p:cNvGrpSpPr/>
          <p:nvPr/>
        </p:nvGrpSpPr>
        <p:grpSpPr>
          <a:xfrm rot="5400000" flipH="1">
            <a:off x="7869720" y="2754200"/>
            <a:ext cx="292025" cy="292575"/>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3" name="Google Shape;1343;p27"/>
          <p:cNvGrpSpPr/>
          <p:nvPr/>
        </p:nvGrpSpPr>
        <p:grpSpPr>
          <a:xfrm rot="5400000" flipH="1">
            <a:off x="8012458" y="178175"/>
            <a:ext cx="175000" cy="175000"/>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27"/>
          <p:cNvGrpSpPr/>
          <p:nvPr/>
        </p:nvGrpSpPr>
        <p:grpSpPr>
          <a:xfrm rot="5400000" flipH="1">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9" name="Google Shape;1359;p27"/>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847100" y="3554000"/>
            <a:ext cx="829500" cy="7434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9" name="Google Shape;1379;p27"/>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7"/>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7"/>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7"/>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7"/>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7"/>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5" r:id="rId4"/>
    <p:sldLayoutId id="2147483658" r:id="rId5"/>
    <p:sldLayoutId id="2147483661" r:id="rId6"/>
    <p:sldLayoutId id="2147483669" r:id="rId7"/>
    <p:sldLayoutId id="2147483673" r:id="rId8"/>
    <p:sldLayoutId id="2147483674" r:id="rId9"/>
    <p:sldLayoutId id="2147483675" r:id="rId10"/>
    <p:sldLayoutId id="2147483676" r:id="rId11"/>
    <p:sldLayoutId id="2147483677" r:id="rId12"/>
    <p:sldLayoutId id="2147483678"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hyperlink" Target="https://stories.freepik.com/illustration/development/bro/?utm_source=slidesgo_template&amp;utm_medium=referral-link&amp;utm_campaign=sg_resources&amp;utm_content=stories#77c6fc" TargetMode="External"/><Relationship Id="rId7" Type="http://schemas.openxmlformats.org/officeDocument/2006/relationships/hyperlink" Target="https://www.mdpi.com/1424-8220/19/5/1153/html" TargetMode="External"/><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hyperlink" Target="https://www.odakarge.com/vlc-gorunur-isik-iletisimi-nedir.html" TargetMode="External"/><Relationship Id="rId5" Type="http://schemas.openxmlformats.org/officeDocument/2006/relationships/hyperlink" Target="https://9lib.net/article/g%C3%B6r%C3%BCn%C3%BCr-i%C5%9F%C4%B1k-haberle%C5%9Fmesi-genel-bi%CC%87lgi%CC%87ler.eqo603kq" TargetMode="External"/><Relationship Id="rId4" Type="http://schemas.openxmlformats.org/officeDocument/2006/relationships/hyperlink" Target="https://en.wikipedia.org/wiki/Visible_light_communication#:~:text=Visible%20light%20communication%20(VLC)%20is,of%20optical%20wireless%20communications%20technologies"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9"/>
        <p:cNvGrpSpPr/>
        <p:nvPr/>
      </p:nvGrpSpPr>
      <p:grpSpPr>
        <a:xfrm>
          <a:off x="0" y="0"/>
          <a:ext cx="0" cy="0"/>
          <a:chOff x="0" y="0"/>
          <a:chExt cx="0" cy="0"/>
        </a:xfrm>
      </p:grpSpPr>
      <p:sp>
        <p:nvSpPr>
          <p:cNvPr id="1884" name="Google Shape;1884;p35"/>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tr-TR" sz="4000" dirty="0">
                <a:solidFill>
                  <a:schemeClr val="dk2"/>
                </a:solidFill>
              </a:rPr>
              <a:t>GÖRÜNÜR IŞIK HABERLEŞME SİSTEMLERİ</a:t>
            </a:r>
          </a:p>
        </p:txBody>
      </p:sp>
      <p:sp>
        <p:nvSpPr>
          <p:cNvPr id="1885" name="Google Shape;1885;p35"/>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tr-TR" sz="2300" dirty="0">
                <a:solidFill>
                  <a:schemeClr val="accent1"/>
                </a:solidFill>
              </a:rPr>
              <a:t>Alper Kapusızoğlu</a:t>
            </a:r>
            <a:endParaRPr sz="2300" dirty="0">
              <a:solidFill>
                <a:schemeClr val="accent1"/>
              </a:solidFill>
            </a:endParaRPr>
          </a:p>
          <a:p>
            <a:pPr marL="0" lvl="0" indent="0" algn="r" rtl="0">
              <a:spcBef>
                <a:spcPts val="0"/>
              </a:spcBef>
              <a:spcAft>
                <a:spcPts val="0"/>
              </a:spcAft>
              <a:buClr>
                <a:schemeClr val="dk1"/>
              </a:buClr>
              <a:buSzPts val="1100"/>
              <a:buFont typeface="Arial"/>
              <a:buNone/>
            </a:pPr>
            <a:r>
              <a:rPr lang="tr-TR" sz="2300" dirty="0"/>
              <a:t>213405506</a:t>
            </a:r>
            <a:endParaRPr sz="2300" dirty="0">
              <a:solidFill>
                <a:schemeClr val="accent1"/>
              </a:solidFill>
            </a:endParaRPr>
          </a:p>
          <a:p>
            <a:pPr marL="0" lvl="0" indent="0" algn="r" rtl="0">
              <a:spcBef>
                <a:spcPts val="0"/>
              </a:spcBef>
              <a:spcAft>
                <a:spcPts val="0"/>
              </a:spcAft>
              <a:buNone/>
            </a:pPr>
            <a:endParaRPr sz="2300" dirty="0">
              <a:solidFill>
                <a:schemeClr val="accent1"/>
              </a:solidFill>
            </a:endParaRPr>
          </a:p>
        </p:txBody>
      </p:sp>
      <p:pic>
        <p:nvPicPr>
          <p:cNvPr id="1028" name="Picture 4" descr="Lighting the Way for Visible Light Communications | Fluke Networks">
            <a:extLst>
              <a:ext uri="{FF2B5EF4-FFF2-40B4-BE49-F238E27FC236}">
                <a16:creationId xmlns:a16="http://schemas.microsoft.com/office/drawing/2014/main" id="{5CCB547E-CCC9-442F-AF34-C9754ADFDEB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153" t="1861" r="4707" b="3059"/>
          <a:stretch/>
        </p:blipFill>
        <p:spPr bwMode="auto">
          <a:xfrm rot="21366556">
            <a:off x="907739" y="794311"/>
            <a:ext cx="3787879" cy="351500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Yer Tutucusu 2">
            <a:extLst>
              <a:ext uri="{FF2B5EF4-FFF2-40B4-BE49-F238E27FC236}">
                <a16:creationId xmlns:a16="http://schemas.microsoft.com/office/drawing/2014/main" id="{2DFF8D86-376A-4316-ADC5-25EE53D97909}"/>
              </a:ext>
            </a:extLst>
          </p:cNvPr>
          <p:cNvSpPr>
            <a:spLocks noGrp="1"/>
          </p:cNvSpPr>
          <p:nvPr>
            <p:ph type="body" idx="1"/>
          </p:nvPr>
        </p:nvSpPr>
        <p:spPr>
          <a:xfrm>
            <a:off x="87252" y="473886"/>
            <a:ext cx="7705500" cy="1958474"/>
          </a:xfrm>
        </p:spPr>
        <p:txBody>
          <a:bodyPr/>
          <a:lstStyle/>
          <a:p>
            <a:pPr marL="152400" indent="0">
              <a:buNone/>
            </a:pPr>
            <a:r>
              <a:rPr lang="tr-TR" sz="1600" b="0" i="0" dirty="0">
                <a:solidFill>
                  <a:schemeClr val="tx1"/>
                </a:solidFill>
                <a:effectLst/>
                <a:latin typeface="Barlow Semi Condensed" panose="00000506000000000000" pitchFamily="2" charset="-94"/>
              </a:rPr>
              <a:t>Alıcı tarafta ise ışığa duyarlı </a:t>
            </a:r>
            <a:r>
              <a:rPr lang="tr-TR" sz="1600" b="1" i="0" dirty="0">
                <a:solidFill>
                  <a:schemeClr val="tx1"/>
                </a:solidFill>
                <a:effectLst/>
                <a:latin typeface="Barlow Semi Condensed" panose="00000506000000000000" pitchFamily="2" charset="-94"/>
              </a:rPr>
              <a:t>foto diyot, LDR gibi </a:t>
            </a:r>
            <a:r>
              <a:rPr lang="tr-TR" sz="1600" b="1" i="0" dirty="0" err="1">
                <a:solidFill>
                  <a:schemeClr val="tx1"/>
                </a:solidFill>
                <a:effectLst/>
                <a:latin typeface="Barlow Semi Condensed" panose="00000506000000000000" pitchFamily="2" charset="-94"/>
              </a:rPr>
              <a:t>opto</a:t>
            </a:r>
            <a:r>
              <a:rPr lang="tr-TR" sz="1600" b="1" i="0" dirty="0">
                <a:solidFill>
                  <a:schemeClr val="tx1"/>
                </a:solidFill>
                <a:effectLst/>
                <a:latin typeface="Barlow Semi Condensed" panose="00000506000000000000" pitchFamily="2" charset="-94"/>
              </a:rPr>
              <a:t> elektronik cihazlar </a:t>
            </a:r>
            <a:r>
              <a:rPr lang="tr-TR" sz="1600" b="0" i="0" dirty="0">
                <a:solidFill>
                  <a:schemeClr val="tx1"/>
                </a:solidFill>
                <a:effectLst/>
                <a:latin typeface="Barlow Semi Condensed" panose="00000506000000000000" pitchFamily="2" charset="-94"/>
              </a:rPr>
              <a:t>kullanılmaktadır. Şekilde temel bir VLC sistemi blok diyagramlar ile gösterilmiştir.</a:t>
            </a:r>
            <a:endParaRPr lang="tr-TR" sz="1600" dirty="0">
              <a:solidFill>
                <a:schemeClr val="tx1"/>
              </a:solidFill>
              <a:latin typeface="Barlow Semi Condensed" panose="00000506000000000000" pitchFamily="2" charset="-94"/>
            </a:endParaRPr>
          </a:p>
        </p:txBody>
      </p:sp>
      <p:pic>
        <p:nvPicPr>
          <p:cNvPr id="2050" name="Picture 2" descr="Temel VLC Sistemi">
            <a:extLst>
              <a:ext uri="{FF2B5EF4-FFF2-40B4-BE49-F238E27FC236}">
                <a16:creationId xmlns:a16="http://schemas.microsoft.com/office/drawing/2014/main" id="{CE0388FA-5EA0-4A95-AE03-BD9ACB0EAF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9057" y="1987685"/>
            <a:ext cx="4722661" cy="2681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9846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5A81F08-5C81-4FFB-A5B4-3C0A83C5E883}"/>
              </a:ext>
            </a:extLst>
          </p:cNvPr>
          <p:cNvSpPr>
            <a:spLocks noGrp="1"/>
          </p:cNvSpPr>
          <p:nvPr>
            <p:ph type="title"/>
          </p:nvPr>
        </p:nvSpPr>
        <p:spPr>
          <a:xfrm>
            <a:off x="727514" y="304956"/>
            <a:ext cx="3136325" cy="576000"/>
          </a:xfrm>
        </p:spPr>
        <p:txBody>
          <a:bodyPr/>
          <a:lstStyle/>
          <a:p>
            <a:r>
              <a:rPr lang="tr-TR" b="1" dirty="0">
                <a:latin typeface="Barlow Semi Condensed" panose="00000506000000000000" pitchFamily="2" charset="-94"/>
              </a:rPr>
              <a:t>Neden VLC?</a:t>
            </a:r>
          </a:p>
        </p:txBody>
      </p:sp>
      <p:sp>
        <p:nvSpPr>
          <p:cNvPr id="7" name="Metin kutusu 6">
            <a:extLst>
              <a:ext uri="{FF2B5EF4-FFF2-40B4-BE49-F238E27FC236}">
                <a16:creationId xmlns:a16="http://schemas.microsoft.com/office/drawing/2014/main" id="{3ECEE005-A3BA-44E2-993C-2171441BB3E4}"/>
              </a:ext>
            </a:extLst>
          </p:cNvPr>
          <p:cNvSpPr txBox="1"/>
          <p:nvPr/>
        </p:nvSpPr>
        <p:spPr>
          <a:xfrm>
            <a:off x="727514" y="1111968"/>
            <a:ext cx="3844486" cy="2677656"/>
          </a:xfrm>
          <a:prstGeom prst="rect">
            <a:avLst/>
          </a:prstGeom>
          <a:noFill/>
        </p:spPr>
        <p:txBody>
          <a:bodyPr wrap="square">
            <a:spAutoFit/>
          </a:bodyPr>
          <a:lstStyle/>
          <a:p>
            <a:r>
              <a:rPr lang="tr-TR" dirty="0" err="1">
                <a:latin typeface="Barlow Semi Condensed" panose="00000506000000000000" pitchFamily="2" charset="-94"/>
              </a:rPr>
              <a:t>LEDlerin</a:t>
            </a:r>
            <a:r>
              <a:rPr lang="tr-TR" dirty="0">
                <a:latin typeface="Barlow Semi Condensed" panose="00000506000000000000" pitchFamily="2" charset="-94"/>
              </a:rPr>
              <a:t> hem iç mekanlarda (örneğin ev, ofis aydınlatması </a:t>
            </a:r>
            <a:r>
              <a:rPr lang="tr-TR" dirty="0" err="1">
                <a:latin typeface="Barlow Semi Condensed" panose="00000506000000000000" pitchFamily="2" charset="-94"/>
              </a:rPr>
              <a:t>vb</a:t>
            </a:r>
            <a:r>
              <a:rPr lang="tr-TR" dirty="0">
                <a:latin typeface="Barlow Semi Condensed" panose="00000506000000000000" pitchFamily="2" charset="-94"/>
              </a:rPr>
              <a:t>) hem de dış mekanlarda (örneğin sokak lambaları, trafik ışıkları, araba ön/arka farları </a:t>
            </a:r>
            <a:r>
              <a:rPr lang="tr-TR" dirty="0" err="1">
                <a:latin typeface="Barlow Semi Condensed" panose="00000506000000000000" pitchFamily="2" charset="-94"/>
              </a:rPr>
              <a:t>vb</a:t>
            </a:r>
            <a:r>
              <a:rPr lang="tr-TR" dirty="0">
                <a:latin typeface="Barlow Semi Condensed" panose="00000506000000000000" pitchFamily="2" charset="-94"/>
              </a:rPr>
              <a:t>) kullanımı yaygınlaşmaktadır. Avrupa ve ABD başta olmak üzere akkor ve </a:t>
            </a:r>
            <a:r>
              <a:rPr lang="tr-TR" dirty="0" err="1">
                <a:latin typeface="Barlow Semi Condensed" panose="00000506000000000000" pitchFamily="2" charset="-94"/>
              </a:rPr>
              <a:t>florasan</a:t>
            </a:r>
            <a:r>
              <a:rPr lang="tr-TR" dirty="0">
                <a:latin typeface="Barlow Semi Condensed" panose="00000506000000000000" pitchFamily="2" charset="-94"/>
              </a:rPr>
              <a:t> lambalarının yasal düzenlemelerle yasaklanması </a:t>
            </a:r>
            <a:r>
              <a:rPr lang="tr-TR" b="1" dirty="0">
                <a:latin typeface="Barlow Semi Condensed" panose="00000506000000000000" pitchFamily="2" charset="-94"/>
              </a:rPr>
              <a:t>ile LED yakın gelecekte standart ışık kaynağı haline gelecektir</a:t>
            </a:r>
            <a:r>
              <a:rPr lang="tr-TR" dirty="0">
                <a:latin typeface="Barlow Semi Condensed" panose="00000506000000000000" pitchFamily="2" charset="-94"/>
              </a:rPr>
              <a:t>. VLC sayesinde, ev, ofis, alışveriş merkezi, kafe/restoran, </a:t>
            </a:r>
            <a:r>
              <a:rPr lang="tr-TR" dirty="0" err="1">
                <a:latin typeface="Barlow Semi Condensed" panose="00000506000000000000" pitchFamily="2" charset="-94"/>
              </a:rPr>
              <a:t>kütüphane,hastane</a:t>
            </a:r>
            <a:r>
              <a:rPr lang="tr-TR" dirty="0">
                <a:latin typeface="Barlow Semi Condensed" panose="00000506000000000000" pitchFamily="2" charset="-94"/>
              </a:rPr>
              <a:t>, konferans salonu, spor salonu, havaalanı </a:t>
            </a:r>
            <a:r>
              <a:rPr lang="tr-TR" dirty="0" err="1">
                <a:latin typeface="Barlow Semi Condensed" panose="00000506000000000000" pitchFamily="2" charset="-94"/>
              </a:rPr>
              <a:t>vb</a:t>
            </a:r>
            <a:r>
              <a:rPr lang="tr-TR" dirty="0">
                <a:latin typeface="Barlow Semi Condensed" panose="00000506000000000000" pitchFamily="2" charset="-94"/>
              </a:rPr>
              <a:t> iç mekanlardaki LED lambaları birer kablosuz erişim noktası olarak hizmet yapabilecektir.</a:t>
            </a:r>
          </a:p>
        </p:txBody>
      </p:sp>
      <p:pic>
        <p:nvPicPr>
          <p:cNvPr id="6146" name="Picture 2" descr="The visible light communication market may exceed US$100 billion in value  by 2024 - NotebookCheck.net News">
            <a:extLst>
              <a:ext uri="{FF2B5EF4-FFF2-40B4-BE49-F238E27FC236}">
                <a16:creationId xmlns:a16="http://schemas.microsoft.com/office/drawing/2014/main" id="{BE552C5E-3252-4695-A94A-C0FFDE5EFF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4937" y="1272276"/>
            <a:ext cx="3650902" cy="25989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8302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a:extLst>
              <a:ext uri="{FF2B5EF4-FFF2-40B4-BE49-F238E27FC236}">
                <a16:creationId xmlns:a16="http://schemas.microsoft.com/office/drawing/2014/main" id="{D2074D86-94F0-458E-BFE1-3B16FFC4EE49}"/>
              </a:ext>
            </a:extLst>
          </p:cNvPr>
          <p:cNvSpPr txBox="1"/>
          <p:nvPr/>
        </p:nvSpPr>
        <p:spPr>
          <a:xfrm>
            <a:off x="667443" y="705641"/>
            <a:ext cx="6874687" cy="1600438"/>
          </a:xfrm>
          <a:prstGeom prst="rect">
            <a:avLst/>
          </a:prstGeom>
          <a:noFill/>
        </p:spPr>
        <p:txBody>
          <a:bodyPr wrap="square">
            <a:spAutoFit/>
          </a:bodyPr>
          <a:lstStyle/>
          <a:p>
            <a:r>
              <a:rPr lang="tr-TR" dirty="0">
                <a:latin typeface="Barlow Semi Condensed" panose="00000506000000000000" pitchFamily="2" charset="-94"/>
              </a:rPr>
              <a:t>Kablosuz erişimde kullanılan </a:t>
            </a:r>
            <a:r>
              <a:rPr lang="tr-TR" b="1" dirty="0">
                <a:latin typeface="Barlow Semi Condensed" panose="00000506000000000000" pitchFamily="2" charset="-94"/>
              </a:rPr>
              <a:t>en yaygın ve en gelişmiş teknoloji RF teknolojisidir</a:t>
            </a:r>
            <a:r>
              <a:rPr lang="tr-TR" dirty="0">
                <a:latin typeface="Barlow Semi Condensed" panose="00000506000000000000" pitchFamily="2" charset="-94"/>
              </a:rPr>
              <a:t>. Fakat günümüzde RF frekans spektrumu giderek kalabalıklaşmaktadır. Önümüzdeki yıllar içerisinde, kablosuz erişim için hızla büyüyen talep karşısında, mevcut RF bant genişliği gereksinimleri karşılayamayabilir. </a:t>
            </a:r>
          </a:p>
          <a:p>
            <a:r>
              <a:rPr lang="tr-TR" dirty="0">
                <a:latin typeface="Barlow Semi Condensed" panose="00000506000000000000" pitchFamily="2" charset="-94"/>
              </a:rPr>
              <a:t>Bu nedenle, araştırmacılar diğer çözümleri aramaya başlamışlardır. Neyse ki, mevcut aydınlatma cihazlarını kullanan VLC sistemleri, özellikle iç mekân haberleşmesinde, RF tabanlı iletişime alternatif olarak sunulan ve ümit vadeden yöntemlerden biri olarak görülmektedir</a:t>
            </a:r>
          </a:p>
        </p:txBody>
      </p:sp>
      <p:pic>
        <p:nvPicPr>
          <p:cNvPr id="1028" name="Picture 4" descr="Representing scenario of RF vs VLC ">
            <a:extLst>
              <a:ext uri="{FF2B5EF4-FFF2-40B4-BE49-F238E27FC236}">
                <a16:creationId xmlns:a16="http://schemas.microsoft.com/office/drawing/2014/main" id="{F0F992F1-2761-45DD-B504-98EC6154D7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6665" y="2726204"/>
            <a:ext cx="5483132" cy="18836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96706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Yer Tutucusu 2">
            <a:extLst>
              <a:ext uri="{FF2B5EF4-FFF2-40B4-BE49-F238E27FC236}">
                <a16:creationId xmlns:a16="http://schemas.microsoft.com/office/drawing/2014/main" id="{DDBC5C47-7D3F-4476-BC99-664EB7E80760}"/>
              </a:ext>
            </a:extLst>
          </p:cNvPr>
          <p:cNvSpPr>
            <a:spLocks noGrp="1"/>
          </p:cNvSpPr>
          <p:nvPr>
            <p:ph type="body" idx="1"/>
          </p:nvPr>
        </p:nvSpPr>
        <p:spPr>
          <a:xfrm>
            <a:off x="714650" y="1288169"/>
            <a:ext cx="7705500" cy="2752733"/>
          </a:xfrm>
        </p:spPr>
        <p:txBody>
          <a:bodyPr/>
          <a:lstStyle/>
          <a:p>
            <a:pPr marL="152400" indent="0">
              <a:buNone/>
            </a:pPr>
            <a:r>
              <a:rPr lang="tr-TR" sz="1600" dirty="0">
                <a:solidFill>
                  <a:schemeClr val="tx1"/>
                </a:solidFill>
              </a:rPr>
              <a:t>VLC, haberleşebilmek için mevcut aydınlatma altyapısını kullanır. Bu da bu tür sistemlerin birkaç ek cihazla mevcut sistem üzerine kurulabileceği anlamına gelmektedir. Diğer bir deyişle, bu sistemlerde maliyet daha düşüktür.</a:t>
            </a:r>
          </a:p>
        </p:txBody>
      </p:sp>
      <p:sp>
        <p:nvSpPr>
          <p:cNvPr id="4" name="Başlık 1">
            <a:extLst>
              <a:ext uri="{FF2B5EF4-FFF2-40B4-BE49-F238E27FC236}">
                <a16:creationId xmlns:a16="http://schemas.microsoft.com/office/drawing/2014/main" id="{A07F95C6-6919-44FC-9E10-95BD28F34D61}"/>
              </a:ext>
            </a:extLst>
          </p:cNvPr>
          <p:cNvSpPr>
            <a:spLocks noGrp="1"/>
          </p:cNvSpPr>
          <p:nvPr>
            <p:ph type="title"/>
          </p:nvPr>
        </p:nvSpPr>
        <p:spPr>
          <a:xfrm>
            <a:off x="714650" y="503209"/>
            <a:ext cx="3360952" cy="576000"/>
          </a:xfrm>
        </p:spPr>
        <p:txBody>
          <a:bodyPr/>
          <a:lstStyle/>
          <a:p>
            <a:r>
              <a:rPr lang="tr-TR" b="1" dirty="0">
                <a:latin typeface="Barlow Semi Condensed" panose="00000506000000000000" pitchFamily="2" charset="-94"/>
              </a:rPr>
              <a:t>VLC Avantajları</a:t>
            </a:r>
          </a:p>
        </p:txBody>
      </p:sp>
      <p:sp>
        <p:nvSpPr>
          <p:cNvPr id="5" name="Metin kutusu 4">
            <a:extLst>
              <a:ext uri="{FF2B5EF4-FFF2-40B4-BE49-F238E27FC236}">
                <a16:creationId xmlns:a16="http://schemas.microsoft.com/office/drawing/2014/main" id="{622B0F65-FFB2-44F7-82BC-41BB0A98978C}"/>
              </a:ext>
            </a:extLst>
          </p:cNvPr>
          <p:cNvSpPr txBox="1"/>
          <p:nvPr/>
        </p:nvSpPr>
        <p:spPr>
          <a:xfrm>
            <a:off x="850664" y="1621516"/>
            <a:ext cx="4755875" cy="369332"/>
          </a:xfrm>
          <a:prstGeom prst="rect">
            <a:avLst/>
          </a:prstGeom>
          <a:noFill/>
        </p:spPr>
        <p:txBody>
          <a:bodyPr wrap="square">
            <a:spAutoFit/>
          </a:bodyPr>
          <a:lstStyle/>
          <a:p>
            <a:r>
              <a:rPr lang="tr-TR" sz="1800" dirty="0">
                <a:solidFill>
                  <a:schemeClr val="tx1">
                    <a:lumMod val="60000"/>
                    <a:lumOff val="40000"/>
                  </a:schemeClr>
                </a:solidFill>
                <a:latin typeface="Barlow Semi Condensed" panose="00000506000000000000" pitchFamily="2" charset="-94"/>
              </a:rPr>
              <a:t>Maliyet Verimliliği: </a:t>
            </a:r>
          </a:p>
        </p:txBody>
      </p:sp>
      <p:pic>
        <p:nvPicPr>
          <p:cNvPr id="1026" name="Picture 2" descr="Projelerde Maliyet-Fayda Analizi | Savaş Şakar">
            <a:extLst>
              <a:ext uri="{FF2B5EF4-FFF2-40B4-BE49-F238E27FC236}">
                <a16:creationId xmlns:a16="http://schemas.microsoft.com/office/drawing/2014/main" id="{8FCEED43-9439-4EB5-B258-E1B096E6FD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6846" y="2996065"/>
            <a:ext cx="2466975" cy="1847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8077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Yer Tutucusu 2">
            <a:extLst>
              <a:ext uri="{FF2B5EF4-FFF2-40B4-BE49-F238E27FC236}">
                <a16:creationId xmlns:a16="http://schemas.microsoft.com/office/drawing/2014/main" id="{DDBC5C47-7D3F-4476-BC99-664EB7E80760}"/>
              </a:ext>
            </a:extLst>
          </p:cNvPr>
          <p:cNvSpPr>
            <a:spLocks noGrp="1"/>
          </p:cNvSpPr>
          <p:nvPr>
            <p:ph type="body" idx="1"/>
          </p:nvPr>
        </p:nvSpPr>
        <p:spPr>
          <a:xfrm>
            <a:off x="667928" y="1195383"/>
            <a:ext cx="7705500" cy="2752733"/>
          </a:xfrm>
        </p:spPr>
        <p:txBody>
          <a:bodyPr/>
          <a:lstStyle/>
          <a:p>
            <a:pPr marL="152400" indent="0">
              <a:buNone/>
            </a:pPr>
            <a:r>
              <a:rPr lang="tr-TR" sz="1600" dirty="0" err="1">
                <a:solidFill>
                  <a:schemeClr val="tx1"/>
                </a:solidFill>
              </a:rPr>
              <a:t>VLC’nin</a:t>
            </a:r>
            <a:r>
              <a:rPr lang="tr-TR" sz="1600" dirty="0">
                <a:solidFill>
                  <a:schemeClr val="tx1"/>
                </a:solidFill>
              </a:rPr>
              <a:t> spektrumu 385 ile 800 </a:t>
            </a:r>
            <a:r>
              <a:rPr lang="tr-TR" sz="1600" dirty="0" err="1">
                <a:solidFill>
                  <a:schemeClr val="tx1"/>
                </a:solidFill>
              </a:rPr>
              <a:t>THz</a:t>
            </a:r>
            <a:r>
              <a:rPr lang="tr-TR" sz="1600" dirty="0">
                <a:solidFill>
                  <a:schemeClr val="tx1"/>
                </a:solidFill>
              </a:rPr>
              <a:t> arasındadır. Yani </a:t>
            </a:r>
            <a:r>
              <a:rPr lang="tr-TR" sz="1600" b="1" dirty="0" err="1">
                <a:solidFill>
                  <a:schemeClr val="tx1"/>
                </a:solidFill>
              </a:rPr>
              <a:t>VLC'nin</a:t>
            </a:r>
            <a:r>
              <a:rPr lang="tr-TR" sz="1600" b="1" dirty="0">
                <a:solidFill>
                  <a:schemeClr val="tx1"/>
                </a:solidFill>
              </a:rPr>
              <a:t> olası veri taşıma kapasitesi, spektrumun RF kısmından binlerce kez daha büyüktür.</a:t>
            </a:r>
            <a:r>
              <a:rPr lang="tr-TR" sz="1600" dirty="0">
                <a:solidFill>
                  <a:schemeClr val="tx1"/>
                </a:solidFill>
              </a:rPr>
              <a:t> Artan kalabalık RF spektrumu göz önüne alındığında, frekans spektrumunu verimli hale getirebilmek için birçok çalışma yapılmaktadır. Yine de, mevcut RF spektrumu, artan kablosuz erişim talebini karşılamak için yetersiz kalmaktadır. Geniş bant genişliğine sahip VLC, yüksek kapasiteli mobil veri ağları tasarlamak için de RF tabanlı iletişim sistemleri yerine kullanılabilir.</a:t>
            </a:r>
          </a:p>
        </p:txBody>
      </p:sp>
      <p:sp>
        <p:nvSpPr>
          <p:cNvPr id="4" name="Başlık 1">
            <a:extLst>
              <a:ext uri="{FF2B5EF4-FFF2-40B4-BE49-F238E27FC236}">
                <a16:creationId xmlns:a16="http://schemas.microsoft.com/office/drawing/2014/main" id="{A07F95C6-6919-44FC-9E10-95BD28F34D61}"/>
              </a:ext>
            </a:extLst>
          </p:cNvPr>
          <p:cNvSpPr>
            <a:spLocks noGrp="1"/>
          </p:cNvSpPr>
          <p:nvPr>
            <p:ph type="title"/>
          </p:nvPr>
        </p:nvSpPr>
        <p:spPr>
          <a:xfrm>
            <a:off x="714650" y="503209"/>
            <a:ext cx="3360952" cy="576000"/>
          </a:xfrm>
        </p:spPr>
        <p:txBody>
          <a:bodyPr/>
          <a:lstStyle/>
          <a:p>
            <a:r>
              <a:rPr lang="tr-TR" b="1" dirty="0">
                <a:latin typeface="Barlow Semi Condensed" panose="00000506000000000000" pitchFamily="2" charset="-94"/>
              </a:rPr>
              <a:t>VLC Avantajları</a:t>
            </a:r>
          </a:p>
        </p:txBody>
      </p:sp>
      <p:sp>
        <p:nvSpPr>
          <p:cNvPr id="5" name="Metin kutusu 4">
            <a:extLst>
              <a:ext uri="{FF2B5EF4-FFF2-40B4-BE49-F238E27FC236}">
                <a16:creationId xmlns:a16="http://schemas.microsoft.com/office/drawing/2014/main" id="{622B0F65-FFB2-44F7-82BC-41BB0A98978C}"/>
              </a:ext>
            </a:extLst>
          </p:cNvPr>
          <p:cNvSpPr txBox="1"/>
          <p:nvPr/>
        </p:nvSpPr>
        <p:spPr>
          <a:xfrm>
            <a:off x="774386" y="1367887"/>
            <a:ext cx="4755875" cy="369332"/>
          </a:xfrm>
          <a:prstGeom prst="rect">
            <a:avLst/>
          </a:prstGeom>
          <a:noFill/>
        </p:spPr>
        <p:txBody>
          <a:bodyPr wrap="square">
            <a:spAutoFit/>
          </a:bodyPr>
          <a:lstStyle/>
          <a:p>
            <a:r>
              <a:rPr lang="tr-TR" sz="1800" dirty="0">
                <a:solidFill>
                  <a:schemeClr val="tx1">
                    <a:lumMod val="60000"/>
                    <a:lumOff val="40000"/>
                  </a:schemeClr>
                </a:solidFill>
                <a:latin typeface="Barlow Semi Condensed" panose="00000506000000000000" pitchFamily="2" charset="-94"/>
              </a:rPr>
              <a:t>Geniş Bant Genişliği: </a:t>
            </a:r>
          </a:p>
        </p:txBody>
      </p:sp>
      <p:pic>
        <p:nvPicPr>
          <p:cNvPr id="1026" name="Picture 2" descr="Bant Genişliği Nedir, Nasıl Hesaplanır? | Longline Network">
            <a:extLst>
              <a:ext uri="{FF2B5EF4-FFF2-40B4-BE49-F238E27FC236}">
                <a16:creationId xmlns:a16="http://schemas.microsoft.com/office/drawing/2014/main" id="{6E7741AF-9DE3-4CF3-978F-568ACE991C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0261" y="3469074"/>
            <a:ext cx="2194937" cy="1234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55132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Yer Tutucusu 2">
            <a:extLst>
              <a:ext uri="{FF2B5EF4-FFF2-40B4-BE49-F238E27FC236}">
                <a16:creationId xmlns:a16="http://schemas.microsoft.com/office/drawing/2014/main" id="{DDBC5C47-7D3F-4476-BC99-664EB7E80760}"/>
              </a:ext>
            </a:extLst>
          </p:cNvPr>
          <p:cNvSpPr>
            <a:spLocks noGrp="1"/>
          </p:cNvSpPr>
          <p:nvPr>
            <p:ph type="body" idx="1"/>
          </p:nvPr>
        </p:nvSpPr>
        <p:spPr>
          <a:xfrm>
            <a:off x="714650" y="1288169"/>
            <a:ext cx="7705500" cy="2752733"/>
          </a:xfrm>
        </p:spPr>
        <p:txBody>
          <a:bodyPr/>
          <a:lstStyle/>
          <a:p>
            <a:pPr marL="152400" indent="0">
              <a:buNone/>
            </a:pPr>
            <a:r>
              <a:rPr lang="tr-TR" sz="1600" dirty="0">
                <a:solidFill>
                  <a:schemeClr val="tx1"/>
                </a:solidFill>
              </a:rPr>
              <a:t>LED'ler en az %75 daha az elektrik enerjisi tüketir ve akkor aydınlatmaya göre 25 kat daha uzun ömürlüdür. LED'lerin enerjisinin çoğu aydınlatma için kullanılır. Bu nedenle VLC sistemi enerji tasarrufludur.</a:t>
            </a:r>
          </a:p>
        </p:txBody>
      </p:sp>
      <p:sp>
        <p:nvSpPr>
          <p:cNvPr id="4" name="Başlık 1">
            <a:extLst>
              <a:ext uri="{FF2B5EF4-FFF2-40B4-BE49-F238E27FC236}">
                <a16:creationId xmlns:a16="http://schemas.microsoft.com/office/drawing/2014/main" id="{A07F95C6-6919-44FC-9E10-95BD28F34D61}"/>
              </a:ext>
            </a:extLst>
          </p:cNvPr>
          <p:cNvSpPr>
            <a:spLocks noGrp="1"/>
          </p:cNvSpPr>
          <p:nvPr>
            <p:ph type="title"/>
          </p:nvPr>
        </p:nvSpPr>
        <p:spPr>
          <a:xfrm>
            <a:off x="714650" y="503209"/>
            <a:ext cx="3360952" cy="576000"/>
          </a:xfrm>
        </p:spPr>
        <p:txBody>
          <a:bodyPr/>
          <a:lstStyle/>
          <a:p>
            <a:r>
              <a:rPr lang="tr-TR" b="1" dirty="0">
                <a:latin typeface="Barlow Semi Condensed" panose="00000506000000000000" pitchFamily="2" charset="-94"/>
              </a:rPr>
              <a:t>VLC Avantajları</a:t>
            </a:r>
          </a:p>
        </p:txBody>
      </p:sp>
      <p:sp>
        <p:nvSpPr>
          <p:cNvPr id="5" name="Metin kutusu 4">
            <a:extLst>
              <a:ext uri="{FF2B5EF4-FFF2-40B4-BE49-F238E27FC236}">
                <a16:creationId xmlns:a16="http://schemas.microsoft.com/office/drawing/2014/main" id="{622B0F65-FFB2-44F7-82BC-41BB0A98978C}"/>
              </a:ext>
            </a:extLst>
          </p:cNvPr>
          <p:cNvSpPr txBox="1"/>
          <p:nvPr/>
        </p:nvSpPr>
        <p:spPr>
          <a:xfrm>
            <a:off x="850664" y="1621516"/>
            <a:ext cx="4755875" cy="369332"/>
          </a:xfrm>
          <a:prstGeom prst="rect">
            <a:avLst/>
          </a:prstGeom>
          <a:noFill/>
        </p:spPr>
        <p:txBody>
          <a:bodyPr wrap="square">
            <a:spAutoFit/>
          </a:bodyPr>
          <a:lstStyle/>
          <a:p>
            <a:r>
              <a:rPr lang="tr-TR" sz="1800" dirty="0">
                <a:solidFill>
                  <a:schemeClr val="tx1">
                    <a:lumMod val="60000"/>
                    <a:lumOff val="40000"/>
                  </a:schemeClr>
                </a:solidFill>
                <a:latin typeface="Barlow Semi Condensed" panose="00000506000000000000" pitchFamily="2" charset="-94"/>
              </a:rPr>
              <a:t>Enerji Verimliliği: </a:t>
            </a:r>
          </a:p>
        </p:txBody>
      </p:sp>
      <p:pic>
        <p:nvPicPr>
          <p:cNvPr id="2050" name="Picture 2" descr="Revising the Energy Efficiency Directive: Fit for 55 package [EU  Legislation in Progress] | Epthinktank | European Parliament">
            <a:extLst>
              <a:ext uri="{FF2B5EF4-FFF2-40B4-BE49-F238E27FC236}">
                <a16:creationId xmlns:a16="http://schemas.microsoft.com/office/drawing/2014/main" id="{33B775D4-08DA-48BE-BD07-73B7973C42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3234" y="3026951"/>
            <a:ext cx="2800350" cy="1628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98742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Yer Tutucusu 2">
            <a:extLst>
              <a:ext uri="{FF2B5EF4-FFF2-40B4-BE49-F238E27FC236}">
                <a16:creationId xmlns:a16="http://schemas.microsoft.com/office/drawing/2014/main" id="{DDBC5C47-7D3F-4476-BC99-664EB7E80760}"/>
              </a:ext>
            </a:extLst>
          </p:cNvPr>
          <p:cNvSpPr>
            <a:spLocks noGrp="1"/>
          </p:cNvSpPr>
          <p:nvPr>
            <p:ph type="body" idx="1"/>
          </p:nvPr>
        </p:nvSpPr>
        <p:spPr>
          <a:xfrm>
            <a:off x="1782078" y="1288169"/>
            <a:ext cx="6638071" cy="2752733"/>
          </a:xfrm>
        </p:spPr>
        <p:txBody>
          <a:bodyPr/>
          <a:lstStyle/>
          <a:p>
            <a:pPr marL="152400" indent="0">
              <a:buNone/>
            </a:pPr>
            <a:r>
              <a:rPr lang="tr-TR" sz="1600" dirty="0">
                <a:solidFill>
                  <a:schemeClr val="tx1"/>
                </a:solidFill>
              </a:rPr>
              <a:t>Görünür ışık, nesnelerin ve duvarların çoğuna nüfuz edemez. Bu sayede alıcı ve verici arasındaki kablosuz bağlantılar gizli tutulabilir. Bu da dahili bir kablosuz iletişim güvenliğinin sağlandığı anlamına gelmektedir.</a:t>
            </a:r>
          </a:p>
        </p:txBody>
      </p:sp>
      <p:sp>
        <p:nvSpPr>
          <p:cNvPr id="4" name="Başlık 1">
            <a:extLst>
              <a:ext uri="{FF2B5EF4-FFF2-40B4-BE49-F238E27FC236}">
                <a16:creationId xmlns:a16="http://schemas.microsoft.com/office/drawing/2014/main" id="{A07F95C6-6919-44FC-9E10-95BD28F34D61}"/>
              </a:ext>
            </a:extLst>
          </p:cNvPr>
          <p:cNvSpPr>
            <a:spLocks noGrp="1"/>
          </p:cNvSpPr>
          <p:nvPr>
            <p:ph type="title"/>
          </p:nvPr>
        </p:nvSpPr>
        <p:spPr>
          <a:xfrm>
            <a:off x="714650" y="503209"/>
            <a:ext cx="3360952" cy="576000"/>
          </a:xfrm>
        </p:spPr>
        <p:txBody>
          <a:bodyPr/>
          <a:lstStyle/>
          <a:p>
            <a:r>
              <a:rPr lang="tr-TR" b="1" dirty="0">
                <a:latin typeface="Barlow Semi Condensed" panose="00000506000000000000" pitchFamily="2" charset="-94"/>
              </a:rPr>
              <a:t>VLC Avantajları</a:t>
            </a:r>
          </a:p>
        </p:txBody>
      </p:sp>
      <p:sp>
        <p:nvSpPr>
          <p:cNvPr id="5" name="Metin kutusu 4">
            <a:extLst>
              <a:ext uri="{FF2B5EF4-FFF2-40B4-BE49-F238E27FC236}">
                <a16:creationId xmlns:a16="http://schemas.microsoft.com/office/drawing/2014/main" id="{622B0F65-FFB2-44F7-82BC-41BB0A98978C}"/>
              </a:ext>
            </a:extLst>
          </p:cNvPr>
          <p:cNvSpPr txBox="1"/>
          <p:nvPr/>
        </p:nvSpPr>
        <p:spPr>
          <a:xfrm>
            <a:off x="850664" y="1621516"/>
            <a:ext cx="4755875" cy="369332"/>
          </a:xfrm>
          <a:prstGeom prst="rect">
            <a:avLst/>
          </a:prstGeom>
          <a:noFill/>
        </p:spPr>
        <p:txBody>
          <a:bodyPr wrap="square">
            <a:spAutoFit/>
          </a:bodyPr>
          <a:lstStyle/>
          <a:p>
            <a:r>
              <a:rPr lang="tr-TR" sz="1800" dirty="0">
                <a:solidFill>
                  <a:schemeClr val="tx1">
                    <a:lumMod val="60000"/>
                    <a:lumOff val="40000"/>
                  </a:schemeClr>
                </a:solidFill>
                <a:latin typeface="Barlow Semi Condensed" panose="00000506000000000000" pitchFamily="2" charset="-94"/>
              </a:rPr>
              <a:t>İletişim Güvenliği: </a:t>
            </a:r>
          </a:p>
        </p:txBody>
      </p:sp>
      <p:pic>
        <p:nvPicPr>
          <p:cNvPr id="8" name="Resim 7">
            <a:extLst>
              <a:ext uri="{FF2B5EF4-FFF2-40B4-BE49-F238E27FC236}">
                <a16:creationId xmlns:a16="http://schemas.microsoft.com/office/drawing/2014/main" id="{BD9E7AAA-F2B1-4A2F-9932-1C7458B15E60}"/>
              </a:ext>
            </a:extLst>
          </p:cNvPr>
          <p:cNvPicPr>
            <a:picLocks noChangeAspect="1"/>
          </p:cNvPicPr>
          <p:nvPr/>
        </p:nvPicPr>
        <p:blipFill rotWithShape="1">
          <a:blip r:embed="rId2"/>
          <a:srcRect r="86475"/>
          <a:stretch/>
        </p:blipFill>
        <p:spPr>
          <a:xfrm>
            <a:off x="815862" y="2199808"/>
            <a:ext cx="966216" cy="1038225"/>
          </a:xfrm>
          <a:prstGeom prst="rect">
            <a:avLst/>
          </a:prstGeom>
        </p:spPr>
      </p:pic>
    </p:spTree>
    <p:extLst>
      <p:ext uri="{BB962C8B-B14F-4D97-AF65-F5344CB8AC3E}">
        <p14:creationId xmlns:p14="http://schemas.microsoft.com/office/powerpoint/2010/main" val="9624350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23"/>
        <p:cNvGrpSpPr/>
        <p:nvPr/>
      </p:nvGrpSpPr>
      <p:grpSpPr>
        <a:xfrm>
          <a:off x="0" y="0"/>
          <a:ext cx="0" cy="0"/>
          <a:chOff x="0" y="0"/>
          <a:chExt cx="0" cy="0"/>
        </a:xfrm>
      </p:grpSpPr>
      <p:sp>
        <p:nvSpPr>
          <p:cNvPr id="2224" name="Google Shape;2224;p41"/>
          <p:cNvSpPr txBox="1">
            <a:spLocks noGrp="1"/>
          </p:cNvSpPr>
          <p:nvPr>
            <p:ph type="title"/>
          </p:nvPr>
        </p:nvSpPr>
        <p:spPr>
          <a:xfrm>
            <a:off x="1346190" y="601013"/>
            <a:ext cx="6006300" cy="59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tr-TR" b="1" dirty="0" err="1">
                <a:latin typeface="Barlow Semi Condensed" panose="00000506000000000000" pitchFamily="2" charset="-94"/>
              </a:rPr>
              <a:t>VLC’nin</a:t>
            </a:r>
            <a:r>
              <a:rPr lang="tr-TR" b="1" dirty="0">
                <a:latin typeface="Barlow Semi Condensed" panose="00000506000000000000" pitchFamily="2" charset="-94"/>
              </a:rPr>
              <a:t> kullanım alanları</a:t>
            </a:r>
            <a:endParaRPr b="1" dirty="0">
              <a:latin typeface="Barlow Semi Condensed" panose="00000506000000000000" pitchFamily="2" charset="-94"/>
            </a:endParaRPr>
          </a:p>
        </p:txBody>
      </p:sp>
      <p:sp>
        <p:nvSpPr>
          <p:cNvPr id="13" name="Metin kutusu 12">
            <a:extLst>
              <a:ext uri="{FF2B5EF4-FFF2-40B4-BE49-F238E27FC236}">
                <a16:creationId xmlns:a16="http://schemas.microsoft.com/office/drawing/2014/main" id="{14C8745B-46DA-4A72-9DA2-A4C2E547460C}"/>
              </a:ext>
            </a:extLst>
          </p:cNvPr>
          <p:cNvSpPr txBox="1"/>
          <p:nvPr/>
        </p:nvSpPr>
        <p:spPr>
          <a:xfrm>
            <a:off x="1067911" y="1647648"/>
            <a:ext cx="6347405" cy="553998"/>
          </a:xfrm>
          <a:prstGeom prst="rect">
            <a:avLst/>
          </a:prstGeom>
          <a:noFill/>
        </p:spPr>
        <p:txBody>
          <a:bodyPr wrap="square">
            <a:spAutoFit/>
          </a:bodyPr>
          <a:lstStyle/>
          <a:p>
            <a:r>
              <a:rPr lang="tr-TR" dirty="0">
                <a:latin typeface="Barlow Semi Condensed" panose="00000506000000000000" pitchFamily="2" charset="-94"/>
              </a:rPr>
              <a:t>Veri </a:t>
            </a:r>
            <a:r>
              <a:rPr lang="tr-TR" sz="1600" dirty="0">
                <a:latin typeface="Barlow Semi Condensed" panose="00000506000000000000" pitchFamily="2" charset="-94"/>
              </a:rPr>
              <a:t>iletişiminin</a:t>
            </a:r>
            <a:r>
              <a:rPr lang="tr-TR" dirty="0">
                <a:latin typeface="Barlow Semi Condensed" panose="00000506000000000000" pitchFamily="2" charset="-94"/>
              </a:rPr>
              <a:t> en hızlı yolu olan VLC, akıllı aydınlatmalarda, altyapı ve ulaşım teknolojilerinde, sağlık sektöründe, havacılıkta ve benzeri pek çok alanda kullanılmaktadır.</a:t>
            </a:r>
          </a:p>
        </p:txBody>
      </p:sp>
      <p:sp>
        <p:nvSpPr>
          <p:cNvPr id="19" name="Metin kutusu 18">
            <a:extLst>
              <a:ext uri="{FF2B5EF4-FFF2-40B4-BE49-F238E27FC236}">
                <a16:creationId xmlns:a16="http://schemas.microsoft.com/office/drawing/2014/main" id="{C9AEF7FA-CCA1-4BE9-B147-C1D6BFDDDC27}"/>
              </a:ext>
            </a:extLst>
          </p:cNvPr>
          <p:cNvSpPr txBox="1"/>
          <p:nvPr/>
        </p:nvSpPr>
        <p:spPr>
          <a:xfrm>
            <a:off x="1067912" y="2313110"/>
            <a:ext cx="6347404" cy="1631216"/>
          </a:xfrm>
          <a:prstGeom prst="rect">
            <a:avLst/>
          </a:prstGeom>
          <a:noFill/>
        </p:spPr>
        <p:txBody>
          <a:bodyPr wrap="square">
            <a:spAutoFit/>
          </a:bodyPr>
          <a:lstStyle/>
          <a:p>
            <a:pPr algn="just">
              <a:lnSpc>
                <a:spcPts val="1500"/>
              </a:lnSpc>
              <a:spcAft>
                <a:spcPts val="1500"/>
              </a:spcAft>
            </a:pPr>
            <a:r>
              <a:rPr lang="tr-TR" sz="1400" dirty="0">
                <a:solidFill>
                  <a:srgbClr val="000000"/>
                </a:solidFill>
                <a:effectLst/>
                <a:latin typeface="Barlow Semi Condensed" panose="00000506000000000000" pitchFamily="2" charset="-94"/>
                <a:ea typeface="Times New Roman" panose="02020603050405020304" pitchFamily="18" charset="0"/>
                <a:cs typeface="Helvetica" panose="020B0604020202020204" pitchFamily="34" charset="0"/>
              </a:rPr>
              <a:t>Örneğin, ofisinde veya evinde masada çalışan birisi için masaüstü LED lambası kişiye özel bir “hot spot” olarak görev yapabilir. Benzer şekilde bir toplantı masasının etrafındaki insanlar için tavanda yer alan birden çok LED lamba kablosuz erişim imkanı sağlayabilir. </a:t>
            </a:r>
            <a:r>
              <a:rPr lang="tr-TR" dirty="0">
                <a:solidFill>
                  <a:srgbClr val="000000"/>
                </a:solidFill>
                <a:effectLst/>
                <a:latin typeface="Barlow Semi Condensed" panose="00000506000000000000" pitchFamily="2" charset="-94"/>
                <a:ea typeface="Times New Roman" panose="02020603050405020304" pitchFamily="18" charset="0"/>
                <a:cs typeface="Helvetica" panose="020B0604020202020204" pitchFamily="34" charset="0"/>
              </a:rPr>
              <a:t>Özellikle</a:t>
            </a:r>
            <a:r>
              <a:rPr lang="tr-TR" sz="1400" dirty="0">
                <a:solidFill>
                  <a:srgbClr val="000000"/>
                </a:solidFill>
                <a:effectLst/>
                <a:latin typeface="Barlow Semi Condensed" panose="00000506000000000000" pitchFamily="2" charset="-94"/>
                <a:ea typeface="Times New Roman" panose="02020603050405020304" pitchFamily="18" charset="0"/>
                <a:cs typeface="Helvetica" panose="020B0604020202020204" pitchFamily="34" charset="0"/>
              </a:rPr>
              <a:t> kalabalık ortamlarda (örneğin alışveriş merkezi, konferans salonu, spor salonu, havaalanı </a:t>
            </a:r>
            <a:r>
              <a:rPr lang="tr-TR" sz="1400" dirty="0" err="1">
                <a:solidFill>
                  <a:srgbClr val="000000"/>
                </a:solidFill>
                <a:effectLst/>
                <a:latin typeface="Barlow Semi Condensed" panose="00000506000000000000" pitchFamily="2" charset="-94"/>
                <a:ea typeface="Times New Roman" panose="02020603050405020304" pitchFamily="18" charset="0"/>
                <a:cs typeface="Helvetica" panose="020B0604020202020204" pitchFamily="34" charset="0"/>
              </a:rPr>
              <a:t>vb</a:t>
            </a:r>
            <a:r>
              <a:rPr lang="tr-TR" sz="1400" dirty="0">
                <a:solidFill>
                  <a:srgbClr val="000000"/>
                </a:solidFill>
                <a:effectLst/>
                <a:latin typeface="Barlow Semi Condensed" panose="00000506000000000000" pitchFamily="2" charset="-94"/>
                <a:ea typeface="Times New Roman" panose="02020603050405020304" pitchFamily="18" charset="0"/>
                <a:cs typeface="Helvetica" panose="020B0604020202020204" pitchFamily="34" charset="0"/>
              </a:rPr>
              <a:t>) </a:t>
            </a:r>
            <a:r>
              <a:rPr lang="tr-TR" sz="1400" dirty="0" err="1">
                <a:solidFill>
                  <a:srgbClr val="000000"/>
                </a:solidFill>
                <a:effectLst/>
                <a:latin typeface="Barlow Semi Condensed" panose="00000506000000000000" pitchFamily="2" charset="-94"/>
                <a:ea typeface="Times New Roman" panose="02020603050405020304" pitchFamily="18" charset="0"/>
                <a:cs typeface="Helvetica" panose="020B0604020202020204" pitchFamily="34" charset="0"/>
              </a:rPr>
              <a:t>WiFi</a:t>
            </a:r>
            <a:r>
              <a:rPr lang="tr-TR" sz="1400" dirty="0">
                <a:solidFill>
                  <a:srgbClr val="000000"/>
                </a:solidFill>
                <a:effectLst/>
                <a:latin typeface="Barlow Semi Condensed" panose="00000506000000000000" pitchFamily="2" charset="-94"/>
                <a:ea typeface="Times New Roman" panose="02020603050405020304" pitchFamily="18" charset="0"/>
                <a:cs typeface="Helvetica" panose="020B0604020202020204" pitchFamily="34" charset="0"/>
              </a:rPr>
              <a:t> ve hücresel sistemlerin sınırlı bant genişlikleri ve az sayıdaki erişim noktası/baz istasyonu nedeni ile çok sayıda kullanıcıdan gelen talepleri karşılamakta zorluk yaşadığı bilinmektedir. Bu tür </a:t>
            </a:r>
            <a:r>
              <a:rPr lang="tr-TR" sz="1400" b="1" dirty="0">
                <a:solidFill>
                  <a:srgbClr val="000000"/>
                </a:solidFill>
                <a:effectLst/>
                <a:latin typeface="Barlow Semi Condensed" panose="00000506000000000000" pitchFamily="2" charset="-94"/>
                <a:ea typeface="Times New Roman" panose="02020603050405020304" pitchFamily="18" charset="0"/>
                <a:cs typeface="Helvetica" panose="020B0604020202020204" pitchFamily="34" charset="0"/>
              </a:rPr>
              <a:t>kullanıcı-yoğun</a:t>
            </a:r>
            <a:r>
              <a:rPr lang="tr-TR" sz="1400" dirty="0">
                <a:solidFill>
                  <a:srgbClr val="000000"/>
                </a:solidFill>
                <a:effectLst/>
                <a:latin typeface="Barlow Semi Condensed" panose="00000506000000000000" pitchFamily="2" charset="-94"/>
                <a:ea typeface="Times New Roman" panose="02020603050405020304" pitchFamily="18" charset="0"/>
                <a:cs typeface="Helvetica" panose="020B0604020202020204" pitchFamily="34" charset="0"/>
              </a:rPr>
              <a:t> ortamlarda da VLC sistemleri ortamdaki her LED lambayı “hot spot” olarak kullanarak kesintisiz iletim sağlayabilir.</a:t>
            </a:r>
            <a:endParaRPr lang="tr-TR" sz="1400" dirty="0">
              <a:effectLst/>
              <a:latin typeface="Barlow Semi Condensed" panose="00000506000000000000" pitchFamily="2" charset="-94"/>
              <a:ea typeface="Calibri" panose="020F0502020204030204" pitchFamily="34" charset="0"/>
              <a:cs typeface="Times New Roman" panose="02020603050405020304" pitchFamily="18" charset="0"/>
            </a:endParaRPr>
          </a:p>
        </p:txBody>
      </p:sp>
      <p:pic>
        <p:nvPicPr>
          <p:cNvPr id="1030" name="Picture 6" descr="Visible light as a communication medium between different wireless... |  Download Scientific Diagram">
            <a:extLst>
              <a:ext uri="{FF2B5EF4-FFF2-40B4-BE49-F238E27FC236}">
                <a16:creationId xmlns:a16="http://schemas.microsoft.com/office/drawing/2014/main" id="{7370432C-D7CE-4AD4-86DC-7C77CE3893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5316" y="3193385"/>
            <a:ext cx="1583466" cy="15018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10963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23"/>
        <p:cNvGrpSpPr/>
        <p:nvPr/>
      </p:nvGrpSpPr>
      <p:grpSpPr>
        <a:xfrm>
          <a:off x="0" y="0"/>
          <a:ext cx="0" cy="0"/>
          <a:chOff x="0" y="0"/>
          <a:chExt cx="0" cy="0"/>
        </a:xfrm>
      </p:grpSpPr>
      <p:sp>
        <p:nvSpPr>
          <p:cNvPr id="19" name="Metin kutusu 18">
            <a:extLst>
              <a:ext uri="{FF2B5EF4-FFF2-40B4-BE49-F238E27FC236}">
                <a16:creationId xmlns:a16="http://schemas.microsoft.com/office/drawing/2014/main" id="{C9AEF7FA-CCA1-4BE9-B147-C1D6BFDDDC27}"/>
              </a:ext>
            </a:extLst>
          </p:cNvPr>
          <p:cNvSpPr txBox="1"/>
          <p:nvPr/>
        </p:nvSpPr>
        <p:spPr>
          <a:xfrm>
            <a:off x="1138575" y="1516772"/>
            <a:ext cx="6347404" cy="1246495"/>
          </a:xfrm>
          <a:prstGeom prst="rect">
            <a:avLst/>
          </a:prstGeom>
          <a:noFill/>
        </p:spPr>
        <p:txBody>
          <a:bodyPr wrap="square">
            <a:spAutoFit/>
          </a:bodyPr>
          <a:lstStyle/>
          <a:p>
            <a:pPr algn="just">
              <a:lnSpc>
                <a:spcPts val="1500"/>
              </a:lnSpc>
              <a:spcAft>
                <a:spcPts val="1500"/>
              </a:spcAft>
            </a:pPr>
            <a:r>
              <a:rPr lang="tr-TR" dirty="0">
                <a:solidFill>
                  <a:srgbClr val="000000"/>
                </a:solidFill>
                <a:effectLst/>
                <a:latin typeface="Barlow Semi Condensed" panose="00000506000000000000" pitchFamily="2" charset="-94"/>
                <a:ea typeface="Times New Roman" panose="02020603050405020304" pitchFamily="18" charset="0"/>
                <a:cs typeface="Helvetica" panose="020B0604020202020204" pitchFamily="34" charset="0"/>
              </a:rPr>
              <a:t> İç mekanların yanı sıra </a:t>
            </a:r>
            <a:r>
              <a:rPr lang="tr-TR" dirty="0" err="1">
                <a:solidFill>
                  <a:srgbClr val="000000"/>
                </a:solidFill>
                <a:effectLst/>
                <a:latin typeface="Barlow Semi Condensed" panose="00000506000000000000" pitchFamily="2" charset="-94"/>
                <a:ea typeface="Times New Roman" panose="02020603050405020304" pitchFamily="18" charset="0"/>
                <a:cs typeface="Helvetica" panose="020B0604020202020204" pitchFamily="34" charset="0"/>
              </a:rPr>
              <a:t>LEDler</a:t>
            </a:r>
            <a:r>
              <a:rPr lang="tr-TR" dirty="0">
                <a:solidFill>
                  <a:srgbClr val="000000"/>
                </a:solidFill>
                <a:effectLst/>
                <a:latin typeface="Barlow Semi Condensed" panose="00000506000000000000" pitchFamily="2" charset="-94"/>
                <a:ea typeface="Times New Roman" panose="02020603050405020304" pitchFamily="18" charset="0"/>
                <a:cs typeface="Helvetica" panose="020B0604020202020204" pitchFamily="34" charset="0"/>
              </a:rPr>
              <a:t> giderek artan şekilde sokak lambaları, trafik ışıkları, araç ön/arka farlarında kullanılmaya başlanmıştır. Bu bağlamda VLC, son yıllarda üzerinde yoğun çalışmalar sürdürülen </a:t>
            </a:r>
            <a:r>
              <a:rPr lang="tr-TR" b="1" dirty="0">
                <a:solidFill>
                  <a:srgbClr val="000000"/>
                </a:solidFill>
                <a:effectLst/>
                <a:latin typeface="Barlow Semi Condensed" panose="00000506000000000000" pitchFamily="2" charset="-94"/>
                <a:ea typeface="Times New Roman" panose="02020603050405020304" pitchFamily="18" charset="0"/>
                <a:cs typeface="Helvetica" panose="020B0604020202020204" pitchFamily="34" charset="0"/>
              </a:rPr>
              <a:t>Akıllı Ulaşım Sistemleri </a:t>
            </a:r>
            <a:r>
              <a:rPr lang="tr-TR" dirty="0">
                <a:solidFill>
                  <a:srgbClr val="000000"/>
                </a:solidFill>
                <a:effectLst/>
                <a:latin typeface="Barlow Semi Condensed" panose="00000506000000000000" pitchFamily="2" charset="-94"/>
                <a:ea typeface="Times New Roman" panose="02020603050405020304" pitchFamily="18" charset="0"/>
                <a:cs typeface="Helvetica" panose="020B0604020202020204" pitchFamily="34" charset="0"/>
              </a:rPr>
              <a:t>(</a:t>
            </a:r>
            <a:r>
              <a:rPr lang="tr-TR" dirty="0" err="1">
                <a:solidFill>
                  <a:srgbClr val="000000"/>
                </a:solidFill>
                <a:effectLst/>
                <a:latin typeface="Barlow Semi Condensed" panose="00000506000000000000" pitchFamily="2" charset="-94"/>
                <a:ea typeface="Times New Roman" panose="02020603050405020304" pitchFamily="18" charset="0"/>
                <a:cs typeface="Helvetica" panose="020B0604020202020204" pitchFamily="34" charset="0"/>
              </a:rPr>
              <a:t>Intelligent</a:t>
            </a:r>
            <a:r>
              <a:rPr lang="tr-TR" dirty="0">
                <a:solidFill>
                  <a:srgbClr val="000000"/>
                </a:solidFill>
                <a:effectLst/>
                <a:latin typeface="Barlow Semi Condensed" panose="00000506000000000000" pitchFamily="2" charset="-94"/>
                <a:ea typeface="Times New Roman" panose="02020603050405020304" pitchFamily="18" charset="0"/>
                <a:cs typeface="Helvetica" panose="020B0604020202020204" pitchFamily="34" charset="0"/>
              </a:rPr>
              <a:t> </a:t>
            </a:r>
            <a:r>
              <a:rPr lang="tr-TR" dirty="0" err="1">
                <a:solidFill>
                  <a:srgbClr val="000000"/>
                </a:solidFill>
                <a:effectLst/>
                <a:latin typeface="Barlow Semi Condensed" panose="00000506000000000000" pitchFamily="2" charset="-94"/>
                <a:ea typeface="Times New Roman" panose="02020603050405020304" pitchFamily="18" charset="0"/>
                <a:cs typeface="Helvetica" panose="020B0604020202020204" pitchFamily="34" charset="0"/>
              </a:rPr>
              <a:t>Transportation</a:t>
            </a:r>
            <a:r>
              <a:rPr lang="tr-TR" dirty="0">
                <a:solidFill>
                  <a:srgbClr val="000000"/>
                </a:solidFill>
                <a:effectLst/>
                <a:latin typeface="Barlow Semi Condensed" panose="00000506000000000000" pitchFamily="2" charset="-94"/>
                <a:ea typeface="Times New Roman" panose="02020603050405020304" pitchFamily="18" charset="0"/>
                <a:cs typeface="Helvetica" panose="020B0604020202020204" pitchFamily="34" charset="0"/>
              </a:rPr>
              <a:t> </a:t>
            </a:r>
            <a:r>
              <a:rPr lang="tr-TR" dirty="0" err="1">
                <a:solidFill>
                  <a:srgbClr val="000000"/>
                </a:solidFill>
                <a:effectLst/>
                <a:latin typeface="Barlow Semi Condensed" panose="00000506000000000000" pitchFamily="2" charset="-94"/>
                <a:ea typeface="Times New Roman" panose="02020603050405020304" pitchFamily="18" charset="0"/>
                <a:cs typeface="Helvetica" panose="020B0604020202020204" pitchFamily="34" charset="0"/>
              </a:rPr>
              <a:t>Systems</a:t>
            </a:r>
            <a:r>
              <a:rPr lang="tr-TR" dirty="0">
                <a:solidFill>
                  <a:srgbClr val="000000"/>
                </a:solidFill>
                <a:effectLst/>
                <a:latin typeface="Barlow Semi Condensed" panose="00000506000000000000" pitchFamily="2" charset="-94"/>
                <a:ea typeface="Times New Roman" panose="02020603050405020304" pitchFamily="18" charset="0"/>
                <a:cs typeface="Helvetica" panose="020B0604020202020204" pitchFamily="34" charset="0"/>
              </a:rPr>
              <a:t>, ITS) için de önemli bir kablosuz erişim teknoloji adayı olarak öngörülmektedir. ITS kapsamında yol ve trafik bilgileri gerçek zamanlı olarak elde edilip son kullanıcılara aktarılır.</a:t>
            </a:r>
            <a:endParaRPr lang="tr-TR" dirty="0">
              <a:effectLst/>
              <a:latin typeface="Barlow Semi Condensed" panose="00000506000000000000" pitchFamily="2" charset="-94"/>
              <a:ea typeface="Calibri" panose="020F0502020204030204" pitchFamily="34" charset="0"/>
              <a:cs typeface="Times New Roman" panose="02020603050405020304" pitchFamily="18" charset="0"/>
            </a:endParaRPr>
          </a:p>
        </p:txBody>
      </p:sp>
      <p:pic>
        <p:nvPicPr>
          <p:cNvPr id="3074" name="Picture 2">
            <a:extLst>
              <a:ext uri="{FF2B5EF4-FFF2-40B4-BE49-F238E27FC236}">
                <a16:creationId xmlns:a16="http://schemas.microsoft.com/office/drawing/2014/main" id="{21D4EFD5-CD27-49F1-9078-E5185F95EE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8187" y="2623060"/>
            <a:ext cx="2995717" cy="2246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84488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23"/>
        <p:cNvGrpSpPr/>
        <p:nvPr/>
      </p:nvGrpSpPr>
      <p:grpSpPr>
        <a:xfrm>
          <a:off x="0" y="0"/>
          <a:ext cx="0" cy="0"/>
          <a:chOff x="0" y="0"/>
          <a:chExt cx="0" cy="0"/>
        </a:xfrm>
      </p:grpSpPr>
      <p:sp>
        <p:nvSpPr>
          <p:cNvPr id="19" name="Metin kutusu 18">
            <a:extLst>
              <a:ext uri="{FF2B5EF4-FFF2-40B4-BE49-F238E27FC236}">
                <a16:creationId xmlns:a16="http://schemas.microsoft.com/office/drawing/2014/main" id="{C9AEF7FA-CCA1-4BE9-B147-C1D6BFDDDC27}"/>
              </a:ext>
            </a:extLst>
          </p:cNvPr>
          <p:cNvSpPr txBox="1"/>
          <p:nvPr/>
        </p:nvSpPr>
        <p:spPr>
          <a:xfrm>
            <a:off x="1138575" y="1516772"/>
            <a:ext cx="6403556" cy="669414"/>
          </a:xfrm>
          <a:prstGeom prst="rect">
            <a:avLst/>
          </a:prstGeom>
          <a:noFill/>
        </p:spPr>
        <p:txBody>
          <a:bodyPr wrap="square">
            <a:spAutoFit/>
          </a:bodyPr>
          <a:lstStyle/>
          <a:p>
            <a:pPr algn="just">
              <a:lnSpc>
                <a:spcPts val="1500"/>
              </a:lnSpc>
              <a:spcAft>
                <a:spcPts val="1500"/>
              </a:spcAft>
            </a:pPr>
            <a:r>
              <a:rPr lang="tr-TR" sz="1600" dirty="0" err="1">
                <a:solidFill>
                  <a:srgbClr val="000000"/>
                </a:solidFill>
                <a:effectLst/>
                <a:latin typeface="Barlow Semi Condensed" panose="00000506000000000000" pitchFamily="2" charset="-94"/>
                <a:ea typeface="Times New Roman" panose="02020603050405020304" pitchFamily="18" charset="0"/>
                <a:cs typeface="Helvetica" panose="020B0604020202020204" pitchFamily="34" charset="0"/>
              </a:rPr>
              <a:t>VLC'yi</a:t>
            </a:r>
            <a:r>
              <a:rPr lang="tr-TR" sz="1600" dirty="0">
                <a:solidFill>
                  <a:srgbClr val="000000"/>
                </a:solidFill>
                <a:effectLst/>
                <a:latin typeface="Barlow Semi Condensed" panose="00000506000000000000" pitchFamily="2" charset="-94"/>
                <a:ea typeface="Times New Roman" panose="02020603050405020304" pitchFamily="18" charset="0"/>
                <a:cs typeface="Helvetica" panose="020B0604020202020204" pitchFamily="34" charset="0"/>
              </a:rPr>
              <a:t> hastanelerde ve sağlık hizmetlerinde kullanmanın avantajları vardır. Cep telefonları ve </a:t>
            </a:r>
            <a:r>
              <a:rPr lang="tr-TR" sz="1600" dirty="0" err="1">
                <a:solidFill>
                  <a:srgbClr val="000000"/>
                </a:solidFill>
                <a:effectLst/>
                <a:latin typeface="Barlow Semi Condensed" panose="00000506000000000000" pitchFamily="2" charset="-94"/>
                <a:ea typeface="Times New Roman" panose="02020603050405020304" pitchFamily="18" charset="0"/>
                <a:cs typeface="Helvetica" panose="020B0604020202020204" pitchFamily="34" charset="0"/>
              </a:rPr>
              <a:t>Wi</a:t>
            </a:r>
            <a:r>
              <a:rPr lang="tr-TR" sz="1600" dirty="0">
                <a:solidFill>
                  <a:srgbClr val="000000"/>
                </a:solidFill>
                <a:effectLst/>
                <a:latin typeface="Barlow Semi Condensed" panose="00000506000000000000" pitchFamily="2" charset="-94"/>
                <a:ea typeface="Times New Roman" panose="02020603050405020304" pitchFamily="18" charset="0"/>
                <a:cs typeface="Helvetica" panose="020B0604020202020204" pitchFamily="34" charset="0"/>
              </a:rPr>
              <a:t>-fi, hastanelerin belirli bölümlerinde, özellikle MRI tarayıcılarının çevresinde ve ameliyathanelerde istenmeyen bir durumdur.</a:t>
            </a:r>
            <a:endParaRPr lang="tr-TR" sz="1600" dirty="0">
              <a:effectLst/>
              <a:latin typeface="Barlow Semi Condensed" panose="00000506000000000000" pitchFamily="2" charset="-94"/>
              <a:ea typeface="Calibri" panose="020F0502020204030204" pitchFamily="34" charset="0"/>
              <a:cs typeface="Times New Roman" panose="02020603050405020304" pitchFamily="18" charset="0"/>
            </a:endParaRPr>
          </a:p>
        </p:txBody>
      </p:sp>
      <p:pic>
        <p:nvPicPr>
          <p:cNvPr id="4102" name="Picture 6" descr="A Novel Approach to Using Energy-Efficient LED-Based Visible Light  Communication in Hospitals | SpringerLink">
            <a:extLst>
              <a:ext uri="{FF2B5EF4-FFF2-40B4-BE49-F238E27FC236}">
                <a16:creationId xmlns:a16="http://schemas.microsoft.com/office/drawing/2014/main" id="{8056519A-01DD-4AE9-8869-CACE81BE57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0726" y="2472676"/>
            <a:ext cx="4316170" cy="2132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8528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24"/>
        <p:cNvGrpSpPr/>
        <p:nvPr/>
      </p:nvGrpSpPr>
      <p:grpSpPr>
        <a:xfrm>
          <a:off x="0" y="0"/>
          <a:ext cx="0" cy="0"/>
          <a:chOff x="0" y="0"/>
          <a:chExt cx="0" cy="0"/>
        </a:xfrm>
      </p:grpSpPr>
      <p:sp>
        <p:nvSpPr>
          <p:cNvPr id="3625" name="Google Shape;3625;p64"/>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tr-TR" b="1" dirty="0">
                <a:latin typeface="Barlow Semi Condensed" panose="00000506000000000000" pitchFamily="2" charset="-94"/>
              </a:rPr>
              <a:t>İÇERİK</a:t>
            </a:r>
            <a:endParaRPr b="1" dirty="0">
              <a:latin typeface="Barlow Semi Condensed" panose="00000506000000000000" pitchFamily="2" charset="-94"/>
            </a:endParaRPr>
          </a:p>
        </p:txBody>
      </p:sp>
      <p:grpSp>
        <p:nvGrpSpPr>
          <p:cNvPr id="1324" name="Google Shape;2107;p37">
            <a:extLst>
              <a:ext uri="{FF2B5EF4-FFF2-40B4-BE49-F238E27FC236}">
                <a16:creationId xmlns:a16="http://schemas.microsoft.com/office/drawing/2014/main" id="{6774ED8A-E342-4ACA-9EEC-C771431C7D68}"/>
              </a:ext>
            </a:extLst>
          </p:cNvPr>
          <p:cNvGrpSpPr/>
          <p:nvPr/>
        </p:nvGrpSpPr>
        <p:grpSpPr>
          <a:xfrm>
            <a:off x="1512706" y="1078354"/>
            <a:ext cx="635100" cy="635100"/>
            <a:chOff x="917231" y="750460"/>
            <a:chExt cx="635100" cy="635100"/>
          </a:xfrm>
        </p:grpSpPr>
        <p:sp>
          <p:nvSpPr>
            <p:cNvPr id="1329" name="Google Shape;2108;p37">
              <a:extLst>
                <a:ext uri="{FF2B5EF4-FFF2-40B4-BE49-F238E27FC236}">
                  <a16:creationId xmlns:a16="http://schemas.microsoft.com/office/drawing/2014/main" id="{17AFC834-8328-43F3-8E92-9CA802F07DC7}"/>
                </a:ext>
              </a:extLst>
            </p:cNvPr>
            <p:cNvSpPr/>
            <p:nvPr/>
          </p:nvSpPr>
          <p:spPr>
            <a:xfrm>
              <a:off x="917231" y="750460"/>
              <a:ext cx="635100" cy="6351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2109;p37">
              <a:extLst>
                <a:ext uri="{FF2B5EF4-FFF2-40B4-BE49-F238E27FC236}">
                  <a16:creationId xmlns:a16="http://schemas.microsoft.com/office/drawing/2014/main" id="{22F705A5-4127-42E5-81DD-26BB14F888C3}"/>
                </a:ext>
              </a:extLst>
            </p:cNvPr>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32" name="Google Shape;2140;p37">
            <a:extLst>
              <a:ext uri="{FF2B5EF4-FFF2-40B4-BE49-F238E27FC236}">
                <a16:creationId xmlns:a16="http://schemas.microsoft.com/office/drawing/2014/main" id="{52D0D623-57FF-48FD-A8DF-52AD928F161D}"/>
              </a:ext>
            </a:extLst>
          </p:cNvPr>
          <p:cNvSpPr txBox="1">
            <a:spLocks/>
          </p:cNvSpPr>
          <p:nvPr/>
        </p:nvSpPr>
        <p:spPr>
          <a:xfrm>
            <a:off x="2351783" y="1134783"/>
            <a:ext cx="2615100" cy="384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15000"/>
              </a:lnSpc>
            </a:pPr>
            <a:r>
              <a:rPr lang="tr-TR" sz="1800" dirty="0">
                <a:solidFill>
                  <a:schemeClr val="accent1"/>
                </a:solidFill>
              </a:rPr>
              <a:t>Işık nedir?</a:t>
            </a:r>
            <a:endParaRPr lang="tr-TR" dirty="0"/>
          </a:p>
        </p:txBody>
      </p:sp>
      <p:sp>
        <p:nvSpPr>
          <p:cNvPr id="1333" name="Google Shape;2147;p37">
            <a:extLst>
              <a:ext uri="{FF2B5EF4-FFF2-40B4-BE49-F238E27FC236}">
                <a16:creationId xmlns:a16="http://schemas.microsoft.com/office/drawing/2014/main" id="{CF71067A-8FF6-455E-B792-36F2AABB96CB}"/>
              </a:ext>
            </a:extLst>
          </p:cNvPr>
          <p:cNvSpPr txBox="1">
            <a:spLocks/>
          </p:cNvSpPr>
          <p:nvPr/>
        </p:nvSpPr>
        <p:spPr>
          <a:xfrm>
            <a:off x="1594875" y="1227157"/>
            <a:ext cx="457200" cy="3474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dirty="0"/>
              <a:t>01</a:t>
            </a:r>
          </a:p>
        </p:txBody>
      </p:sp>
      <p:grpSp>
        <p:nvGrpSpPr>
          <p:cNvPr id="1334" name="Google Shape;2107;p37">
            <a:extLst>
              <a:ext uri="{FF2B5EF4-FFF2-40B4-BE49-F238E27FC236}">
                <a16:creationId xmlns:a16="http://schemas.microsoft.com/office/drawing/2014/main" id="{A2542F93-06CB-44B4-8B13-A3EF01E70029}"/>
              </a:ext>
            </a:extLst>
          </p:cNvPr>
          <p:cNvGrpSpPr/>
          <p:nvPr/>
        </p:nvGrpSpPr>
        <p:grpSpPr>
          <a:xfrm>
            <a:off x="1512706" y="1833297"/>
            <a:ext cx="635100" cy="635100"/>
            <a:chOff x="917231" y="750460"/>
            <a:chExt cx="635100" cy="635100"/>
          </a:xfrm>
        </p:grpSpPr>
        <p:sp>
          <p:nvSpPr>
            <p:cNvPr id="1335" name="Google Shape;2108;p37">
              <a:extLst>
                <a:ext uri="{FF2B5EF4-FFF2-40B4-BE49-F238E27FC236}">
                  <a16:creationId xmlns:a16="http://schemas.microsoft.com/office/drawing/2014/main" id="{E5983E03-AD84-41E3-984E-BAE425ECA737}"/>
                </a:ext>
              </a:extLst>
            </p:cNvPr>
            <p:cNvSpPr/>
            <p:nvPr/>
          </p:nvSpPr>
          <p:spPr>
            <a:xfrm>
              <a:off x="917231" y="750460"/>
              <a:ext cx="635100" cy="6351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2109;p37">
              <a:extLst>
                <a:ext uri="{FF2B5EF4-FFF2-40B4-BE49-F238E27FC236}">
                  <a16:creationId xmlns:a16="http://schemas.microsoft.com/office/drawing/2014/main" id="{8AE7A53B-AB65-497B-A6BC-CBA0A08118D0}"/>
                </a:ext>
              </a:extLst>
            </p:cNvPr>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37" name="Google Shape;2147;p37">
            <a:extLst>
              <a:ext uri="{FF2B5EF4-FFF2-40B4-BE49-F238E27FC236}">
                <a16:creationId xmlns:a16="http://schemas.microsoft.com/office/drawing/2014/main" id="{839735A6-8ED5-455D-B67D-FA56E98BC167}"/>
              </a:ext>
            </a:extLst>
          </p:cNvPr>
          <p:cNvSpPr txBox="1">
            <a:spLocks/>
          </p:cNvSpPr>
          <p:nvPr/>
        </p:nvSpPr>
        <p:spPr>
          <a:xfrm>
            <a:off x="1594875" y="1982100"/>
            <a:ext cx="457200" cy="3474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dirty="0"/>
              <a:t>0</a:t>
            </a:r>
            <a:r>
              <a:rPr lang="tr-TR" dirty="0"/>
              <a:t>2</a:t>
            </a:r>
            <a:endParaRPr lang="en" dirty="0"/>
          </a:p>
        </p:txBody>
      </p:sp>
      <p:sp>
        <p:nvSpPr>
          <p:cNvPr id="1338" name="Google Shape;2140;p37">
            <a:extLst>
              <a:ext uri="{FF2B5EF4-FFF2-40B4-BE49-F238E27FC236}">
                <a16:creationId xmlns:a16="http://schemas.microsoft.com/office/drawing/2014/main" id="{823E1E40-5780-45C5-967F-C7342CB86433}"/>
              </a:ext>
            </a:extLst>
          </p:cNvPr>
          <p:cNvSpPr txBox="1">
            <a:spLocks/>
          </p:cNvSpPr>
          <p:nvPr/>
        </p:nvSpPr>
        <p:spPr>
          <a:xfrm>
            <a:off x="2351782" y="1834104"/>
            <a:ext cx="4464507" cy="384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15000"/>
              </a:lnSpc>
            </a:pPr>
            <a:r>
              <a:rPr lang="tr-TR" sz="1800" dirty="0">
                <a:solidFill>
                  <a:schemeClr val="accent1"/>
                </a:solidFill>
              </a:rPr>
              <a:t>VLC (</a:t>
            </a:r>
            <a:r>
              <a:rPr lang="tr-TR" sz="1800" dirty="0" err="1">
                <a:solidFill>
                  <a:schemeClr val="accent1"/>
                </a:solidFill>
              </a:rPr>
              <a:t>Visible</a:t>
            </a:r>
            <a:r>
              <a:rPr lang="tr-TR" sz="1800" dirty="0">
                <a:solidFill>
                  <a:schemeClr val="accent1"/>
                </a:solidFill>
              </a:rPr>
              <a:t> </a:t>
            </a:r>
            <a:r>
              <a:rPr lang="tr-TR" sz="1800" dirty="0" err="1">
                <a:solidFill>
                  <a:schemeClr val="accent1"/>
                </a:solidFill>
              </a:rPr>
              <a:t>Light</a:t>
            </a:r>
            <a:r>
              <a:rPr lang="tr-TR" sz="1800" dirty="0">
                <a:solidFill>
                  <a:schemeClr val="accent1"/>
                </a:solidFill>
              </a:rPr>
              <a:t> </a:t>
            </a:r>
            <a:r>
              <a:rPr lang="tr-TR" sz="1800" dirty="0" err="1">
                <a:solidFill>
                  <a:schemeClr val="accent1"/>
                </a:solidFill>
              </a:rPr>
              <a:t>Communication</a:t>
            </a:r>
            <a:r>
              <a:rPr lang="tr-TR" sz="1800" dirty="0">
                <a:solidFill>
                  <a:schemeClr val="accent1"/>
                </a:solidFill>
              </a:rPr>
              <a:t>) nedir?</a:t>
            </a:r>
            <a:endParaRPr lang="tr-TR" dirty="0"/>
          </a:p>
        </p:txBody>
      </p:sp>
      <p:grpSp>
        <p:nvGrpSpPr>
          <p:cNvPr id="1339" name="Google Shape;2107;p37">
            <a:extLst>
              <a:ext uri="{FF2B5EF4-FFF2-40B4-BE49-F238E27FC236}">
                <a16:creationId xmlns:a16="http://schemas.microsoft.com/office/drawing/2014/main" id="{83F9FE0C-DA3B-479D-B55A-245C9CBC2C9B}"/>
              </a:ext>
            </a:extLst>
          </p:cNvPr>
          <p:cNvGrpSpPr/>
          <p:nvPr/>
        </p:nvGrpSpPr>
        <p:grpSpPr>
          <a:xfrm>
            <a:off x="1512706" y="2546974"/>
            <a:ext cx="635100" cy="635100"/>
            <a:chOff x="917231" y="750460"/>
            <a:chExt cx="635100" cy="635100"/>
          </a:xfrm>
        </p:grpSpPr>
        <p:sp>
          <p:nvSpPr>
            <p:cNvPr id="1340" name="Google Shape;2108;p37">
              <a:extLst>
                <a:ext uri="{FF2B5EF4-FFF2-40B4-BE49-F238E27FC236}">
                  <a16:creationId xmlns:a16="http://schemas.microsoft.com/office/drawing/2014/main" id="{7C9AAE9D-2C3B-42B9-924B-9AC46907D327}"/>
                </a:ext>
              </a:extLst>
            </p:cNvPr>
            <p:cNvSpPr/>
            <p:nvPr/>
          </p:nvSpPr>
          <p:spPr>
            <a:xfrm>
              <a:off x="917231" y="750460"/>
              <a:ext cx="635100" cy="6351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2109;p37">
              <a:extLst>
                <a:ext uri="{FF2B5EF4-FFF2-40B4-BE49-F238E27FC236}">
                  <a16:creationId xmlns:a16="http://schemas.microsoft.com/office/drawing/2014/main" id="{43B895EA-E3F9-4908-BABE-1A221E29A839}"/>
                </a:ext>
              </a:extLst>
            </p:cNvPr>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2" name="Google Shape;2147;p37">
            <a:extLst>
              <a:ext uri="{FF2B5EF4-FFF2-40B4-BE49-F238E27FC236}">
                <a16:creationId xmlns:a16="http://schemas.microsoft.com/office/drawing/2014/main" id="{0E028385-F70C-4FFF-AF47-0F81D6AF24C1}"/>
              </a:ext>
            </a:extLst>
          </p:cNvPr>
          <p:cNvSpPr txBox="1">
            <a:spLocks/>
          </p:cNvSpPr>
          <p:nvPr/>
        </p:nvSpPr>
        <p:spPr>
          <a:xfrm>
            <a:off x="1594875" y="2695777"/>
            <a:ext cx="457200" cy="3474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dirty="0"/>
              <a:t>0</a:t>
            </a:r>
            <a:r>
              <a:rPr lang="tr-TR" dirty="0"/>
              <a:t>3</a:t>
            </a:r>
            <a:endParaRPr lang="en" dirty="0"/>
          </a:p>
        </p:txBody>
      </p:sp>
      <p:sp>
        <p:nvSpPr>
          <p:cNvPr id="1343" name="Google Shape;2140;p37">
            <a:extLst>
              <a:ext uri="{FF2B5EF4-FFF2-40B4-BE49-F238E27FC236}">
                <a16:creationId xmlns:a16="http://schemas.microsoft.com/office/drawing/2014/main" id="{9F9B3645-79F6-409C-A7CD-63F7D7FE2528}"/>
              </a:ext>
            </a:extLst>
          </p:cNvPr>
          <p:cNvSpPr txBox="1">
            <a:spLocks/>
          </p:cNvSpPr>
          <p:nvPr/>
        </p:nvSpPr>
        <p:spPr>
          <a:xfrm>
            <a:off x="2351783" y="2547781"/>
            <a:ext cx="2615100" cy="384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15000"/>
              </a:lnSpc>
            </a:pPr>
            <a:r>
              <a:rPr lang="tr-TR" sz="1800" dirty="0">
                <a:solidFill>
                  <a:schemeClr val="accent1"/>
                </a:solidFill>
              </a:rPr>
              <a:t>Neden VLC Teknolojisi</a:t>
            </a:r>
            <a:endParaRPr lang="tr-TR" dirty="0"/>
          </a:p>
        </p:txBody>
      </p:sp>
      <p:grpSp>
        <p:nvGrpSpPr>
          <p:cNvPr id="1344" name="Google Shape;2107;p37">
            <a:extLst>
              <a:ext uri="{FF2B5EF4-FFF2-40B4-BE49-F238E27FC236}">
                <a16:creationId xmlns:a16="http://schemas.microsoft.com/office/drawing/2014/main" id="{537548D7-3A6E-499F-B0D1-3A8EAD84F4A2}"/>
              </a:ext>
            </a:extLst>
          </p:cNvPr>
          <p:cNvGrpSpPr/>
          <p:nvPr/>
        </p:nvGrpSpPr>
        <p:grpSpPr>
          <a:xfrm>
            <a:off x="1512706" y="3259844"/>
            <a:ext cx="635100" cy="635100"/>
            <a:chOff x="917231" y="750460"/>
            <a:chExt cx="635100" cy="635100"/>
          </a:xfrm>
        </p:grpSpPr>
        <p:sp>
          <p:nvSpPr>
            <p:cNvPr id="1345" name="Google Shape;2108;p37">
              <a:extLst>
                <a:ext uri="{FF2B5EF4-FFF2-40B4-BE49-F238E27FC236}">
                  <a16:creationId xmlns:a16="http://schemas.microsoft.com/office/drawing/2014/main" id="{0408830E-A344-4337-B566-63BE65CA3864}"/>
                </a:ext>
              </a:extLst>
            </p:cNvPr>
            <p:cNvSpPr/>
            <p:nvPr/>
          </p:nvSpPr>
          <p:spPr>
            <a:xfrm>
              <a:off x="917231" y="750460"/>
              <a:ext cx="635100" cy="6351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2109;p37">
              <a:extLst>
                <a:ext uri="{FF2B5EF4-FFF2-40B4-BE49-F238E27FC236}">
                  <a16:creationId xmlns:a16="http://schemas.microsoft.com/office/drawing/2014/main" id="{0F7C01BB-CBC2-40E0-9A62-C839548AD34A}"/>
                </a:ext>
              </a:extLst>
            </p:cNvPr>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7" name="Google Shape;2147;p37">
            <a:extLst>
              <a:ext uri="{FF2B5EF4-FFF2-40B4-BE49-F238E27FC236}">
                <a16:creationId xmlns:a16="http://schemas.microsoft.com/office/drawing/2014/main" id="{6A90BC61-43FA-48AD-A32C-B78430750DE8}"/>
              </a:ext>
            </a:extLst>
          </p:cNvPr>
          <p:cNvSpPr txBox="1">
            <a:spLocks/>
          </p:cNvSpPr>
          <p:nvPr/>
        </p:nvSpPr>
        <p:spPr>
          <a:xfrm>
            <a:off x="1594875" y="3408647"/>
            <a:ext cx="457200" cy="3474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dirty="0"/>
              <a:t>0</a:t>
            </a:r>
            <a:r>
              <a:rPr lang="tr-TR" dirty="0"/>
              <a:t>4</a:t>
            </a:r>
            <a:endParaRPr lang="en" dirty="0"/>
          </a:p>
        </p:txBody>
      </p:sp>
      <p:sp>
        <p:nvSpPr>
          <p:cNvPr id="1348" name="Google Shape;2140;p37">
            <a:extLst>
              <a:ext uri="{FF2B5EF4-FFF2-40B4-BE49-F238E27FC236}">
                <a16:creationId xmlns:a16="http://schemas.microsoft.com/office/drawing/2014/main" id="{CBF703BE-AF36-4081-A10F-74A96DAA2D66}"/>
              </a:ext>
            </a:extLst>
          </p:cNvPr>
          <p:cNvSpPr txBox="1">
            <a:spLocks/>
          </p:cNvSpPr>
          <p:nvPr/>
        </p:nvSpPr>
        <p:spPr>
          <a:xfrm>
            <a:off x="2351782" y="3260651"/>
            <a:ext cx="3214817" cy="384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15000"/>
              </a:lnSpc>
            </a:pPr>
            <a:r>
              <a:rPr lang="tr-TR" sz="1800" dirty="0" err="1">
                <a:solidFill>
                  <a:schemeClr val="accent1"/>
                </a:solidFill>
              </a:rPr>
              <a:t>VLC’nin</a:t>
            </a:r>
            <a:r>
              <a:rPr lang="tr-TR" sz="1800" dirty="0">
                <a:solidFill>
                  <a:schemeClr val="accent1"/>
                </a:solidFill>
              </a:rPr>
              <a:t> kullanım alanları</a:t>
            </a:r>
            <a:endParaRPr lang="tr-TR" dirty="0"/>
          </a:p>
        </p:txBody>
      </p:sp>
      <p:grpSp>
        <p:nvGrpSpPr>
          <p:cNvPr id="23" name="Google Shape;2107;p37">
            <a:extLst>
              <a:ext uri="{FF2B5EF4-FFF2-40B4-BE49-F238E27FC236}">
                <a16:creationId xmlns:a16="http://schemas.microsoft.com/office/drawing/2014/main" id="{5B7C83BF-BD08-41C9-A6A6-3361934D0228}"/>
              </a:ext>
            </a:extLst>
          </p:cNvPr>
          <p:cNvGrpSpPr/>
          <p:nvPr/>
        </p:nvGrpSpPr>
        <p:grpSpPr>
          <a:xfrm>
            <a:off x="1512706" y="3997694"/>
            <a:ext cx="635100" cy="635100"/>
            <a:chOff x="917231" y="750460"/>
            <a:chExt cx="635100" cy="635100"/>
          </a:xfrm>
        </p:grpSpPr>
        <p:sp>
          <p:nvSpPr>
            <p:cNvPr id="24" name="Google Shape;2108;p37">
              <a:extLst>
                <a:ext uri="{FF2B5EF4-FFF2-40B4-BE49-F238E27FC236}">
                  <a16:creationId xmlns:a16="http://schemas.microsoft.com/office/drawing/2014/main" id="{B11A3DA9-A82E-4446-8B94-064466738BA0}"/>
                </a:ext>
              </a:extLst>
            </p:cNvPr>
            <p:cNvSpPr/>
            <p:nvPr/>
          </p:nvSpPr>
          <p:spPr>
            <a:xfrm>
              <a:off x="917231" y="750460"/>
              <a:ext cx="635100" cy="6351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109;p37">
              <a:extLst>
                <a:ext uri="{FF2B5EF4-FFF2-40B4-BE49-F238E27FC236}">
                  <a16:creationId xmlns:a16="http://schemas.microsoft.com/office/drawing/2014/main" id="{D685A585-EF60-4E79-8C75-E05FE109F0FA}"/>
                </a:ext>
              </a:extLst>
            </p:cNvPr>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147;p37">
            <a:extLst>
              <a:ext uri="{FF2B5EF4-FFF2-40B4-BE49-F238E27FC236}">
                <a16:creationId xmlns:a16="http://schemas.microsoft.com/office/drawing/2014/main" id="{04A95277-E392-4030-A362-05B6919ED456}"/>
              </a:ext>
            </a:extLst>
          </p:cNvPr>
          <p:cNvSpPr txBox="1">
            <a:spLocks/>
          </p:cNvSpPr>
          <p:nvPr/>
        </p:nvSpPr>
        <p:spPr>
          <a:xfrm>
            <a:off x="1594875" y="4146497"/>
            <a:ext cx="457200" cy="3474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dirty="0"/>
              <a:t>0</a:t>
            </a:r>
            <a:r>
              <a:rPr lang="tr-TR" dirty="0"/>
              <a:t>5</a:t>
            </a:r>
            <a:endParaRPr lang="en" dirty="0"/>
          </a:p>
        </p:txBody>
      </p:sp>
      <p:sp>
        <p:nvSpPr>
          <p:cNvPr id="27" name="Google Shape;2140;p37">
            <a:extLst>
              <a:ext uri="{FF2B5EF4-FFF2-40B4-BE49-F238E27FC236}">
                <a16:creationId xmlns:a16="http://schemas.microsoft.com/office/drawing/2014/main" id="{2662A1D5-096D-486A-8B83-D31DD9039B9A}"/>
              </a:ext>
            </a:extLst>
          </p:cNvPr>
          <p:cNvSpPr txBox="1">
            <a:spLocks/>
          </p:cNvSpPr>
          <p:nvPr/>
        </p:nvSpPr>
        <p:spPr>
          <a:xfrm>
            <a:off x="2351782" y="3998501"/>
            <a:ext cx="3214817" cy="384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15000"/>
              </a:lnSpc>
            </a:pPr>
            <a:r>
              <a:rPr lang="tr-TR" sz="1800" dirty="0" err="1">
                <a:solidFill>
                  <a:schemeClr val="accent1"/>
                </a:solidFill>
              </a:rPr>
              <a:t>VLC’nin</a:t>
            </a:r>
            <a:r>
              <a:rPr lang="tr-TR" sz="1800" dirty="0">
                <a:solidFill>
                  <a:schemeClr val="accent1"/>
                </a:solidFill>
              </a:rPr>
              <a:t> dezavantajları</a:t>
            </a:r>
            <a:endParaRPr lang="tr-T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Metin kutusu 12">
            <a:extLst>
              <a:ext uri="{FF2B5EF4-FFF2-40B4-BE49-F238E27FC236}">
                <a16:creationId xmlns:a16="http://schemas.microsoft.com/office/drawing/2014/main" id="{D73610FE-D343-4C6C-91B1-EEB0D0370D42}"/>
              </a:ext>
            </a:extLst>
          </p:cNvPr>
          <p:cNvSpPr txBox="1"/>
          <p:nvPr/>
        </p:nvSpPr>
        <p:spPr>
          <a:xfrm>
            <a:off x="1138575" y="1516772"/>
            <a:ext cx="6347404" cy="669414"/>
          </a:xfrm>
          <a:prstGeom prst="rect">
            <a:avLst/>
          </a:prstGeom>
          <a:noFill/>
        </p:spPr>
        <p:txBody>
          <a:bodyPr wrap="square">
            <a:spAutoFit/>
          </a:bodyPr>
          <a:lstStyle/>
          <a:p>
            <a:pPr algn="just">
              <a:lnSpc>
                <a:spcPts val="1500"/>
              </a:lnSpc>
              <a:spcAft>
                <a:spcPts val="1500"/>
              </a:spcAft>
            </a:pPr>
            <a:r>
              <a:rPr lang="tr-TR" sz="1600" dirty="0">
                <a:solidFill>
                  <a:srgbClr val="000000"/>
                </a:solidFill>
                <a:effectLst/>
                <a:latin typeface="Barlow Semi Condensed" panose="00000506000000000000" pitchFamily="2" charset="-94"/>
                <a:ea typeface="Times New Roman" panose="02020603050405020304" pitchFamily="18" charset="0"/>
                <a:cs typeface="Helvetica" panose="020B0604020202020204" pitchFamily="34" charset="0"/>
              </a:rPr>
              <a:t>akıllı binalar akıllı aydınlatma gerektirir. VLC ile akıllı aydınlatma, aydınlatma, kontrol ve iletişim için altyapı sağlar ve bir bina içindeki kablolama ve enerji tüketimini büyük ölçüde azaltır.</a:t>
            </a:r>
          </a:p>
        </p:txBody>
      </p:sp>
      <p:pic>
        <p:nvPicPr>
          <p:cNvPr id="5126" name="Picture 6" descr="Sensors 19 01153 g003 550">
            <a:extLst>
              <a:ext uri="{FF2B5EF4-FFF2-40B4-BE49-F238E27FC236}">
                <a16:creationId xmlns:a16="http://schemas.microsoft.com/office/drawing/2014/main" id="{41626417-0EE6-4BEB-8219-0C4A796843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9874" y="2346291"/>
            <a:ext cx="4214569" cy="2436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4161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Metin kutusu 12">
            <a:extLst>
              <a:ext uri="{FF2B5EF4-FFF2-40B4-BE49-F238E27FC236}">
                <a16:creationId xmlns:a16="http://schemas.microsoft.com/office/drawing/2014/main" id="{D73610FE-D343-4C6C-91B1-EEB0D0370D42}"/>
              </a:ext>
            </a:extLst>
          </p:cNvPr>
          <p:cNvSpPr txBox="1"/>
          <p:nvPr/>
        </p:nvSpPr>
        <p:spPr>
          <a:xfrm>
            <a:off x="1198645" y="1289840"/>
            <a:ext cx="6347404" cy="1054135"/>
          </a:xfrm>
          <a:prstGeom prst="rect">
            <a:avLst/>
          </a:prstGeom>
          <a:noFill/>
        </p:spPr>
        <p:txBody>
          <a:bodyPr wrap="square">
            <a:spAutoFit/>
          </a:bodyPr>
          <a:lstStyle/>
          <a:p>
            <a:pPr algn="just">
              <a:lnSpc>
                <a:spcPts val="1500"/>
              </a:lnSpc>
              <a:spcAft>
                <a:spcPts val="1500"/>
              </a:spcAft>
            </a:pPr>
            <a:r>
              <a:rPr lang="tr-TR" sz="1600" dirty="0">
                <a:latin typeface="Barlow Semi Condensed" panose="00000506000000000000" pitchFamily="2" charset="-94"/>
                <a:ea typeface="Times New Roman" panose="02020603050405020304" pitchFamily="18" charset="0"/>
                <a:cs typeface="Helvetica" panose="020B0604020202020204" pitchFamily="34" charset="0"/>
              </a:rPr>
              <a:t>Sualtı haberleşmede r</a:t>
            </a:r>
            <a:r>
              <a:rPr lang="tr-TR" sz="1600" dirty="0">
                <a:solidFill>
                  <a:srgbClr val="000000"/>
                </a:solidFill>
                <a:effectLst/>
                <a:latin typeface="Barlow Semi Condensed" panose="00000506000000000000" pitchFamily="2" charset="-94"/>
                <a:ea typeface="Times New Roman" panose="02020603050405020304" pitchFamily="18" charset="0"/>
                <a:cs typeface="Helvetica" panose="020B0604020202020204" pitchFamily="34" charset="0"/>
              </a:rPr>
              <a:t>adyo dalgaları su altında uzun mesafeler boyunca yayılmazlar. </a:t>
            </a:r>
          </a:p>
          <a:p>
            <a:pPr algn="just">
              <a:lnSpc>
                <a:spcPts val="1500"/>
              </a:lnSpc>
              <a:spcAft>
                <a:spcPts val="1500"/>
              </a:spcAft>
            </a:pPr>
            <a:r>
              <a:rPr lang="tr-TR" sz="1600" dirty="0">
                <a:latin typeface="Barlow Semi Condensed" panose="00000506000000000000" pitchFamily="2" charset="-94"/>
                <a:ea typeface="Times New Roman" panose="02020603050405020304" pitchFamily="18" charset="0"/>
                <a:cs typeface="Helvetica" panose="020B0604020202020204" pitchFamily="34" charset="0"/>
              </a:rPr>
              <a:t>E</a:t>
            </a:r>
            <a:r>
              <a:rPr lang="tr-TR" sz="1600" dirty="0">
                <a:solidFill>
                  <a:srgbClr val="000000"/>
                </a:solidFill>
                <a:effectLst/>
                <a:latin typeface="Barlow Semi Condensed" panose="00000506000000000000" pitchFamily="2" charset="-94"/>
                <a:ea typeface="Times New Roman" panose="02020603050405020304" pitchFamily="18" charset="0"/>
                <a:cs typeface="Helvetica" panose="020B0604020202020204" pitchFamily="34" charset="0"/>
              </a:rPr>
              <a:t>l feneri görünür ışık vericisinin 7 metre mesafe için sinyal iletebildiği gösterildi</a:t>
            </a:r>
          </a:p>
        </p:txBody>
      </p:sp>
      <p:pic>
        <p:nvPicPr>
          <p:cNvPr id="6146" name="Picture 2">
            <a:extLst>
              <a:ext uri="{FF2B5EF4-FFF2-40B4-BE49-F238E27FC236}">
                <a16:creationId xmlns:a16="http://schemas.microsoft.com/office/drawing/2014/main" id="{96D13A96-9C2A-405B-9049-A69FAAFA87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786" t="53593" r="20511" b="5272"/>
          <a:stretch/>
        </p:blipFill>
        <p:spPr bwMode="auto">
          <a:xfrm>
            <a:off x="2336058" y="2571750"/>
            <a:ext cx="4231603" cy="2115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69253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Metin kutusu 10">
            <a:extLst>
              <a:ext uri="{FF2B5EF4-FFF2-40B4-BE49-F238E27FC236}">
                <a16:creationId xmlns:a16="http://schemas.microsoft.com/office/drawing/2014/main" id="{D8DC84C4-BA9E-4FFB-8722-30DA15E8EAC5}"/>
              </a:ext>
            </a:extLst>
          </p:cNvPr>
          <p:cNvSpPr txBox="1"/>
          <p:nvPr/>
        </p:nvSpPr>
        <p:spPr>
          <a:xfrm>
            <a:off x="1770398" y="1852554"/>
            <a:ext cx="5731685" cy="2308324"/>
          </a:xfrm>
          <a:prstGeom prst="rect">
            <a:avLst/>
          </a:prstGeom>
          <a:noFill/>
        </p:spPr>
        <p:txBody>
          <a:bodyPr wrap="square">
            <a:spAutoFit/>
          </a:bodyPr>
          <a:lstStyle/>
          <a:p>
            <a:r>
              <a:rPr lang="tr-TR" sz="1600" dirty="0">
                <a:latin typeface="Barlow Semi Condensed" panose="00000506000000000000" pitchFamily="2" charset="-94"/>
              </a:rPr>
              <a:t>➨ VLC tabanlı iletişim, diğer ortam ışık kaynaklarından kaynaklanan parazit sorunlarına sahiptir.</a:t>
            </a:r>
          </a:p>
          <a:p>
            <a:endParaRPr lang="tr-TR" sz="1600" dirty="0">
              <a:latin typeface="Barlow Semi Condensed" panose="00000506000000000000" pitchFamily="2" charset="-94"/>
            </a:endParaRPr>
          </a:p>
          <a:p>
            <a:r>
              <a:rPr lang="tr-TR" sz="1600" dirty="0">
                <a:latin typeface="Barlow Semi Condensed" panose="00000506000000000000" pitchFamily="2" charset="-94"/>
              </a:rPr>
              <a:t>➨ VLC iletişimi, kısa kapsama aralığını destekler.</a:t>
            </a:r>
          </a:p>
          <a:p>
            <a:endParaRPr lang="tr-TR" sz="1600" dirty="0">
              <a:latin typeface="Barlow Semi Condensed" panose="00000506000000000000" pitchFamily="2" charset="-94"/>
            </a:endParaRPr>
          </a:p>
          <a:p>
            <a:r>
              <a:rPr lang="tr-TR" sz="1600" dirty="0">
                <a:latin typeface="Barlow Semi Condensed" panose="00000506000000000000" pitchFamily="2" charset="-94"/>
              </a:rPr>
              <a:t>➨ </a:t>
            </a:r>
            <a:r>
              <a:rPr lang="tr-TR" sz="1600" dirty="0" err="1">
                <a:latin typeface="Barlow Semi Condensed" panose="00000506000000000000" pitchFamily="2" charset="-94"/>
              </a:rPr>
              <a:t>VLC'yi</a:t>
            </a:r>
            <a:r>
              <a:rPr lang="tr-TR" sz="1600" dirty="0">
                <a:latin typeface="Barlow Semi Condensed" panose="00000506000000000000" pitchFamily="2" charset="-94"/>
              </a:rPr>
              <a:t> </a:t>
            </a:r>
            <a:r>
              <a:rPr lang="tr-TR" sz="1600" dirty="0" err="1">
                <a:latin typeface="Barlow Semi Condensed" panose="00000506000000000000" pitchFamily="2" charset="-94"/>
              </a:rPr>
              <a:t>wifi</a:t>
            </a:r>
            <a:r>
              <a:rPr lang="tr-TR" sz="1600" dirty="0">
                <a:latin typeface="Barlow Semi Condensed" panose="00000506000000000000" pitchFamily="2" charset="-94"/>
              </a:rPr>
              <a:t> sistemiyle entegre etmenin zorlukları var.</a:t>
            </a:r>
          </a:p>
          <a:p>
            <a:endParaRPr lang="tr-TR" sz="1600" dirty="0">
              <a:latin typeface="Barlow Semi Condensed" panose="00000506000000000000" pitchFamily="2" charset="-94"/>
            </a:endParaRPr>
          </a:p>
          <a:p>
            <a:r>
              <a:rPr lang="tr-TR" sz="1600" dirty="0">
                <a:latin typeface="Barlow Semi Condensed" panose="00000506000000000000" pitchFamily="2" charset="-94"/>
              </a:rPr>
              <a:t>➨ VLC sisteminin diğer dezavantajları, atmosferik </a:t>
            </a:r>
            <a:r>
              <a:rPr lang="tr-TR" sz="1600" dirty="0" err="1">
                <a:latin typeface="Barlow Semi Condensed" panose="00000506000000000000" pitchFamily="2" charset="-94"/>
              </a:rPr>
              <a:t>absorpsiyon</a:t>
            </a:r>
            <a:r>
              <a:rPr lang="tr-TR" sz="1600" dirty="0">
                <a:latin typeface="Barlow Semi Condensed" panose="00000506000000000000" pitchFamily="2" charset="-94"/>
              </a:rPr>
              <a:t>, gölgeleme, ışın dağılımı vb.</a:t>
            </a:r>
          </a:p>
        </p:txBody>
      </p:sp>
      <p:sp>
        <p:nvSpPr>
          <p:cNvPr id="12" name="Google Shape;2224;p41">
            <a:extLst>
              <a:ext uri="{FF2B5EF4-FFF2-40B4-BE49-F238E27FC236}">
                <a16:creationId xmlns:a16="http://schemas.microsoft.com/office/drawing/2014/main" id="{FE6731A1-2E62-4AE8-99D8-6ECC918A1993}"/>
              </a:ext>
            </a:extLst>
          </p:cNvPr>
          <p:cNvSpPr txBox="1">
            <a:spLocks noGrp="1"/>
          </p:cNvSpPr>
          <p:nvPr>
            <p:ph type="title"/>
          </p:nvPr>
        </p:nvSpPr>
        <p:spPr>
          <a:xfrm>
            <a:off x="1359539" y="684722"/>
            <a:ext cx="6006300" cy="59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tr-TR" b="1" dirty="0" err="1">
                <a:latin typeface="Barlow Semi Condensed" panose="00000506000000000000" pitchFamily="2" charset="-94"/>
              </a:rPr>
              <a:t>VLC’nin</a:t>
            </a:r>
            <a:r>
              <a:rPr lang="tr-TR" b="1" dirty="0">
                <a:latin typeface="Barlow Semi Condensed" panose="00000506000000000000" pitchFamily="2" charset="-94"/>
              </a:rPr>
              <a:t> Dezavantajları</a:t>
            </a:r>
            <a:endParaRPr b="1" dirty="0">
              <a:latin typeface="Barlow Semi Condensed" panose="00000506000000000000" pitchFamily="2" charset="-94"/>
            </a:endParaRPr>
          </a:p>
        </p:txBody>
      </p:sp>
    </p:spTree>
    <p:extLst>
      <p:ext uri="{BB962C8B-B14F-4D97-AF65-F5344CB8AC3E}">
        <p14:creationId xmlns:p14="http://schemas.microsoft.com/office/powerpoint/2010/main" val="6800996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31"/>
        <p:cNvGrpSpPr/>
        <p:nvPr/>
      </p:nvGrpSpPr>
      <p:grpSpPr>
        <a:xfrm>
          <a:off x="0" y="0"/>
          <a:ext cx="0" cy="0"/>
          <a:chOff x="0" y="0"/>
          <a:chExt cx="0" cy="0"/>
        </a:xfrm>
      </p:grpSpPr>
      <p:sp>
        <p:nvSpPr>
          <p:cNvPr id="12" name="Google Shape;2224;p41">
            <a:extLst>
              <a:ext uri="{FF2B5EF4-FFF2-40B4-BE49-F238E27FC236}">
                <a16:creationId xmlns:a16="http://schemas.microsoft.com/office/drawing/2014/main" id="{18F7019D-F5C0-4096-921D-737DDA0DCCC7}"/>
              </a:ext>
            </a:extLst>
          </p:cNvPr>
          <p:cNvSpPr txBox="1">
            <a:spLocks noGrp="1"/>
          </p:cNvSpPr>
          <p:nvPr>
            <p:ph type="title"/>
          </p:nvPr>
        </p:nvSpPr>
        <p:spPr>
          <a:xfrm>
            <a:off x="-1130032" y="444442"/>
            <a:ext cx="6006300" cy="59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tr-TR" sz="3600" b="1" dirty="0">
                <a:latin typeface="Barlow Semi Condensed" panose="00000506000000000000" pitchFamily="2" charset="-94"/>
              </a:rPr>
              <a:t>SORULAR</a:t>
            </a:r>
            <a:endParaRPr sz="2400" b="1" dirty="0">
              <a:latin typeface="Barlow Semi Condensed" panose="00000506000000000000" pitchFamily="2" charset="-94"/>
            </a:endParaRPr>
          </a:p>
        </p:txBody>
      </p:sp>
      <p:sp>
        <p:nvSpPr>
          <p:cNvPr id="13" name="Metin kutusu 12">
            <a:extLst>
              <a:ext uri="{FF2B5EF4-FFF2-40B4-BE49-F238E27FC236}">
                <a16:creationId xmlns:a16="http://schemas.microsoft.com/office/drawing/2014/main" id="{B134E7D0-7CB8-454D-A710-A952499B1AE1}"/>
              </a:ext>
            </a:extLst>
          </p:cNvPr>
          <p:cNvSpPr txBox="1"/>
          <p:nvPr/>
        </p:nvSpPr>
        <p:spPr>
          <a:xfrm>
            <a:off x="2238355" y="1352780"/>
            <a:ext cx="5644882" cy="3293209"/>
          </a:xfrm>
          <a:prstGeom prst="rect">
            <a:avLst/>
          </a:prstGeom>
          <a:noFill/>
        </p:spPr>
        <p:txBody>
          <a:bodyPr wrap="square">
            <a:spAutoFit/>
          </a:bodyPr>
          <a:lstStyle/>
          <a:p>
            <a:endParaRPr lang="tr-TR" dirty="0">
              <a:latin typeface="Barlow Semi Condensed" panose="00000506000000000000" pitchFamily="2" charset="-94"/>
            </a:endParaRPr>
          </a:p>
          <a:p>
            <a:pPr marL="285750" indent="-285750">
              <a:buFont typeface="Arial" panose="020B0604020202020204" pitchFamily="34" charset="0"/>
              <a:buChar char="•"/>
            </a:pPr>
            <a:r>
              <a:rPr lang="tr-TR" sz="1200" b="1" dirty="0" err="1">
                <a:latin typeface="Barlow Semi Condensed" panose="00000506000000000000" pitchFamily="2" charset="-94"/>
              </a:rPr>
              <a:t>Elektomanyatik</a:t>
            </a:r>
            <a:r>
              <a:rPr lang="tr-TR" sz="1200" b="1" dirty="0">
                <a:latin typeface="Barlow Semi Condensed" panose="00000506000000000000" pitchFamily="2" charset="-94"/>
              </a:rPr>
              <a:t> tayfı frekans </a:t>
            </a:r>
            <a:r>
              <a:rPr lang="tr-TR" sz="1200" b="1" dirty="0" err="1">
                <a:latin typeface="Barlow Semi Condensed" panose="00000506000000000000" pitchFamily="2" charset="-94"/>
              </a:rPr>
              <a:t>byüklüğüne</a:t>
            </a:r>
            <a:r>
              <a:rPr lang="tr-TR" sz="1200" b="1" dirty="0">
                <a:latin typeface="Barlow Semi Condensed" panose="00000506000000000000" pitchFamily="2" charset="-94"/>
              </a:rPr>
              <a:t> göre sıralayınız?</a:t>
            </a:r>
          </a:p>
          <a:p>
            <a:r>
              <a:rPr lang="tr-TR" sz="1200" dirty="0">
                <a:latin typeface="Barlow Semi Condensed" panose="00000506000000000000" pitchFamily="2" charset="-94"/>
              </a:rPr>
              <a:t>Cevap:  Gama ışınları – X-ray – Morötesi – Görünür ışık – Kızıl ötesi – Mikrodalga – Radyo dalgaları - Uzun radyo dalgaları</a:t>
            </a:r>
          </a:p>
          <a:p>
            <a:pPr marL="285750" indent="-285750">
              <a:buFont typeface="Arial" panose="020B0604020202020204" pitchFamily="34" charset="0"/>
              <a:buChar char="•"/>
            </a:pPr>
            <a:endParaRPr lang="tr-TR" dirty="0">
              <a:latin typeface="Barlow Semi Condensed" panose="00000506000000000000" pitchFamily="2" charset="-94"/>
            </a:endParaRPr>
          </a:p>
          <a:p>
            <a:pPr marL="285750" indent="-285750">
              <a:buFont typeface="Arial" panose="020B0604020202020204" pitchFamily="34" charset="0"/>
              <a:buChar char="•"/>
            </a:pPr>
            <a:r>
              <a:rPr lang="tr-TR" b="1" dirty="0">
                <a:latin typeface="Barlow Semi Condensed" panose="00000506000000000000" pitchFamily="2" charset="-94"/>
              </a:rPr>
              <a:t> </a:t>
            </a:r>
            <a:r>
              <a:rPr lang="tr-TR" sz="1200" b="1" dirty="0">
                <a:latin typeface="Barlow Semi Condensed" panose="00000506000000000000" pitchFamily="2" charset="-94"/>
              </a:rPr>
              <a:t>VLC teknolojisinde alıcı olarak hangi </a:t>
            </a:r>
            <a:r>
              <a:rPr lang="tr-TR" sz="1200" b="1" dirty="0" err="1">
                <a:latin typeface="Barlow Semi Condensed" panose="00000506000000000000" pitchFamily="2" charset="-94"/>
              </a:rPr>
              <a:t>optoelektronik</a:t>
            </a:r>
            <a:r>
              <a:rPr lang="tr-TR" sz="1200" b="1" dirty="0">
                <a:latin typeface="Barlow Semi Condensed" panose="00000506000000000000" pitchFamily="2" charset="-94"/>
              </a:rPr>
              <a:t> cihazları kullanabiliriz?</a:t>
            </a:r>
          </a:p>
          <a:p>
            <a:r>
              <a:rPr lang="tr-TR" sz="1200" dirty="0">
                <a:latin typeface="Barlow Semi Condensed" panose="00000506000000000000" pitchFamily="2" charset="-94"/>
              </a:rPr>
              <a:t>Cevap: LDR veya foto diyot</a:t>
            </a:r>
          </a:p>
          <a:p>
            <a:endParaRPr lang="tr-TR" dirty="0">
              <a:latin typeface="Barlow Semi Condensed" panose="00000506000000000000" pitchFamily="2" charset="-94"/>
            </a:endParaRPr>
          </a:p>
          <a:p>
            <a:pPr marL="285750" indent="-285750">
              <a:buFont typeface="Arial" panose="020B0604020202020204" pitchFamily="34" charset="0"/>
              <a:buChar char="•"/>
            </a:pPr>
            <a:r>
              <a:rPr lang="tr-TR" sz="1200" b="1" dirty="0">
                <a:latin typeface="Barlow Semi Condensed" panose="00000506000000000000" pitchFamily="2" charset="-94"/>
              </a:rPr>
              <a:t>VLC teknolojisinin dezavantajları nelerdir?</a:t>
            </a:r>
          </a:p>
          <a:p>
            <a:r>
              <a:rPr lang="tr-TR" sz="1200" dirty="0">
                <a:latin typeface="Barlow Semi Condensed" panose="00000506000000000000" pitchFamily="2" charset="-94"/>
              </a:rPr>
              <a:t>Cevap: </a:t>
            </a:r>
          </a:p>
          <a:p>
            <a:r>
              <a:rPr lang="tr-TR" sz="1200" dirty="0">
                <a:latin typeface="Barlow Semi Condensed" panose="00000506000000000000" pitchFamily="2" charset="-94"/>
              </a:rPr>
              <a:t>VLC tabanlı iletişim, diğer </a:t>
            </a:r>
            <a:r>
              <a:rPr lang="tr-TR" sz="1200" i="0" dirty="0">
                <a:solidFill>
                  <a:schemeClr val="tx1"/>
                </a:solidFill>
                <a:effectLst/>
                <a:latin typeface="Barlow Semi Condensed" panose="00000506000000000000" pitchFamily="2" charset="-94"/>
              </a:rPr>
              <a:t>ortamdaki diğer ışık kaynakları bozucu etki oluşturabilmektedir </a:t>
            </a:r>
          </a:p>
          <a:p>
            <a:r>
              <a:rPr lang="tr-TR" sz="1200" dirty="0">
                <a:latin typeface="Barlow Semi Condensed" panose="00000506000000000000" pitchFamily="2" charset="-94"/>
              </a:rPr>
              <a:t>VLC iletişimi, kısa kapsama aralığını destekler.</a:t>
            </a:r>
          </a:p>
          <a:p>
            <a:r>
              <a:rPr lang="tr-TR" sz="1200" dirty="0" err="1">
                <a:latin typeface="Barlow Semi Condensed" panose="00000506000000000000" pitchFamily="2" charset="-94"/>
              </a:rPr>
              <a:t>VLC'yi</a:t>
            </a:r>
            <a:r>
              <a:rPr lang="tr-TR" sz="1200" dirty="0">
                <a:latin typeface="Barlow Semi Condensed" panose="00000506000000000000" pitchFamily="2" charset="-94"/>
              </a:rPr>
              <a:t> </a:t>
            </a:r>
            <a:r>
              <a:rPr lang="tr-TR" sz="1200" dirty="0" err="1">
                <a:latin typeface="Barlow Semi Condensed" panose="00000506000000000000" pitchFamily="2" charset="-94"/>
              </a:rPr>
              <a:t>wifi</a:t>
            </a:r>
            <a:r>
              <a:rPr lang="tr-TR" sz="1200" dirty="0">
                <a:latin typeface="Barlow Semi Condensed" panose="00000506000000000000" pitchFamily="2" charset="-94"/>
              </a:rPr>
              <a:t> sistemiyle entegre etmenin zorlukları var</a:t>
            </a:r>
            <a:r>
              <a:rPr lang="tr-TR" dirty="0">
                <a:latin typeface="Barlow Semi Condensed" panose="00000506000000000000" pitchFamily="2" charset="-94"/>
              </a:rPr>
              <a:t>.</a:t>
            </a:r>
          </a:p>
          <a:p>
            <a:endParaRPr lang="tr-TR" dirty="0">
              <a:latin typeface="Barlow Semi Condensed" panose="00000506000000000000" pitchFamily="2" charset="-94"/>
            </a:endParaRPr>
          </a:p>
          <a:p>
            <a:pPr marL="285750" indent="-285750">
              <a:buFont typeface="Arial" panose="020B0604020202020204" pitchFamily="34" charset="0"/>
              <a:buChar char="•"/>
            </a:pPr>
            <a:endParaRPr lang="tr-TR" dirty="0">
              <a:latin typeface="Barlow Semi Condensed" panose="00000506000000000000" pitchFamily="2" charset="-94"/>
            </a:endParaRPr>
          </a:p>
          <a:p>
            <a:pPr marL="285750" indent="-285750">
              <a:buFont typeface="Arial" panose="020B0604020202020204" pitchFamily="34" charset="0"/>
              <a:buChar char="•"/>
            </a:pPr>
            <a:endParaRPr lang="tr-TR" dirty="0">
              <a:latin typeface="Barlow Semi Condensed" panose="00000506000000000000" pitchFamily="2" charset="-94"/>
            </a:endParaRPr>
          </a:p>
        </p:txBody>
      </p:sp>
    </p:spTree>
    <p:extLst>
      <p:ext uri="{BB962C8B-B14F-4D97-AF65-F5344CB8AC3E}">
        <p14:creationId xmlns:p14="http://schemas.microsoft.com/office/powerpoint/2010/main" val="33430854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949"/>
        <p:cNvGrpSpPr/>
        <p:nvPr/>
      </p:nvGrpSpPr>
      <p:grpSpPr>
        <a:xfrm>
          <a:off x="0" y="0"/>
          <a:ext cx="0" cy="0"/>
          <a:chOff x="0" y="0"/>
          <a:chExt cx="0" cy="0"/>
        </a:xfrm>
      </p:grpSpPr>
      <p:sp>
        <p:nvSpPr>
          <p:cNvPr id="4950" name="Google Shape;4950;p65"/>
          <p:cNvSpPr txBox="1">
            <a:spLocks noGrp="1"/>
          </p:cNvSpPr>
          <p:nvPr>
            <p:ph type="body" idx="1"/>
          </p:nvPr>
        </p:nvSpPr>
        <p:spPr>
          <a:xfrm>
            <a:off x="1465713" y="1170649"/>
            <a:ext cx="6472942" cy="3524400"/>
          </a:xfrm>
          <a:prstGeom prst="rect">
            <a:avLst/>
          </a:prstGeom>
        </p:spPr>
        <p:txBody>
          <a:bodyPr spcFirstLastPara="1" wrap="square" lIns="91425" tIns="91425" rIns="91425" bIns="91425" anchor="t" anchorCtr="0">
            <a:noAutofit/>
          </a:bodyPr>
          <a:lstStyle/>
          <a:p>
            <a:pPr marL="457200" marR="50800" lvl="0" indent="-317500" algn="l" rtl="0">
              <a:spcBef>
                <a:spcPts val="0"/>
              </a:spcBef>
              <a:spcAft>
                <a:spcPts val="0"/>
              </a:spcAft>
              <a:buSzPts val="1400"/>
              <a:buFont typeface="Barlow Semi Condensed"/>
              <a:buChar char="●"/>
            </a:pPr>
            <a:r>
              <a:rPr lang="en-US" sz="1400" dirty="0">
                <a:uFill>
                  <a:noFill/>
                </a:uFill>
                <a:hlinkClick r:id="rId3"/>
              </a:rPr>
              <a:t>https://www.academia.edu/25153796/G%C3%B6r%C3%BCn%C3%BCr_I%C5%9F%C4%B1k_Haberle%C5%9Fmesi </a:t>
            </a:r>
            <a:endParaRPr lang="tr-TR" sz="1400" dirty="0">
              <a:uFill>
                <a:noFill/>
              </a:uFill>
            </a:endParaRPr>
          </a:p>
          <a:p>
            <a:pPr marL="457200" marR="50800" lvl="0" indent="-317500" algn="l" rtl="0">
              <a:spcBef>
                <a:spcPts val="0"/>
              </a:spcBef>
              <a:spcAft>
                <a:spcPts val="0"/>
              </a:spcAft>
              <a:buSzPts val="1400"/>
              <a:buFont typeface="Barlow Semi Condensed"/>
              <a:buChar char="●"/>
            </a:pPr>
            <a:endParaRPr lang="tr-TR" sz="1400" dirty="0">
              <a:uFill>
                <a:noFill/>
              </a:uFill>
            </a:endParaRPr>
          </a:p>
          <a:p>
            <a:pPr marL="457200" marR="50800" lvl="0" indent="-317500" algn="l" rtl="0">
              <a:spcBef>
                <a:spcPts val="0"/>
              </a:spcBef>
              <a:spcAft>
                <a:spcPts val="0"/>
              </a:spcAft>
              <a:buSzPts val="1400"/>
              <a:buFont typeface="Barlow Semi Condensed"/>
              <a:buChar char="●"/>
            </a:pPr>
            <a:r>
              <a:rPr lang="tr-TR" sz="1400" dirty="0">
                <a:uFill>
                  <a:noFill/>
                </a:uFill>
                <a:hlinkClick r:id="rId4"/>
              </a:rPr>
              <a:t>https://en.wikipedia.org/wiki/Visible_light_communication#:~:text=Visible%20light%20communication%20(VLC)%20is,of%20optical%20wireless%20communications%20technologies</a:t>
            </a:r>
            <a:r>
              <a:rPr lang="tr-TR" sz="1400" dirty="0">
                <a:uFill>
                  <a:noFill/>
                </a:uFill>
              </a:rPr>
              <a:t>.</a:t>
            </a:r>
          </a:p>
          <a:p>
            <a:pPr marL="457200" marR="50800" lvl="0" indent="-317500" algn="l" rtl="0">
              <a:spcBef>
                <a:spcPts val="0"/>
              </a:spcBef>
              <a:spcAft>
                <a:spcPts val="0"/>
              </a:spcAft>
              <a:buSzPts val="1400"/>
              <a:buFont typeface="Barlow Semi Condensed"/>
              <a:buChar char="●"/>
            </a:pPr>
            <a:endParaRPr lang="tr-TR" sz="1400" dirty="0">
              <a:uFill>
                <a:noFill/>
              </a:uFill>
            </a:endParaRPr>
          </a:p>
          <a:p>
            <a:pPr marL="457200" marR="50800" lvl="0" indent="-317500" algn="l" rtl="0">
              <a:spcBef>
                <a:spcPts val="0"/>
              </a:spcBef>
              <a:spcAft>
                <a:spcPts val="0"/>
              </a:spcAft>
              <a:buSzPts val="1400"/>
              <a:buFont typeface="Barlow Semi Condensed"/>
              <a:buChar char="●"/>
            </a:pPr>
            <a:r>
              <a:rPr lang="en-US" sz="1400" dirty="0">
                <a:hlinkClick r:id="rId5"/>
              </a:rPr>
              <a:t>https://9lib.net/article/g%C3%B6r%C3%BCn%C3%BCr-i%C5%9F%C4%B1k-haberle%C5%9Fmesi-genel-bi%CC%87lgi%CC%87ler.eqo603kq</a:t>
            </a:r>
            <a:endParaRPr lang="tr-TR" sz="1400" dirty="0"/>
          </a:p>
          <a:p>
            <a:pPr marL="457200" marR="50800" lvl="0" indent="-317500" algn="l" rtl="0">
              <a:spcBef>
                <a:spcPts val="0"/>
              </a:spcBef>
              <a:spcAft>
                <a:spcPts val="0"/>
              </a:spcAft>
              <a:buSzPts val="1400"/>
              <a:buFont typeface="Barlow Semi Condensed"/>
              <a:buChar char="●"/>
            </a:pPr>
            <a:endParaRPr lang="tr-TR" sz="1400" dirty="0">
              <a:uFill>
                <a:noFill/>
              </a:uFill>
            </a:endParaRPr>
          </a:p>
          <a:p>
            <a:pPr marL="457200" marR="50800" lvl="0" indent="-317500" algn="l" rtl="0">
              <a:spcBef>
                <a:spcPts val="0"/>
              </a:spcBef>
              <a:spcAft>
                <a:spcPts val="0"/>
              </a:spcAft>
              <a:buSzPts val="1400"/>
              <a:buFont typeface="Barlow Semi Condensed"/>
              <a:buChar char="●"/>
            </a:pPr>
            <a:r>
              <a:rPr lang="tr-TR" sz="1400" dirty="0">
                <a:uFill>
                  <a:noFill/>
                </a:uFill>
                <a:hlinkClick r:id="rId6"/>
              </a:rPr>
              <a:t>https://www.odakarge.com/vlc-gorunur-isik-iletisimi-nedir.html</a:t>
            </a:r>
            <a:endParaRPr lang="tr-TR" sz="1400" dirty="0">
              <a:uFill>
                <a:noFill/>
              </a:uFill>
            </a:endParaRPr>
          </a:p>
          <a:p>
            <a:pPr marL="457200" marR="50800" lvl="0" indent="-317500" algn="l" rtl="0">
              <a:spcBef>
                <a:spcPts val="0"/>
              </a:spcBef>
              <a:spcAft>
                <a:spcPts val="0"/>
              </a:spcAft>
              <a:buSzPts val="1400"/>
              <a:buFont typeface="Barlow Semi Condensed"/>
              <a:buChar char="●"/>
            </a:pPr>
            <a:endParaRPr lang="tr-TR" sz="1400" dirty="0">
              <a:uFill>
                <a:noFill/>
              </a:uFill>
            </a:endParaRPr>
          </a:p>
          <a:p>
            <a:pPr marL="457200" marR="50800" lvl="0" indent="-317500" algn="l" rtl="0">
              <a:spcBef>
                <a:spcPts val="0"/>
              </a:spcBef>
              <a:spcAft>
                <a:spcPts val="0"/>
              </a:spcAft>
              <a:buSzPts val="1400"/>
              <a:buFont typeface="Barlow Semi Condensed"/>
              <a:buChar char="●"/>
            </a:pPr>
            <a:r>
              <a:rPr lang="tr-TR" sz="1400" dirty="0">
                <a:uFill>
                  <a:noFill/>
                </a:uFill>
                <a:hlinkClick r:id="rId7"/>
              </a:rPr>
              <a:t>https://www.mdpi.com/1424-8220/19/5/1153/html</a:t>
            </a:r>
            <a:endParaRPr lang="tr-TR" sz="1400" dirty="0">
              <a:uFill>
                <a:noFill/>
              </a:uFill>
            </a:endParaRPr>
          </a:p>
          <a:p>
            <a:pPr marL="457200" marR="50800" lvl="0" indent="-317500" algn="l" rtl="0">
              <a:spcBef>
                <a:spcPts val="0"/>
              </a:spcBef>
              <a:spcAft>
                <a:spcPts val="0"/>
              </a:spcAft>
              <a:buSzPts val="1400"/>
              <a:buFont typeface="Barlow Semi Condensed"/>
              <a:buChar char="●"/>
            </a:pPr>
            <a:endParaRPr lang="tr-TR" sz="1400" dirty="0">
              <a:uFill>
                <a:noFill/>
              </a:uFill>
            </a:endParaRPr>
          </a:p>
          <a:p>
            <a:pPr marL="457200" marR="50800" lvl="0" indent="-317500" algn="l" rtl="0">
              <a:spcBef>
                <a:spcPts val="0"/>
              </a:spcBef>
              <a:spcAft>
                <a:spcPts val="0"/>
              </a:spcAft>
              <a:buSzPts val="1400"/>
              <a:buFont typeface="Barlow Semi Condensed"/>
              <a:buChar char="●"/>
            </a:pPr>
            <a:endParaRPr lang="tr-TR" sz="1400" dirty="0">
              <a:uFill>
                <a:noFill/>
              </a:uFill>
            </a:endParaRPr>
          </a:p>
          <a:p>
            <a:pPr marL="457200" marR="50800" lvl="0" indent="-317500" algn="l" rtl="0">
              <a:spcBef>
                <a:spcPts val="0"/>
              </a:spcBef>
              <a:spcAft>
                <a:spcPts val="0"/>
              </a:spcAft>
              <a:buSzPts val="1400"/>
              <a:buFont typeface="Barlow Semi Condensed"/>
              <a:buChar char="●"/>
            </a:pPr>
            <a:endParaRPr lang="tr-TR" sz="1400" dirty="0">
              <a:uFill>
                <a:noFill/>
              </a:uFill>
            </a:endParaRPr>
          </a:p>
          <a:p>
            <a:pPr marL="457200" marR="50800" lvl="0" indent="-317500" algn="l" rtl="0">
              <a:spcBef>
                <a:spcPts val="0"/>
              </a:spcBef>
              <a:spcAft>
                <a:spcPts val="0"/>
              </a:spcAft>
              <a:buSzPts val="1400"/>
              <a:buFont typeface="Barlow Semi Condensed"/>
              <a:buChar char="●"/>
            </a:pPr>
            <a:endParaRPr lang="tr-TR" sz="1400" dirty="0">
              <a:uFill>
                <a:noFill/>
              </a:uFill>
            </a:endParaRPr>
          </a:p>
          <a:p>
            <a:pPr marL="457200" marR="50800" lvl="0" indent="-317500" algn="l" rtl="0">
              <a:spcBef>
                <a:spcPts val="0"/>
              </a:spcBef>
              <a:spcAft>
                <a:spcPts val="0"/>
              </a:spcAft>
              <a:buSzPts val="1400"/>
              <a:buFont typeface="Barlow Semi Condensed"/>
              <a:buChar char="●"/>
            </a:pPr>
            <a:endParaRPr lang="en-US" sz="1400" dirty="0"/>
          </a:p>
        </p:txBody>
      </p:sp>
      <p:sp>
        <p:nvSpPr>
          <p:cNvPr id="4952" name="Google Shape;4952;p65"/>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tr-TR" dirty="0"/>
              <a:t>KAYNAKCA</a:t>
            </a: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3" name="Google Shape;3605;p63">
            <a:extLst>
              <a:ext uri="{FF2B5EF4-FFF2-40B4-BE49-F238E27FC236}">
                <a16:creationId xmlns:a16="http://schemas.microsoft.com/office/drawing/2014/main" id="{64BBEEC4-63C9-4517-8002-44D7CBE88209}"/>
              </a:ext>
            </a:extLst>
          </p:cNvPr>
          <p:cNvSpPr txBox="1">
            <a:spLocks noGrp="1"/>
          </p:cNvSpPr>
          <p:nvPr>
            <p:ph type="title"/>
          </p:nvPr>
        </p:nvSpPr>
        <p:spPr>
          <a:xfrm>
            <a:off x="2103150" y="243885"/>
            <a:ext cx="4937700" cy="107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tr-TR" sz="7200" dirty="0"/>
              <a:t>Beni dinlediğiniz için teşekkürler</a:t>
            </a:r>
            <a:r>
              <a:rPr lang="en" sz="7200" dirty="0"/>
              <a:t>!</a:t>
            </a:r>
            <a:endParaRPr sz="7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89"/>
        <p:cNvGrpSpPr/>
        <p:nvPr/>
      </p:nvGrpSpPr>
      <p:grpSpPr>
        <a:xfrm>
          <a:off x="0" y="0"/>
          <a:ext cx="0" cy="0"/>
          <a:chOff x="0" y="0"/>
          <a:chExt cx="0" cy="0"/>
        </a:xfrm>
      </p:grpSpPr>
      <p:sp>
        <p:nvSpPr>
          <p:cNvPr id="1890" name="Google Shape;1890;p36"/>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tr-TR" b="1" dirty="0">
                <a:latin typeface="Barlow Semi Condensed" panose="00000506000000000000" pitchFamily="2" charset="-94"/>
              </a:rPr>
              <a:t>Işık nedir?</a:t>
            </a:r>
            <a:endParaRPr b="1" dirty="0">
              <a:latin typeface="Barlow Semi Condensed" panose="00000506000000000000" pitchFamily="2" charset="-94"/>
            </a:endParaRPr>
          </a:p>
        </p:txBody>
      </p:sp>
      <p:sp>
        <p:nvSpPr>
          <p:cNvPr id="3" name="Metin kutusu 2">
            <a:extLst>
              <a:ext uri="{FF2B5EF4-FFF2-40B4-BE49-F238E27FC236}">
                <a16:creationId xmlns:a16="http://schemas.microsoft.com/office/drawing/2014/main" id="{DE1551F1-06C9-4B1B-9F10-DF4CE54B6564}"/>
              </a:ext>
            </a:extLst>
          </p:cNvPr>
          <p:cNvSpPr txBox="1"/>
          <p:nvPr/>
        </p:nvSpPr>
        <p:spPr>
          <a:xfrm>
            <a:off x="1021080" y="1589117"/>
            <a:ext cx="6772101" cy="1631216"/>
          </a:xfrm>
          <a:prstGeom prst="rect">
            <a:avLst/>
          </a:prstGeom>
          <a:noFill/>
        </p:spPr>
        <p:txBody>
          <a:bodyPr wrap="square" rtlCol="0">
            <a:spAutoFit/>
          </a:bodyPr>
          <a:lstStyle/>
          <a:p>
            <a:r>
              <a:rPr lang="tr-TR" sz="2000" b="0" i="0" dirty="0">
                <a:solidFill>
                  <a:schemeClr val="tx1"/>
                </a:solidFill>
                <a:effectLst/>
                <a:latin typeface="Barlow Semi Condensed" panose="00000506000000000000" pitchFamily="2" charset="-94"/>
              </a:rPr>
              <a:t>  Kısaca Görebildiğimiz ışık, elektromanyetik spektrumun belli bir bölümündeki </a:t>
            </a:r>
            <a:r>
              <a:rPr lang="tr-TR" sz="2000" b="1" i="0" dirty="0">
                <a:solidFill>
                  <a:schemeClr val="tx1"/>
                </a:solidFill>
                <a:effectLst/>
                <a:latin typeface="Barlow Semi Condensed" panose="00000506000000000000" pitchFamily="2" charset="-94"/>
              </a:rPr>
              <a:t>elektromanyetik radyasyondur</a:t>
            </a:r>
            <a:r>
              <a:rPr lang="tr-TR" sz="2000" b="0" i="0" dirty="0">
                <a:solidFill>
                  <a:schemeClr val="tx1"/>
                </a:solidFill>
                <a:effectLst/>
                <a:latin typeface="Barlow Semi Condensed" panose="00000506000000000000" pitchFamily="2" charset="-94"/>
              </a:rPr>
              <a:t>. </a:t>
            </a:r>
          </a:p>
          <a:p>
            <a:endParaRPr lang="tr-TR" sz="2000" dirty="0">
              <a:solidFill>
                <a:schemeClr val="tx1"/>
              </a:solidFill>
              <a:latin typeface="Barlow Semi Condensed" panose="00000506000000000000" pitchFamily="2" charset="-94"/>
            </a:endParaRPr>
          </a:p>
          <a:p>
            <a:r>
              <a:rPr lang="tr-TR" sz="2000" b="0" i="0" dirty="0">
                <a:solidFill>
                  <a:schemeClr val="tx1"/>
                </a:solidFill>
                <a:effectLst/>
                <a:latin typeface="Barlow Semi Condensed" panose="00000506000000000000" pitchFamily="2" charset="-94"/>
              </a:rPr>
              <a:t>Fizikte ışık, görülür veya görünmez herhangi bir dalga boyunun elektromanyetik radyasyonu olarak da tanımlanır.</a:t>
            </a:r>
            <a:endParaRPr lang="tr-TR" sz="1600" dirty="0">
              <a:solidFill>
                <a:schemeClr val="tx1"/>
              </a:solidFill>
              <a:latin typeface="Barlow Semi Condensed" panose="00000506000000000000" pitchFamily="2" charset="-9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89"/>
        <p:cNvGrpSpPr/>
        <p:nvPr/>
      </p:nvGrpSpPr>
      <p:grpSpPr>
        <a:xfrm>
          <a:off x="0" y="0"/>
          <a:ext cx="0" cy="0"/>
          <a:chOff x="0" y="0"/>
          <a:chExt cx="0" cy="0"/>
        </a:xfrm>
      </p:grpSpPr>
      <p:sp>
        <p:nvSpPr>
          <p:cNvPr id="3" name="Metin kutusu 2">
            <a:extLst>
              <a:ext uri="{FF2B5EF4-FFF2-40B4-BE49-F238E27FC236}">
                <a16:creationId xmlns:a16="http://schemas.microsoft.com/office/drawing/2014/main" id="{DE1551F1-06C9-4B1B-9F10-DF4CE54B6564}"/>
              </a:ext>
            </a:extLst>
          </p:cNvPr>
          <p:cNvSpPr txBox="1"/>
          <p:nvPr/>
        </p:nvSpPr>
        <p:spPr>
          <a:xfrm>
            <a:off x="757844" y="940534"/>
            <a:ext cx="6772101" cy="1077218"/>
          </a:xfrm>
          <a:prstGeom prst="rect">
            <a:avLst/>
          </a:prstGeom>
          <a:noFill/>
        </p:spPr>
        <p:txBody>
          <a:bodyPr wrap="square" rtlCol="0">
            <a:spAutoFit/>
          </a:bodyPr>
          <a:lstStyle/>
          <a:p>
            <a:r>
              <a:rPr lang="tr-TR" sz="1600" b="0" i="0" dirty="0">
                <a:solidFill>
                  <a:schemeClr val="tx1"/>
                </a:solidFill>
                <a:effectLst/>
                <a:latin typeface="Barlow Semi Condensed" panose="00000506000000000000" pitchFamily="2" charset="-94"/>
              </a:rPr>
              <a:t>Bu durumda gama ışını, x ray, mikrodalga ve radyo dalgaları da bir ışıktır. Elektromanyetik radyasyonun diğer türleri gibi görebildiğimiz ışık da </a:t>
            </a:r>
            <a:r>
              <a:rPr lang="tr-TR" sz="1600" b="1" i="0" dirty="0">
                <a:solidFill>
                  <a:schemeClr val="tx1"/>
                </a:solidFill>
                <a:effectLst/>
                <a:latin typeface="Barlow Semi Condensed" panose="00000506000000000000" pitchFamily="2" charset="-94"/>
              </a:rPr>
              <a:t>dalgalar halinde </a:t>
            </a:r>
            <a:r>
              <a:rPr lang="tr-TR" sz="1600" b="0" i="0" dirty="0">
                <a:solidFill>
                  <a:schemeClr val="tx1"/>
                </a:solidFill>
                <a:effectLst/>
                <a:latin typeface="Barlow Semi Condensed" panose="00000506000000000000" pitchFamily="2" charset="-94"/>
              </a:rPr>
              <a:t>yayılır. Bununla birlikte dalgalar tarafından verilen enerji tek bir noktada </a:t>
            </a:r>
            <a:r>
              <a:rPr lang="tr-TR" sz="1600" b="0" i="0" dirty="0" err="1">
                <a:solidFill>
                  <a:schemeClr val="tx1"/>
                </a:solidFill>
                <a:effectLst/>
                <a:latin typeface="Barlow Semi Condensed" panose="00000506000000000000" pitchFamily="2" charset="-94"/>
              </a:rPr>
              <a:t>absorbe</a:t>
            </a:r>
            <a:r>
              <a:rPr lang="tr-TR" sz="1600" b="0" i="0" dirty="0">
                <a:solidFill>
                  <a:schemeClr val="tx1"/>
                </a:solidFill>
                <a:effectLst/>
                <a:latin typeface="Barlow Semi Condensed" panose="00000506000000000000" pitchFamily="2" charset="-94"/>
              </a:rPr>
              <a:t> eder.</a:t>
            </a:r>
            <a:endParaRPr lang="tr-TR" sz="1200" dirty="0">
              <a:solidFill>
                <a:schemeClr val="tx1"/>
              </a:solidFill>
              <a:latin typeface="Barlow Semi Condensed" panose="00000506000000000000" pitchFamily="2" charset="-94"/>
            </a:endParaRPr>
          </a:p>
        </p:txBody>
      </p:sp>
      <p:pic>
        <p:nvPicPr>
          <p:cNvPr id="1026" name="Picture 2">
            <a:extLst>
              <a:ext uri="{FF2B5EF4-FFF2-40B4-BE49-F238E27FC236}">
                <a16:creationId xmlns:a16="http://schemas.microsoft.com/office/drawing/2014/main" id="{D7B03EF1-245A-4519-9C35-36633AAEA9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8851" y="2436175"/>
            <a:ext cx="2914731" cy="2186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3865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Göremediğimiz Işık Türleri |">
            <a:extLst>
              <a:ext uri="{FF2B5EF4-FFF2-40B4-BE49-F238E27FC236}">
                <a16:creationId xmlns:a16="http://schemas.microsoft.com/office/drawing/2014/main" id="{15A85145-FD58-40AD-8336-0B3689796D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8597" y="227964"/>
            <a:ext cx="4950258" cy="3138463"/>
          </a:xfrm>
          <a:prstGeom prst="rect">
            <a:avLst/>
          </a:prstGeom>
          <a:noFill/>
          <a:extLst>
            <a:ext uri="{909E8E84-426E-40DD-AFC4-6F175D3DCCD1}">
              <a14:hiddenFill xmlns:a14="http://schemas.microsoft.com/office/drawing/2010/main">
                <a:solidFill>
                  <a:srgbClr val="FFFFFF"/>
                </a:solidFill>
              </a14:hiddenFill>
            </a:ext>
          </a:extLst>
        </p:spPr>
      </p:pic>
      <p:sp>
        <p:nvSpPr>
          <p:cNvPr id="6" name="Metin kutusu 5">
            <a:extLst>
              <a:ext uri="{FF2B5EF4-FFF2-40B4-BE49-F238E27FC236}">
                <a16:creationId xmlns:a16="http://schemas.microsoft.com/office/drawing/2014/main" id="{90E135D6-1F4F-4486-A169-8EB6A5B5BFA5}"/>
              </a:ext>
            </a:extLst>
          </p:cNvPr>
          <p:cNvSpPr txBox="1"/>
          <p:nvPr/>
        </p:nvSpPr>
        <p:spPr>
          <a:xfrm>
            <a:off x="2912918" y="3489040"/>
            <a:ext cx="5704609" cy="1323439"/>
          </a:xfrm>
          <a:prstGeom prst="rect">
            <a:avLst/>
          </a:prstGeom>
          <a:noFill/>
        </p:spPr>
        <p:txBody>
          <a:bodyPr wrap="square">
            <a:spAutoFit/>
          </a:bodyPr>
          <a:lstStyle/>
          <a:p>
            <a:r>
              <a:rPr lang="tr-TR" sz="1600" i="0" dirty="0">
                <a:solidFill>
                  <a:srgbClr val="202122"/>
                </a:solidFill>
                <a:effectLst/>
                <a:latin typeface="Barlow Semi Condensed" panose="00000506000000000000" pitchFamily="2" charset="-94"/>
              </a:rPr>
              <a:t>Görünür ışık veya görünür </a:t>
            </a:r>
            <a:r>
              <a:rPr lang="tr-TR" sz="1600" i="0" dirty="0" err="1">
                <a:solidFill>
                  <a:srgbClr val="202122"/>
                </a:solidFill>
                <a:effectLst/>
                <a:latin typeface="Barlow Semi Condensed" panose="00000506000000000000" pitchFamily="2" charset="-94"/>
              </a:rPr>
              <a:t>izge</a:t>
            </a:r>
            <a:r>
              <a:rPr lang="tr-TR" sz="1600" i="0" dirty="0">
                <a:solidFill>
                  <a:srgbClr val="202122"/>
                </a:solidFill>
                <a:effectLst/>
                <a:latin typeface="Barlow Semi Condensed" panose="00000506000000000000" pitchFamily="2" charset="-94"/>
              </a:rPr>
              <a:t>, elektromanyetik tayfın insan gözü tarafından saptanabilen aralığıdır. Bu </a:t>
            </a:r>
            <a:r>
              <a:rPr lang="tr-TR" sz="1600" i="0" dirty="0" err="1">
                <a:solidFill>
                  <a:srgbClr val="202122"/>
                </a:solidFill>
                <a:effectLst/>
                <a:latin typeface="Barlow Semi Condensed" panose="00000506000000000000" pitchFamily="2" charset="-94"/>
              </a:rPr>
              <a:t>dalgaboyu</a:t>
            </a:r>
            <a:r>
              <a:rPr lang="tr-TR" sz="1600" i="0" dirty="0">
                <a:solidFill>
                  <a:srgbClr val="202122"/>
                </a:solidFill>
                <a:effectLst/>
                <a:latin typeface="Barlow Semi Condensed" panose="00000506000000000000" pitchFamily="2" charset="-94"/>
              </a:rPr>
              <a:t> aralığına kısaca görünür ışık veya sadece ışık da denmektedir. Aralığın sınırları tam olarak belirlenmemiş olmakla birlikte, ortalama bir insan, </a:t>
            </a:r>
            <a:r>
              <a:rPr lang="tr-TR" sz="1600" b="1" i="0" dirty="0">
                <a:solidFill>
                  <a:srgbClr val="202122"/>
                </a:solidFill>
                <a:effectLst/>
                <a:latin typeface="Barlow Semi Condensed" panose="00000506000000000000" pitchFamily="2" charset="-94"/>
              </a:rPr>
              <a:t>360 ile 700 </a:t>
            </a:r>
            <a:r>
              <a:rPr lang="tr-TR" sz="1600" b="1" i="0" dirty="0" err="1">
                <a:solidFill>
                  <a:srgbClr val="202122"/>
                </a:solidFill>
                <a:effectLst/>
                <a:latin typeface="Barlow Semi Condensed" panose="00000506000000000000" pitchFamily="2" charset="-94"/>
              </a:rPr>
              <a:t>nm</a:t>
            </a:r>
            <a:r>
              <a:rPr lang="tr-TR" sz="1600" b="1" i="0" dirty="0">
                <a:solidFill>
                  <a:srgbClr val="202122"/>
                </a:solidFill>
                <a:effectLst/>
                <a:latin typeface="Barlow Semi Condensed" panose="00000506000000000000" pitchFamily="2" charset="-94"/>
              </a:rPr>
              <a:t> arasındaki </a:t>
            </a:r>
            <a:r>
              <a:rPr lang="tr-TR" sz="1600" b="1" i="0" dirty="0" err="1">
                <a:solidFill>
                  <a:srgbClr val="202122"/>
                </a:solidFill>
                <a:effectLst/>
                <a:latin typeface="Barlow Semi Condensed" panose="00000506000000000000" pitchFamily="2" charset="-94"/>
              </a:rPr>
              <a:t>dalgaboylarını</a:t>
            </a:r>
            <a:r>
              <a:rPr lang="tr-TR" sz="1600" b="1" i="0" dirty="0">
                <a:solidFill>
                  <a:srgbClr val="202122"/>
                </a:solidFill>
                <a:effectLst/>
                <a:latin typeface="Barlow Semi Condensed" panose="00000506000000000000" pitchFamily="2" charset="-94"/>
              </a:rPr>
              <a:t> saptayabilir.</a:t>
            </a:r>
            <a:endParaRPr lang="tr-TR" sz="1600" b="1" dirty="0">
              <a:latin typeface="Barlow Semi Condensed" panose="00000506000000000000" pitchFamily="2" charset="-94"/>
            </a:endParaRPr>
          </a:p>
        </p:txBody>
      </p:sp>
    </p:spTree>
    <p:extLst>
      <p:ext uri="{BB962C8B-B14F-4D97-AF65-F5344CB8AC3E}">
        <p14:creationId xmlns:p14="http://schemas.microsoft.com/office/powerpoint/2010/main" val="3863673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23"/>
        <p:cNvGrpSpPr/>
        <p:nvPr/>
      </p:nvGrpSpPr>
      <p:grpSpPr>
        <a:xfrm>
          <a:off x="0" y="0"/>
          <a:ext cx="0" cy="0"/>
          <a:chOff x="0" y="0"/>
          <a:chExt cx="0" cy="0"/>
        </a:xfrm>
      </p:grpSpPr>
      <p:sp>
        <p:nvSpPr>
          <p:cNvPr id="2224" name="Google Shape;2224;p41"/>
          <p:cNvSpPr txBox="1">
            <a:spLocks noGrp="1"/>
          </p:cNvSpPr>
          <p:nvPr>
            <p:ph type="title"/>
          </p:nvPr>
        </p:nvSpPr>
        <p:spPr>
          <a:xfrm>
            <a:off x="1262050" y="547040"/>
            <a:ext cx="6006300" cy="59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tr-TR" b="1" dirty="0">
                <a:latin typeface="Barlow Semi Condensed" panose="00000506000000000000" pitchFamily="2" charset="-94"/>
              </a:rPr>
              <a:t>VLC Nedir?</a:t>
            </a:r>
            <a:endParaRPr b="1" dirty="0">
              <a:latin typeface="Barlow Semi Condensed" panose="00000506000000000000" pitchFamily="2" charset="-94"/>
            </a:endParaRPr>
          </a:p>
        </p:txBody>
      </p:sp>
      <p:sp>
        <p:nvSpPr>
          <p:cNvPr id="31" name="Metin kutusu 30">
            <a:extLst>
              <a:ext uri="{FF2B5EF4-FFF2-40B4-BE49-F238E27FC236}">
                <a16:creationId xmlns:a16="http://schemas.microsoft.com/office/drawing/2014/main" id="{7B9DB1CE-46AC-427A-936D-F473652AE04F}"/>
              </a:ext>
            </a:extLst>
          </p:cNvPr>
          <p:cNvSpPr txBox="1"/>
          <p:nvPr/>
        </p:nvSpPr>
        <p:spPr>
          <a:xfrm>
            <a:off x="1154970" y="1740753"/>
            <a:ext cx="6834060" cy="830997"/>
          </a:xfrm>
          <a:prstGeom prst="rect">
            <a:avLst/>
          </a:prstGeom>
          <a:noFill/>
        </p:spPr>
        <p:txBody>
          <a:bodyPr wrap="square" rtlCol="0">
            <a:spAutoFit/>
          </a:bodyPr>
          <a:lstStyle/>
          <a:p>
            <a:r>
              <a:rPr lang="tr-TR" sz="1600" dirty="0">
                <a:solidFill>
                  <a:schemeClr val="tx1"/>
                </a:solidFill>
                <a:latin typeface="Barlow Semi Condensed" panose="00000506000000000000" pitchFamily="2" charset="-94"/>
              </a:rPr>
              <a:t>İsminden de anlaşılacağı üzere burada haberleşme aydınlatma amacıyla kullandığımız </a:t>
            </a:r>
            <a:r>
              <a:rPr lang="tr-TR" sz="1600" b="1" dirty="0">
                <a:solidFill>
                  <a:schemeClr val="tx1"/>
                </a:solidFill>
                <a:latin typeface="Barlow Semi Condensed" panose="00000506000000000000" pitchFamily="2" charset="-94"/>
              </a:rPr>
              <a:t>görünür ışık aracılığı</a:t>
            </a:r>
            <a:r>
              <a:rPr lang="tr-TR" sz="1600" dirty="0">
                <a:solidFill>
                  <a:schemeClr val="tx1"/>
                </a:solidFill>
                <a:latin typeface="Barlow Semi Condensed" panose="00000506000000000000" pitchFamily="2" charset="-94"/>
              </a:rPr>
              <a:t> ile yapılır ve fiber optiğin aksine kanal olarak kablo yerine ortam kullanılır.</a:t>
            </a:r>
          </a:p>
        </p:txBody>
      </p:sp>
      <p:pic>
        <p:nvPicPr>
          <p:cNvPr id="3074" name="Picture 2" descr="Visible Light Communication Archives - Bayslope">
            <a:extLst>
              <a:ext uri="{FF2B5EF4-FFF2-40B4-BE49-F238E27FC236}">
                <a16:creationId xmlns:a16="http://schemas.microsoft.com/office/drawing/2014/main" id="{8C7E3580-92A1-450B-A90F-BB8CC38113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0557" y="2532509"/>
            <a:ext cx="2516532" cy="21266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313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89"/>
        <p:cNvGrpSpPr/>
        <p:nvPr/>
      </p:nvGrpSpPr>
      <p:grpSpPr>
        <a:xfrm>
          <a:off x="0" y="0"/>
          <a:ext cx="0" cy="0"/>
          <a:chOff x="0" y="0"/>
          <a:chExt cx="0" cy="0"/>
        </a:xfrm>
      </p:grpSpPr>
      <p:sp>
        <p:nvSpPr>
          <p:cNvPr id="3" name="Metin kutusu 2">
            <a:extLst>
              <a:ext uri="{FF2B5EF4-FFF2-40B4-BE49-F238E27FC236}">
                <a16:creationId xmlns:a16="http://schemas.microsoft.com/office/drawing/2014/main" id="{DE1551F1-06C9-4B1B-9F10-DF4CE54B6564}"/>
              </a:ext>
            </a:extLst>
          </p:cNvPr>
          <p:cNvSpPr txBox="1"/>
          <p:nvPr/>
        </p:nvSpPr>
        <p:spPr>
          <a:xfrm>
            <a:off x="981032" y="1535722"/>
            <a:ext cx="6772101" cy="1569660"/>
          </a:xfrm>
          <a:prstGeom prst="rect">
            <a:avLst/>
          </a:prstGeom>
          <a:noFill/>
        </p:spPr>
        <p:txBody>
          <a:bodyPr wrap="square" rtlCol="0">
            <a:spAutoFit/>
          </a:bodyPr>
          <a:lstStyle/>
          <a:p>
            <a:r>
              <a:rPr lang="tr-TR" sz="1600" b="0" i="0" dirty="0">
                <a:solidFill>
                  <a:schemeClr val="tx1"/>
                </a:solidFill>
                <a:effectLst/>
                <a:latin typeface="Barlow Semi Condensed" panose="00000506000000000000" pitchFamily="2" charset="-94"/>
              </a:rPr>
              <a:t>  Bu ortam ışığın vericiden yayıldıktan sonra alıcı tarafından alınabileceği hava ve su altı gibi herhangi bir ortam olabilir. Kanal olarak ortam kullanıldığı için ışık yayılım ve yansıma yapmaktadır </a:t>
            </a:r>
            <a:r>
              <a:rPr lang="tr-TR" sz="1600" b="1" i="0" dirty="0">
                <a:solidFill>
                  <a:schemeClr val="tx1"/>
                </a:solidFill>
                <a:effectLst/>
                <a:latin typeface="Barlow Semi Condensed" panose="00000506000000000000" pitchFamily="2" charset="-94"/>
              </a:rPr>
              <a:t>ve ortamdaki diğer ışık kaynakları bozucu etki oluşturabilmektedir</a:t>
            </a:r>
            <a:r>
              <a:rPr lang="tr-TR" sz="1600" b="0" i="0" dirty="0">
                <a:solidFill>
                  <a:schemeClr val="tx1"/>
                </a:solidFill>
                <a:effectLst/>
                <a:latin typeface="Barlow Semi Condensed" panose="00000506000000000000" pitchFamily="2" charset="-94"/>
              </a:rPr>
              <a:t>. Bu yüzden VLC sistemleri diğer kablosuz haberleşme sistemleriyle kıyasla iletişim mesafesine göre daha kısadır. Fakat aydınlatma amacıyla kullandığımız için enerji verimliği bakımından oldukça verimlidir.</a:t>
            </a:r>
            <a:endParaRPr lang="tr-TR" sz="1200" dirty="0">
              <a:solidFill>
                <a:schemeClr val="tx1"/>
              </a:solidFill>
              <a:latin typeface="Barlow Semi Condensed" panose="00000506000000000000" pitchFamily="2" charset="-94"/>
            </a:endParaRPr>
          </a:p>
        </p:txBody>
      </p:sp>
      <p:sp>
        <p:nvSpPr>
          <p:cNvPr id="6" name="Google Shape;2224;p41">
            <a:extLst>
              <a:ext uri="{FF2B5EF4-FFF2-40B4-BE49-F238E27FC236}">
                <a16:creationId xmlns:a16="http://schemas.microsoft.com/office/drawing/2014/main" id="{D97CF9DC-261B-4797-8AB2-929B0E888F51}"/>
              </a:ext>
            </a:extLst>
          </p:cNvPr>
          <p:cNvSpPr txBox="1">
            <a:spLocks/>
          </p:cNvSpPr>
          <p:nvPr/>
        </p:nvSpPr>
        <p:spPr>
          <a:xfrm>
            <a:off x="1262050" y="547040"/>
            <a:ext cx="6006300" cy="59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tr-TR" b="1">
                <a:latin typeface="Barlow Semi Condensed" panose="00000506000000000000" pitchFamily="2" charset="-94"/>
              </a:rPr>
              <a:t>VLC Nedir?</a:t>
            </a:r>
            <a:endParaRPr lang="tr-TR" b="1" dirty="0">
              <a:latin typeface="Barlow Semi Condensed" panose="00000506000000000000" pitchFamily="2" charset="-94"/>
            </a:endParaRPr>
          </a:p>
        </p:txBody>
      </p:sp>
    </p:spTree>
    <p:extLst>
      <p:ext uri="{BB962C8B-B14F-4D97-AF65-F5344CB8AC3E}">
        <p14:creationId xmlns:p14="http://schemas.microsoft.com/office/powerpoint/2010/main" val="3036540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Yer Tutucusu 2">
            <a:extLst>
              <a:ext uri="{FF2B5EF4-FFF2-40B4-BE49-F238E27FC236}">
                <a16:creationId xmlns:a16="http://schemas.microsoft.com/office/drawing/2014/main" id="{2DFF8D86-376A-4316-ADC5-25EE53D97909}"/>
              </a:ext>
            </a:extLst>
          </p:cNvPr>
          <p:cNvSpPr>
            <a:spLocks noGrp="1"/>
          </p:cNvSpPr>
          <p:nvPr>
            <p:ph type="body" idx="1"/>
          </p:nvPr>
        </p:nvSpPr>
        <p:spPr>
          <a:xfrm>
            <a:off x="254114" y="1007842"/>
            <a:ext cx="7705500" cy="1958474"/>
          </a:xfrm>
        </p:spPr>
        <p:txBody>
          <a:bodyPr/>
          <a:lstStyle/>
          <a:p>
            <a:pPr marL="152400" indent="0">
              <a:buNone/>
            </a:pPr>
            <a:r>
              <a:rPr lang="tr-TR" sz="1600" b="0" i="0" dirty="0">
                <a:solidFill>
                  <a:srgbClr val="000000"/>
                </a:solidFill>
                <a:effectLst/>
                <a:latin typeface="Barlow Semi Condensed" panose="00000506000000000000" pitchFamily="2" charset="-94"/>
              </a:rPr>
              <a:t>VLC sistemleri, ışık yayan diyotların (</a:t>
            </a:r>
            <a:r>
              <a:rPr lang="tr-TR" sz="1600" b="0" i="0" dirty="0" err="1">
                <a:solidFill>
                  <a:srgbClr val="000000"/>
                </a:solidFill>
                <a:effectLst/>
                <a:latin typeface="Barlow Semi Condensed" panose="00000506000000000000" pitchFamily="2" charset="-94"/>
              </a:rPr>
              <a:t>light</a:t>
            </a:r>
            <a:r>
              <a:rPr lang="tr-TR" sz="1600" b="0" i="0" dirty="0">
                <a:solidFill>
                  <a:srgbClr val="000000"/>
                </a:solidFill>
                <a:effectLst/>
                <a:latin typeface="Barlow Semi Condensed" panose="00000506000000000000" pitchFamily="2" charset="-94"/>
              </a:rPr>
              <a:t> </a:t>
            </a:r>
            <a:r>
              <a:rPr lang="tr-TR" sz="1600" b="0" i="0" dirty="0" err="1">
                <a:solidFill>
                  <a:srgbClr val="000000"/>
                </a:solidFill>
                <a:effectLst/>
                <a:latin typeface="Barlow Semi Condensed" panose="00000506000000000000" pitchFamily="2" charset="-94"/>
              </a:rPr>
              <a:t>emitting</a:t>
            </a:r>
            <a:r>
              <a:rPr lang="tr-TR" sz="1600" b="0" i="0" dirty="0">
                <a:solidFill>
                  <a:srgbClr val="000000"/>
                </a:solidFill>
                <a:effectLst/>
                <a:latin typeface="Barlow Semi Condensed" panose="00000506000000000000" pitchFamily="2" charset="-94"/>
              </a:rPr>
              <a:t> </a:t>
            </a:r>
            <a:r>
              <a:rPr lang="tr-TR" sz="1600" b="0" i="0" dirty="0" err="1">
                <a:solidFill>
                  <a:srgbClr val="000000"/>
                </a:solidFill>
                <a:effectLst/>
                <a:latin typeface="Barlow Semi Condensed" panose="00000506000000000000" pitchFamily="2" charset="-94"/>
              </a:rPr>
              <a:t>diodes</a:t>
            </a:r>
            <a:r>
              <a:rPr lang="tr-TR" sz="1600" b="0" i="0" dirty="0">
                <a:solidFill>
                  <a:srgbClr val="000000"/>
                </a:solidFill>
                <a:effectLst/>
                <a:latin typeface="Barlow Semi Condensed" panose="00000506000000000000" pitchFamily="2" charset="-94"/>
              </a:rPr>
              <a:t>, </a:t>
            </a:r>
            <a:r>
              <a:rPr lang="tr-TR" sz="1600" b="1" i="0" dirty="0">
                <a:solidFill>
                  <a:srgbClr val="000000"/>
                </a:solidFill>
                <a:effectLst/>
                <a:latin typeface="Barlow Semi Condensed" panose="00000506000000000000" pitchFamily="2" charset="-94"/>
              </a:rPr>
              <a:t>LED</a:t>
            </a:r>
            <a:r>
              <a:rPr lang="tr-TR" sz="1600" b="0" i="0" dirty="0">
                <a:solidFill>
                  <a:srgbClr val="000000"/>
                </a:solidFill>
                <a:effectLst/>
                <a:latin typeface="Barlow Semi Condensed" panose="00000506000000000000" pitchFamily="2" charset="-94"/>
              </a:rPr>
              <a:t>) insan gözüne ve ışık seviyesine herhangi bir ol</a:t>
            </a:r>
            <a:r>
              <a:rPr lang="tr-TR" sz="1600" dirty="0">
                <a:solidFill>
                  <a:srgbClr val="000000"/>
                </a:solidFill>
                <a:latin typeface="Barlow Semi Condensed" panose="00000506000000000000" pitchFamily="2" charset="-94"/>
              </a:rPr>
              <a:t>umsu</a:t>
            </a:r>
            <a:r>
              <a:rPr lang="tr-TR" sz="1600" b="0" i="0" dirty="0">
                <a:solidFill>
                  <a:srgbClr val="000000"/>
                </a:solidFill>
                <a:effectLst/>
                <a:latin typeface="Barlow Semi Condensed" panose="00000506000000000000" pitchFamily="2" charset="-94"/>
              </a:rPr>
              <a:t>z etki yapmadan yüksek hızlarda modüle edilme</a:t>
            </a:r>
            <a:r>
              <a:rPr lang="tr-TR" sz="1600" dirty="0">
                <a:solidFill>
                  <a:srgbClr val="000000"/>
                </a:solidFill>
                <a:latin typeface="Barlow Semi Condensed" panose="00000506000000000000" pitchFamily="2" charset="-94"/>
              </a:rPr>
              <a:t> pr</a:t>
            </a:r>
            <a:r>
              <a:rPr lang="tr-TR" sz="1600" b="0" i="0" dirty="0">
                <a:solidFill>
                  <a:srgbClr val="000000"/>
                </a:solidFill>
                <a:effectLst/>
                <a:latin typeface="Barlow Semi Condensed" panose="00000506000000000000" pitchFamily="2" charset="-94"/>
              </a:rPr>
              <a:t>ensibine dayanır. </a:t>
            </a:r>
            <a:r>
              <a:rPr lang="tr-TR" sz="1600" b="0" i="0" dirty="0" err="1">
                <a:solidFill>
                  <a:srgbClr val="000000"/>
                </a:solidFill>
                <a:effectLst/>
                <a:latin typeface="Barlow Semi Condensed" panose="00000506000000000000" pitchFamily="2" charset="-94"/>
              </a:rPr>
              <a:t>LEDlerin</a:t>
            </a:r>
            <a:r>
              <a:rPr lang="tr-TR" sz="1600" b="0" i="0" dirty="0">
                <a:solidFill>
                  <a:srgbClr val="000000"/>
                </a:solidFill>
                <a:effectLst/>
                <a:latin typeface="Barlow Semi Condensed" panose="00000506000000000000" pitchFamily="2" charset="-94"/>
              </a:rPr>
              <a:t> aydınlatma ve haberleşme için </a:t>
            </a:r>
            <a:r>
              <a:rPr lang="tr-TR" sz="1600" b="1" i="0" dirty="0">
                <a:solidFill>
                  <a:srgbClr val="000000"/>
                </a:solidFill>
                <a:effectLst/>
                <a:latin typeface="Barlow Semi Condensed" panose="00000506000000000000" pitchFamily="2" charset="-94"/>
              </a:rPr>
              <a:t>çift ama</a:t>
            </a:r>
            <a:r>
              <a:rPr lang="tr-TR" sz="1600" b="1" dirty="0">
                <a:solidFill>
                  <a:srgbClr val="000000"/>
                </a:solidFill>
                <a:latin typeface="Barlow Semi Condensed" panose="00000506000000000000" pitchFamily="2" charset="-94"/>
              </a:rPr>
              <a:t>ç</a:t>
            </a:r>
            <a:r>
              <a:rPr lang="tr-TR" sz="1600" b="1" i="0" dirty="0">
                <a:solidFill>
                  <a:srgbClr val="000000"/>
                </a:solidFill>
                <a:effectLst/>
                <a:latin typeface="Barlow Semi Condensed" panose="00000506000000000000" pitchFamily="2" charset="-94"/>
              </a:rPr>
              <a:t>lı kullanımı </a:t>
            </a:r>
            <a:r>
              <a:rPr lang="tr-TR" sz="1600" b="0" i="0" dirty="0">
                <a:solidFill>
                  <a:srgbClr val="000000"/>
                </a:solidFill>
                <a:effectLst/>
                <a:latin typeface="Barlow Semi Condensed" panose="00000506000000000000" pitchFamily="2" charset="-94"/>
              </a:rPr>
              <a:t>devrim niteli</a:t>
            </a:r>
            <a:r>
              <a:rPr lang="tr-TR" sz="1600" dirty="0">
                <a:solidFill>
                  <a:srgbClr val="000000"/>
                </a:solidFill>
                <a:latin typeface="Barlow Semi Condensed" panose="00000506000000000000" pitchFamily="2" charset="-94"/>
              </a:rPr>
              <a:t>ğ</a:t>
            </a:r>
            <a:r>
              <a:rPr lang="tr-TR" sz="1600" b="0" i="0" dirty="0">
                <a:solidFill>
                  <a:srgbClr val="000000"/>
                </a:solidFill>
                <a:effectLst/>
                <a:latin typeface="Barlow Semi Condensed" panose="00000506000000000000" pitchFamily="2" charset="-94"/>
              </a:rPr>
              <a:t>inde bir çözümdür ve kablosuz haberleşmede çığır açma potansiyeline sahiptir.</a:t>
            </a:r>
            <a:endParaRPr lang="tr-TR" sz="1600" dirty="0">
              <a:latin typeface="Barlow Semi Condensed" panose="00000506000000000000" pitchFamily="2" charset="-94"/>
            </a:endParaRPr>
          </a:p>
        </p:txBody>
      </p:sp>
      <p:pic>
        <p:nvPicPr>
          <p:cNvPr id="4098" name="Picture 2" descr="Led Ampul Çeşitleri ve Fiyatları | LED Lamba - %50 İndirim">
            <a:extLst>
              <a:ext uri="{FF2B5EF4-FFF2-40B4-BE49-F238E27FC236}">
                <a16:creationId xmlns:a16="http://schemas.microsoft.com/office/drawing/2014/main" id="{255E3299-2458-441D-9104-D59D67E7CB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76250">
            <a:off x="5626563" y="2457484"/>
            <a:ext cx="1542215" cy="2277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857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a:extLst>
              <a:ext uri="{FF2B5EF4-FFF2-40B4-BE49-F238E27FC236}">
                <a16:creationId xmlns:a16="http://schemas.microsoft.com/office/drawing/2014/main" id="{08A638CC-4A49-4037-B1B1-8904DA46D0E7}"/>
              </a:ext>
            </a:extLst>
          </p:cNvPr>
          <p:cNvSpPr txBox="1"/>
          <p:nvPr/>
        </p:nvSpPr>
        <p:spPr>
          <a:xfrm>
            <a:off x="987707" y="1562420"/>
            <a:ext cx="6772101" cy="2554545"/>
          </a:xfrm>
          <a:prstGeom prst="rect">
            <a:avLst/>
          </a:prstGeom>
          <a:noFill/>
        </p:spPr>
        <p:txBody>
          <a:bodyPr wrap="square" rtlCol="0">
            <a:spAutoFit/>
          </a:bodyPr>
          <a:lstStyle/>
          <a:p>
            <a:r>
              <a:rPr lang="tr-TR" sz="1600" b="0" i="0" dirty="0">
                <a:solidFill>
                  <a:schemeClr val="tx1"/>
                </a:solidFill>
                <a:effectLst/>
                <a:latin typeface="Barlow Semi Condensed" panose="00000506000000000000" pitchFamily="2" charset="-94"/>
              </a:rPr>
              <a:t>VLC teknolojisinde birler ve sıfırlar halindeki veri, ışığın hızlı bir şekilde kapatılıp açılmasıyla iletilir. Veri aktarımı, ışığın ne kadar hızlı açılıp kapanabileceğine bağlıdır. Bu yüzden LED aydınlatma, VLC uygulamaları için çok uygundur.</a:t>
            </a:r>
          </a:p>
          <a:p>
            <a:endParaRPr lang="tr-TR" sz="1600" b="0" i="0" dirty="0">
              <a:solidFill>
                <a:schemeClr val="tx1"/>
              </a:solidFill>
              <a:effectLst/>
              <a:latin typeface="Barlow Semi Condensed" panose="00000506000000000000" pitchFamily="2" charset="-94"/>
            </a:endParaRPr>
          </a:p>
          <a:p>
            <a:r>
              <a:rPr lang="tr-TR" sz="1600" b="0" i="0" dirty="0">
                <a:solidFill>
                  <a:schemeClr val="tx1"/>
                </a:solidFill>
                <a:effectLst/>
                <a:latin typeface="Barlow Semi Condensed" panose="00000506000000000000" pitchFamily="2" charset="-94"/>
              </a:rPr>
              <a:t>VLC için bir verici (LED’ler) ve bir alıcıya (</a:t>
            </a:r>
            <a:r>
              <a:rPr lang="tr-TR" sz="1600" b="0" i="0" dirty="0" err="1">
                <a:solidFill>
                  <a:schemeClr val="tx1"/>
                </a:solidFill>
                <a:effectLst/>
                <a:latin typeface="Barlow Semi Condensed" panose="00000506000000000000" pitchFamily="2" charset="-94"/>
              </a:rPr>
              <a:t>fotodetektör</a:t>
            </a:r>
            <a:r>
              <a:rPr lang="tr-TR" sz="1600" b="0" i="0" dirty="0">
                <a:solidFill>
                  <a:schemeClr val="tx1"/>
                </a:solidFill>
                <a:effectLst/>
                <a:latin typeface="Barlow Semi Condensed" panose="00000506000000000000" pitchFamily="2" charset="-94"/>
              </a:rPr>
              <a:t>) ihtiyaç duyulur. Veri kaynağından alınan bilgi, sürücü vasıtasıyla LED’le iletilir. LED, hızlı bir şekilde yanıp sönerek veriyi karşıdaki </a:t>
            </a:r>
            <a:r>
              <a:rPr lang="tr-TR" sz="1600" b="0" i="0" dirty="0" err="1">
                <a:solidFill>
                  <a:schemeClr val="tx1"/>
                </a:solidFill>
                <a:effectLst/>
                <a:latin typeface="Barlow Semi Condensed" panose="00000506000000000000" pitchFamily="2" charset="-94"/>
              </a:rPr>
              <a:t>fotodedektöre</a:t>
            </a:r>
            <a:r>
              <a:rPr lang="tr-TR" sz="1600" b="0" i="0" dirty="0">
                <a:solidFill>
                  <a:schemeClr val="tx1"/>
                </a:solidFill>
                <a:effectLst/>
                <a:latin typeface="Barlow Semi Condensed" panose="00000506000000000000" pitchFamily="2" charset="-94"/>
              </a:rPr>
              <a:t> iletir. Sinyaller, alıcı modül tarafından çözümlenerek orijinal bilgiye dönüştürülür. Veri paketleme, donanım kontrolü, kodlama ve kod çözme, hata işleme ve senkronizasyon gibi işlemler yazılım vasıtasıyla gerçekleştirilir.</a:t>
            </a:r>
          </a:p>
        </p:txBody>
      </p:sp>
      <p:sp>
        <p:nvSpPr>
          <p:cNvPr id="5" name="Google Shape;2224;p41">
            <a:extLst>
              <a:ext uri="{FF2B5EF4-FFF2-40B4-BE49-F238E27FC236}">
                <a16:creationId xmlns:a16="http://schemas.microsoft.com/office/drawing/2014/main" id="{22B77B80-6C38-4AAD-A052-A5E507BEB23E}"/>
              </a:ext>
            </a:extLst>
          </p:cNvPr>
          <p:cNvSpPr txBox="1">
            <a:spLocks/>
          </p:cNvSpPr>
          <p:nvPr/>
        </p:nvSpPr>
        <p:spPr>
          <a:xfrm>
            <a:off x="440513" y="560389"/>
            <a:ext cx="4705361" cy="59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tr-TR" b="1" dirty="0" err="1">
                <a:latin typeface="Barlow Semi Condensed" panose="00000506000000000000" pitchFamily="2" charset="-94"/>
              </a:rPr>
              <a:t>VLC’nin</a:t>
            </a:r>
            <a:r>
              <a:rPr lang="tr-TR" b="1" dirty="0">
                <a:latin typeface="Barlow Semi Condensed" panose="00000506000000000000" pitchFamily="2" charset="-94"/>
              </a:rPr>
              <a:t> Çalışma Mantığı</a:t>
            </a:r>
          </a:p>
        </p:txBody>
      </p:sp>
      <p:grpSp>
        <p:nvGrpSpPr>
          <p:cNvPr id="6" name="Google Shape;14622;p79">
            <a:extLst>
              <a:ext uri="{FF2B5EF4-FFF2-40B4-BE49-F238E27FC236}">
                <a16:creationId xmlns:a16="http://schemas.microsoft.com/office/drawing/2014/main" id="{1F21138A-EDBD-464B-BE16-CC671F10EC27}"/>
              </a:ext>
            </a:extLst>
          </p:cNvPr>
          <p:cNvGrpSpPr/>
          <p:nvPr/>
        </p:nvGrpSpPr>
        <p:grpSpPr>
          <a:xfrm>
            <a:off x="4963828" y="545007"/>
            <a:ext cx="816248" cy="814298"/>
            <a:chOff x="-48237000" y="2342650"/>
            <a:chExt cx="256800" cy="300225"/>
          </a:xfrm>
        </p:grpSpPr>
        <p:sp>
          <p:nvSpPr>
            <p:cNvPr id="7" name="Google Shape;14623;p79">
              <a:extLst>
                <a:ext uri="{FF2B5EF4-FFF2-40B4-BE49-F238E27FC236}">
                  <a16:creationId xmlns:a16="http://schemas.microsoft.com/office/drawing/2014/main" id="{D768BBE0-FBF3-429F-B12A-DF964391FE10}"/>
                </a:ext>
              </a:extLst>
            </p:cNvPr>
            <p:cNvSpPr/>
            <p:nvPr/>
          </p:nvSpPr>
          <p:spPr>
            <a:xfrm>
              <a:off x="-48237000" y="2342650"/>
              <a:ext cx="256800" cy="300225"/>
            </a:xfrm>
            <a:custGeom>
              <a:avLst/>
              <a:gdLst/>
              <a:ahLst/>
              <a:cxnLst/>
              <a:rect l="l" t="t" r="r" b="b"/>
              <a:pathLst>
                <a:path w="10272" h="12009" extrusionOk="0">
                  <a:moveTo>
                    <a:pt x="4507" y="679"/>
                  </a:moveTo>
                  <a:cubicBezTo>
                    <a:pt x="4774" y="679"/>
                    <a:pt x="5048" y="706"/>
                    <a:pt x="5325" y="762"/>
                  </a:cubicBezTo>
                  <a:cubicBezTo>
                    <a:pt x="6774" y="1077"/>
                    <a:pt x="7940" y="2274"/>
                    <a:pt x="8255" y="3723"/>
                  </a:cubicBezTo>
                  <a:cubicBezTo>
                    <a:pt x="8381" y="4227"/>
                    <a:pt x="8381" y="4763"/>
                    <a:pt x="8318" y="5267"/>
                  </a:cubicBezTo>
                  <a:cubicBezTo>
                    <a:pt x="8318" y="5330"/>
                    <a:pt x="8318" y="5424"/>
                    <a:pt x="8350" y="5487"/>
                  </a:cubicBezTo>
                  <a:lnTo>
                    <a:pt x="9263" y="7220"/>
                  </a:lnTo>
                  <a:cubicBezTo>
                    <a:pt x="9389" y="7441"/>
                    <a:pt x="9232" y="7756"/>
                    <a:pt x="8980" y="7756"/>
                  </a:cubicBezTo>
                  <a:lnTo>
                    <a:pt x="8034" y="7756"/>
                  </a:lnTo>
                  <a:cubicBezTo>
                    <a:pt x="7845" y="7756"/>
                    <a:pt x="7688" y="7913"/>
                    <a:pt x="7688" y="8102"/>
                  </a:cubicBezTo>
                  <a:lnTo>
                    <a:pt x="7688" y="9867"/>
                  </a:lnTo>
                  <a:lnTo>
                    <a:pt x="5892" y="9867"/>
                  </a:lnTo>
                  <a:cubicBezTo>
                    <a:pt x="5703" y="9867"/>
                    <a:pt x="5546" y="10024"/>
                    <a:pt x="5546" y="10213"/>
                  </a:cubicBezTo>
                  <a:lnTo>
                    <a:pt x="5546" y="11284"/>
                  </a:lnTo>
                  <a:lnTo>
                    <a:pt x="2049" y="11284"/>
                  </a:lnTo>
                  <a:lnTo>
                    <a:pt x="2049" y="7693"/>
                  </a:lnTo>
                  <a:cubicBezTo>
                    <a:pt x="2049" y="7598"/>
                    <a:pt x="2017" y="7504"/>
                    <a:pt x="1923" y="7441"/>
                  </a:cubicBezTo>
                  <a:cubicBezTo>
                    <a:pt x="1103" y="6685"/>
                    <a:pt x="631" y="5645"/>
                    <a:pt x="631" y="4542"/>
                  </a:cubicBezTo>
                  <a:cubicBezTo>
                    <a:pt x="631" y="2387"/>
                    <a:pt x="2372" y="679"/>
                    <a:pt x="4507" y="679"/>
                  </a:cubicBezTo>
                  <a:close/>
                  <a:moveTo>
                    <a:pt x="4570" y="0"/>
                  </a:moveTo>
                  <a:cubicBezTo>
                    <a:pt x="2059" y="0"/>
                    <a:pt x="1" y="1999"/>
                    <a:pt x="1" y="4542"/>
                  </a:cubicBezTo>
                  <a:cubicBezTo>
                    <a:pt x="1" y="5802"/>
                    <a:pt x="505" y="7000"/>
                    <a:pt x="1418" y="7850"/>
                  </a:cubicBezTo>
                  <a:lnTo>
                    <a:pt x="1418" y="11631"/>
                  </a:lnTo>
                  <a:cubicBezTo>
                    <a:pt x="1418" y="11851"/>
                    <a:pt x="1576" y="12009"/>
                    <a:pt x="1765" y="12009"/>
                  </a:cubicBezTo>
                  <a:lnTo>
                    <a:pt x="5987" y="12009"/>
                  </a:lnTo>
                  <a:cubicBezTo>
                    <a:pt x="6176" y="12009"/>
                    <a:pt x="6333" y="11851"/>
                    <a:pt x="6333" y="11631"/>
                  </a:cubicBezTo>
                  <a:lnTo>
                    <a:pt x="6333" y="10591"/>
                  </a:lnTo>
                  <a:lnTo>
                    <a:pt x="8097" y="10591"/>
                  </a:lnTo>
                  <a:cubicBezTo>
                    <a:pt x="8287" y="10591"/>
                    <a:pt x="8444" y="10434"/>
                    <a:pt x="8444" y="10213"/>
                  </a:cubicBezTo>
                  <a:lnTo>
                    <a:pt x="8444" y="8449"/>
                  </a:lnTo>
                  <a:lnTo>
                    <a:pt x="9043" y="8449"/>
                  </a:lnTo>
                  <a:cubicBezTo>
                    <a:pt x="9799" y="8417"/>
                    <a:pt x="10271" y="7598"/>
                    <a:pt x="9925" y="6874"/>
                  </a:cubicBezTo>
                  <a:lnTo>
                    <a:pt x="9043" y="5267"/>
                  </a:lnTo>
                  <a:cubicBezTo>
                    <a:pt x="9137" y="4700"/>
                    <a:pt x="9137" y="4164"/>
                    <a:pt x="9011" y="3597"/>
                  </a:cubicBezTo>
                  <a:cubicBezTo>
                    <a:pt x="8665" y="1864"/>
                    <a:pt x="7247" y="510"/>
                    <a:pt x="5546" y="100"/>
                  </a:cubicBezTo>
                  <a:cubicBezTo>
                    <a:pt x="5215" y="33"/>
                    <a:pt x="4889" y="0"/>
                    <a:pt x="457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4624;p79">
              <a:extLst>
                <a:ext uri="{FF2B5EF4-FFF2-40B4-BE49-F238E27FC236}">
                  <a16:creationId xmlns:a16="http://schemas.microsoft.com/office/drawing/2014/main" id="{6ADABD8E-C7DA-4972-BF09-3751AF7A86E5}"/>
                </a:ext>
              </a:extLst>
            </p:cNvPr>
            <p:cNvSpPr/>
            <p:nvPr/>
          </p:nvSpPr>
          <p:spPr>
            <a:xfrm>
              <a:off x="-48195250" y="2377425"/>
              <a:ext cx="144150" cy="140225"/>
            </a:xfrm>
            <a:custGeom>
              <a:avLst/>
              <a:gdLst/>
              <a:ahLst/>
              <a:cxnLst/>
              <a:rect l="l" t="t" r="r" b="b"/>
              <a:pathLst>
                <a:path w="5766" h="5609" extrusionOk="0">
                  <a:moveTo>
                    <a:pt x="3214" y="757"/>
                  </a:moveTo>
                  <a:lnTo>
                    <a:pt x="3214" y="883"/>
                  </a:lnTo>
                  <a:cubicBezTo>
                    <a:pt x="3214" y="1040"/>
                    <a:pt x="3277" y="1135"/>
                    <a:pt x="3435" y="1198"/>
                  </a:cubicBezTo>
                  <a:cubicBezTo>
                    <a:pt x="3624" y="1261"/>
                    <a:pt x="3844" y="1387"/>
                    <a:pt x="4002" y="1513"/>
                  </a:cubicBezTo>
                  <a:cubicBezTo>
                    <a:pt x="4061" y="1553"/>
                    <a:pt x="4146" y="1593"/>
                    <a:pt x="4233" y="1593"/>
                  </a:cubicBezTo>
                  <a:cubicBezTo>
                    <a:pt x="4283" y="1593"/>
                    <a:pt x="4333" y="1579"/>
                    <a:pt x="4380" y="1545"/>
                  </a:cubicBezTo>
                  <a:lnTo>
                    <a:pt x="4506" y="1482"/>
                  </a:lnTo>
                  <a:lnTo>
                    <a:pt x="4852" y="2049"/>
                  </a:lnTo>
                  <a:lnTo>
                    <a:pt x="4726" y="2143"/>
                  </a:lnTo>
                  <a:cubicBezTo>
                    <a:pt x="4632" y="2206"/>
                    <a:pt x="4537" y="2364"/>
                    <a:pt x="4569" y="2490"/>
                  </a:cubicBezTo>
                  <a:cubicBezTo>
                    <a:pt x="4632" y="2710"/>
                    <a:pt x="4632" y="2899"/>
                    <a:pt x="4569" y="3120"/>
                  </a:cubicBezTo>
                  <a:cubicBezTo>
                    <a:pt x="4537" y="3277"/>
                    <a:pt x="4632" y="3403"/>
                    <a:pt x="4726" y="3466"/>
                  </a:cubicBezTo>
                  <a:lnTo>
                    <a:pt x="4852" y="3561"/>
                  </a:lnTo>
                  <a:lnTo>
                    <a:pt x="4506" y="4159"/>
                  </a:lnTo>
                  <a:lnTo>
                    <a:pt x="4380" y="4065"/>
                  </a:lnTo>
                  <a:cubicBezTo>
                    <a:pt x="4323" y="4037"/>
                    <a:pt x="4260" y="4021"/>
                    <a:pt x="4199" y="4021"/>
                  </a:cubicBezTo>
                  <a:cubicBezTo>
                    <a:pt x="4125" y="4021"/>
                    <a:pt x="4054" y="4044"/>
                    <a:pt x="4002" y="4096"/>
                  </a:cubicBezTo>
                  <a:cubicBezTo>
                    <a:pt x="3844" y="4254"/>
                    <a:pt x="3624" y="4348"/>
                    <a:pt x="3435" y="4411"/>
                  </a:cubicBezTo>
                  <a:cubicBezTo>
                    <a:pt x="3277" y="4475"/>
                    <a:pt x="3214" y="4632"/>
                    <a:pt x="3214" y="4727"/>
                  </a:cubicBezTo>
                  <a:lnTo>
                    <a:pt x="3214" y="4853"/>
                  </a:lnTo>
                  <a:lnTo>
                    <a:pt x="2489" y="4853"/>
                  </a:lnTo>
                  <a:lnTo>
                    <a:pt x="2489" y="4727"/>
                  </a:lnTo>
                  <a:cubicBezTo>
                    <a:pt x="2489" y="4569"/>
                    <a:pt x="2426" y="4475"/>
                    <a:pt x="2269" y="4411"/>
                  </a:cubicBezTo>
                  <a:cubicBezTo>
                    <a:pt x="2048" y="4348"/>
                    <a:pt x="1859" y="4222"/>
                    <a:pt x="1702" y="4096"/>
                  </a:cubicBezTo>
                  <a:cubicBezTo>
                    <a:pt x="1622" y="4057"/>
                    <a:pt x="1530" y="4017"/>
                    <a:pt x="1449" y="4017"/>
                  </a:cubicBezTo>
                  <a:cubicBezTo>
                    <a:pt x="1402" y="4017"/>
                    <a:pt x="1358" y="4030"/>
                    <a:pt x="1324" y="4065"/>
                  </a:cubicBezTo>
                  <a:lnTo>
                    <a:pt x="1198" y="4159"/>
                  </a:lnTo>
                  <a:lnTo>
                    <a:pt x="851" y="3561"/>
                  </a:lnTo>
                  <a:lnTo>
                    <a:pt x="946" y="3466"/>
                  </a:lnTo>
                  <a:cubicBezTo>
                    <a:pt x="1072" y="3403"/>
                    <a:pt x="1166" y="3246"/>
                    <a:pt x="1103" y="3120"/>
                  </a:cubicBezTo>
                  <a:cubicBezTo>
                    <a:pt x="1072" y="2899"/>
                    <a:pt x="1072" y="2710"/>
                    <a:pt x="1103" y="2490"/>
                  </a:cubicBezTo>
                  <a:cubicBezTo>
                    <a:pt x="1166" y="2332"/>
                    <a:pt x="1072" y="2206"/>
                    <a:pt x="946" y="2143"/>
                  </a:cubicBezTo>
                  <a:lnTo>
                    <a:pt x="851" y="2049"/>
                  </a:lnTo>
                  <a:lnTo>
                    <a:pt x="1198" y="1482"/>
                  </a:lnTo>
                  <a:lnTo>
                    <a:pt x="1324" y="1545"/>
                  </a:lnTo>
                  <a:cubicBezTo>
                    <a:pt x="1366" y="1573"/>
                    <a:pt x="1421" y="1588"/>
                    <a:pt x="1481" y="1588"/>
                  </a:cubicBezTo>
                  <a:cubicBezTo>
                    <a:pt x="1553" y="1588"/>
                    <a:pt x="1632" y="1565"/>
                    <a:pt x="1702" y="1513"/>
                  </a:cubicBezTo>
                  <a:cubicBezTo>
                    <a:pt x="1859" y="1356"/>
                    <a:pt x="2048" y="1261"/>
                    <a:pt x="2269" y="1198"/>
                  </a:cubicBezTo>
                  <a:cubicBezTo>
                    <a:pt x="2426" y="1135"/>
                    <a:pt x="2489" y="977"/>
                    <a:pt x="2489" y="883"/>
                  </a:cubicBezTo>
                  <a:lnTo>
                    <a:pt x="2489" y="757"/>
                  </a:lnTo>
                  <a:close/>
                  <a:moveTo>
                    <a:pt x="2174" y="1"/>
                  </a:moveTo>
                  <a:cubicBezTo>
                    <a:pt x="1985" y="1"/>
                    <a:pt x="1828" y="158"/>
                    <a:pt x="1828" y="379"/>
                  </a:cubicBezTo>
                  <a:lnTo>
                    <a:pt x="1828" y="599"/>
                  </a:lnTo>
                  <a:cubicBezTo>
                    <a:pt x="1702" y="631"/>
                    <a:pt x="1576" y="725"/>
                    <a:pt x="1513" y="788"/>
                  </a:cubicBezTo>
                  <a:lnTo>
                    <a:pt x="1324" y="694"/>
                  </a:lnTo>
                  <a:cubicBezTo>
                    <a:pt x="1265" y="658"/>
                    <a:pt x="1192" y="641"/>
                    <a:pt x="1122" y="641"/>
                  </a:cubicBezTo>
                  <a:cubicBezTo>
                    <a:pt x="1004" y="641"/>
                    <a:pt x="890" y="690"/>
                    <a:pt x="851" y="788"/>
                  </a:cubicBezTo>
                  <a:lnTo>
                    <a:pt x="126" y="2017"/>
                  </a:lnTo>
                  <a:cubicBezTo>
                    <a:pt x="63" y="2175"/>
                    <a:pt x="95" y="2427"/>
                    <a:pt x="253" y="2490"/>
                  </a:cubicBezTo>
                  <a:lnTo>
                    <a:pt x="442" y="2616"/>
                  </a:lnTo>
                  <a:lnTo>
                    <a:pt x="442" y="2994"/>
                  </a:lnTo>
                  <a:lnTo>
                    <a:pt x="253" y="3120"/>
                  </a:lnTo>
                  <a:cubicBezTo>
                    <a:pt x="95" y="3214"/>
                    <a:pt x="0" y="3435"/>
                    <a:pt x="126" y="3592"/>
                  </a:cubicBezTo>
                  <a:lnTo>
                    <a:pt x="851" y="4821"/>
                  </a:lnTo>
                  <a:cubicBezTo>
                    <a:pt x="894" y="4928"/>
                    <a:pt x="1024" y="4991"/>
                    <a:pt x="1152" y="4991"/>
                  </a:cubicBezTo>
                  <a:cubicBezTo>
                    <a:pt x="1213" y="4991"/>
                    <a:pt x="1273" y="4977"/>
                    <a:pt x="1324" y="4947"/>
                  </a:cubicBezTo>
                  <a:lnTo>
                    <a:pt x="1513" y="4821"/>
                  </a:lnTo>
                  <a:cubicBezTo>
                    <a:pt x="1639" y="4884"/>
                    <a:pt x="1733" y="4979"/>
                    <a:pt x="1828" y="5010"/>
                  </a:cubicBezTo>
                  <a:lnTo>
                    <a:pt x="1828" y="5262"/>
                  </a:lnTo>
                  <a:cubicBezTo>
                    <a:pt x="1828" y="5451"/>
                    <a:pt x="1985" y="5609"/>
                    <a:pt x="2174" y="5609"/>
                  </a:cubicBezTo>
                  <a:lnTo>
                    <a:pt x="3592" y="5609"/>
                  </a:lnTo>
                  <a:cubicBezTo>
                    <a:pt x="3781" y="5609"/>
                    <a:pt x="3939" y="5451"/>
                    <a:pt x="3939" y="5262"/>
                  </a:cubicBezTo>
                  <a:lnTo>
                    <a:pt x="3939" y="5010"/>
                  </a:lnTo>
                  <a:cubicBezTo>
                    <a:pt x="4065" y="4979"/>
                    <a:pt x="4191" y="4884"/>
                    <a:pt x="4254" y="4821"/>
                  </a:cubicBezTo>
                  <a:lnTo>
                    <a:pt x="4474" y="4947"/>
                  </a:lnTo>
                  <a:cubicBezTo>
                    <a:pt x="4524" y="4967"/>
                    <a:pt x="4580" y="4978"/>
                    <a:pt x="4637" y="4978"/>
                  </a:cubicBezTo>
                  <a:cubicBezTo>
                    <a:pt x="4759" y="4978"/>
                    <a:pt x="4882" y="4929"/>
                    <a:pt x="4947" y="4821"/>
                  </a:cubicBezTo>
                  <a:lnTo>
                    <a:pt x="5640" y="3592"/>
                  </a:lnTo>
                  <a:cubicBezTo>
                    <a:pt x="5734" y="3435"/>
                    <a:pt x="5671" y="3214"/>
                    <a:pt x="5514" y="3120"/>
                  </a:cubicBezTo>
                  <a:lnTo>
                    <a:pt x="5325" y="2994"/>
                  </a:lnTo>
                  <a:lnTo>
                    <a:pt x="5325" y="2616"/>
                  </a:lnTo>
                  <a:lnTo>
                    <a:pt x="5514" y="2490"/>
                  </a:lnTo>
                  <a:cubicBezTo>
                    <a:pt x="5671" y="2427"/>
                    <a:pt x="5766" y="2206"/>
                    <a:pt x="5640" y="2017"/>
                  </a:cubicBezTo>
                  <a:lnTo>
                    <a:pt x="4947" y="788"/>
                  </a:lnTo>
                  <a:cubicBezTo>
                    <a:pt x="4887" y="689"/>
                    <a:pt x="4777" y="627"/>
                    <a:pt x="4664" y="627"/>
                  </a:cubicBezTo>
                  <a:cubicBezTo>
                    <a:pt x="4598" y="627"/>
                    <a:pt x="4532" y="648"/>
                    <a:pt x="4474" y="694"/>
                  </a:cubicBezTo>
                  <a:lnTo>
                    <a:pt x="4254" y="788"/>
                  </a:lnTo>
                  <a:cubicBezTo>
                    <a:pt x="4159" y="725"/>
                    <a:pt x="4033" y="631"/>
                    <a:pt x="3939" y="599"/>
                  </a:cubicBezTo>
                  <a:lnTo>
                    <a:pt x="3939" y="379"/>
                  </a:lnTo>
                  <a:cubicBezTo>
                    <a:pt x="3939" y="158"/>
                    <a:pt x="3781" y="1"/>
                    <a:pt x="3592"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4625;p79">
              <a:extLst>
                <a:ext uri="{FF2B5EF4-FFF2-40B4-BE49-F238E27FC236}">
                  <a16:creationId xmlns:a16="http://schemas.microsoft.com/office/drawing/2014/main" id="{C10C8531-FE0A-443F-912A-4F03B907C3A0}"/>
                </a:ext>
              </a:extLst>
            </p:cNvPr>
            <p:cNvSpPr/>
            <p:nvPr/>
          </p:nvSpPr>
          <p:spPr>
            <a:xfrm>
              <a:off x="-48150350" y="2422325"/>
              <a:ext cx="52775" cy="52800"/>
            </a:xfrm>
            <a:custGeom>
              <a:avLst/>
              <a:gdLst/>
              <a:ahLst/>
              <a:cxnLst/>
              <a:rect l="l" t="t" r="r" b="b"/>
              <a:pathLst>
                <a:path w="2111" h="2112" extrusionOk="0">
                  <a:moveTo>
                    <a:pt x="1040" y="662"/>
                  </a:moveTo>
                  <a:cubicBezTo>
                    <a:pt x="1260" y="662"/>
                    <a:pt x="1418" y="820"/>
                    <a:pt x="1418" y="1009"/>
                  </a:cubicBezTo>
                  <a:cubicBezTo>
                    <a:pt x="1418" y="1198"/>
                    <a:pt x="1260" y="1355"/>
                    <a:pt x="1040" y="1355"/>
                  </a:cubicBezTo>
                  <a:cubicBezTo>
                    <a:pt x="851" y="1355"/>
                    <a:pt x="693" y="1198"/>
                    <a:pt x="693" y="1009"/>
                  </a:cubicBezTo>
                  <a:cubicBezTo>
                    <a:pt x="693" y="820"/>
                    <a:pt x="851" y="662"/>
                    <a:pt x="1040" y="662"/>
                  </a:cubicBezTo>
                  <a:close/>
                  <a:moveTo>
                    <a:pt x="1040" y="1"/>
                  </a:moveTo>
                  <a:cubicBezTo>
                    <a:pt x="473" y="1"/>
                    <a:pt x="0" y="473"/>
                    <a:pt x="0" y="1040"/>
                  </a:cubicBezTo>
                  <a:cubicBezTo>
                    <a:pt x="0" y="1639"/>
                    <a:pt x="473" y="2111"/>
                    <a:pt x="1040" y="2111"/>
                  </a:cubicBezTo>
                  <a:cubicBezTo>
                    <a:pt x="1639" y="2111"/>
                    <a:pt x="2111" y="1639"/>
                    <a:pt x="2111" y="1040"/>
                  </a:cubicBezTo>
                  <a:cubicBezTo>
                    <a:pt x="2111" y="473"/>
                    <a:pt x="1639"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93889350"/>
      </p:ext>
    </p:extLst>
  </p:cSld>
  <p:clrMapOvr>
    <a:masterClrMapping/>
  </p:clrMapOvr>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2487</TotalTime>
  <Words>1370</Words>
  <Application>Microsoft Office PowerPoint</Application>
  <PresentationFormat>Ekran Gösterisi (16:9)</PresentationFormat>
  <Paragraphs>90</Paragraphs>
  <Slides>25</Slides>
  <Notes>12</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25</vt:i4>
      </vt:variant>
    </vt:vector>
  </HeadingPairs>
  <TitlesOfParts>
    <vt:vector size="31" baseType="lpstr">
      <vt:lpstr>Barlow Semi Condensed Medium</vt:lpstr>
      <vt:lpstr>Arial</vt:lpstr>
      <vt:lpstr>Fjalla One</vt:lpstr>
      <vt:lpstr>Roboto Condensed Light</vt:lpstr>
      <vt:lpstr>Barlow Semi Condensed</vt:lpstr>
      <vt:lpstr>Technology Consulting by Slidesgo</vt:lpstr>
      <vt:lpstr>GÖRÜNÜR IŞIK HABERLEŞME SİSTEMLERİ</vt:lpstr>
      <vt:lpstr>İÇERİK</vt:lpstr>
      <vt:lpstr>Işık nedir?</vt:lpstr>
      <vt:lpstr>PowerPoint Sunusu</vt:lpstr>
      <vt:lpstr>PowerPoint Sunusu</vt:lpstr>
      <vt:lpstr>VLC Nedir?</vt:lpstr>
      <vt:lpstr>PowerPoint Sunusu</vt:lpstr>
      <vt:lpstr>PowerPoint Sunusu</vt:lpstr>
      <vt:lpstr>PowerPoint Sunusu</vt:lpstr>
      <vt:lpstr>PowerPoint Sunusu</vt:lpstr>
      <vt:lpstr>Neden VLC?</vt:lpstr>
      <vt:lpstr>PowerPoint Sunusu</vt:lpstr>
      <vt:lpstr>VLC Avantajları</vt:lpstr>
      <vt:lpstr>VLC Avantajları</vt:lpstr>
      <vt:lpstr>VLC Avantajları</vt:lpstr>
      <vt:lpstr>VLC Avantajları</vt:lpstr>
      <vt:lpstr>VLC’nin kullanım alanları</vt:lpstr>
      <vt:lpstr>PowerPoint Sunusu</vt:lpstr>
      <vt:lpstr>PowerPoint Sunusu</vt:lpstr>
      <vt:lpstr>PowerPoint Sunusu</vt:lpstr>
      <vt:lpstr>PowerPoint Sunusu</vt:lpstr>
      <vt:lpstr>VLC’nin Dezavantajları</vt:lpstr>
      <vt:lpstr>SORULAR</vt:lpstr>
      <vt:lpstr>KAYNAKCA</vt:lpstr>
      <vt:lpstr>Beni dinlediğiniz için 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GÖRÜNÜR IŞIK HABERLEŞME SİSTEMLERİ</dc:title>
  <cp:lastModifiedBy>Alper Kapusızoğlu</cp:lastModifiedBy>
  <cp:revision>10</cp:revision>
  <dcterms:modified xsi:type="dcterms:W3CDTF">2022-04-05T11:16:29Z</dcterms:modified>
</cp:coreProperties>
</file>