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5.jpg" ContentType="image/jpeg"/>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ppt/media/image16.jpg" ContentType="image/jpeg"/>
  <Override PartName="/ppt/media/image1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16" d="100"/>
          <a:sy n="116" d="100"/>
        </p:scale>
        <p:origin x="4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smtClean="0"/>
              <a:t>Resim eklemek için simgeyi tıklatın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48A87A34-81AB-432B-8DAE-1953F412C126}"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48A87A34-81AB-432B-8DAE-1953F412C126}"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41410" y="3073397"/>
            <a:ext cx="4878391" cy="2717801"/>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72200" y="3073397"/>
            <a:ext cx="4875210" cy="2717801"/>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ANTEN ÇEŞİTLERİ</a:t>
            </a:r>
            <a:endParaRPr lang="tr-TR" dirty="0"/>
          </a:p>
        </p:txBody>
      </p:sp>
      <p:sp>
        <p:nvSpPr>
          <p:cNvPr id="3" name="Alt Başlık 2"/>
          <p:cNvSpPr>
            <a:spLocks noGrp="1"/>
          </p:cNvSpPr>
          <p:nvPr>
            <p:ph type="subTitle" idx="1"/>
          </p:nvPr>
        </p:nvSpPr>
        <p:spPr>
          <a:xfrm>
            <a:off x="7906522" y="5504979"/>
            <a:ext cx="3832397" cy="920535"/>
          </a:xfrm>
        </p:spPr>
        <p:txBody>
          <a:bodyPr>
            <a:normAutofit lnSpcReduction="10000"/>
          </a:bodyPr>
          <a:lstStyle/>
          <a:p>
            <a:r>
              <a:rPr lang="tr-TR" dirty="0" smtClean="0"/>
              <a:t>YUSUF KOL            - 181906088</a:t>
            </a:r>
          </a:p>
          <a:p>
            <a:r>
              <a:rPr lang="tr-TR" dirty="0" smtClean="0"/>
              <a:t>ARİF ENGİN ÇİNAR - 181906124</a:t>
            </a:r>
            <a:endParaRPr lang="tr-TR" dirty="0"/>
          </a:p>
        </p:txBody>
      </p:sp>
    </p:spTree>
    <p:extLst>
      <p:ext uri="{BB962C8B-B14F-4D97-AF65-F5344CB8AC3E}">
        <p14:creationId xmlns:p14="http://schemas.microsoft.com/office/powerpoint/2010/main" val="1928039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948721" y="5330438"/>
            <a:ext cx="8002588" cy="757324"/>
          </a:xfrm>
        </p:spPr>
        <p:txBody>
          <a:bodyPr/>
          <a:lstStyle/>
          <a:p>
            <a:r>
              <a:rPr lang="tr-TR" b="1" i="1" dirty="0"/>
              <a:t>Askeri Araçlarda Kullanılan Anten Kamçı Antenlere Örnektir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096" y="220460"/>
            <a:ext cx="6673850" cy="5002886"/>
          </a:xfrm>
          <a:prstGeom prst="rect">
            <a:avLst/>
          </a:prstGeom>
        </p:spPr>
      </p:pic>
    </p:spTree>
    <p:extLst>
      <p:ext uri="{BB962C8B-B14F-4D97-AF65-F5344CB8AC3E}">
        <p14:creationId xmlns:p14="http://schemas.microsoft.com/office/powerpoint/2010/main" val="3680681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674017" y="3114460"/>
            <a:ext cx="3998999" cy="584329"/>
          </a:xfrm>
        </p:spPr>
        <p:txBody>
          <a:bodyPr/>
          <a:lstStyle/>
          <a:p>
            <a:r>
              <a:rPr lang="tr-TR" b="1" i="1" dirty="0" err="1"/>
              <a:t>Heliks</a:t>
            </a:r>
            <a:r>
              <a:rPr lang="tr-TR" b="1" i="1" dirty="0"/>
              <a:t> Anten Yapısına Örnek</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884" y="400562"/>
            <a:ext cx="4505715" cy="6012124"/>
          </a:xfrm>
          <a:prstGeom prst="rect">
            <a:avLst/>
          </a:prstGeom>
        </p:spPr>
      </p:pic>
    </p:spTree>
    <p:extLst>
      <p:ext uri="{BB962C8B-B14F-4D97-AF65-F5344CB8AC3E}">
        <p14:creationId xmlns:p14="http://schemas.microsoft.com/office/powerpoint/2010/main" val="938976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92667" y="5610526"/>
            <a:ext cx="9188836" cy="1053885"/>
          </a:xfrm>
        </p:spPr>
        <p:txBody>
          <a:bodyPr/>
          <a:lstStyle/>
          <a:p>
            <a:r>
              <a:rPr lang="tr-TR" b="1" i="1" dirty="0"/>
              <a:t>Bir Monopol Anten (alttaki uçlar metal çubuk toprak levhası olarak görev yapmaktadır)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377" y="147389"/>
            <a:ext cx="3443416" cy="5274166"/>
          </a:xfrm>
          <a:prstGeom prst="rect">
            <a:avLst/>
          </a:prstGeom>
        </p:spPr>
      </p:pic>
    </p:spTree>
    <p:extLst>
      <p:ext uri="{BB962C8B-B14F-4D97-AF65-F5344CB8AC3E}">
        <p14:creationId xmlns:p14="http://schemas.microsoft.com/office/powerpoint/2010/main" val="1015666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Arial Black" panose="020B0A04020102020204" pitchFamily="34" charset="0"/>
              </a:rPr>
              <a:t>2.2. Yarım Dalga </a:t>
            </a:r>
            <a:r>
              <a:rPr lang="tr-TR" b="1" dirty="0" err="1">
                <a:latin typeface="Arial Black" panose="020B0A04020102020204" pitchFamily="34" charset="0"/>
              </a:rPr>
              <a:t>Dipol</a:t>
            </a:r>
            <a:r>
              <a:rPr lang="tr-TR" b="1" dirty="0">
                <a:latin typeface="Arial Black" panose="020B0A04020102020204" pitchFamily="34" charset="0"/>
              </a:rPr>
              <a:t> Antenleri (</a:t>
            </a:r>
            <a:r>
              <a:rPr lang="tr-TR" b="1" dirty="0" err="1">
                <a:latin typeface="Arial Black" panose="020B0A04020102020204" pitchFamily="34" charset="0"/>
              </a:rPr>
              <a:t>Half</a:t>
            </a:r>
            <a:r>
              <a:rPr lang="tr-TR" b="1" dirty="0">
                <a:latin typeface="Arial Black" panose="020B0A04020102020204" pitchFamily="34" charset="0"/>
              </a:rPr>
              <a:t> </a:t>
            </a:r>
            <a:r>
              <a:rPr lang="tr-TR" b="1" dirty="0" err="1">
                <a:latin typeface="Arial Black" panose="020B0A04020102020204" pitchFamily="34" charset="0"/>
              </a:rPr>
              <a:t>Wawe</a:t>
            </a:r>
            <a:r>
              <a:rPr lang="tr-TR" b="1" dirty="0">
                <a:latin typeface="Arial Black" panose="020B0A04020102020204" pitchFamily="34" charset="0"/>
              </a:rPr>
              <a:t> </a:t>
            </a:r>
            <a:r>
              <a:rPr lang="tr-TR" b="1" dirty="0" err="1">
                <a:latin typeface="Arial Black" panose="020B0A04020102020204" pitchFamily="34" charset="0"/>
              </a:rPr>
              <a:t>Dipole</a:t>
            </a:r>
            <a:r>
              <a:rPr lang="tr-TR" b="1" dirty="0">
                <a:latin typeface="Arial Black" panose="020B0A04020102020204" pitchFamily="34" charset="0"/>
              </a:rPr>
              <a:t> </a:t>
            </a:r>
            <a:r>
              <a:rPr lang="tr-TR" b="1" dirty="0" err="1">
                <a:latin typeface="Arial Black" panose="020B0A04020102020204" pitchFamily="34" charset="0"/>
              </a:rPr>
              <a:t>Antennas</a:t>
            </a:r>
            <a:r>
              <a:rPr lang="tr-TR" b="1" dirty="0">
                <a:latin typeface="Arial Black" panose="020B0A04020102020204" pitchFamily="34" charset="0"/>
              </a:rPr>
              <a:t>)</a:t>
            </a:r>
            <a:endParaRPr lang="tr-TR" dirty="0">
              <a:latin typeface="Arial Black" panose="020B0A04020102020204" pitchFamily="34" charset="0"/>
            </a:endParaRPr>
          </a:p>
        </p:txBody>
      </p:sp>
      <p:sp>
        <p:nvSpPr>
          <p:cNvPr id="3" name="İçerik Yer Tutucusu 2"/>
          <p:cNvSpPr>
            <a:spLocks noGrp="1"/>
          </p:cNvSpPr>
          <p:nvPr>
            <p:ph idx="1"/>
          </p:nvPr>
        </p:nvSpPr>
        <p:spPr>
          <a:xfrm>
            <a:off x="1141412" y="2249486"/>
            <a:ext cx="4394415" cy="3755897"/>
          </a:xfrm>
        </p:spPr>
        <p:txBody>
          <a:bodyPr>
            <a:normAutofit/>
          </a:bodyPr>
          <a:lstStyle/>
          <a:p>
            <a:r>
              <a:rPr lang="tr-TR" dirty="0"/>
              <a:t>Diğer bir adı Hertz antenidir. İki monopol anten elemanından oluşan ve uzunluğu </a:t>
            </a:r>
            <a:r>
              <a:rPr lang="el-GR" dirty="0"/>
              <a:t>λ/2 </a:t>
            </a:r>
            <a:r>
              <a:rPr lang="tr-TR" dirty="0"/>
              <a:t>olan bir rezonans antenidir. Rezonans empedansı (öz direnci) 73 </a:t>
            </a:r>
            <a:r>
              <a:rPr lang="el-GR" dirty="0"/>
              <a:t>Ω’</a:t>
            </a:r>
            <a:r>
              <a:rPr lang="tr-TR" dirty="0"/>
              <a:t>dur.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044" y="2249486"/>
            <a:ext cx="5425248" cy="4068936"/>
          </a:xfrm>
          <a:prstGeom prst="rect">
            <a:avLst/>
          </a:prstGeom>
        </p:spPr>
      </p:pic>
    </p:spTree>
    <p:extLst>
      <p:ext uri="{BB962C8B-B14F-4D97-AF65-F5344CB8AC3E}">
        <p14:creationId xmlns:p14="http://schemas.microsoft.com/office/powerpoint/2010/main" val="2797854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Arial Black" panose="020B0A04020102020204" pitchFamily="34" charset="0"/>
              </a:rPr>
              <a:t>2.3. Katlanmış </a:t>
            </a:r>
            <a:r>
              <a:rPr lang="tr-TR" b="1" dirty="0" err="1">
                <a:latin typeface="Arial Black" panose="020B0A04020102020204" pitchFamily="34" charset="0"/>
              </a:rPr>
              <a:t>Dipol</a:t>
            </a:r>
            <a:r>
              <a:rPr lang="tr-TR" b="1" dirty="0">
                <a:latin typeface="Arial Black" panose="020B0A04020102020204" pitchFamily="34" charset="0"/>
              </a:rPr>
              <a:t> Antenleri (</a:t>
            </a:r>
            <a:r>
              <a:rPr lang="tr-TR" b="1" dirty="0" err="1">
                <a:latin typeface="Arial Black" panose="020B0A04020102020204" pitchFamily="34" charset="0"/>
              </a:rPr>
              <a:t>Folded</a:t>
            </a:r>
            <a:r>
              <a:rPr lang="tr-TR" b="1" dirty="0">
                <a:latin typeface="Arial Black" panose="020B0A04020102020204" pitchFamily="34" charset="0"/>
              </a:rPr>
              <a:t> </a:t>
            </a:r>
            <a:r>
              <a:rPr lang="tr-TR" b="1" dirty="0" err="1">
                <a:latin typeface="Arial Black" panose="020B0A04020102020204" pitchFamily="34" charset="0"/>
              </a:rPr>
              <a:t>Dipole</a:t>
            </a:r>
            <a:r>
              <a:rPr lang="tr-TR" b="1" dirty="0">
                <a:latin typeface="Arial Black" panose="020B0A04020102020204" pitchFamily="34" charset="0"/>
              </a:rPr>
              <a:t> </a:t>
            </a:r>
            <a:r>
              <a:rPr lang="tr-TR" b="1" dirty="0" err="1">
                <a:latin typeface="Arial Black" panose="020B0A04020102020204" pitchFamily="34" charset="0"/>
              </a:rPr>
              <a:t>Antennas</a:t>
            </a:r>
            <a:r>
              <a:rPr lang="tr-TR" b="1" dirty="0">
                <a:latin typeface="Arial Black" panose="020B0A04020102020204" pitchFamily="34" charset="0"/>
              </a:rPr>
              <a:t>)</a:t>
            </a:r>
            <a:endParaRPr lang="tr-TR" dirty="0">
              <a:latin typeface="Arial Black" panose="020B0A04020102020204" pitchFamily="34" charset="0"/>
            </a:endParaRPr>
          </a:p>
        </p:txBody>
      </p:sp>
      <p:sp>
        <p:nvSpPr>
          <p:cNvPr id="3" name="İçerik Yer Tutucusu 2"/>
          <p:cNvSpPr>
            <a:spLocks noGrp="1"/>
          </p:cNvSpPr>
          <p:nvPr>
            <p:ph idx="1"/>
          </p:nvPr>
        </p:nvSpPr>
        <p:spPr>
          <a:xfrm>
            <a:off x="1141413" y="2249486"/>
            <a:ext cx="4674502" cy="3961843"/>
          </a:xfrm>
        </p:spPr>
        <p:txBody>
          <a:bodyPr/>
          <a:lstStyle/>
          <a:p>
            <a:r>
              <a:rPr lang="tr-TR" dirty="0"/>
              <a:t>Yarım dalga </a:t>
            </a:r>
            <a:r>
              <a:rPr lang="tr-TR" dirty="0" err="1"/>
              <a:t>dipol</a:t>
            </a:r>
            <a:r>
              <a:rPr lang="tr-TR" dirty="0"/>
              <a:t> antenlerinin uçlarının katlanması ile elde edilir. Uzunluğu </a:t>
            </a:r>
            <a:r>
              <a:rPr lang="el-GR" dirty="0"/>
              <a:t>λ/2 </a:t>
            </a:r>
            <a:r>
              <a:rPr lang="tr-TR" dirty="0"/>
              <a:t>olan bir rezonans antenidir. Rezonans empedansı yarım dalga </a:t>
            </a:r>
            <a:r>
              <a:rPr lang="tr-TR" dirty="0" err="1"/>
              <a:t>dipol</a:t>
            </a:r>
            <a:r>
              <a:rPr lang="tr-TR" dirty="0"/>
              <a:t> empedansının dört katı olup yaklaşık olarak 300 </a:t>
            </a:r>
            <a:r>
              <a:rPr lang="el-GR" dirty="0"/>
              <a:t>Ω’ </a:t>
            </a:r>
            <a:r>
              <a:rPr lang="tr-TR" dirty="0"/>
              <a:t>dur. Bant genişliği </a:t>
            </a:r>
            <a:r>
              <a:rPr lang="tr-TR" dirty="0" err="1"/>
              <a:t>dipol’ün</a:t>
            </a:r>
            <a:r>
              <a:rPr lang="tr-TR" dirty="0"/>
              <a:t> bant genişliğinden fazladır.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1907336"/>
            <a:ext cx="3829237" cy="4646141"/>
          </a:xfrm>
          <a:prstGeom prst="rect">
            <a:avLst/>
          </a:prstGeom>
        </p:spPr>
      </p:pic>
    </p:spTree>
    <p:extLst>
      <p:ext uri="{BB962C8B-B14F-4D97-AF65-F5344CB8AC3E}">
        <p14:creationId xmlns:p14="http://schemas.microsoft.com/office/powerpoint/2010/main" val="2820532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fontAlgn="base"/>
            <a:r>
              <a:rPr lang="tr-TR" b="1" dirty="0">
                <a:latin typeface="Arial Black" panose="020B0A04020102020204" pitchFamily="34" charset="0"/>
              </a:rPr>
              <a:t>3. Yönlü Antenler (</a:t>
            </a:r>
            <a:r>
              <a:rPr lang="tr-TR" b="1" dirty="0" err="1">
                <a:latin typeface="Arial Black" panose="020B0A04020102020204" pitchFamily="34" charset="0"/>
              </a:rPr>
              <a:t>Directional</a:t>
            </a:r>
            <a:r>
              <a:rPr lang="tr-TR" b="1" dirty="0">
                <a:latin typeface="Arial Black" panose="020B0A04020102020204" pitchFamily="34" charset="0"/>
              </a:rPr>
              <a:t> </a:t>
            </a:r>
            <a:r>
              <a:rPr lang="tr-TR" b="1" dirty="0" err="1">
                <a:latin typeface="Arial Black" panose="020B0A04020102020204" pitchFamily="34" charset="0"/>
              </a:rPr>
              <a:t>Antennas</a:t>
            </a:r>
            <a:r>
              <a:rPr lang="tr-TR" b="1" dirty="0">
                <a:latin typeface="Arial Black" panose="020B0A04020102020204" pitchFamily="34" charset="0"/>
              </a:rPr>
              <a:t>)</a:t>
            </a:r>
          </a:p>
        </p:txBody>
      </p:sp>
      <p:sp>
        <p:nvSpPr>
          <p:cNvPr id="3" name="İçerik Yer Tutucusu 2"/>
          <p:cNvSpPr>
            <a:spLocks noGrp="1"/>
          </p:cNvSpPr>
          <p:nvPr>
            <p:ph idx="1"/>
          </p:nvPr>
        </p:nvSpPr>
        <p:spPr/>
        <p:txBody>
          <a:bodyPr>
            <a:normAutofit/>
          </a:bodyPr>
          <a:lstStyle/>
          <a:p>
            <a:pPr fontAlgn="base"/>
            <a:r>
              <a:rPr lang="tr-TR" dirty="0"/>
              <a:t>Diğer bir ismi </a:t>
            </a:r>
            <a:r>
              <a:rPr lang="tr-TR" dirty="0" err="1"/>
              <a:t>Hüzme</a:t>
            </a:r>
            <a:r>
              <a:rPr lang="tr-TR" dirty="0"/>
              <a:t> antenlerdir (</a:t>
            </a:r>
            <a:r>
              <a:rPr lang="tr-TR" dirty="0" err="1"/>
              <a:t>Beam</a:t>
            </a:r>
            <a:r>
              <a:rPr lang="tr-TR" dirty="0"/>
              <a:t> </a:t>
            </a:r>
            <a:r>
              <a:rPr lang="tr-TR" dirty="0" err="1"/>
              <a:t>antennas</a:t>
            </a:r>
            <a:r>
              <a:rPr lang="tr-TR" dirty="0"/>
              <a:t>). Yönlü antenler yaymada çok güçlü ışıma yapabilen, almada ise çok güçlü sinyaller alabilen antenlerdir. Bu tür antenlerin kazançları yönlendirildiği yerde çoktur. Yönlendirilmediği yerde ise çok düşüktür. Böylece istenmeyen </a:t>
            </a:r>
            <a:r>
              <a:rPr lang="tr-TR" dirty="0" smtClean="0"/>
              <a:t>gürültüler</a:t>
            </a:r>
            <a:r>
              <a:rPr lang="tr-TR" dirty="0"/>
              <a:t> veya yayınlar engellenmiş olunur. </a:t>
            </a:r>
            <a:br>
              <a:rPr lang="tr-TR" dirty="0"/>
            </a:br>
            <a:endParaRPr lang="tr-TR" dirty="0"/>
          </a:p>
        </p:txBody>
      </p:sp>
    </p:spTree>
    <p:extLst>
      <p:ext uri="{BB962C8B-B14F-4D97-AF65-F5344CB8AC3E}">
        <p14:creationId xmlns:p14="http://schemas.microsoft.com/office/powerpoint/2010/main" val="1920969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Arial Black" panose="020B0A04020102020204" pitchFamily="34" charset="0"/>
              </a:rPr>
              <a:t>3.1. </a:t>
            </a:r>
            <a:r>
              <a:rPr lang="tr-TR" b="1" dirty="0" err="1">
                <a:latin typeface="Arial Black" panose="020B0A04020102020204" pitchFamily="34" charset="0"/>
              </a:rPr>
              <a:t>Yagi</a:t>
            </a:r>
            <a:r>
              <a:rPr lang="tr-TR" b="1" dirty="0">
                <a:latin typeface="Arial Black" panose="020B0A04020102020204" pitchFamily="34" charset="0"/>
              </a:rPr>
              <a:t>-Uda Antenleri (</a:t>
            </a:r>
            <a:r>
              <a:rPr lang="tr-TR" b="1" dirty="0" err="1">
                <a:latin typeface="Arial Black" panose="020B0A04020102020204" pitchFamily="34" charset="0"/>
              </a:rPr>
              <a:t>Yagi</a:t>
            </a:r>
            <a:r>
              <a:rPr lang="tr-TR" b="1" dirty="0">
                <a:latin typeface="Arial Black" panose="020B0A04020102020204" pitchFamily="34" charset="0"/>
              </a:rPr>
              <a:t>-uda </a:t>
            </a:r>
            <a:r>
              <a:rPr lang="tr-TR" b="1" dirty="0" err="1">
                <a:latin typeface="Arial Black" panose="020B0A04020102020204" pitchFamily="34" charset="0"/>
              </a:rPr>
              <a:t>Antennas</a:t>
            </a:r>
            <a:r>
              <a:rPr lang="tr-TR" b="1" dirty="0">
                <a:latin typeface="Arial Black" panose="020B0A04020102020204" pitchFamily="34" charset="0"/>
              </a:rPr>
              <a:t>)</a:t>
            </a:r>
            <a:endParaRPr lang="tr-TR" dirty="0">
              <a:latin typeface="Arial Black" panose="020B0A04020102020204" pitchFamily="34" charset="0"/>
            </a:endParaRPr>
          </a:p>
        </p:txBody>
      </p:sp>
      <p:sp>
        <p:nvSpPr>
          <p:cNvPr id="3" name="İçerik Yer Tutucusu 2"/>
          <p:cNvSpPr>
            <a:spLocks noGrp="1"/>
          </p:cNvSpPr>
          <p:nvPr>
            <p:ph idx="1"/>
          </p:nvPr>
        </p:nvSpPr>
        <p:spPr/>
        <p:txBody>
          <a:bodyPr>
            <a:normAutofit lnSpcReduction="10000"/>
          </a:bodyPr>
          <a:lstStyle/>
          <a:p>
            <a:r>
              <a:rPr lang="tr-TR" dirty="0" err="1"/>
              <a:t>Yagi</a:t>
            </a:r>
            <a:r>
              <a:rPr lang="tr-TR" dirty="0"/>
              <a:t> anteni olarak da geçer. VHF (</a:t>
            </a:r>
            <a:r>
              <a:rPr lang="tr-TR" dirty="0" err="1"/>
              <a:t>Very</a:t>
            </a:r>
            <a:r>
              <a:rPr lang="tr-TR" dirty="0"/>
              <a:t> High </a:t>
            </a:r>
            <a:r>
              <a:rPr lang="tr-TR" dirty="0" err="1"/>
              <a:t>Frequency</a:t>
            </a:r>
            <a:r>
              <a:rPr lang="tr-TR" dirty="0"/>
              <a:t>: 30-30 MHz) ve UHF ( Ultra </a:t>
            </a:r>
            <a:r>
              <a:rPr lang="tr-TR" dirty="0" err="1"/>
              <a:t>high</a:t>
            </a:r>
            <a:r>
              <a:rPr lang="tr-TR" dirty="0"/>
              <a:t> </a:t>
            </a:r>
            <a:r>
              <a:rPr lang="tr-TR" dirty="0" err="1"/>
              <a:t>frequency</a:t>
            </a:r>
            <a:r>
              <a:rPr lang="tr-TR" dirty="0"/>
              <a:t>: 300-3000 MHz) bantlarında televizyon yayınlarının alınmasında yaygın olarak kullanılmaktadır. </a:t>
            </a:r>
            <a:r>
              <a:rPr lang="tr-TR" dirty="0" err="1"/>
              <a:t>Yagi</a:t>
            </a:r>
            <a:r>
              <a:rPr lang="tr-TR" dirty="0"/>
              <a:t> anteni metal çubuklardan ya da telden yapılmış üç tür anten elemanından oluşur</a:t>
            </a:r>
            <a:r>
              <a:rPr lang="tr-TR" dirty="0" smtClean="0"/>
              <a:t>:</a:t>
            </a:r>
          </a:p>
          <a:p>
            <a:r>
              <a:rPr lang="tr-TR" dirty="0"/>
              <a:t>a.  </a:t>
            </a:r>
            <a:r>
              <a:rPr lang="tr-TR" dirty="0" smtClean="0"/>
              <a:t>Bir </a:t>
            </a:r>
            <a:r>
              <a:rPr lang="tr-TR" dirty="0"/>
              <a:t>yarım-dalga </a:t>
            </a:r>
            <a:r>
              <a:rPr lang="tr-TR" dirty="0" err="1"/>
              <a:t>dipol</a:t>
            </a:r>
            <a:r>
              <a:rPr lang="tr-TR" dirty="0"/>
              <a:t> ya da katlanmış </a:t>
            </a:r>
            <a:r>
              <a:rPr lang="tr-TR" dirty="0" err="1"/>
              <a:t>dipol</a:t>
            </a:r>
            <a:r>
              <a:rPr lang="tr-TR" dirty="0"/>
              <a:t>, </a:t>
            </a:r>
            <a:endParaRPr lang="tr-TR" dirty="0" smtClean="0"/>
          </a:p>
          <a:p>
            <a:r>
              <a:rPr lang="es-ES" dirty="0"/>
              <a:t>b. </a:t>
            </a:r>
            <a:r>
              <a:rPr lang="es-ES" dirty="0" err="1"/>
              <a:t>Bir</a:t>
            </a:r>
            <a:r>
              <a:rPr lang="es-ES" dirty="0"/>
              <a:t> </a:t>
            </a:r>
            <a:r>
              <a:rPr lang="es-ES" dirty="0" err="1"/>
              <a:t>yansıtıcı</a:t>
            </a:r>
            <a:r>
              <a:rPr lang="es-ES" dirty="0"/>
              <a:t> </a:t>
            </a:r>
            <a:r>
              <a:rPr lang="es-ES" dirty="0" err="1"/>
              <a:t>eleman</a:t>
            </a:r>
            <a:r>
              <a:rPr lang="es-ES" dirty="0"/>
              <a:t> (reflector</a:t>
            </a:r>
            <a:r>
              <a:rPr lang="es-ES" dirty="0" smtClean="0"/>
              <a:t>),</a:t>
            </a:r>
            <a:endParaRPr lang="tr-TR" dirty="0" smtClean="0"/>
          </a:p>
          <a:p>
            <a:r>
              <a:rPr lang="tr-TR" dirty="0"/>
              <a:t>c. Bir ya da daha fazla sayıda yönlendirici eleman (</a:t>
            </a:r>
            <a:r>
              <a:rPr lang="tr-TR" dirty="0" err="1"/>
              <a:t>director</a:t>
            </a:r>
            <a:r>
              <a:rPr lang="tr-TR" dirty="0"/>
              <a:t>)’dan oluşurlar.</a:t>
            </a:r>
            <a:endParaRPr lang="tr-TR" dirty="0" smtClean="0"/>
          </a:p>
          <a:p>
            <a:endParaRPr lang="tr-TR" dirty="0"/>
          </a:p>
        </p:txBody>
      </p:sp>
    </p:spTree>
    <p:extLst>
      <p:ext uri="{BB962C8B-B14F-4D97-AF65-F5344CB8AC3E}">
        <p14:creationId xmlns:p14="http://schemas.microsoft.com/office/powerpoint/2010/main" val="4013050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85792" y="356519"/>
            <a:ext cx="9975766" cy="1183523"/>
          </a:xfrm>
        </p:spPr>
        <p:txBody>
          <a:bodyPr/>
          <a:lstStyle/>
          <a:p>
            <a:r>
              <a:rPr lang="tr-TR" dirty="0"/>
              <a:t>Anten elemanları genellikle 0,1 </a:t>
            </a:r>
            <a:r>
              <a:rPr lang="el-GR" dirty="0"/>
              <a:t>λ </a:t>
            </a:r>
            <a:r>
              <a:rPr lang="tr-TR" dirty="0"/>
              <a:t>aralıklarla ve yalıtkan maddeler üzerine konularak bir taşıyıcı çubuk üzerine monte edilmiştirler.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6910" y="1700462"/>
            <a:ext cx="5633530" cy="4832685"/>
          </a:xfrm>
          <a:prstGeom prst="rect">
            <a:avLst/>
          </a:prstGeom>
        </p:spPr>
      </p:pic>
    </p:spTree>
    <p:extLst>
      <p:ext uri="{BB962C8B-B14F-4D97-AF65-F5344CB8AC3E}">
        <p14:creationId xmlns:p14="http://schemas.microsoft.com/office/powerpoint/2010/main" val="1057829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Arial Black" panose="020B0A04020102020204" pitchFamily="34" charset="0"/>
              </a:rPr>
              <a:t>3.2. Çanak Antenler (</a:t>
            </a:r>
            <a:r>
              <a:rPr lang="tr-TR" b="1" dirty="0" err="1">
                <a:latin typeface="Arial Black" panose="020B0A04020102020204" pitchFamily="34" charset="0"/>
              </a:rPr>
              <a:t>Dish</a:t>
            </a:r>
            <a:r>
              <a:rPr lang="tr-TR" b="1" dirty="0">
                <a:latin typeface="Arial Black" panose="020B0A04020102020204" pitchFamily="34" charset="0"/>
              </a:rPr>
              <a:t> </a:t>
            </a:r>
            <a:r>
              <a:rPr lang="tr-TR" b="1" dirty="0" err="1">
                <a:latin typeface="Arial Black" panose="020B0A04020102020204" pitchFamily="34" charset="0"/>
              </a:rPr>
              <a:t>Antennas</a:t>
            </a:r>
            <a:r>
              <a:rPr lang="tr-TR" b="1" dirty="0">
                <a:latin typeface="Arial Black" panose="020B0A04020102020204" pitchFamily="34" charset="0"/>
              </a:rPr>
              <a:t>)</a:t>
            </a:r>
            <a:endParaRPr lang="tr-TR" dirty="0">
              <a:latin typeface="Arial Black" panose="020B0A04020102020204" pitchFamily="34" charset="0"/>
            </a:endParaRPr>
          </a:p>
        </p:txBody>
      </p:sp>
      <p:sp>
        <p:nvSpPr>
          <p:cNvPr id="3" name="İçerik Yer Tutucusu 2"/>
          <p:cNvSpPr>
            <a:spLocks noGrp="1"/>
          </p:cNvSpPr>
          <p:nvPr>
            <p:ph idx="1"/>
          </p:nvPr>
        </p:nvSpPr>
        <p:spPr>
          <a:xfrm>
            <a:off x="1141412" y="2249487"/>
            <a:ext cx="10136188" cy="4608513"/>
          </a:xfrm>
        </p:spPr>
        <p:txBody>
          <a:bodyPr/>
          <a:lstStyle/>
          <a:p>
            <a:r>
              <a:rPr lang="tr-TR" dirty="0"/>
              <a:t>İçinde en yaygını parabolik yansıtıcı antenler (</a:t>
            </a:r>
            <a:r>
              <a:rPr lang="tr-TR" dirty="0" err="1"/>
              <a:t>parabolic</a:t>
            </a:r>
            <a:r>
              <a:rPr lang="tr-TR" dirty="0"/>
              <a:t> </a:t>
            </a:r>
            <a:r>
              <a:rPr lang="tr-TR" dirty="0" err="1"/>
              <a:t>reflector</a:t>
            </a:r>
            <a:r>
              <a:rPr lang="tr-TR" dirty="0"/>
              <a:t> </a:t>
            </a:r>
            <a:r>
              <a:rPr lang="tr-TR" dirty="0" err="1"/>
              <a:t>antennas</a:t>
            </a:r>
            <a:r>
              <a:rPr lang="tr-TR" dirty="0"/>
              <a:t> ) olup uzay araştırmalarında, karasal yayınlarda ve birçok alanda kullanılır. Parabol, bir düzlemde alınan sabit bir "d" doğrusu ile sabit bir "F" noktasından eşit uzaklıktaki noktaların geometrik yerleştirilmesidir. Bu sabit noktaya odak (</a:t>
            </a:r>
            <a:r>
              <a:rPr lang="tr-TR" dirty="0" err="1"/>
              <a:t>focus</a:t>
            </a:r>
            <a:r>
              <a:rPr lang="tr-TR" dirty="0"/>
              <a:t>), doğruya (</a:t>
            </a:r>
            <a:r>
              <a:rPr lang="tr-TR" dirty="0" err="1"/>
              <a:t>directrix</a:t>
            </a:r>
            <a:r>
              <a:rPr lang="tr-TR" dirty="0"/>
              <a:t>) denir</a:t>
            </a:r>
            <a:r>
              <a:rPr lang="tr-TR" dirty="0" smtClean="0"/>
              <a:t>.</a:t>
            </a:r>
          </a:p>
          <a:p>
            <a:r>
              <a:rPr lang="tr-TR" dirty="0"/>
              <a:t>Parabolik yansıtıcı yüzey, bir parabolün ekseni etrafında döndürülmesi ile elde edilen yüzeydir; buna </a:t>
            </a:r>
            <a:r>
              <a:rPr lang="tr-TR" dirty="0" err="1"/>
              <a:t>paraboloid</a:t>
            </a:r>
            <a:r>
              <a:rPr lang="tr-TR" dirty="0"/>
              <a:t> denir. Paraboloidin x eksenine dik kesiti daire şeklindedir. Buna anten açıklığı (</a:t>
            </a:r>
            <a:r>
              <a:rPr lang="tr-TR" dirty="0" err="1"/>
              <a:t>antenna</a:t>
            </a:r>
            <a:r>
              <a:rPr lang="tr-TR" dirty="0"/>
              <a:t> </a:t>
            </a:r>
            <a:r>
              <a:rPr lang="tr-TR" dirty="0" err="1"/>
              <a:t>clarity</a:t>
            </a:r>
            <a:r>
              <a:rPr lang="tr-TR" dirty="0"/>
              <a:t>) denir.</a:t>
            </a:r>
          </a:p>
        </p:txBody>
      </p:sp>
    </p:spTree>
    <p:extLst>
      <p:ext uri="{BB962C8B-B14F-4D97-AF65-F5344CB8AC3E}">
        <p14:creationId xmlns:p14="http://schemas.microsoft.com/office/powerpoint/2010/main" val="723195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43630" y="882314"/>
            <a:ext cx="7601535" cy="5165559"/>
          </a:xfrm>
        </p:spPr>
        <p:txBody>
          <a:bodyPr/>
          <a:lstStyle/>
          <a:p>
            <a:pPr fontAlgn="base"/>
            <a:r>
              <a:rPr lang="tr-TR" dirty="0"/>
              <a:t>Parabolik reflektörlü anteni beslenme yöntemleri:</a:t>
            </a:r>
            <a:br>
              <a:rPr lang="tr-TR" dirty="0"/>
            </a:br>
            <a:r>
              <a:rPr lang="tr-TR" dirty="0"/>
              <a:t> </a:t>
            </a:r>
          </a:p>
          <a:p>
            <a:pPr fontAlgn="base"/>
            <a:r>
              <a:rPr lang="tr-TR" dirty="0"/>
              <a:t>a-) Eksenden ya da önden besleme (</a:t>
            </a:r>
            <a:r>
              <a:rPr lang="tr-TR" dirty="0" err="1"/>
              <a:t>axial</a:t>
            </a:r>
            <a:r>
              <a:rPr lang="tr-TR" dirty="0"/>
              <a:t> </a:t>
            </a:r>
            <a:r>
              <a:rPr lang="tr-TR" dirty="0" err="1"/>
              <a:t>or</a:t>
            </a:r>
            <a:r>
              <a:rPr lang="tr-TR" dirty="0"/>
              <a:t> </a:t>
            </a:r>
            <a:r>
              <a:rPr lang="tr-TR" dirty="0" err="1"/>
              <a:t>front</a:t>
            </a:r>
            <a:r>
              <a:rPr lang="tr-TR" dirty="0"/>
              <a:t> </a:t>
            </a:r>
            <a:r>
              <a:rPr lang="tr-TR" dirty="0" err="1"/>
              <a:t>feed</a:t>
            </a:r>
            <a:r>
              <a:rPr lang="tr-TR" dirty="0"/>
              <a:t>) </a:t>
            </a:r>
          </a:p>
          <a:p>
            <a:pPr fontAlgn="base"/>
            <a:r>
              <a:rPr lang="tr-TR" dirty="0"/>
              <a:t>b-) Eksen dışı ya da ofset besleme (</a:t>
            </a:r>
            <a:r>
              <a:rPr lang="tr-TR" dirty="0" err="1"/>
              <a:t>off</a:t>
            </a:r>
            <a:r>
              <a:rPr lang="tr-TR" dirty="0"/>
              <a:t> </a:t>
            </a:r>
            <a:r>
              <a:rPr lang="tr-TR" dirty="0" err="1"/>
              <a:t>axis</a:t>
            </a:r>
            <a:r>
              <a:rPr lang="tr-TR" dirty="0"/>
              <a:t> </a:t>
            </a:r>
            <a:r>
              <a:rPr lang="tr-TR" dirty="0" err="1"/>
              <a:t>or</a:t>
            </a:r>
            <a:r>
              <a:rPr lang="tr-TR" dirty="0"/>
              <a:t> </a:t>
            </a:r>
            <a:r>
              <a:rPr lang="tr-TR" dirty="0" err="1"/>
              <a:t>offset</a:t>
            </a:r>
            <a:r>
              <a:rPr lang="tr-TR" dirty="0"/>
              <a:t> </a:t>
            </a:r>
            <a:r>
              <a:rPr lang="tr-TR" dirty="0" err="1"/>
              <a:t>feed</a:t>
            </a:r>
            <a:r>
              <a:rPr lang="tr-TR" dirty="0"/>
              <a:t>)</a:t>
            </a:r>
          </a:p>
          <a:p>
            <a:pPr fontAlgn="base"/>
            <a:r>
              <a:rPr lang="tr-TR" dirty="0"/>
              <a:t>c-) </a:t>
            </a:r>
            <a:r>
              <a:rPr lang="tr-TR" dirty="0" err="1"/>
              <a:t>Cassegrain</a:t>
            </a:r>
            <a:r>
              <a:rPr lang="tr-TR" dirty="0"/>
              <a:t> besleme (</a:t>
            </a:r>
            <a:r>
              <a:rPr lang="tr-TR" dirty="0" err="1"/>
              <a:t>Cassegrain</a:t>
            </a:r>
            <a:r>
              <a:rPr lang="tr-TR" dirty="0"/>
              <a:t> </a:t>
            </a:r>
            <a:r>
              <a:rPr lang="tr-TR" dirty="0" err="1"/>
              <a:t>feed</a:t>
            </a:r>
            <a:r>
              <a:rPr lang="tr-TR" dirty="0"/>
              <a:t>) </a:t>
            </a:r>
          </a:p>
          <a:p>
            <a:pPr fontAlgn="base"/>
            <a:r>
              <a:rPr lang="tr-TR" dirty="0"/>
              <a:t>d-) </a:t>
            </a:r>
            <a:r>
              <a:rPr lang="tr-TR" dirty="0" err="1"/>
              <a:t>Gregorian</a:t>
            </a:r>
            <a:r>
              <a:rPr lang="tr-TR" dirty="0"/>
              <a:t> besleme (</a:t>
            </a:r>
            <a:r>
              <a:rPr lang="tr-TR" dirty="0" err="1"/>
              <a:t>Gregorian</a:t>
            </a:r>
            <a:r>
              <a:rPr lang="tr-TR" dirty="0"/>
              <a:t> </a:t>
            </a:r>
            <a:r>
              <a:rPr lang="tr-TR" dirty="0" err="1"/>
              <a:t>feed</a:t>
            </a:r>
            <a:r>
              <a:rPr lang="tr-TR" dirty="0"/>
              <a:t>) </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165" y="914901"/>
            <a:ext cx="3545296" cy="5132972"/>
          </a:xfrm>
          <a:prstGeom prst="rect">
            <a:avLst/>
          </a:prstGeom>
        </p:spPr>
      </p:pic>
    </p:spTree>
    <p:extLst>
      <p:ext uri="{BB962C8B-B14F-4D97-AF65-F5344CB8AC3E}">
        <p14:creationId xmlns:p14="http://schemas.microsoft.com/office/powerpoint/2010/main" val="2627086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7932" y="0"/>
            <a:ext cx="9905998" cy="1478570"/>
          </a:xfrm>
        </p:spPr>
        <p:txBody>
          <a:bodyPr/>
          <a:lstStyle/>
          <a:p>
            <a:r>
              <a:rPr lang="tr-TR" dirty="0" smtClean="0"/>
              <a:t>ANTEN NEDİR?</a:t>
            </a:r>
            <a:endParaRPr lang="tr-TR" dirty="0"/>
          </a:p>
        </p:txBody>
      </p:sp>
      <p:sp>
        <p:nvSpPr>
          <p:cNvPr id="3" name="İçerik Yer Tutucusu 2"/>
          <p:cNvSpPr>
            <a:spLocks noGrp="1"/>
          </p:cNvSpPr>
          <p:nvPr>
            <p:ph idx="1"/>
          </p:nvPr>
        </p:nvSpPr>
        <p:spPr>
          <a:xfrm>
            <a:off x="1141412" y="1241742"/>
            <a:ext cx="9905999" cy="3541714"/>
          </a:xfrm>
        </p:spPr>
        <p:txBody>
          <a:bodyPr>
            <a:normAutofit lnSpcReduction="10000"/>
          </a:bodyPr>
          <a:lstStyle/>
          <a:p>
            <a:r>
              <a:rPr lang="tr-TR" b="1" dirty="0" smtClean="0"/>
              <a:t>Boşlukta </a:t>
            </a:r>
            <a:r>
              <a:rPr lang="tr-TR" b="1" dirty="0"/>
              <a:t>yayılan </a:t>
            </a:r>
            <a:r>
              <a:rPr lang="tr-TR" b="1" dirty="0" smtClean="0"/>
              <a:t>elektromanyetik dalgaları </a:t>
            </a:r>
            <a:r>
              <a:rPr lang="tr-TR" b="1" dirty="0"/>
              <a:t>toplayarak iletim kanalı içerisinde yayılmayı sağlamak </a:t>
            </a:r>
            <a:r>
              <a:rPr lang="tr-TR" b="1" dirty="0" smtClean="0"/>
              <a:t>(</a:t>
            </a:r>
            <a:r>
              <a:rPr lang="tr-TR" b="1" dirty="0" err="1" smtClean="0"/>
              <a:t>receiver</a:t>
            </a:r>
            <a:r>
              <a:rPr lang="tr-TR" b="1" dirty="0" smtClean="0"/>
              <a:t>) </a:t>
            </a:r>
            <a:r>
              <a:rPr lang="tr-TR" b="1" dirty="0"/>
              <a:t>ya da boşluğa elektromanyetik dalgalar yaymak (</a:t>
            </a:r>
            <a:r>
              <a:rPr lang="tr-TR" b="1" dirty="0" err="1"/>
              <a:t>transmitter</a:t>
            </a:r>
            <a:r>
              <a:rPr lang="tr-TR" b="1" dirty="0"/>
              <a:t>) amacıyla tasarlanmışlardır. Antenler, verileri yaydıkları dalgalar itibariyle kilometrelerce uzaklara taşıyabilirler. Bir antenin gönderme ve alma özellikleri aynıdır. Buna antenlerin karşılıklılık (</a:t>
            </a:r>
            <a:r>
              <a:rPr lang="tr-TR" b="1" dirty="0" err="1"/>
              <a:t>reciprocity</a:t>
            </a:r>
            <a:r>
              <a:rPr lang="tr-TR" b="1" dirty="0"/>
              <a:t>) özelliği denir. </a:t>
            </a:r>
            <a:r>
              <a:rPr lang="tr-TR" b="1" dirty="0" smtClean="0"/>
              <a:t>Uydular</a:t>
            </a:r>
            <a:r>
              <a:rPr lang="tr-TR" b="1" dirty="0"/>
              <a:t> arası iletişimde, aynı anten hem göndermede hem de almada </a:t>
            </a:r>
            <a:r>
              <a:rPr lang="tr-TR" b="1" dirty="0" smtClean="0"/>
              <a:t>kullanılır</a:t>
            </a:r>
            <a:r>
              <a:rPr lang="tr-TR" b="1" dirty="0"/>
              <a:t>. Antenler modern </a:t>
            </a:r>
            <a:r>
              <a:rPr lang="tr-TR" b="1" dirty="0" err="1"/>
              <a:t>Telekomünikasyon’un</a:t>
            </a:r>
            <a:r>
              <a:rPr lang="tr-TR" b="1" dirty="0"/>
              <a:t> en önemli yapı taşıdırlar.</a:t>
            </a:r>
          </a:p>
        </p:txBody>
      </p:sp>
    </p:spTree>
    <p:extLst>
      <p:ext uri="{BB962C8B-B14F-4D97-AF65-F5344CB8AC3E}">
        <p14:creationId xmlns:p14="http://schemas.microsoft.com/office/powerpoint/2010/main" val="896951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Arial Black" panose="020B0A04020102020204" pitchFamily="34" charset="0"/>
              </a:rPr>
              <a:t>3.3. </a:t>
            </a:r>
            <a:r>
              <a:rPr lang="tr-TR" b="1" dirty="0" err="1">
                <a:latin typeface="Arial Black" panose="020B0A04020102020204" pitchFamily="34" charset="0"/>
              </a:rPr>
              <a:t>Log</a:t>
            </a:r>
            <a:r>
              <a:rPr lang="tr-TR" b="1" dirty="0">
                <a:latin typeface="Arial Black" panose="020B0A04020102020204" pitchFamily="34" charset="0"/>
              </a:rPr>
              <a:t>-Periyodik Antenler (</a:t>
            </a:r>
            <a:r>
              <a:rPr lang="tr-TR" b="1" dirty="0" err="1">
                <a:latin typeface="Arial Black" panose="020B0A04020102020204" pitchFamily="34" charset="0"/>
              </a:rPr>
              <a:t>Log-Periodic</a:t>
            </a:r>
            <a:r>
              <a:rPr lang="tr-TR" b="1" dirty="0">
                <a:latin typeface="Arial Black" panose="020B0A04020102020204" pitchFamily="34" charset="0"/>
              </a:rPr>
              <a:t> </a:t>
            </a:r>
            <a:r>
              <a:rPr lang="tr-TR" b="1" dirty="0" err="1">
                <a:latin typeface="Arial Black" panose="020B0A04020102020204" pitchFamily="34" charset="0"/>
              </a:rPr>
              <a:t>Antennas</a:t>
            </a:r>
            <a:r>
              <a:rPr lang="tr-TR" b="1" dirty="0">
                <a:latin typeface="Arial Black" panose="020B0A04020102020204" pitchFamily="34" charset="0"/>
              </a:rPr>
              <a:t>)</a:t>
            </a:r>
            <a:endParaRPr lang="tr-TR" dirty="0">
              <a:latin typeface="Arial Black" panose="020B0A04020102020204" pitchFamily="34" charset="0"/>
            </a:endParaRPr>
          </a:p>
        </p:txBody>
      </p:sp>
      <p:sp>
        <p:nvSpPr>
          <p:cNvPr id="3" name="İçerik Yer Tutucusu 2"/>
          <p:cNvSpPr>
            <a:spLocks noGrp="1"/>
          </p:cNvSpPr>
          <p:nvPr>
            <p:ph idx="1"/>
          </p:nvPr>
        </p:nvSpPr>
        <p:spPr/>
        <p:txBody>
          <a:bodyPr/>
          <a:lstStyle/>
          <a:p>
            <a:r>
              <a:rPr lang="tr-TR" dirty="0" err="1"/>
              <a:t>Log</a:t>
            </a:r>
            <a:r>
              <a:rPr lang="tr-TR" dirty="0"/>
              <a:t>-periyodik antenler, bir eksen üzerinde frekansın logaritmik fonksiyonu olan aralıklarla dizilmiş çok sayıda </a:t>
            </a:r>
            <a:r>
              <a:rPr lang="tr-TR" dirty="0" err="1"/>
              <a:t>dipolden</a:t>
            </a:r>
            <a:r>
              <a:rPr lang="tr-TR" dirty="0"/>
              <a:t> oluşur. Art arda gelen anten elemanları (</a:t>
            </a:r>
            <a:r>
              <a:rPr lang="tr-TR" dirty="0" err="1"/>
              <a:t>dipoller</a:t>
            </a:r>
            <a:r>
              <a:rPr lang="tr-TR" dirty="0"/>
              <a:t>) 180° faz farkı ile beslenirler. Bu antenler dar </a:t>
            </a:r>
            <a:r>
              <a:rPr lang="tr-TR" dirty="0" err="1"/>
              <a:t>hüzmeli</a:t>
            </a:r>
            <a:r>
              <a:rPr lang="tr-TR" dirty="0"/>
              <a:t> ve geniş bantlı antenlerdir, VHF ve UHF bantlarında kullanılırlar.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109" y="4212849"/>
            <a:ext cx="4648040" cy="2482200"/>
          </a:xfrm>
          <a:prstGeom prst="rect">
            <a:avLst/>
          </a:prstGeom>
        </p:spPr>
      </p:pic>
    </p:spTree>
    <p:extLst>
      <p:ext uri="{BB962C8B-B14F-4D97-AF65-F5344CB8AC3E}">
        <p14:creationId xmlns:p14="http://schemas.microsoft.com/office/powerpoint/2010/main" val="732220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Arial Black" panose="020B0A04020102020204" pitchFamily="34" charset="0"/>
              </a:rPr>
              <a:t>3.4. </a:t>
            </a:r>
            <a:r>
              <a:rPr lang="tr-TR" b="1" dirty="0" err="1">
                <a:latin typeface="Arial Black" panose="020B0A04020102020204" pitchFamily="34" charset="0"/>
              </a:rPr>
              <a:t>Rombik</a:t>
            </a:r>
            <a:r>
              <a:rPr lang="tr-TR" b="1" dirty="0">
                <a:latin typeface="Arial Black" panose="020B0A04020102020204" pitchFamily="34" charset="0"/>
              </a:rPr>
              <a:t> Antenler (</a:t>
            </a:r>
            <a:r>
              <a:rPr lang="tr-TR" b="1" dirty="0" err="1">
                <a:latin typeface="Arial Black" panose="020B0A04020102020204" pitchFamily="34" charset="0"/>
              </a:rPr>
              <a:t>Rhombic</a:t>
            </a:r>
            <a:r>
              <a:rPr lang="tr-TR" b="1" dirty="0">
                <a:latin typeface="Arial Black" panose="020B0A04020102020204" pitchFamily="34" charset="0"/>
              </a:rPr>
              <a:t> </a:t>
            </a:r>
            <a:r>
              <a:rPr lang="tr-TR" b="1" dirty="0" err="1">
                <a:latin typeface="Arial Black" panose="020B0A04020102020204" pitchFamily="34" charset="0"/>
              </a:rPr>
              <a:t>Antennas</a:t>
            </a:r>
            <a:r>
              <a:rPr lang="tr-TR" b="1" dirty="0">
                <a:latin typeface="Arial Black" panose="020B0A04020102020204" pitchFamily="34" charset="0"/>
              </a:rPr>
              <a:t>)</a:t>
            </a:r>
            <a:endParaRPr lang="tr-TR" dirty="0">
              <a:latin typeface="Arial Black" panose="020B0A04020102020204" pitchFamily="34" charset="0"/>
            </a:endParaRPr>
          </a:p>
        </p:txBody>
      </p:sp>
      <p:sp>
        <p:nvSpPr>
          <p:cNvPr id="3" name="İçerik Yer Tutucusu 2"/>
          <p:cNvSpPr>
            <a:spLocks noGrp="1"/>
          </p:cNvSpPr>
          <p:nvPr>
            <p:ph idx="1"/>
          </p:nvPr>
        </p:nvSpPr>
        <p:spPr>
          <a:xfrm>
            <a:off x="1141412" y="2249487"/>
            <a:ext cx="10055977" cy="1905418"/>
          </a:xfrm>
        </p:spPr>
        <p:txBody>
          <a:bodyPr/>
          <a:lstStyle/>
          <a:p>
            <a:r>
              <a:rPr lang="tr-TR" dirty="0"/>
              <a:t>Eşkenar dörtgen şeklinde, telden yapılmış, yönlü ve geniş bantlı bir antendir. HF (High </a:t>
            </a:r>
            <a:r>
              <a:rPr lang="tr-TR" dirty="0" err="1"/>
              <a:t>Frequency</a:t>
            </a:r>
            <a:r>
              <a:rPr lang="tr-TR" dirty="0"/>
              <a:t>) yani kısa dalga (</a:t>
            </a:r>
            <a:r>
              <a:rPr lang="tr-TR" dirty="0" err="1"/>
              <a:t>short</a:t>
            </a:r>
            <a:r>
              <a:rPr lang="tr-TR" dirty="0"/>
              <a:t> </a:t>
            </a:r>
            <a:r>
              <a:rPr lang="tr-TR" dirty="0" err="1"/>
              <a:t>wave</a:t>
            </a:r>
            <a:r>
              <a:rPr lang="tr-TR" dirty="0"/>
              <a:t>) bandında kullanılır. Antenin alma-gönderme yönünde bir sonlandırma direnci bulunur.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778" y="4027821"/>
            <a:ext cx="4707538" cy="2324853"/>
          </a:xfrm>
          <a:prstGeom prst="rect">
            <a:avLst/>
          </a:prstGeom>
        </p:spPr>
      </p:pic>
    </p:spTree>
    <p:extLst>
      <p:ext uri="{BB962C8B-B14F-4D97-AF65-F5344CB8AC3E}">
        <p14:creationId xmlns:p14="http://schemas.microsoft.com/office/powerpoint/2010/main" val="3837965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39307" y="1693338"/>
            <a:ext cx="11515809" cy="3921397"/>
          </a:xfrm>
        </p:spPr>
        <p:txBody>
          <a:bodyPr>
            <a:normAutofit/>
          </a:bodyPr>
          <a:lstStyle/>
          <a:p>
            <a:r>
              <a:rPr lang="tr-TR" b="1" dirty="0" err="1">
                <a:latin typeface="Arial Black" panose="020B0A04020102020204" pitchFamily="34" charset="0"/>
              </a:rPr>
              <a:t>Antenler’in</a:t>
            </a:r>
            <a:r>
              <a:rPr lang="tr-TR" b="1" dirty="0">
                <a:latin typeface="Arial Black" panose="020B0A04020102020204" pitchFamily="34" charset="0"/>
              </a:rPr>
              <a:t> Kullandığı Parametreler</a:t>
            </a:r>
            <a:r>
              <a:rPr lang="tr-TR" dirty="0">
                <a:latin typeface="Arial Black" panose="020B0A04020102020204" pitchFamily="34" charset="0"/>
              </a:rPr>
              <a:t/>
            </a:r>
            <a:br>
              <a:rPr lang="tr-TR" dirty="0">
                <a:latin typeface="Arial Black" panose="020B0A04020102020204" pitchFamily="34" charset="0"/>
              </a:rPr>
            </a:br>
            <a:endParaRPr lang="tr-TR" dirty="0">
              <a:latin typeface="Arial Black" panose="020B0A04020102020204" pitchFamily="34" charset="0"/>
            </a:endParaRPr>
          </a:p>
        </p:txBody>
      </p:sp>
    </p:spTree>
    <p:extLst>
      <p:ext uri="{BB962C8B-B14F-4D97-AF65-F5344CB8AC3E}">
        <p14:creationId xmlns:p14="http://schemas.microsoft.com/office/powerpoint/2010/main" val="3122353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385011"/>
            <a:ext cx="9905999" cy="5406190"/>
          </a:xfrm>
        </p:spPr>
        <p:txBody>
          <a:bodyPr>
            <a:normAutofit fontScale="85000" lnSpcReduction="20000"/>
          </a:bodyPr>
          <a:lstStyle/>
          <a:p>
            <a:pPr fontAlgn="base"/>
            <a:r>
              <a:rPr lang="tr-TR" b="1" dirty="0" smtClean="0"/>
              <a:t>1. </a:t>
            </a:r>
            <a:r>
              <a:rPr lang="tr-TR" b="1" dirty="0"/>
              <a:t>Işıma Örüntüsü (</a:t>
            </a:r>
            <a:r>
              <a:rPr lang="tr-TR" b="1" dirty="0" err="1"/>
              <a:t>Radiation</a:t>
            </a:r>
            <a:r>
              <a:rPr lang="tr-TR" b="1" dirty="0"/>
              <a:t> </a:t>
            </a:r>
            <a:r>
              <a:rPr lang="tr-TR" b="1" dirty="0" err="1"/>
              <a:t>Pattern</a:t>
            </a:r>
            <a:r>
              <a:rPr lang="tr-TR" b="1" dirty="0"/>
              <a:t>)</a:t>
            </a:r>
            <a:endParaRPr lang="tr-TR" dirty="0"/>
          </a:p>
          <a:p>
            <a:pPr marL="0" indent="0" fontAlgn="base">
              <a:buNone/>
            </a:pPr>
            <a:r>
              <a:rPr lang="tr-TR" dirty="0"/>
              <a:t/>
            </a:r>
            <a:br>
              <a:rPr lang="tr-TR" dirty="0"/>
            </a:br>
            <a:r>
              <a:rPr lang="tr-TR" dirty="0"/>
              <a:t>Işıma örüntüsü, antenin yaydığı gücün (elektromanyetik alan şiddetinin), antenin belirli uzak alanında oluşturmuş olduğu, sabit bir uzaklıktaki </a:t>
            </a:r>
            <a:r>
              <a:rPr lang="tr-TR" dirty="0" err="1"/>
              <a:t>açısal</a:t>
            </a:r>
            <a:r>
              <a:rPr lang="tr-TR" dirty="0"/>
              <a:t> değişimini gösteren bir grafiktir.</a:t>
            </a:r>
          </a:p>
          <a:p>
            <a:pPr marL="0" indent="0" fontAlgn="base">
              <a:buNone/>
            </a:pPr>
            <a:r>
              <a:rPr lang="tr-TR" dirty="0"/>
              <a:t> </a:t>
            </a:r>
          </a:p>
          <a:p>
            <a:pPr fontAlgn="base"/>
            <a:r>
              <a:rPr lang="tr-TR" b="1" dirty="0"/>
              <a:t>2. Yönlülük (</a:t>
            </a:r>
            <a:r>
              <a:rPr lang="tr-TR" b="1" dirty="0" err="1"/>
              <a:t>directivity</a:t>
            </a:r>
            <a:r>
              <a:rPr lang="tr-TR" b="1" dirty="0"/>
              <a:t>), </a:t>
            </a:r>
            <a:r>
              <a:rPr lang="tr-TR" b="1" dirty="0" smtClean="0"/>
              <a:t>D</a:t>
            </a:r>
            <a:endParaRPr lang="tr-TR" dirty="0"/>
          </a:p>
          <a:p>
            <a:pPr marL="0" indent="0" fontAlgn="base">
              <a:buNone/>
            </a:pPr>
            <a:r>
              <a:rPr lang="tr-TR" dirty="0"/>
              <a:t> </a:t>
            </a:r>
            <a:br>
              <a:rPr lang="tr-TR" dirty="0"/>
            </a:br>
            <a:r>
              <a:rPr lang="tr-TR" dirty="0"/>
              <a:t>Antenin yönlülüğü, antenin maksimum ışıma yaptığı yöndeki güç yoğunluğunun aynı güçteki bir </a:t>
            </a:r>
            <a:r>
              <a:rPr lang="tr-TR" dirty="0" err="1"/>
              <a:t>izotropik</a:t>
            </a:r>
            <a:r>
              <a:rPr lang="tr-TR" dirty="0"/>
              <a:t> antenin aynı uzaklıkta oluşturduğu güç yoğunluğuna oranına denir.</a:t>
            </a:r>
          </a:p>
          <a:p>
            <a:pPr marL="0" indent="0" fontAlgn="base">
              <a:buNone/>
            </a:pPr>
            <a:r>
              <a:rPr lang="tr-TR" dirty="0"/>
              <a:t> </a:t>
            </a:r>
          </a:p>
          <a:p>
            <a:pPr fontAlgn="base"/>
            <a:r>
              <a:rPr lang="tr-TR" b="1" dirty="0"/>
              <a:t>3. </a:t>
            </a:r>
            <a:r>
              <a:rPr lang="tr-TR" b="1" dirty="0" err="1"/>
              <a:t>Hüzme</a:t>
            </a:r>
            <a:r>
              <a:rPr lang="tr-TR" b="1" dirty="0"/>
              <a:t> Genişliği (</a:t>
            </a:r>
            <a:r>
              <a:rPr lang="tr-TR" b="1" dirty="0" err="1"/>
              <a:t>beamwidth</a:t>
            </a:r>
            <a:r>
              <a:rPr lang="tr-TR" b="1" dirty="0"/>
              <a:t>)</a:t>
            </a:r>
            <a:endParaRPr lang="tr-TR" dirty="0"/>
          </a:p>
          <a:p>
            <a:pPr marL="0" indent="0" fontAlgn="base">
              <a:buNone/>
            </a:pPr>
            <a:r>
              <a:rPr lang="tr-TR" dirty="0"/>
              <a:t> </a:t>
            </a:r>
          </a:p>
          <a:p>
            <a:pPr fontAlgn="base"/>
            <a:r>
              <a:rPr lang="tr-TR" dirty="0"/>
              <a:t>Yönlü bir antenin </a:t>
            </a:r>
            <a:r>
              <a:rPr lang="tr-TR" dirty="0" err="1"/>
              <a:t>hüzme</a:t>
            </a:r>
            <a:r>
              <a:rPr lang="tr-TR" dirty="0"/>
              <a:t> genişliği, ışıma spektrumunda maksimum ışıma gücünün yarıya düştüğü yönler arasındaki açıdır.</a:t>
            </a:r>
          </a:p>
          <a:p>
            <a:endParaRPr lang="tr-TR" dirty="0"/>
          </a:p>
        </p:txBody>
      </p:sp>
    </p:spTree>
    <p:extLst>
      <p:ext uri="{BB962C8B-B14F-4D97-AF65-F5344CB8AC3E}">
        <p14:creationId xmlns:p14="http://schemas.microsoft.com/office/powerpoint/2010/main" val="1206593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336884"/>
            <a:ext cx="9905999" cy="5454317"/>
          </a:xfrm>
        </p:spPr>
        <p:txBody>
          <a:bodyPr>
            <a:normAutofit/>
          </a:bodyPr>
          <a:lstStyle/>
          <a:p>
            <a:pPr fontAlgn="base"/>
            <a:r>
              <a:rPr lang="tr-TR" b="1" dirty="0"/>
              <a:t>4. Verimlilik (</a:t>
            </a:r>
            <a:r>
              <a:rPr lang="tr-TR" b="1" dirty="0" err="1"/>
              <a:t>Efficiency</a:t>
            </a:r>
            <a:r>
              <a:rPr lang="tr-TR" b="1" dirty="0"/>
              <a:t>), </a:t>
            </a:r>
            <a:r>
              <a:rPr lang="tr-TR" b="1" dirty="0" smtClean="0"/>
              <a:t>er</a:t>
            </a:r>
            <a:r>
              <a:rPr lang="tr-TR" dirty="0"/>
              <a:t> </a:t>
            </a:r>
          </a:p>
          <a:p>
            <a:pPr fontAlgn="base"/>
            <a:r>
              <a:rPr lang="tr-TR" dirty="0"/>
              <a:t>Anten verimliliği, ışıma verimliliği (</a:t>
            </a:r>
            <a:r>
              <a:rPr lang="tr-TR" dirty="0" err="1"/>
              <a:t>radiation</a:t>
            </a:r>
            <a:r>
              <a:rPr lang="tr-TR" dirty="0"/>
              <a:t> </a:t>
            </a:r>
            <a:r>
              <a:rPr lang="tr-TR" dirty="0" err="1"/>
              <a:t>efficiency</a:t>
            </a:r>
            <a:r>
              <a:rPr lang="tr-TR" dirty="0"/>
              <a:t>) olarak da bilinir, antenin yaydığı ışıma gücünün antene uygulanan elektriksel güce oranıdır</a:t>
            </a:r>
            <a:r>
              <a:rPr lang="tr-TR" dirty="0" smtClean="0"/>
              <a:t>.</a:t>
            </a:r>
            <a:r>
              <a:rPr lang="tr-TR" dirty="0"/>
              <a:t> </a:t>
            </a:r>
          </a:p>
          <a:p>
            <a:pPr marL="0" indent="0" fontAlgn="base">
              <a:buNone/>
            </a:pPr>
            <a:r>
              <a:rPr lang="tr-TR" dirty="0" smtClean="0"/>
              <a:t> er</a:t>
            </a:r>
            <a:r>
              <a:rPr lang="tr-TR" dirty="0"/>
              <a:t>=  </a:t>
            </a:r>
            <a:r>
              <a:rPr lang="tr-TR" dirty="0" err="1" smtClean="0"/>
              <a:t>Pışıma</a:t>
            </a:r>
            <a:r>
              <a:rPr lang="tr-TR" dirty="0" smtClean="0"/>
              <a:t>/</a:t>
            </a:r>
            <a:r>
              <a:rPr lang="tr-TR" dirty="0" err="1" smtClean="0"/>
              <a:t>Pelektrik</a:t>
            </a:r>
            <a:r>
              <a:rPr lang="tr-TR" dirty="0"/>
              <a:t> </a:t>
            </a:r>
          </a:p>
          <a:p>
            <a:pPr marL="0" indent="0" fontAlgn="base">
              <a:buNone/>
            </a:pPr>
            <a:r>
              <a:rPr lang="tr-TR" dirty="0"/>
              <a:t> </a:t>
            </a:r>
          </a:p>
          <a:p>
            <a:pPr fontAlgn="base"/>
            <a:r>
              <a:rPr lang="tr-TR" b="1" dirty="0"/>
              <a:t>5. Kazanç (</a:t>
            </a:r>
            <a:r>
              <a:rPr lang="tr-TR" b="1" dirty="0" err="1"/>
              <a:t>Gain</a:t>
            </a:r>
            <a:r>
              <a:rPr lang="tr-TR" b="1" dirty="0"/>
              <a:t>), </a:t>
            </a:r>
            <a:r>
              <a:rPr lang="tr-TR" b="1" dirty="0" smtClean="0"/>
              <a:t>G</a:t>
            </a:r>
            <a:endParaRPr lang="tr-TR" dirty="0"/>
          </a:p>
          <a:p>
            <a:pPr fontAlgn="base"/>
            <a:r>
              <a:rPr lang="tr-TR" dirty="0"/>
              <a:t>Anten kazancı, antenin verimliliği (er) ile yönlülüğün (D) çarpımına eşittir</a:t>
            </a:r>
            <a:r>
              <a:rPr lang="tr-TR" dirty="0" smtClean="0"/>
              <a:t>.</a:t>
            </a:r>
            <a:endParaRPr lang="tr-TR" dirty="0"/>
          </a:p>
          <a:p>
            <a:pPr marL="0" indent="0" fontAlgn="base">
              <a:buNone/>
            </a:pPr>
            <a:r>
              <a:rPr lang="tr-TR" dirty="0" smtClean="0"/>
              <a:t> G=er*D</a:t>
            </a:r>
            <a:endParaRPr lang="tr-TR" dirty="0"/>
          </a:p>
        </p:txBody>
      </p:sp>
    </p:spTree>
    <p:extLst>
      <p:ext uri="{BB962C8B-B14F-4D97-AF65-F5344CB8AC3E}">
        <p14:creationId xmlns:p14="http://schemas.microsoft.com/office/powerpoint/2010/main" val="2278386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17875" y="276307"/>
            <a:ext cx="9905999" cy="3541714"/>
          </a:xfrm>
        </p:spPr>
        <p:txBody>
          <a:bodyPr/>
          <a:lstStyle/>
          <a:p>
            <a:r>
              <a:rPr lang="tr-TR" b="1" dirty="0"/>
              <a:t>6. </a:t>
            </a:r>
            <a:r>
              <a:rPr lang="tr-TR" b="1" dirty="0" err="1"/>
              <a:t>Kutuplanma</a:t>
            </a:r>
            <a:r>
              <a:rPr lang="tr-TR" b="1" dirty="0"/>
              <a:t> (</a:t>
            </a:r>
            <a:r>
              <a:rPr lang="tr-TR" b="1" dirty="0" err="1"/>
              <a:t>polarization</a:t>
            </a:r>
            <a:r>
              <a:rPr lang="tr-TR" b="1" dirty="0" smtClean="0"/>
              <a:t>)</a:t>
            </a:r>
          </a:p>
          <a:p>
            <a:r>
              <a:rPr lang="tr-TR" dirty="0"/>
              <a:t>Antenin </a:t>
            </a:r>
            <a:r>
              <a:rPr lang="tr-TR" dirty="0" err="1"/>
              <a:t>kutuplanması</a:t>
            </a:r>
            <a:r>
              <a:rPr lang="tr-TR" dirty="0"/>
              <a:t>, antenden ışıyan elektrik alanı vektörünün tipine göre adlandırılır. Üç tür anten </a:t>
            </a:r>
            <a:r>
              <a:rPr lang="tr-TR" dirty="0" err="1"/>
              <a:t>kutuplanması</a:t>
            </a:r>
            <a:r>
              <a:rPr lang="tr-TR" dirty="0"/>
              <a:t> vardır</a:t>
            </a:r>
            <a:r>
              <a:rPr lang="tr-TR" dirty="0" smtClean="0"/>
              <a:t>:</a:t>
            </a:r>
          </a:p>
          <a:p>
            <a:pPr marL="0" indent="0">
              <a:buNone/>
            </a:pPr>
            <a:r>
              <a:rPr lang="tr-TR" b="1" dirty="0" smtClean="0"/>
              <a:t>  </a:t>
            </a:r>
            <a:r>
              <a:rPr lang="en-US" b="1" dirty="0" smtClean="0"/>
              <a:t>a</a:t>
            </a:r>
            <a:r>
              <a:rPr lang="en-US" b="1" dirty="0"/>
              <a:t>. </a:t>
            </a:r>
            <a:r>
              <a:rPr lang="en-US" b="1" dirty="0" err="1"/>
              <a:t>Doğrusal</a:t>
            </a:r>
            <a:r>
              <a:rPr lang="en-US" b="1" dirty="0"/>
              <a:t> </a:t>
            </a:r>
            <a:r>
              <a:rPr lang="en-US" b="1" dirty="0" err="1"/>
              <a:t>Kutuplanma</a:t>
            </a:r>
            <a:r>
              <a:rPr lang="en-US" b="1" dirty="0"/>
              <a:t> (Linear Polarization</a:t>
            </a:r>
            <a:r>
              <a:rPr lang="en-US" b="1" dirty="0" smtClean="0"/>
              <a:t>)</a:t>
            </a:r>
            <a:endParaRPr lang="tr-TR" b="1" dirty="0" smtClean="0"/>
          </a:p>
          <a:p>
            <a:pPr marL="0" indent="0">
              <a:buNone/>
            </a:pPr>
            <a:r>
              <a:rPr lang="tr-TR" b="1" dirty="0" smtClean="0"/>
              <a:t>  b</a:t>
            </a:r>
            <a:r>
              <a:rPr lang="tr-TR" b="1" dirty="0"/>
              <a:t>. Dairesel </a:t>
            </a:r>
            <a:r>
              <a:rPr lang="tr-TR" b="1" dirty="0" err="1"/>
              <a:t>Kutuplanma</a:t>
            </a:r>
            <a:r>
              <a:rPr lang="tr-TR" b="1" dirty="0"/>
              <a:t> (</a:t>
            </a:r>
            <a:r>
              <a:rPr lang="tr-TR" b="1" dirty="0" err="1"/>
              <a:t>Circular</a:t>
            </a:r>
            <a:r>
              <a:rPr lang="tr-TR" b="1" dirty="0"/>
              <a:t> </a:t>
            </a:r>
            <a:r>
              <a:rPr lang="tr-TR" b="1" dirty="0" err="1"/>
              <a:t>Polarization</a:t>
            </a:r>
            <a:r>
              <a:rPr lang="tr-TR" b="1" dirty="0" smtClean="0"/>
              <a:t>)</a:t>
            </a:r>
          </a:p>
          <a:p>
            <a:pPr marL="0" indent="0">
              <a:buNone/>
            </a:pPr>
            <a:r>
              <a:rPr lang="tr-TR" b="1" dirty="0" smtClean="0"/>
              <a:t>  c. </a:t>
            </a:r>
            <a:r>
              <a:rPr lang="tr-TR" b="1" dirty="0"/>
              <a:t>Eliptik </a:t>
            </a:r>
            <a:r>
              <a:rPr lang="tr-TR" b="1" dirty="0" err="1"/>
              <a:t>Kutuplanma</a:t>
            </a:r>
            <a:r>
              <a:rPr lang="tr-TR" b="1" dirty="0"/>
              <a:t> (</a:t>
            </a:r>
            <a:r>
              <a:rPr lang="tr-TR" b="1" dirty="0" err="1"/>
              <a:t>Elliptic</a:t>
            </a:r>
            <a:r>
              <a:rPr lang="tr-TR" b="1" dirty="0"/>
              <a:t> </a:t>
            </a:r>
            <a:r>
              <a:rPr lang="tr-TR" b="1" dirty="0" err="1"/>
              <a:t>Polarization</a:t>
            </a:r>
            <a:r>
              <a:rPr lang="tr-TR" b="1" dirty="0"/>
              <a:t>)</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454" y="3818021"/>
            <a:ext cx="4829175" cy="2371725"/>
          </a:xfrm>
          <a:prstGeom prst="rect">
            <a:avLst/>
          </a:prstGeom>
        </p:spPr>
      </p:pic>
    </p:spTree>
    <p:extLst>
      <p:ext uri="{BB962C8B-B14F-4D97-AF65-F5344CB8AC3E}">
        <p14:creationId xmlns:p14="http://schemas.microsoft.com/office/powerpoint/2010/main" val="3170779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3" y="545432"/>
            <a:ext cx="9847430" cy="5245769"/>
          </a:xfrm>
        </p:spPr>
        <p:txBody>
          <a:bodyPr>
            <a:normAutofit fontScale="92500" lnSpcReduction="20000"/>
          </a:bodyPr>
          <a:lstStyle/>
          <a:p>
            <a:pPr fontAlgn="base"/>
            <a:r>
              <a:rPr lang="tr-TR" b="1" dirty="0"/>
              <a:t>7. Empedans (</a:t>
            </a:r>
            <a:r>
              <a:rPr lang="tr-TR" b="1" dirty="0" err="1"/>
              <a:t>Impedance</a:t>
            </a:r>
            <a:r>
              <a:rPr lang="tr-TR" b="1" dirty="0" smtClean="0"/>
              <a:t>)</a:t>
            </a:r>
            <a:r>
              <a:rPr lang="tr-TR" dirty="0"/>
              <a:t> </a:t>
            </a:r>
          </a:p>
          <a:p>
            <a:pPr marL="0" indent="0" fontAlgn="base">
              <a:buNone/>
            </a:pPr>
            <a:r>
              <a:rPr lang="tr-TR" dirty="0" smtClean="0"/>
              <a:t> Antenin </a:t>
            </a:r>
            <a:r>
              <a:rPr lang="tr-TR" dirty="0"/>
              <a:t>giriş empedansı (</a:t>
            </a:r>
            <a:r>
              <a:rPr lang="tr-TR" dirty="0" err="1"/>
              <a:t>input</a:t>
            </a:r>
            <a:r>
              <a:rPr lang="tr-TR" dirty="0"/>
              <a:t> </a:t>
            </a:r>
            <a:r>
              <a:rPr lang="tr-TR" dirty="0" err="1"/>
              <a:t>impedance</a:t>
            </a:r>
            <a:r>
              <a:rPr lang="tr-TR" dirty="0"/>
              <a:t>), antenin besleme uçlarındaki gerilimin akıma oranıdır (ZA=VA/IA ). Anten direnci üzerinde ki kayıpları minimuma indirmek ve böylece anten verimliliğini arttırabilmek için, anteni besleyen iletim hattının karakteristik empedansının anten empedansının karşılığı olarak seçilmesi gerekir ( </a:t>
            </a:r>
            <a:r>
              <a:rPr lang="tr-TR" dirty="0" err="1"/>
              <a:t>Zhat</a:t>
            </a:r>
            <a:r>
              <a:rPr lang="tr-TR" dirty="0"/>
              <a:t>=ZA ). Bu işleme empedans eşleştirme (</a:t>
            </a:r>
            <a:r>
              <a:rPr lang="tr-TR" dirty="0" err="1"/>
              <a:t>impedence</a:t>
            </a:r>
            <a:r>
              <a:rPr lang="tr-TR" dirty="0"/>
              <a:t> </a:t>
            </a:r>
            <a:r>
              <a:rPr lang="tr-TR" dirty="0" err="1"/>
              <a:t>matching</a:t>
            </a:r>
            <a:r>
              <a:rPr lang="tr-TR" dirty="0"/>
              <a:t>) denir. Bir yarım dalga </a:t>
            </a:r>
            <a:r>
              <a:rPr lang="tr-TR" dirty="0" err="1"/>
              <a:t>dipol</a:t>
            </a:r>
            <a:r>
              <a:rPr lang="tr-TR" dirty="0"/>
              <a:t> antenin direnci yaklaşık 75 </a:t>
            </a:r>
            <a:r>
              <a:rPr lang="el-GR" dirty="0"/>
              <a:t>Ω’</a:t>
            </a:r>
            <a:r>
              <a:rPr lang="tr-TR" dirty="0"/>
              <a:t>dur. Bu antenin beslemesi 75 </a:t>
            </a:r>
            <a:r>
              <a:rPr lang="el-GR" dirty="0"/>
              <a:t>Ω’</a:t>
            </a:r>
            <a:r>
              <a:rPr lang="tr-TR" dirty="0" err="1"/>
              <a:t>luk</a:t>
            </a:r>
            <a:r>
              <a:rPr lang="tr-TR" dirty="0"/>
              <a:t> </a:t>
            </a:r>
            <a:r>
              <a:rPr lang="tr-TR" dirty="0" err="1"/>
              <a:t>eşeksenli</a:t>
            </a:r>
            <a:r>
              <a:rPr lang="tr-TR" dirty="0"/>
              <a:t> (</a:t>
            </a:r>
            <a:r>
              <a:rPr lang="tr-TR" dirty="0" err="1"/>
              <a:t>coaxial</a:t>
            </a:r>
            <a:r>
              <a:rPr lang="tr-TR" dirty="0"/>
              <a:t>) kablo ile yapılırsa, empedans uyumu sağlanmış olur.</a:t>
            </a:r>
          </a:p>
          <a:p>
            <a:pPr marL="0" indent="0" fontAlgn="base">
              <a:buNone/>
            </a:pPr>
            <a:endParaRPr lang="tr-TR" dirty="0"/>
          </a:p>
          <a:p>
            <a:pPr fontAlgn="base"/>
            <a:r>
              <a:rPr lang="tr-TR" b="1" dirty="0"/>
              <a:t>8. Bant Genişliği (</a:t>
            </a:r>
            <a:r>
              <a:rPr lang="tr-TR" b="1" dirty="0" err="1"/>
              <a:t>bandwidth</a:t>
            </a:r>
            <a:r>
              <a:rPr lang="tr-TR" b="1" dirty="0"/>
              <a:t>)</a:t>
            </a:r>
            <a:endParaRPr lang="tr-TR" dirty="0"/>
          </a:p>
          <a:p>
            <a:pPr marL="0" indent="0" fontAlgn="base">
              <a:buNone/>
            </a:pPr>
            <a:r>
              <a:rPr lang="tr-TR" dirty="0"/>
              <a:t> </a:t>
            </a:r>
          </a:p>
          <a:p>
            <a:pPr marL="0" indent="0" fontAlgn="base">
              <a:buNone/>
            </a:pPr>
            <a:r>
              <a:rPr lang="tr-TR" dirty="0" smtClean="0"/>
              <a:t> Antenin </a:t>
            </a:r>
            <a:r>
              <a:rPr lang="tr-TR" dirty="0"/>
              <a:t>bant genişliği, antenin önemli performans </a:t>
            </a:r>
            <a:r>
              <a:rPr lang="tr-TR" dirty="0" err="1"/>
              <a:t>parametreleri’nin</a:t>
            </a:r>
            <a:r>
              <a:rPr lang="tr-TR" dirty="0"/>
              <a:t> kabul edilebilir sınırlar içinde kaldığı frekans aralığıdır.</a:t>
            </a:r>
          </a:p>
          <a:p>
            <a:endParaRPr lang="tr-TR" dirty="0"/>
          </a:p>
        </p:txBody>
      </p:sp>
    </p:spTree>
    <p:extLst>
      <p:ext uri="{BB962C8B-B14F-4D97-AF65-F5344CB8AC3E}">
        <p14:creationId xmlns:p14="http://schemas.microsoft.com/office/powerpoint/2010/main" val="3076688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Sorular</a:t>
            </a:r>
            <a:endParaRPr lang="tr-TR" dirty="0"/>
          </a:p>
        </p:txBody>
      </p:sp>
      <p:sp>
        <p:nvSpPr>
          <p:cNvPr id="3" name="İçerik Yer Tutucusu 2"/>
          <p:cNvSpPr>
            <a:spLocks noGrp="1"/>
          </p:cNvSpPr>
          <p:nvPr>
            <p:ph idx="1"/>
          </p:nvPr>
        </p:nvSpPr>
        <p:spPr>
          <a:xfrm>
            <a:off x="1141412" y="1738741"/>
            <a:ext cx="9905999" cy="3541714"/>
          </a:xfrm>
        </p:spPr>
        <p:txBody>
          <a:bodyPr>
            <a:normAutofit fontScale="85000" lnSpcReduction="20000"/>
          </a:bodyPr>
          <a:lstStyle/>
          <a:p>
            <a:pPr marL="0" indent="0">
              <a:buNone/>
            </a:pPr>
            <a:r>
              <a:rPr lang="tr-TR" dirty="0" smtClean="0"/>
              <a:t>1)Antenlerin kullandığı </a:t>
            </a:r>
            <a:r>
              <a:rPr lang="tr-TR" dirty="0" smtClean="0"/>
              <a:t>parametrelerden 5 tanesini yazın.</a:t>
            </a:r>
            <a:endParaRPr lang="tr-TR" dirty="0" smtClean="0"/>
          </a:p>
          <a:p>
            <a:pPr marL="0" indent="0">
              <a:buNone/>
            </a:pPr>
            <a:r>
              <a:rPr lang="tr-TR" dirty="0" smtClean="0"/>
              <a:t>  </a:t>
            </a:r>
            <a:r>
              <a:rPr lang="tr-TR" dirty="0" smtClean="0"/>
              <a:t>- </a:t>
            </a:r>
            <a:r>
              <a:rPr lang="tr-TR" dirty="0" smtClean="0"/>
              <a:t>Işıma örüntüsü</a:t>
            </a:r>
            <a:r>
              <a:rPr lang="tr-TR" dirty="0" smtClean="0"/>
              <a:t>,</a:t>
            </a:r>
            <a:endParaRPr lang="tr-TR" dirty="0"/>
          </a:p>
          <a:p>
            <a:pPr marL="0" indent="0">
              <a:buNone/>
            </a:pPr>
            <a:r>
              <a:rPr lang="tr-TR" dirty="0" smtClean="0"/>
              <a:t>  - Yönlülük</a:t>
            </a:r>
          </a:p>
          <a:p>
            <a:pPr marL="0" indent="0">
              <a:buNone/>
            </a:pPr>
            <a:r>
              <a:rPr lang="tr-TR" dirty="0" smtClean="0"/>
              <a:t> </a:t>
            </a:r>
            <a:r>
              <a:rPr lang="tr-TR" dirty="0"/>
              <a:t> </a:t>
            </a:r>
            <a:r>
              <a:rPr lang="tr-TR" dirty="0" smtClean="0"/>
              <a:t>-</a:t>
            </a:r>
            <a:r>
              <a:rPr lang="tr-TR" dirty="0" err="1" smtClean="0"/>
              <a:t>H</a:t>
            </a:r>
            <a:r>
              <a:rPr lang="tr-TR" dirty="0" err="1" smtClean="0"/>
              <a:t>üzme</a:t>
            </a:r>
            <a:r>
              <a:rPr lang="tr-TR" dirty="0" smtClean="0"/>
              <a:t> </a:t>
            </a:r>
            <a:r>
              <a:rPr lang="tr-TR" dirty="0" smtClean="0"/>
              <a:t>genişliği</a:t>
            </a:r>
            <a:r>
              <a:rPr lang="tr-TR" dirty="0" smtClean="0"/>
              <a:t>,</a:t>
            </a:r>
          </a:p>
          <a:p>
            <a:pPr marL="0" indent="0">
              <a:buNone/>
            </a:pPr>
            <a:r>
              <a:rPr lang="tr-TR" dirty="0"/>
              <a:t> </a:t>
            </a:r>
            <a:r>
              <a:rPr lang="tr-TR" dirty="0" smtClean="0"/>
              <a:t> -V</a:t>
            </a:r>
            <a:r>
              <a:rPr lang="tr-TR" dirty="0" smtClean="0"/>
              <a:t>erimlilik</a:t>
            </a:r>
          </a:p>
          <a:p>
            <a:pPr marL="0" indent="0">
              <a:buNone/>
            </a:pPr>
            <a:r>
              <a:rPr lang="tr-TR" dirty="0" smtClean="0"/>
              <a:t>  -Kazanç  </a:t>
            </a:r>
          </a:p>
          <a:p>
            <a:pPr marL="0" indent="0">
              <a:buNone/>
            </a:pPr>
            <a:r>
              <a:rPr lang="tr-TR" dirty="0"/>
              <a:t> </a:t>
            </a:r>
            <a:r>
              <a:rPr lang="tr-TR" dirty="0" smtClean="0"/>
              <a:t> -</a:t>
            </a:r>
            <a:r>
              <a:rPr lang="tr-TR" dirty="0" err="1" smtClean="0"/>
              <a:t>K</a:t>
            </a:r>
            <a:r>
              <a:rPr lang="tr-TR" dirty="0" err="1" smtClean="0"/>
              <a:t>utuplanma</a:t>
            </a:r>
            <a:r>
              <a:rPr lang="tr-TR" dirty="0" smtClean="0"/>
              <a:t> </a:t>
            </a:r>
          </a:p>
          <a:p>
            <a:pPr marL="0" indent="0">
              <a:buNone/>
            </a:pPr>
            <a:r>
              <a:rPr lang="tr-TR" dirty="0" smtClean="0"/>
              <a:t>  -Empedans</a:t>
            </a:r>
            <a:endParaRPr lang="tr-TR" dirty="0" smtClean="0"/>
          </a:p>
          <a:p>
            <a:pPr marL="0" indent="0">
              <a:buNone/>
            </a:pPr>
            <a:endParaRPr lang="tr-TR" dirty="0"/>
          </a:p>
        </p:txBody>
      </p:sp>
    </p:spTree>
    <p:extLst>
      <p:ext uri="{BB962C8B-B14F-4D97-AF65-F5344CB8AC3E}">
        <p14:creationId xmlns:p14="http://schemas.microsoft.com/office/powerpoint/2010/main" val="3811402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5059" y="296562"/>
            <a:ext cx="9902352" cy="5494639"/>
          </a:xfrm>
        </p:spPr>
        <p:txBody>
          <a:bodyPr>
            <a:normAutofit lnSpcReduction="10000"/>
          </a:bodyPr>
          <a:lstStyle/>
          <a:p>
            <a:pPr marL="0" indent="0">
              <a:buNone/>
            </a:pPr>
            <a:r>
              <a:rPr lang="tr-TR" dirty="0"/>
              <a:t>2)Antenler kaç gruba </a:t>
            </a:r>
            <a:r>
              <a:rPr lang="tr-TR" dirty="0" smtClean="0"/>
              <a:t>ayrılır ve bunlar nedir?</a:t>
            </a:r>
            <a:endParaRPr lang="tr-TR" dirty="0"/>
          </a:p>
          <a:p>
            <a:pPr marL="0" indent="0">
              <a:buNone/>
            </a:pPr>
            <a:r>
              <a:rPr lang="tr-TR" dirty="0"/>
              <a:t>   3 gruba ayrılır. </a:t>
            </a:r>
            <a:endParaRPr lang="tr-TR" dirty="0" smtClean="0"/>
          </a:p>
          <a:p>
            <a:pPr marL="0" indent="0">
              <a:buNone/>
            </a:pPr>
            <a:r>
              <a:rPr lang="tr-TR" dirty="0"/>
              <a:t> </a:t>
            </a:r>
            <a:r>
              <a:rPr lang="tr-TR" dirty="0" smtClean="0"/>
              <a:t>- </a:t>
            </a:r>
            <a:r>
              <a:rPr lang="tr-TR" dirty="0" err="1" smtClean="0"/>
              <a:t>İzotropik</a:t>
            </a:r>
            <a:r>
              <a:rPr lang="tr-TR" dirty="0" smtClean="0"/>
              <a:t> antenler</a:t>
            </a:r>
          </a:p>
          <a:p>
            <a:pPr marL="0" indent="0">
              <a:buNone/>
            </a:pPr>
            <a:r>
              <a:rPr lang="tr-TR" dirty="0"/>
              <a:t> </a:t>
            </a:r>
            <a:r>
              <a:rPr lang="tr-TR" dirty="0" smtClean="0"/>
              <a:t>- Çok </a:t>
            </a:r>
            <a:r>
              <a:rPr lang="tr-TR" dirty="0"/>
              <a:t>yönlü </a:t>
            </a:r>
            <a:r>
              <a:rPr lang="tr-TR" dirty="0" smtClean="0"/>
              <a:t>antenler</a:t>
            </a:r>
          </a:p>
          <a:p>
            <a:pPr marL="0" indent="0">
              <a:buNone/>
            </a:pPr>
            <a:r>
              <a:rPr lang="tr-TR" dirty="0"/>
              <a:t> </a:t>
            </a:r>
            <a:r>
              <a:rPr lang="tr-TR" dirty="0" smtClean="0"/>
              <a:t>- Yönlü antenler</a:t>
            </a:r>
            <a:endParaRPr lang="tr-TR" dirty="0"/>
          </a:p>
          <a:p>
            <a:pPr marL="0" indent="0">
              <a:buNone/>
            </a:pPr>
            <a:r>
              <a:rPr lang="tr-TR" dirty="0"/>
              <a:t>3)Yönlü antenler nelerdir?</a:t>
            </a:r>
          </a:p>
          <a:p>
            <a:pPr marL="0" indent="0">
              <a:buNone/>
            </a:pPr>
            <a:r>
              <a:rPr lang="tr-TR" dirty="0"/>
              <a:t>   </a:t>
            </a:r>
            <a:r>
              <a:rPr lang="tr-TR" dirty="0" err="1"/>
              <a:t>Yagi</a:t>
            </a:r>
            <a:r>
              <a:rPr lang="tr-TR" dirty="0"/>
              <a:t>-uda </a:t>
            </a:r>
            <a:r>
              <a:rPr lang="tr-TR" dirty="0" smtClean="0"/>
              <a:t>antenler </a:t>
            </a:r>
          </a:p>
          <a:p>
            <a:pPr marL="0" indent="0">
              <a:buNone/>
            </a:pPr>
            <a:r>
              <a:rPr lang="tr-TR" dirty="0"/>
              <a:t> </a:t>
            </a:r>
            <a:r>
              <a:rPr lang="tr-TR" dirty="0" smtClean="0"/>
              <a:t>  Çanak antenler </a:t>
            </a:r>
          </a:p>
          <a:p>
            <a:pPr marL="0" indent="0">
              <a:buNone/>
            </a:pPr>
            <a:r>
              <a:rPr lang="tr-TR" dirty="0"/>
              <a:t> </a:t>
            </a:r>
            <a:r>
              <a:rPr lang="tr-TR" dirty="0" smtClean="0"/>
              <a:t>  </a:t>
            </a:r>
            <a:r>
              <a:rPr lang="tr-TR" dirty="0" err="1" smtClean="0"/>
              <a:t>log</a:t>
            </a:r>
            <a:r>
              <a:rPr lang="tr-TR" dirty="0" smtClean="0"/>
              <a:t>-periyodik antenler </a:t>
            </a:r>
          </a:p>
          <a:p>
            <a:pPr marL="0" indent="0">
              <a:buNone/>
            </a:pPr>
            <a:r>
              <a:rPr lang="tr-TR" dirty="0"/>
              <a:t> </a:t>
            </a:r>
            <a:r>
              <a:rPr lang="tr-TR" dirty="0" smtClean="0"/>
              <a:t>  </a:t>
            </a:r>
            <a:r>
              <a:rPr lang="tr-TR" dirty="0" err="1" smtClean="0"/>
              <a:t>Rombik</a:t>
            </a:r>
            <a:r>
              <a:rPr lang="tr-TR" dirty="0" smtClean="0"/>
              <a:t> </a:t>
            </a:r>
            <a:r>
              <a:rPr lang="tr-TR" dirty="0"/>
              <a:t>antenler </a:t>
            </a:r>
          </a:p>
          <a:p>
            <a:endParaRPr lang="tr-TR" dirty="0"/>
          </a:p>
        </p:txBody>
      </p:sp>
    </p:spTree>
    <p:extLst>
      <p:ext uri="{BB962C8B-B14F-4D97-AF65-F5344CB8AC3E}">
        <p14:creationId xmlns:p14="http://schemas.microsoft.com/office/powerpoint/2010/main" val="2160851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b="1" smtClean="0"/>
              <a:t>Kaynakça</a:t>
            </a:r>
            <a:r>
              <a:rPr lang="tr-TR" dirty="0"/>
              <a:t/>
            </a:r>
            <a:br>
              <a:rPr lang="tr-TR" dirty="0"/>
            </a:br>
            <a:r>
              <a:rPr lang="tr-TR" dirty="0"/>
              <a:t/>
            </a:r>
            <a:br>
              <a:rPr lang="tr-TR" dirty="0"/>
            </a:br>
            <a:r>
              <a:rPr lang="tr-TR" b="1" dirty="0"/>
              <a:t>►</a:t>
            </a:r>
            <a:r>
              <a:rPr lang="tr-TR" b="1" dirty="0" err="1"/>
              <a:t>Wikipedia</a:t>
            </a:r>
            <a:r>
              <a:rPr lang="tr-TR" dirty="0"/>
              <a:t/>
            </a:r>
            <a:br>
              <a:rPr lang="tr-TR" dirty="0"/>
            </a:br>
            <a:r>
              <a:rPr lang="tr-TR" b="1" dirty="0"/>
              <a:t>►</a:t>
            </a:r>
            <a:r>
              <a:rPr lang="tr-TR" b="1" dirty="0" err="1"/>
              <a:t>Explainthowstuff</a:t>
            </a:r>
            <a:endParaRPr lang="tr-TR" dirty="0"/>
          </a:p>
        </p:txBody>
      </p:sp>
    </p:spTree>
    <p:extLst>
      <p:ext uri="{BB962C8B-B14F-4D97-AF65-F5344CB8AC3E}">
        <p14:creationId xmlns:p14="http://schemas.microsoft.com/office/powerpoint/2010/main" val="1992638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999" y="4282603"/>
            <a:ext cx="7040823" cy="2514930"/>
          </a:xfrm>
          <a:prstGeom prst="rect">
            <a:avLst/>
          </a:prstGeom>
        </p:spPr>
      </p:pic>
      <p:sp>
        <p:nvSpPr>
          <p:cNvPr id="2" name="Unvan 1"/>
          <p:cNvSpPr>
            <a:spLocks noGrp="1"/>
          </p:cNvSpPr>
          <p:nvPr>
            <p:ph type="title"/>
          </p:nvPr>
        </p:nvSpPr>
        <p:spPr>
          <a:xfrm>
            <a:off x="1141412" y="437286"/>
            <a:ext cx="6289117" cy="707774"/>
          </a:xfrm>
        </p:spPr>
        <p:txBody>
          <a:bodyPr>
            <a:normAutofit fontScale="90000"/>
          </a:bodyPr>
          <a:lstStyle/>
          <a:p>
            <a:r>
              <a:rPr lang="tr-TR" b="1" dirty="0"/>
              <a:t>Antenler Nasıl Çalışır?</a:t>
            </a:r>
            <a:br>
              <a:rPr lang="tr-TR" b="1" dirty="0"/>
            </a:br>
            <a:endParaRPr lang="tr-TR" dirty="0"/>
          </a:p>
        </p:txBody>
      </p:sp>
      <p:sp>
        <p:nvSpPr>
          <p:cNvPr id="3" name="İçerik Yer Tutucusu 2"/>
          <p:cNvSpPr>
            <a:spLocks noGrp="1"/>
          </p:cNvSpPr>
          <p:nvPr>
            <p:ph idx="1"/>
          </p:nvPr>
        </p:nvSpPr>
        <p:spPr>
          <a:xfrm>
            <a:off x="1141412" y="1022049"/>
            <a:ext cx="9905999" cy="3541714"/>
          </a:xfrm>
        </p:spPr>
        <p:txBody>
          <a:bodyPr>
            <a:normAutofit lnSpcReduction="10000"/>
          </a:bodyPr>
          <a:lstStyle/>
          <a:p>
            <a:r>
              <a:rPr lang="tr-TR" dirty="0"/>
              <a:t>Genellikle bir anten, elemanlarıyla iletken malzemeyle elektriksel olarak bağlı alıcı ve vericiden oluşur. Verici anten de </a:t>
            </a:r>
            <a:r>
              <a:rPr lang="tr-TR" dirty="0" smtClean="0"/>
              <a:t>elektronlar</a:t>
            </a:r>
            <a:r>
              <a:rPr lang="tr-TR" dirty="0"/>
              <a:t> sınırlandırılarak bir elektrik alan oluştururlar ve tabi ki aynı zamanda bir de manyetik alan oluştururlar. Bu, zamanla beraber değişmekte olan dalgalar uzaya ya da boşluğa enine elektromanyetik dalga olarak yayılır. Tersinde ise, yani antene gelen elektromanyetik dalga anten üzerinde bulunan elektronları  ileri geri hareket etmesine sebep olarak, giderek hızlanan bir titreşim meydana getirir. Bu da antenin içinde elektronların hareketinden dolayı akım oluşmasını sağlar.</a:t>
            </a:r>
          </a:p>
        </p:txBody>
      </p:sp>
    </p:spTree>
    <p:extLst>
      <p:ext uri="{BB962C8B-B14F-4D97-AF65-F5344CB8AC3E}">
        <p14:creationId xmlns:p14="http://schemas.microsoft.com/office/powerpoint/2010/main" val="1519880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61543" y="2620313"/>
            <a:ext cx="9905998" cy="1478570"/>
          </a:xfrm>
        </p:spPr>
        <p:txBody>
          <a:bodyPr>
            <a:normAutofit/>
          </a:bodyPr>
          <a:lstStyle/>
          <a:p>
            <a:r>
              <a:rPr lang="tr-TR" sz="6600" b="1" dirty="0">
                <a:latin typeface="Arial Black" panose="020B0A04020102020204" pitchFamily="34" charset="0"/>
              </a:rPr>
              <a:t>Anten </a:t>
            </a:r>
            <a:r>
              <a:rPr lang="tr-TR" sz="6600" b="1" dirty="0" smtClean="0">
                <a:latin typeface="Arial Black" panose="020B0A04020102020204" pitchFamily="34" charset="0"/>
              </a:rPr>
              <a:t>çeşitleri</a:t>
            </a:r>
            <a:endParaRPr lang="tr-TR" sz="6600" dirty="0">
              <a:latin typeface="Arial Black" panose="020B0A04020102020204" pitchFamily="34" charset="0"/>
            </a:endParaRPr>
          </a:p>
        </p:txBody>
      </p:sp>
    </p:spTree>
    <p:extLst>
      <p:ext uri="{BB962C8B-B14F-4D97-AF65-F5344CB8AC3E}">
        <p14:creationId xmlns:p14="http://schemas.microsoft.com/office/powerpoint/2010/main" val="3220847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399" y="2001795"/>
            <a:ext cx="4200567" cy="3396908"/>
          </a:xfrm>
          <a:prstGeom prst="rect">
            <a:avLst/>
          </a:prstGeom>
        </p:spPr>
      </p:pic>
      <p:sp>
        <p:nvSpPr>
          <p:cNvPr id="2" name="Unvan 1"/>
          <p:cNvSpPr>
            <a:spLocks noGrp="1"/>
          </p:cNvSpPr>
          <p:nvPr>
            <p:ph type="title"/>
          </p:nvPr>
        </p:nvSpPr>
        <p:spPr>
          <a:xfrm>
            <a:off x="1106399" y="247815"/>
            <a:ext cx="9976024" cy="1753980"/>
          </a:xfrm>
        </p:spPr>
        <p:txBody>
          <a:bodyPr>
            <a:normAutofit/>
          </a:bodyPr>
          <a:lstStyle/>
          <a:p>
            <a:r>
              <a:rPr lang="tr-TR" sz="2800" b="1" dirty="0">
                <a:latin typeface="Arial Black" panose="020B0A04020102020204" pitchFamily="34" charset="0"/>
              </a:rPr>
              <a:t>1.İzotropik Antenler (</a:t>
            </a:r>
            <a:r>
              <a:rPr lang="tr-TR" sz="2800" b="1" dirty="0" err="1" smtClean="0">
                <a:latin typeface="Arial Black" panose="020B0A04020102020204" pitchFamily="34" charset="0"/>
              </a:rPr>
              <a:t>Isotropıc</a:t>
            </a:r>
            <a:r>
              <a:rPr lang="tr-TR" sz="2800" b="1" dirty="0" smtClean="0">
                <a:latin typeface="Arial Black" panose="020B0A04020102020204" pitchFamily="34" charset="0"/>
              </a:rPr>
              <a:t> </a:t>
            </a:r>
            <a:r>
              <a:rPr lang="tr-TR" sz="2800" b="1" dirty="0" err="1">
                <a:latin typeface="Arial Black" panose="020B0A04020102020204" pitchFamily="34" charset="0"/>
              </a:rPr>
              <a:t>Antennas</a:t>
            </a:r>
            <a:r>
              <a:rPr lang="tr-TR" sz="2800" b="1" dirty="0">
                <a:latin typeface="Arial Black" panose="020B0A04020102020204" pitchFamily="34" charset="0"/>
              </a:rPr>
              <a:t>)</a:t>
            </a:r>
            <a:r>
              <a:rPr lang="tr-TR" b="1" dirty="0">
                <a:latin typeface="Arial Black" panose="020B0A04020102020204" pitchFamily="34" charset="0"/>
              </a:rPr>
              <a:t/>
            </a:r>
            <a:br>
              <a:rPr lang="tr-TR" b="1" dirty="0">
                <a:latin typeface="Arial Black" panose="020B0A04020102020204" pitchFamily="34" charset="0"/>
              </a:rPr>
            </a:br>
            <a:endParaRPr lang="tr-TR" dirty="0">
              <a:latin typeface="Arial Black" panose="020B0A04020102020204" pitchFamily="34" charset="0"/>
            </a:endParaRPr>
          </a:p>
        </p:txBody>
      </p:sp>
      <p:sp>
        <p:nvSpPr>
          <p:cNvPr id="3" name="İçerik Yer Tutucusu 2"/>
          <p:cNvSpPr>
            <a:spLocks noGrp="1"/>
          </p:cNvSpPr>
          <p:nvPr>
            <p:ph idx="1"/>
          </p:nvPr>
        </p:nvSpPr>
        <p:spPr>
          <a:xfrm>
            <a:off x="5515704" y="1796406"/>
            <a:ext cx="5712469" cy="4991572"/>
          </a:xfrm>
        </p:spPr>
        <p:txBody>
          <a:bodyPr/>
          <a:lstStyle/>
          <a:p>
            <a:r>
              <a:rPr lang="tr-TR" dirty="0" err="1"/>
              <a:t>İzotropik</a:t>
            </a:r>
            <a:r>
              <a:rPr lang="tr-TR" dirty="0"/>
              <a:t> antenler, boşlukta veya uzayda her yöne, eşit güçte elektromanyetik dalga yayan teorik bir nokta kaynağıdır ve anten kazançlarının anlaşılmasında referans olarak kullanılır. </a:t>
            </a:r>
            <a:r>
              <a:rPr lang="tr-TR" dirty="0" err="1"/>
              <a:t>İzotropik</a:t>
            </a:r>
            <a:r>
              <a:rPr lang="tr-TR" dirty="0"/>
              <a:t> antenin küre biçiminde olan ışıma görüntüsü </a:t>
            </a:r>
            <a:r>
              <a:rPr lang="tr-TR" dirty="0" smtClean="0"/>
              <a:t>yandaki </a:t>
            </a:r>
            <a:r>
              <a:rPr lang="tr-TR" dirty="0"/>
              <a:t>gibidir.</a:t>
            </a:r>
          </a:p>
        </p:txBody>
      </p:sp>
    </p:spTree>
    <p:extLst>
      <p:ext uri="{BB962C8B-B14F-4D97-AF65-F5344CB8AC3E}">
        <p14:creationId xmlns:p14="http://schemas.microsoft.com/office/powerpoint/2010/main" val="1664495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fontAlgn="base"/>
            <a:r>
              <a:rPr lang="tr-TR" b="1" dirty="0">
                <a:latin typeface="Arial Black" panose="020B0A04020102020204" pitchFamily="34" charset="0"/>
              </a:rPr>
              <a:t>2. Çok Yönlü Antenler (</a:t>
            </a:r>
            <a:r>
              <a:rPr lang="tr-TR" b="1" dirty="0" err="1" smtClean="0">
                <a:latin typeface="Arial Black" panose="020B0A04020102020204" pitchFamily="34" charset="0"/>
              </a:rPr>
              <a:t>Omnıdırectıonal</a:t>
            </a:r>
            <a:r>
              <a:rPr lang="tr-TR" b="1" dirty="0" smtClean="0">
                <a:latin typeface="Arial Black" panose="020B0A04020102020204" pitchFamily="34" charset="0"/>
              </a:rPr>
              <a:t> </a:t>
            </a:r>
            <a:r>
              <a:rPr lang="tr-TR" b="1" dirty="0" err="1">
                <a:latin typeface="Arial Black" panose="020B0A04020102020204" pitchFamily="34" charset="0"/>
              </a:rPr>
              <a:t>Antennas</a:t>
            </a:r>
            <a:r>
              <a:rPr lang="tr-TR" b="1" dirty="0">
                <a:latin typeface="Arial Black" panose="020B0A04020102020204" pitchFamily="34" charset="0"/>
              </a:rPr>
              <a:t>)</a:t>
            </a:r>
          </a:p>
        </p:txBody>
      </p:sp>
      <p:sp>
        <p:nvSpPr>
          <p:cNvPr id="3" name="İçerik Yer Tutucusu 2"/>
          <p:cNvSpPr>
            <a:spLocks noGrp="1"/>
          </p:cNvSpPr>
          <p:nvPr>
            <p:ph idx="1"/>
          </p:nvPr>
        </p:nvSpPr>
        <p:spPr/>
        <p:txBody>
          <a:bodyPr/>
          <a:lstStyle/>
          <a:p>
            <a:r>
              <a:rPr lang="tr-TR" dirty="0"/>
              <a:t>Zayıf ya da daha fazla veya daha az her yöne dalga almak ya da yaymak amacında  olan yönlü anten türleridir. Bu anten türleri göreli, keyfi ya da konumu bilinmeyen dalgalar için kullanılır.</a:t>
            </a:r>
          </a:p>
        </p:txBody>
      </p:sp>
    </p:spTree>
    <p:extLst>
      <p:ext uri="{BB962C8B-B14F-4D97-AF65-F5344CB8AC3E}">
        <p14:creationId xmlns:p14="http://schemas.microsoft.com/office/powerpoint/2010/main" val="17616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280" y="2504859"/>
            <a:ext cx="4320435" cy="3199842"/>
          </a:xfrm>
          <a:prstGeom prst="rect">
            <a:avLst/>
          </a:prstGeom>
          <a:blipFill dpi="0" rotWithShape="1">
            <a:blip r:embed="rId3"/>
            <a:srcRect/>
            <a:tile tx="0" ty="0" sx="100000" sy="100000" flip="none" algn="tl"/>
          </a:blipFill>
        </p:spPr>
      </p:pic>
      <p:sp>
        <p:nvSpPr>
          <p:cNvPr id="2" name="Unvan 1"/>
          <p:cNvSpPr>
            <a:spLocks noGrp="1"/>
          </p:cNvSpPr>
          <p:nvPr>
            <p:ph type="title"/>
          </p:nvPr>
        </p:nvSpPr>
        <p:spPr/>
        <p:txBody>
          <a:bodyPr/>
          <a:lstStyle/>
          <a:p>
            <a:r>
              <a:rPr lang="tr-TR" b="1" dirty="0">
                <a:latin typeface="Arial Black" panose="020B0A04020102020204" pitchFamily="34" charset="0"/>
              </a:rPr>
              <a:t>2.1. Monopol Antenler(Monopole </a:t>
            </a:r>
            <a:r>
              <a:rPr lang="tr-TR" b="1" dirty="0" err="1">
                <a:latin typeface="Arial Black" panose="020B0A04020102020204" pitchFamily="34" charset="0"/>
              </a:rPr>
              <a:t>Antennas</a:t>
            </a:r>
            <a:r>
              <a:rPr lang="tr-TR" b="1" dirty="0">
                <a:latin typeface="Arial Black" panose="020B0A04020102020204" pitchFamily="34" charset="0"/>
              </a:rPr>
              <a:t>)</a:t>
            </a:r>
            <a:endParaRPr lang="tr-TR" dirty="0">
              <a:latin typeface="Arial Black" panose="020B0A04020102020204" pitchFamily="34" charset="0"/>
            </a:endParaRPr>
          </a:p>
        </p:txBody>
      </p:sp>
      <p:sp>
        <p:nvSpPr>
          <p:cNvPr id="3" name="İçerik Yer Tutucusu 2"/>
          <p:cNvSpPr>
            <a:spLocks noGrp="1"/>
          </p:cNvSpPr>
          <p:nvPr>
            <p:ph idx="1"/>
          </p:nvPr>
        </p:nvSpPr>
        <p:spPr>
          <a:xfrm>
            <a:off x="1141413" y="2249486"/>
            <a:ext cx="6198502" cy="4258405"/>
          </a:xfrm>
        </p:spPr>
        <p:txBody>
          <a:bodyPr/>
          <a:lstStyle/>
          <a:p>
            <a:r>
              <a:rPr lang="tr-TR" dirty="0"/>
              <a:t>Toprak levhası adı verilen bir iletken plaka üzerine genellikle dik olarak ve </a:t>
            </a:r>
            <a:r>
              <a:rPr lang="tr-TR" dirty="0" smtClean="0"/>
              <a:t>iletken</a:t>
            </a:r>
            <a:r>
              <a:rPr lang="tr-TR" dirty="0"/>
              <a:t> plaka ile elektriksel temas ettirilmeden yerleştirilen çeyrek </a:t>
            </a:r>
            <a:r>
              <a:rPr lang="tr-TR" dirty="0" err="1"/>
              <a:t>dalgaboyunda</a:t>
            </a:r>
            <a:r>
              <a:rPr lang="tr-TR" dirty="0"/>
              <a:t> (</a:t>
            </a:r>
            <a:r>
              <a:rPr lang="el-GR" dirty="0"/>
              <a:t>λ/4) </a:t>
            </a:r>
            <a:r>
              <a:rPr lang="tr-TR" dirty="0"/>
              <a:t>düz bir metal çubuktan oluşur. Çeyrek-dalga anteni (</a:t>
            </a:r>
            <a:r>
              <a:rPr lang="tr-TR" dirty="0" err="1"/>
              <a:t>quarter</a:t>
            </a:r>
            <a:r>
              <a:rPr lang="tr-TR" dirty="0"/>
              <a:t> </a:t>
            </a:r>
            <a:r>
              <a:rPr lang="tr-TR" dirty="0" err="1"/>
              <a:t>wave</a:t>
            </a:r>
            <a:r>
              <a:rPr lang="tr-TR" dirty="0"/>
              <a:t> </a:t>
            </a:r>
            <a:r>
              <a:rPr lang="tr-TR" dirty="0" err="1"/>
              <a:t>antenna</a:t>
            </a:r>
            <a:r>
              <a:rPr lang="tr-TR" dirty="0"/>
              <a:t>) ya da </a:t>
            </a:r>
            <a:r>
              <a:rPr lang="tr-TR" dirty="0" err="1"/>
              <a:t>morkoni</a:t>
            </a:r>
            <a:r>
              <a:rPr lang="tr-TR" dirty="0"/>
              <a:t> anteni (</a:t>
            </a:r>
            <a:r>
              <a:rPr lang="tr-TR" dirty="0" err="1"/>
              <a:t>marconi</a:t>
            </a:r>
            <a:r>
              <a:rPr lang="tr-TR" dirty="0"/>
              <a:t> </a:t>
            </a:r>
            <a:r>
              <a:rPr lang="tr-TR" dirty="0" err="1"/>
              <a:t>antenna</a:t>
            </a:r>
            <a:r>
              <a:rPr lang="tr-TR" dirty="0"/>
              <a:t>; 1895’de </a:t>
            </a:r>
            <a:r>
              <a:rPr lang="tr-TR" dirty="0" err="1"/>
              <a:t>Guglielmo</a:t>
            </a:r>
            <a:r>
              <a:rPr lang="tr-TR" dirty="0"/>
              <a:t> </a:t>
            </a:r>
            <a:r>
              <a:rPr lang="tr-TR" dirty="0" err="1"/>
              <a:t>Marconi</a:t>
            </a:r>
            <a:r>
              <a:rPr lang="tr-TR" dirty="0"/>
              <a:t> tarafından üretilmiştir.) olarak ta bilinmektedir.</a:t>
            </a:r>
          </a:p>
        </p:txBody>
      </p:sp>
    </p:spTree>
    <p:extLst>
      <p:ext uri="{BB962C8B-B14F-4D97-AF65-F5344CB8AC3E}">
        <p14:creationId xmlns:p14="http://schemas.microsoft.com/office/powerpoint/2010/main" val="409943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390" y="379841"/>
            <a:ext cx="6890478" cy="2590713"/>
          </a:xfrm>
          <a:prstGeom prst="rect">
            <a:avLst/>
          </a:prstGeom>
        </p:spPr>
      </p:pic>
      <p:sp>
        <p:nvSpPr>
          <p:cNvPr id="5" name="Metin kutusu 4"/>
          <p:cNvSpPr txBox="1"/>
          <p:nvPr/>
        </p:nvSpPr>
        <p:spPr>
          <a:xfrm>
            <a:off x="2737730" y="3078266"/>
            <a:ext cx="8806249" cy="276999"/>
          </a:xfrm>
          <a:prstGeom prst="rect">
            <a:avLst/>
          </a:prstGeom>
          <a:noFill/>
        </p:spPr>
        <p:txBody>
          <a:bodyPr wrap="square" rtlCol="0">
            <a:spAutoFit/>
          </a:bodyPr>
          <a:lstStyle/>
          <a:p>
            <a:r>
              <a:rPr lang="tr-TR" sz="1200" b="1" i="1" dirty="0">
                <a:latin typeface="Arial" panose="020B0604020202020204" pitchFamily="34" charset="0"/>
                <a:cs typeface="Arial" panose="020B0604020202020204" pitchFamily="34" charset="0"/>
              </a:rPr>
              <a:t>Monopol Antenin Gerilim Odaklı </a:t>
            </a:r>
            <a:r>
              <a:rPr lang="tr-TR" sz="1200" b="1" i="1" dirty="0" err="1">
                <a:latin typeface="Arial" panose="020B0604020202020204" pitchFamily="34" charset="0"/>
                <a:cs typeface="Arial" panose="020B0604020202020204" pitchFamily="34" charset="0"/>
              </a:rPr>
              <a:t>Aynasal</a:t>
            </a:r>
            <a:r>
              <a:rPr lang="tr-TR" sz="1200" b="1" i="1" dirty="0">
                <a:latin typeface="Arial" panose="020B0604020202020204" pitchFamily="34" charset="0"/>
                <a:cs typeface="Arial" panose="020B0604020202020204" pitchFamily="34" charset="0"/>
              </a:rPr>
              <a:t> Görüntüsünün </a:t>
            </a:r>
            <a:r>
              <a:rPr lang="tr-TR" sz="1200" b="1" i="1" dirty="0" err="1">
                <a:latin typeface="Arial" panose="020B0604020202020204" pitchFamily="34" charset="0"/>
                <a:cs typeface="Arial" panose="020B0604020202020204" pitchFamily="34" charset="0"/>
              </a:rPr>
              <a:t>Çizimsel</a:t>
            </a:r>
            <a:r>
              <a:rPr lang="tr-TR" sz="1200" b="1" i="1" dirty="0">
                <a:latin typeface="Arial" panose="020B0604020202020204" pitchFamily="34" charset="0"/>
                <a:cs typeface="Arial" panose="020B0604020202020204" pitchFamily="34" charset="0"/>
              </a:rPr>
              <a:t> Açıklaması</a:t>
            </a:r>
            <a:endParaRPr lang="tr-TR" sz="1200" dirty="0"/>
          </a:p>
        </p:txBody>
      </p:sp>
      <p:sp>
        <p:nvSpPr>
          <p:cNvPr id="6" name="Metin kutusu 5"/>
          <p:cNvSpPr txBox="1"/>
          <p:nvPr/>
        </p:nvSpPr>
        <p:spPr>
          <a:xfrm>
            <a:off x="1754659" y="4053015"/>
            <a:ext cx="8180173" cy="2308324"/>
          </a:xfrm>
          <a:prstGeom prst="rect">
            <a:avLst/>
          </a:prstGeom>
          <a:noFill/>
        </p:spPr>
        <p:txBody>
          <a:bodyPr wrap="square" rtlCol="0">
            <a:spAutoFit/>
          </a:bodyPr>
          <a:lstStyle/>
          <a:p>
            <a:r>
              <a:rPr lang="tr-TR" dirty="0" smtClean="0"/>
              <a:t>   Monopol </a:t>
            </a:r>
            <a:r>
              <a:rPr lang="tr-TR" dirty="0"/>
              <a:t>antenin, anten çubuğu </a:t>
            </a:r>
            <a:r>
              <a:rPr lang="tr-TR" dirty="0" err="1"/>
              <a:t>uzunluğu’nun</a:t>
            </a:r>
            <a:r>
              <a:rPr lang="tr-TR" dirty="0"/>
              <a:t> </a:t>
            </a:r>
            <a:r>
              <a:rPr lang="el-GR" dirty="0"/>
              <a:t>λ/4’</a:t>
            </a:r>
            <a:r>
              <a:rPr lang="tr-TR" dirty="0"/>
              <a:t>e eşit olması durumunda ve </a:t>
            </a:r>
            <a:r>
              <a:rPr lang="el-GR" dirty="0"/>
              <a:t>λ/4’</a:t>
            </a:r>
            <a:r>
              <a:rPr lang="tr-TR" dirty="0"/>
              <a:t>ün tamsayı katlarında rezonans hale gelerek maksimum dalga yayma ya da alma yaparlar. </a:t>
            </a:r>
            <a:r>
              <a:rPr lang="tr-TR" dirty="0" smtClean="0"/>
              <a:t>Rezonansta</a:t>
            </a:r>
            <a:r>
              <a:rPr lang="tr-TR" dirty="0"/>
              <a:t> antenin empedansı (öz direnci) sadece dirençten oluşur(36,8</a:t>
            </a:r>
            <a:r>
              <a:rPr lang="el-GR" dirty="0"/>
              <a:t>Ω). </a:t>
            </a:r>
            <a:r>
              <a:rPr lang="tr-TR" dirty="0"/>
              <a:t>Ayrıca sanal sayılar içermez. Monopol antenin empedansı, anten çubuğunun boyu </a:t>
            </a:r>
            <a:r>
              <a:rPr lang="el-GR" dirty="0"/>
              <a:t>λ/4’</a:t>
            </a:r>
            <a:r>
              <a:rPr lang="tr-TR" dirty="0"/>
              <a:t>ün altına düşürüldüğünde </a:t>
            </a:r>
            <a:r>
              <a:rPr lang="tr-TR" dirty="0" err="1"/>
              <a:t>kapasitif</a:t>
            </a:r>
            <a:r>
              <a:rPr lang="tr-TR" dirty="0"/>
              <a:t>, </a:t>
            </a:r>
            <a:r>
              <a:rPr lang="el-GR" dirty="0"/>
              <a:t>λ/4’</a:t>
            </a:r>
            <a:r>
              <a:rPr lang="tr-TR" dirty="0"/>
              <a:t>un üstüne çıkarıldığında da </a:t>
            </a:r>
            <a:r>
              <a:rPr lang="tr-TR" dirty="0" err="1"/>
              <a:t>endüktif</a:t>
            </a:r>
            <a:r>
              <a:rPr lang="tr-TR" dirty="0"/>
              <a:t> olur. Monopol antenlerde yukarıdaki yapılara göre ayrılırlar. Bunlar çubuk anten (</a:t>
            </a:r>
            <a:r>
              <a:rPr lang="tr-TR" dirty="0" err="1"/>
              <a:t>stick</a:t>
            </a:r>
            <a:r>
              <a:rPr lang="tr-TR" dirty="0"/>
              <a:t> </a:t>
            </a:r>
            <a:r>
              <a:rPr lang="tr-TR" dirty="0" err="1"/>
              <a:t>or</a:t>
            </a:r>
            <a:r>
              <a:rPr lang="tr-TR" dirty="0"/>
              <a:t> </a:t>
            </a:r>
            <a:r>
              <a:rPr lang="tr-TR" dirty="0" err="1"/>
              <a:t>pole</a:t>
            </a:r>
            <a:r>
              <a:rPr lang="tr-TR" dirty="0"/>
              <a:t> </a:t>
            </a:r>
            <a:r>
              <a:rPr lang="tr-TR" dirty="0" err="1"/>
              <a:t>antenna</a:t>
            </a:r>
            <a:r>
              <a:rPr lang="tr-TR" dirty="0"/>
              <a:t>) , kamçı anten (</a:t>
            </a:r>
            <a:r>
              <a:rPr lang="tr-TR" dirty="0" err="1"/>
              <a:t>whip</a:t>
            </a:r>
            <a:r>
              <a:rPr lang="tr-TR" dirty="0"/>
              <a:t> </a:t>
            </a:r>
            <a:r>
              <a:rPr lang="tr-TR" dirty="0" err="1"/>
              <a:t>antenna</a:t>
            </a:r>
            <a:r>
              <a:rPr lang="tr-TR" dirty="0"/>
              <a:t>)  </a:t>
            </a:r>
            <a:r>
              <a:rPr lang="tr-TR" dirty="0" err="1"/>
              <a:t>heliks</a:t>
            </a:r>
            <a:r>
              <a:rPr lang="tr-TR" dirty="0"/>
              <a:t> anten (</a:t>
            </a:r>
            <a:r>
              <a:rPr lang="tr-TR" dirty="0" err="1"/>
              <a:t>helical</a:t>
            </a:r>
            <a:r>
              <a:rPr lang="tr-TR" dirty="0"/>
              <a:t> </a:t>
            </a:r>
            <a:r>
              <a:rPr lang="tr-TR" dirty="0" err="1"/>
              <a:t>antenna</a:t>
            </a:r>
            <a:r>
              <a:rPr lang="tr-TR" dirty="0"/>
              <a:t>) olarak ve daha da türevleri olacak şekilde üretilmiştir. </a:t>
            </a:r>
          </a:p>
        </p:txBody>
      </p:sp>
    </p:spTree>
    <p:extLst>
      <p:ext uri="{BB962C8B-B14F-4D97-AF65-F5344CB8AC3E}">
        <p14:creationId xmlns:p14="http://schemas.microsoft.com/office/powerpoint/2010/main" val="1017170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401802" y="4827930"/>
            <a:ext cx="7673074" cy="749086"/>
          </a:xfrm>
        </p:spPr>
        <p:txBody>
          <a:bodyPr/>
          <a:lstStyle/>
          <a:p>
            <a:r>
              <a:rPr lang="tr-TR" b="1" i="1" dirty="0"/>
              <a:t>Radyolarda Kullanılan Anten Çubuk Antenlere Örnektir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7895" y="204115"/>
            <a:ext cx="5062408" cy="4211923"/>
          </a:xfrm>
          <a:prstGeom prst="rect">
            <a:avLst/>
          </a:prstGeom>
        </p:spPr>
      </p:pic>
    </p:spTree>
    <p:extLst>
      <p:ext uri="{BB962C8B-B14F-4D97-AF65-F5344CB8AC3E}">
        <p14:creationId xmlns:p14="http://schemas.microsoft.com/office/powerpoint/2010/main" val="2166507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TM04033919[[fn=Devre]]</Template>
  <TotalTime>235</TotalTime>
  <Words>767</Words>
  <Application>Microsoft Office PowerPoint</Application>
  <PresentationFormat>Geniş ekran</PresentationFormat>
  <Paragraphs>92</Paragraphs>
  <Slides>29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29</vt:i4>
      </vt:variant>
    </vt:vector>
  </HeadingPairs>
  <TitlesOfParts>
    <vt:vector size="34" baseType="lpstr">
      <vt:lpstr>Arial</vt:lpstr>
      <vt:lpstr>Arial Black</vt:lpstr>
      <vt:lpstr>Trebuchet MS</vt:lpstr>
      <vt:lpstr>Tw Cen MT</vt:lpstr>
      <vt:lpstr>Devre</vt:lpstr>
      <vt:lpstr>ANTEN ÇEŞİTLERİ</vt:lpstr>
      <vt:lpstr>ANTEN NEDİR?</vt:lpstr>
      <vt:lpstr>Antenler Nasıl Çalışır? </vt:lpstr>
      <vt:lpstr>Anten çeşitleri</vt:lpstr>
      <vt:lpstr>1.İzotropik Antenler (Isotropıc Antennas) </vt:lpstr>
      <vt:lpstr>2. Çok Yönlü Antenler (Omnıdırectıonal Antennas)</vt:lpstr>
      <vt:lpstr>2.1. Monopol Antenler(Monopole Antennas)</vt:lpstr>
      <vt:lpstr>PowerPoint Sunusu</vt:lpstr>
      <vt:lpstr>PowerPoint Sunusu</vt:lpstr>
      <vt:lpstr>PowerPoint Sunusu</vt:lpstr>
      <vt:lpstr>PowerPoint Sunusu</vt:lpstr>
      <vt:lpstr>PowerPoint Sunusu</vt:lpstr>
      <vt:lpstr>2.2. Yarım Dalga Dipol Antenleri (Half Wawe Dipole Antennas)</vt:lpstr>
      <vt:lpstr>2.3. Katlanmış Dipol Antenleri (Folded Dipole Antennas)</vt:lpstr>
      <vt:lpstr>3. Yönlü Antenler (Directional Antennas)</vt:lpstr>
      <vt:lpstr>3.1. Yagi-Uda Antenleri (Yagi-uda Antennas)</vt:lpstr>
      <vt:lpstr>PowerPoint Sunusu</vt:lpstr>
      <vt:lpstr>3.2. Çanak Antenler (Dish Antennas)</vt:lpstr>
      <vt:lpstr>PowerPoint Sunusu</vt:lpstr>
      <vt:lpstr>3.3. Log-Periyodik Antenler (Log-Periodic Antennas)</vt:lpstr>
      <vt:lpstr>3.4. Rombik Antenler (Rhombic Antennas)</vt:lpstr>
      <vt:lpstr>Antenler’in Kullandığı Parametreler </vt:lpstr>
      <vt:lpstr>PowerPoint Sunusu</vt:lpstr>
      <vt:lpstr>PowerPoint Sunusu</vt:lpstr>
      <vt:lpstr>PowerPoint Sunusu</vt:lpstr>
      <vt:lpstr>PowerPoint Sunusu</vt:lpstr>
      <vt:lpstr>                          Sorular</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ANTEN ÇEŞİTLERİ</dc:title>
  <dc:creator>valo alo</dc:creator>
  <cp:lastModifiedBy>valo alo</cp:lastModifiedBy>
  <cp:revision>18</cp:revision>
  <dcterms:created xsi:type="dcterms:W3CDTF">2022-03-28T20:54:56Z</dcterms:created>
  <dcterms:modified xsi:type="dcterms:W3CDTF">2022-04-13T19:42:40Z</dcterms:modified>
</cp:coreProperties>
</file>