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4.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9" r:id="rId4"/>
    <p:sldId id="260" r:id="rId5"/>
    <p:sldId id="261" r:id="rId6"/>
    <p:sldId id="273" r:id="rId7"/>
    <p:sldId id="266" r:id="rId8"/>
    <p:sldId id="262" r:id="rId9"/>
    <p:sldId id="263" r:id="rId10"/>
    <p:sldId id="264" r:id="rId11"/>
    <p:sldId id="265" r:id="rId12"/>
    <p:sldId id="267" r:id="rId13"/>
    <p:sldId id="268" r:id="rId14"/>
    <p:sldId id="269" r:id="rId15"/>
    <p:sldId id="270" r:id="rId16"/>
    <p:sldId id="271" r:id="rId17"/>
    <p:sldId id="272" r:id="rId18"/>
    <p:sldId id="274" r:id="rId19"/>
    <p:sldId id="275"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512708FA-29FA-41C7-BD06-F7F3B493CC50}" type="datetimeFigureOut">
              <a:rPr lang="tr-TR" smtClean="0"/>
              <a:t>15.05.2022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3790321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12708FA-29FA-41C7-BD06-F7F3B493CC50}"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75754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12708FA-29FA-41C7-BD06-F7F3B493CC50}"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16181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12708FA-29FA-41C7-BD06-F7F3B493CC50}" type="datetimeFigureOut">
              <a:rPr lang="tr-TR" smtClean="0"/>
              <a:t>15.05.2022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359681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512708FA-29FA-41C7-BD06-F7F3B493CC50}" type="datetimeFigureOut">
              <a:rPr lang="tr-TR" smtClean="0"/>
              <a:t>15.05.2022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15814411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512708FA-29FA-41C7-BD06-F7F3B493CC50}" type="datetimeFigureOut">
              <a:rPr lang="tr-TR" smtClean="0"/>
              <a:t>15.05.2022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30128726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512708FA-29FA-41C7-BD06-F7F3B493CC50}" type="datetimeFigureOut">
              <a:rPr lang="tr-TR" smtClean="0"/>
              <a:t>15.05.2022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7A8EE9C-783A-4FFE-8AF5-E2B72ED64DA8}"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30271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12708FA-29FA-41C7-BD06-F7F3B493CC50}" type="datetimeFigureOut">
              <a:rPr lang="tr-TR" smtClean="0"/>
              <a:t>15.05.2022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380528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708FA-29FA-41C7-BD06-F7F3B493CC50}" type="datetimeFigureOut">
              <a:rPr lang="tr-TR" smtClean="0"/>
              <a:t>15.05.2022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15206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512708FA-29FA-41C7-BD06-F7F3B493CC50}" type="datetimeFigureOut">
              <a:rPr lang="tr-TR" smtClean="0"/>
              <a:t>15.05.2022</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4159248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12708FA-29FA-41C7-BD06-F7F3B493CC50}" type="datetimeFigureOut">
              <a:rPr lang="tr-TR" smtClean="0"/>
              <a:t>15.05.2022</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7A8EE9C-783A-4FFE-8AF5-E2B72ED64DA8}" type="slidenum">
              <a:rPr lang="tr-TR" smtClean="0"/>
              <a:t>‹#›</a:t>
            </a:fld>
            <a:endParaRPr lang="tr-TR"/>
          </a:p>
        </p:txBody>
      </p:sp>
    </p:spTree>
    <p:extLst>
      <p:ext uri="{BB962C8B-B14F-4D97-AF65-F5344CB8AC3E}">
        <p14:creationId xmlns:p14="http://schemas.microsoft.com/office/powerpoint/2010/main" val="112847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2708FA-29FA-41C7-BD06-F7F3B493CC50}" type="datetimeFigureOut">
              <a:rPr lang="tr-TR" smtClean="0"/>
              <a:t>15.05.2022</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7A8EE9C-783A-4FFE-8AF5-E2B72ED64DA8}" type="slidenum">
              <a:rPr lang="tr-TR" smtClean="0"/>
              <a:t>‹#›</a:t>
            </a:fld>
            <a:endParaRPr lang="tr-TR"/>
          </a:p>
        </p:txBody>
      </p:sp>
    </p:spTree>
    <p:extLst>
      <p:ext uri="{BB962C8B-B14F-4D97-AF65-F5344CB8AC3E}">
        <p14:creationId xmlns:p14="http://schemas.microsoft.com/office/powerpoint/2010/main" val="239163805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s://stringfixer.com/tr/Military_communications" TargetMode="External"/><Relationship Id="rId7" Type="http://schemas.openxmlformats.org/officeDocument/2006/relationships/hyperlink" Target="https://ab.org.tr/ab09/bildiri/72.doc" TargetMode="External"/><Relationship Id="rId2" Type="http://schemas.openxmlformats.org/officeDocument/2006/relationships/hyperlink" Target="https://www.researchgate.net/publication/224180541_Military_communications" TargetMode="External"/><Relationship Id="rId1" Type="http://schemas.openxmlformats.org/officeDocument/2006/relationships/slideLayout" Target="../slideLayouts/slideLayout2.xml"/><Relationship Id="rId6" Type="http://schemas.openxmlformats.org/officeDocument/2006/relationships/hyperlink" Target="https://tr.wikipedia.org/wiki/Semafor" TargetMode="External"/><Relationship Id="rId5" Type="http://schemas.openxmlformats.org/officeDocument/2006/relationships/hyperlink" Target="https://www.aselsan.com.tr/tr/cozumlerimiz/askeri-haberlesme-sistemleri" TargetMode="External"/><Relationship Id="rId4" Type="http://schemas.openxmlformats.org/officeDocument/2006/relationships/hyperlink" Target="http://tonses.com.tr/urun_telsiz_haberlesme.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FF7223-A623-FB04-BC8E-F1C43C543FE8}"/>
              </a:ext>
            </a:extLst>
          </p:cNvPr>
          <p:cNvSpPr>
            <a:spLocks noGrp="1"/>
          </p:cNvSpPr>
          <p:nvPr>
            <p:ph type="ctrTitle"/>
          </p:nvPr>
        </p:nvSpPr>
        <p:spPr>
          <a:xfrm>
            <a:off x="1749490" y="963852"/>
            <a:ext cx="8991600" cy="1645920"/>
          </a:xfrm>
          <a:solidFill>
            <a:schemeClr val="accent1">
              <a:lumMod val="60000"/>
              <a:lumOff val="40000"/>
            </a:schemeClr>
          </a:solidFill>
        </p:spPr>
        <p:txBody>
          <a:bodyPr/>
          <a:lstStyle/>
          <a:p>
            <a:r>
              <a:rPr lang="tr-TR" dirty="0">
                <a:solidFill>
                  <a:srgbClr val="FF0000"/>
                </a:solidFill>
              </a:rPr>
              <a:t>ASKERİ HABERLEŞME SİSTEMLERİ</a:t>
            </a:r>
          </a:p>
        </p:txBody>
      </p:sp>
      <p:sp>
        <p:nvSpPr>
          <p:cNvPr id="3" name="Metin kutusu 2">
            <a:extLst>
              <a:ext uri="{FF2B5EF4-FFF2-40B4-BE49-F238E27FC236}">
                <a16:creationId xmlns:a16="http://schemas.microsoft.com/office/drawing/2014/main" id="{3AD6878C-B48B-15BB-2B48-2C6566CE7937}"/>
              </a:ext>
            </a:extLst>
          </p:cNvPr>
          <p:cNvSpPr txBox="1"/>
          <p:nvPr/>
        </p:nvSpPr>
        <p:spPr>
          <a:xfrm>
            <a:off x="3016898" y="3965509"/>
            <a:ext cx="6158204" cy="1077218"/>
          </a:xfrm>
          <a:prstGeom prst="rect">
            <a:avLst/>
          </a:prstGeom>
          <a:noFill/>
        </p:spPr>
        <p:txBody>
          <a:bodyPr wrap="square" rtlCol="0">
            <a:spAutoFit/>
          </a:bodyPr>
          <a:lstStyle/>
          <a:p>
            <a:pPr algn="ctr"/>
            <a:r>
              <a:rPr lang="tr-TR" sz="3200" dirty="0">
                <a:solidFill>
                  <a:schemeClr val="bg1">
                    <a:lumMod val="95000"/>
                    <a:lumOff val="5000"/>
                  </a:schemeClr>
                </a:solidFill>
                <a:latin typeface="Times New Roman" panose="02020603050405020304" pitchFamily="18" charset="0"/>
                <a:cs typeface="Times New Roman" panose="02020603050405020304" pitchFamily="18" charset="0"/>
              </a:rPr>
              <a:t>Abdullah KARAKİRAZ</a:t>
            </a:r>
          </a:p>
          <a:p>
            <a:pPr algn="ctr"/>
            <a:r>
              <a:rPr lang="tr-TR" sz="3200" dirty="0">
                <a:solidFill>
                  <a:schemeClr val="bg1">
                    <a:lumMod val="95000"/>
                    <a:lumOff val="5000"/>
                  </a:schemeClr>
                </a:solidFill>
                <a:latin typeface="Times New Roman" panose="02020603050405020304" pitchFamily="18" charset="0"/>
                <a:cs typeface="Times New Roman" panose="02020603050405020304" pitchFamily="18" charset="0"/>
              </a:rPr>
              <a:t>181906083</a:t>
            </a:r>
          </a:p>
        </p:txBody>
      </p:sp>
    </p:spTree>
    <p:extLst>
      <p:ext uri="{BB962C8B-B14F-4D97-AF65-F5344CB8AC3E}">
        <p14:creationId xmlns:p14="http://schemas.microsoft.com/office/powerpoint/2010/main" val="158738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1E086E-D32A-F3BC-5A8C-B3FDF41DE62C}"/>
              </a:ext>
            </a:extLst>
          </p:cNvPr>
          <p:cNvSpPr>
            <a:spLocks noGrp="1"/>
          </p:cNvSpPr>
          <p:nvPr>
            <p:ph idx="1"/>
          </p:nvPr>
        </p:nvSpPr>
        <p:spPr>
          <a:xfrm>
            <a:off x="1255776" y="2263902"/>
            <a:ext cx="5581904" cy="3984498"/>
          </a:xfrm>
        </p:spPr>
        <p:txBody>
          <a:bodyPr>
            <a:normAutofit/>
          </a:bodyPr>
          <a:lstStyle/>
          <a:p>
            <a:pPr marL="0" indent="0" algn="just">
              <a:buNone/>
            </a:pPr>
            <a:r>
              <a:rPr lang="tr-TR" sz="2000" dirty="0">
                <a:latin typeface="Times New Roman" panose="02020603050405020304" pitchFamily="18" charset="0"/>
                <a:cs typeface="Times New Roman" panose="02020603050405020304" pitchFamily="18" charset="0"/>
              </a:rPr>
              <a:t>VHF, çok yüksek frekans yayını yapan, deniz ve hava ulaşım araçlarında haberleşme amacıyla kullanılmaktadır. Uçaklar arasında olan haberleşmeyi veya uçakların yer istasyonlarıyla olan haberleşmesini sağlar. Çalışma prensibi alıcı verici antenlerinin birbirini görmesi üzerine kuruludur. VHF haberleşme sistemi arazi mobil istasyonlar, aralık veri iletişimi, uzun radyo modemler, deniz haberleşmesi, hava trafik kontrol iletişimi, hava seyrüsefer sistemlerinde de kullanılır.</a:t>
            </a:r>
          </a:p>
        </p:txBody>
      </p:sp>
      <p:sp>
        <p:nvSpPr>
          <p:cNvPr id="4" name="Metin kutusu 3">
            <a:extLst>
              <a:ext uri="{FF2B5EF4-FFF2-40B4-BE49-F238E27FC236}">
                <a16:creationId xmlns:a16="http://schemas.microsoft.com/office/drawing/2014/main" id="{5ADD6132-68F1-1658-035C-F6ECF76F8F85}"/>
              </a:ext>
            </a:extLst>
          </p:cNvPr>
          <p:cNvSpPr txBox="1"/>
          <p:nvPr/>
        </p:nvSpPr>
        <p:spPr>
          <a:xfrm>
            <a:off x="1016000" y="1361440"/>
            <a:ext cx="2926080" cy="369332"/>
          </a:xfrm>
          <a:prstGeom prst="rect">
            <a:avLst/>
          </a:prstGeom>
          <a:noFill/>
        </p:spPr>
        <p:txBody>
          <a:bodyPr wrap="square" rtlCol="0">
            <a:spAutoFit/>
          </a:bodyPr>
          <a:lstStyle/>
          <a:p>
            <a:r>
              <a:rPr lang="tr-TR" dirty="0">
                <a:solidFill>
                  <a:srgbClr val="FF0000"/>
                </a:solidFill>
              </a:rPr>
              <a:t>VHF Bandı Kullanan Telsizler</a:t>
            </a:r>
          </a:p>
        </p:txBody>
      </p:sp>
      <p:pic>
        <p:nvPicPr>
          <p:cNvPr id="6" name="Resim 5">
            <a:extLst>
              <a:ext uri="{FF2B5EF4-FFF2-40B4-BE49-F238E27FC236}">
                <a16:creationId xmlns:a16="http://schemas.microsoft.com/office/drawing/2014/main" id="{AADFE750-5938-9458-FE8A-B10C7D9C7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285" y="238760"/>
            <a:ext cx="2930083" cy="3190240"/>
          </a:xfrm>
          <a:prstGeom prst="rect">
            <a:avLst/>
          </a:prstGeom>
        </p:spPr>
      </p:pic>
      <p:pic>
        <p:nvPicPr>
          <p:cNvPr id="8" name="Resim 7">
            <a:extLst>
              <a:ext uri="{FF2B5EF4-FFF2-40B4-BE49-F238E27FC236}">
                <a16:creationId xmlns:a16="http://schemas.microsoft.com/office/drawing/2014/main" id="{8965465C-551C-BF30-AEF7-6C8D5B9F3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2949" y="3591560"/>
            <a:ext cx="2374754" cy="3027680"/>
          </a:xfrm>
          <a:prstGeom prst="rect">
            <a:avLst/>
          </a:prstGeom>
        </p:spPr>
      </p:pic>
    </p:spTree>
    <p:extLst>
      <p:ext uri="{BB962C8B-B14F-4D97-AF65-F5344CB8AC3E}">
        <p14:creationId xmlns:p14="http://schemas.microsoft.com/office/powerpoint/2010/main" val="136140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C948A6-82E2-246A-0325-44F308597458}"/>
              </a:ext>
            </a:extLst>
          </p:cNvPr>
          <p:cNvSpPr>
            <a:spLocks noGrp="1"/>
          </p:cNvSpPr>
          <p:nvPr>
            <p:ph idx="1"/>
          </p:nvPr>
        </p:nvSpPr>
        <p:spPr>
          <a:xfrm>
            <a:off x="2231136" y="2445005"/>
            <a:ext cx="7729728" cy="3031236"/>
          </a:xfrm>
        </p:spPr>
        <p:txBody>
          <a:bodyPr>
            <a:normAutofit/>
          </a:bodyPr>
          <a:lstStyle/>
          <a:p>
            <a:pPr marL="0" indent="0" algn="just">
              <a:buNone/>
            </a:pPr>
            <a:r>
              <a:rPr lang="tr-TR" sz="2000" b="0" i="0" dirty="0">
                <a:solidFill>
                  <a:srgbClr val="2C2F34"/>
                </a:solidFill>
                <a:effectLst/>
                <a:latin typeface="Times New Roman" panose="02020603050405020304" pitchFamily="18" charset="0"/>
                <a:cs typeface="Times New Roman" panose="02020603050405020304" pitchFamily="18" charset="0"/>
              </a:rPr>
              <a:t>Elektromanyetik dalga spektrumunda 300MHz – 3000MHz ( veya 3GHz) frekans aralığı UHF olarak bilinir. Dalga boyu 1 ila 10 metre arasında olduğu için “desimetre aralığı” olarak da bilinir. UHF bandı, spektrumdaki VHF ve SHF (Süper Yüksek Frekans) bantları arasına sıkıştırılmıştır. UHF dalgaları çoğunlukla televizyon yayını ve cep telefonları için kullanılır. GSM şebekeleri genellikle 900MHz – 1800 MHz bandını kullanır. 3G mobil ağlar, UHF bandının daha yüksek frekanslarını kullanır. Her ne kadar ‘görüş hattı’ gerekli olmasa da UHF dalgaları VHF dalgalarından daha zayıflar.</a:t>
            </a:r>
          </a:p>
          <a:p>
            <a:pPr marL="0" indent="0">
              <a:buNone/>
            </a:pPr>
            <a:endParaRPr lang="tr-TR" sz="2000"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EBB95AEB-A498-1DAD-3C0E-4A01575CA52B}"/>
              </a:ext>
            </a:extLst>
          </p:cNvPr>
          <p:cNvSpPr txBox="1"/>
          <p:nvPr/>
        </p:nvSpPr>
        <p:spPr>
          <a:xfrm>
            <a:off x="1075484" y="1452880"/>
            <a:ext cx="2839624" cy="369332"/>
          </a:xfrm>
          <a:prstGeom prst="rect">
            <a:avLst/>
          </a:prstGeom>
          <a:noFill/>
        </p:spPr>
        <p:txBody>
          <a:bodyPr wrap="none" rtlCol="0">
            <a:spAutoFit/>
          </a:bodyPr>
          <a:lstStyle/>
          <a:p>
            <a:r>
              <a:rPr lang="tr-TR" dirty="0">
                <a:solidFill>
                  <a:srgbClr val="FF0000"/>
                </a:solidFill>
              </a:rPr>
              <a:t>UHF Bandı Kullanan Telsizler</a:t>
            </a:r>
          </a:p>
        </p:txBody>
      </p:sp>
    </p:spTree>
    <p:extLst>
      <p:ext uri="{BB962C8B-B14F-4D97-AF65-F5344CB8AC3E}">
        <p14:creationId xmlns:p14="http://schemas.microsoft.com/office/powerpoint/2010/main" val="219897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9AE9EC-B956-12EA-6FAE-EA6665804716}"/>
              </a:ext>
            </a:extLst>
          </p:cNvPr>
          <p:cNvSpPr>
            <a:spLocks noGrp="1"/>
          </p:cNvSpPr>
          <p:nvPr>
            <p:ph type="title"/>
          </p:nvPr>
        </p:nvSpPr>
        <p:spPr/>
        <p:txBody>
          <a:bodyPr/>
          <a:lstStyle/>
          <a:p>
            <a:r>
              <a:rPr lang="tr-TR" dirty="0"/>
              <a:t>Radyolink haberleşme</a:t>
            </a:r>
          </a:p>
        </p:txBody>
      </p:sp>
      <p:sp>
        <p:nvSpPr>
          <p:cNvPr id="3" name="İçerik Yer Tutucusu 2">
            <a:extLst>
              <a:ext uri="{FF2B5EF4-FFF2-40B4-BE49-F238E27FC236}">
                <a16:creationId xmlns:a16="http://schemas.microsoft.com/office/drawing/2014/main" id="{C5A84BE5-2FAE-3E36-B325-F7064F22D671}"/>
              </a:ext>
            </a:extLst>
          </p:cNvPr>
          <p:cNvSpPr>
            <a:spLocks noGrp="1"/>
          </p:cNvSpPr>
          <p:nvPr>
            <p:ph idx="1"/>
          </p:nvPr>
        </p:nvSpPr>
        <p:spPr>
          <a:xfrm>
            <a:off x="2322576" y="2340288"/>
            <a:ext cx="7729728" cy="3101983"/>
          </a:xfrm>
        </p:spPr>
        <p:txBody>
          <a:bodyPr/>
          <a:lstStyle/>
          <a:p>
            <a:pPr marL="0" indent="0" algn="just">
              <a:buNone/>
            </a:pPr>
            <a:r>
              <a:rPr lang="tr-TR" i="0" dirty="0">
                <a:solidFill>
                  <a:srgbClr val="202122"/>
                </a:solidFill>
                <a:effectLst/>
                <a:latin typeface="Arial" panose="020B0604020202020204" pitchFamily="34" charset="0"/>
              </a:rPr>
              <a:t>Radyolink</a:t>
            </a:r>
            <a:r>
              <a:rPr lang="tr-TR" b="0" i="0" dirty="0">
                <a:solidFill>
                  <a:srgbClr val="202122"/>
                </a:solidFill>
                <a:effectLst/>
                <a:latin typeface="Arial" panose="020B0604020202020204" pitchFamily="34" charset="0"/>
              </a:rPr>
              <a:t> iki nokta arasında </a:t>
            </a:r>
            <a:r>
              <a:rPr lang="tr-TR" b="0" i="0" strike="noStrike" dirty="0">
                <a:solidFill>
                  <a:schemeClr val="tx1"/>
                </a:solidFill>
                <a:effectLst/>
                <a:latin typeface="Arial" panose="020B0604020202020204" pitchFamily="34" charset="0"/>
              </a:rPr>
              <a:t>elektromanyetik</a:t>
            </a:r>
            <a:r>
              <a:rPr lang="tr-TR" b="0" i="0" dirty="0">
                <a:solidFill>
                  <a:srgbClr val="202122"/>
                </a:solidFill>
                <a:effectLst/>
                <a:latin typeface="Arial" panose="020B0604020202020204" pitchFamily="34" charset="0"/>
              </a:rPr>
              <a:t> dalgalarla iletişim için kurulan düzenektir. Bu düzenekle sadece iki nokta arasında iletişim sağlanır. Yani </a:t>
            </a:r>
            <a:r>
              <a:rPr lang="tr-TR" dirty="0">
                <a:solidFill>
                  <a:schemeClr val="tx1"/>
                </a:solidFill>
                <a:latin typeface="Arial" panose="020B0604020202020204" pitchFamily="34" charset="0"/>
              </a:rPr>
              <a:t>radyo</a:t>
            </a:r>
            <a:r>
              <a:rPr lang="tr-TR" b="0" i="0" dirty="0">
                <a:solidFill>
                  <a:srgbClr val="202122"/>
                </a:solidFill>
                <a:effectLst/>
                <a:latin typeface="Arial" panose="020B0604020202020204" pitchFamily="34" charset="0"/>
              </a:rPr>
              <a:t> ve </a:t>
            </a:r>
            <a:r>
              <a:rPr lang="tr-TR" b="0" i="0" dirty="0">
                <a:solidFill>
                  <a:schemeClr val="tx1"/>
                </a:solidFill>
                <a:effectLst/>
                <a:latin typeface="Arial" panose="020B0604020202020204" pitchFamily="34" charset="0"/>
              </a:rPr>
              <a:t>televizyon</a:t>
            </a:r>
            <a:r>
              <a:rPr lang="tr-TR" b="0" i="0" dirty="0">
                <a:solidFill>
                  <a:srgbClr val="202122"/>
                </a:solidFill>
                <a:effectLst/>
                <a:latin typeface="Arial" panose="020B0604020202020204" pitchFamily="34" charset="0"/>
              </a:rPr>
              <a:t> vericilerinin aksine yapılan yayın dar bir koridor içinde yönlendirilmiş yayındır ve bu dar koridor dışında izlenemez.</a:t>
            </a:r>
            <a:endParaRPr lang="tr-TR" dirty="0"/>
          </a:p>
        </p:txBody>
      </p:sp>
      <p:pic>
        <p:nvPicPr>
          <p:cNvPr id="5" name="Resim 4">
            <a:extLst>
              <a:ext uri="{FF2B5EF4-FFF2-40B4-BE49-F238E27FC236}">
                <a16:creationId xmlns:a16="http://schemas.microsoft.com/office/drawing/2014/main" id="{A0F6D5C3-64EA-87B2-54FC-5CBB6E550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10" y="3891279"/>
            <a:ext cx="5636260" cy="2824480"/>
          </a:xfrm>
          <a:prstGeom prst="rect">
            <a:avLst/>
          </a:prstGeom>
        </p:spPr>
      </p:pic>
    </p:spTree>
    <p:extLst>
      <p:ext uri="{BB962C8B-B14F-4D97-AF65-F5344CB8AC3E}">
        <p14:creationId xmlns:p14="http://schemas.microsoft.com/office/powerpoint/2010/main" val="33237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8B5D56-8876-CBF0-BD85-9C965350F01A}"/>
              </a:ext>
            </a:extLst>
          </p:cNvPr>
          <p:cNvSpPr>
            <a:spLocks noGrp="1"/>
          </p:cNvSpPr>
          <p:nvPr>
            <p:ph idx="1"/>
          </p:nvPr>
        </p:nvSpPr>
        <p:spPr>
          <a:xfrm>
            <a:off x="2373376" y="2109724"/>
            <a:ext cx="7729728" cy="3101983"/>
          </a:xfrm>
        </p:spPr>
        <p:txBody>
          <a:bodyPr>
            <a:normAutofit fontScale="92500" lnSpcReduction="20000"/>
          </a:bodyPr>
          <a:lstStyle/>
          <a:p>
            <a:r>
              <a:rPr lang="tr-TR" sz="2200" b="0" i="0" dirty="0">
                <a:solidFill>
                  <a:srgbClr val="202122"/>
                </a:solidFill>
                <a:effectLst/>
                <a:latin typeface="Times New Roman" panose="02020603050405020304" pitchFamily="18" charset="0"/>
                <a:cs typeface="Times New Roman" panose="02020603050405020304" pitchFamily="18" charset="0"/>
              </a:rPr>
              <a:t>Radyolink sistemleri uzun mesafe telefon görüşmelerinde santraller arasında kullanılabilir.</a:t>
            </a:r>
          </a:p>
          <a:p>
            <a:r>
              <a:rPr lang="tr-TR" sz="2200" b="0" i="0" dirty="0">
                <a:solidFill>
                  <a:srgbClr val="202122"/>
                </a:solidFill>
                <a:effectLst/>
                <a:latin typeface="Times New Roman" panose="02020603050405020304" pitchFamily="18" charset="0"/>
                <a:cs typeface="Times New Roman" panose="02020603050405020304" pitchFamily="18" charset="0"/>
              </a:rPr>
              <a:t>Radyolink sistemlerinin çıkış gücü radyo ve televizyon vericilerinden çok daha düşüktür. Çünkü radyo ve televizyon vericileri dört bir yöndeki alıcılara yönelik oldukları için nispeten düşük anten kazançlarına sahiptir.</a:t>
            </a:r>
          </a:p>
          <a:p>
            <a:r>
              <a:rPr lang="tr-TR" sz="2200" dirty="0">
                <a:solidFill>
                  <a:srgbClr val="202122"/>
                </a:solidFill>
                <a:latin typeface="Times New Roman" panose="02020603050405020304" pitchFamily="18" charset="0"/>
                <a:cs typeface="Times New Roman" panose="02020603050405020304" pitchFamily="18" charset="0"/>
              </a:rPr>
              <a:t>R</a:t>
            </a:r>
            <a:r>
              <a:rPr lang="tr-TR" sz="2200" b="0" i="0" dirty="0">
                <a:solidFill>
                  <a:srgbClr val="202122"/>
                </a:solidFill>
                <a:effectLst/>
                <a:latin typeface="Times New Roman" panose="02020603050405020304" pitchFamily="18" charset="0"/>
                <a:cs typeface="Times New Roman" panose="02020603050405020304" pitchFamily="18" charset="0"/>
              </a:rPr>
              <a:t>adyolink sistemleri çok yüksek anten kazançlarına sahip olabilirler.</a:t>
            </a:r>
          </a:p>
          <a:p>
            <a:r>
              <a:rPr lang="tr-TR" sz="2200" b="0" i="0" dirty="0">
                <a:solidFill>
                  <a:srgbClr val="202122"/>
                </a:solidFill>
                <a:effectLst/>
                <a:latin typeface="Times New Roman" panose="02020603050405020304" pitchFamily="18" charset="0"/>
                <a:cs typeface="Times New Roman" panose="02020603050405020304" pitchFamily="18" charset="0"/>
              </a:rPr>
              <a:t>Bu kazanç farkı radyolink sistemlerinin yönlendirildikleri yönde aynı güçte bir vericiye göre, yüzlerce kez daha güçlü alınabilecekleri anlamına gelir.</a:t>
            </a:r>
          </a:p>
        </p:txBody>
      </p:sp>
      <p:sp>
        <p:nvSpPr>
          <p:cNvPr id="4" name="Metin kutusu 3">
            <a:extLst>
              <a:ext uri="{FF2B5EF4-FFF2-40B4-BE49-F238E27FC236}">
                <a16:creationId xmlns:a16="http://schemas.microsoft.com/office/drawing/2014/main" id="{4F1F34E9-D7B0-1162-A7EC-64941EC49A1F}"/>
              </a:ext>
            </a:extLst>
          </p:cNvPr>
          <p:cNvSpPr txBox="1"/>
          <p:nvPr/>
        </p:nvSpPr>
        <p:spPr>
          <a:xfrm>
            <a:off x="950976" y="1276961"/>
            <a:ext cx="3580019" cy="369332"/>
          </a:xfrm>
          <a:prstGeom prst="rect">
            <a:avLst/>
          </a:prstGeom>
          <a:noFill/>
        </p:spPr>
        <p:txBody>
          <a:bodyPr wrap="none" rtlCol="0">
            <a:spAutoFit/>
          </a:bodyPr>
          <a:lstStyle/>
          <a:p>
            <a:r>
              <a:rPr lang="tr-TR" dirty="0">
                <a:solidFill>
                  <a:srgbClr val="FF0000"/>
                </a:solidFill>
              </a:rPr>
              <a:t>Radyolink Haberleşmenin Avantajları</a:t>
            </a:r>
          </a:p>
        </p:txBody>
      </p:sp>
    </p:spTree>
    <p:extLst>
      <p:ext uri="{BB962C8B-B14F-4D97-AF65-F5344CB8AC3E}">
        <p14:creationId xmlns:p14="http://schemas.microsoft.com/office/powerpoint/2010/main" val="369014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2E611-1116-C979-871C-709E57FD78A0}"/>
              </a:ext>
            </a:extLst>
          </p:cNvPr>
          <p:cNvSpPr>
            <a:spLocks noGrp="1"/>
          </p:cNvSpPr>
          <p:nvPr>
            <p:ph type="title"/>
          </p:nvPr>
        </p:nvSpPr>
        <p:spPr/>
        <p:txBody>
          <a:bodyPr/>
          <a:lstStyle/>
          <a:p>
            <a:r>
              <a:rPr lang="tr-TR" dirty="0"/>
              <a:t>Askeri uydu sistemleri</a:t>
            </a:r>
          </a:p>
        </p:txBody>
      </p:sp>
      <p:sp>
        <p:nvSpPr>
          <p:cNvPr id="3" name="İçerik Yer Tutucusu 2">
            <a:extLst>
              <a:ext uri="{FF2B5EF4-FFF2-40B4-BE49-F238E27FC236}">
                <a16:creationId xmlns:a16="http://schemas.microsoft.com/office/drawing/2014/main" id="{3BEFE27C-4837-E6CB-2ABE-F99549448A3E}"/>
              </a:ext>
            </a:extLst>
          </p:cNvPr>
          <p:cNvSpPr>
            <a:spLocks noGrp="1"/>
          </p:cNvSpPr>
          <p:nvPr>
            <p:ph idx="1"/>
          </p:nvPr>
        </p:nvSpPr>
        <p:spPr>
          <a:xfrm>
            <a:off x="1624647" y="2712689"/>
            <a:ext cx="4617533" cy="3072291"/>
          </a:xfrm>
        </p:spPr>
        <p:txBody>
          <a:bodyPr>
            <a:normAutofit/>
          </a:bodyPr>
          <a:lstStyle/>
          <a:p>
            <a:pPr marL="0" indent="0" algn="jus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Askeri uydular, günümüz askeri operasyonlarının güç çarpanı olarak kabul edilir. Bu kabul, operasyonların başarıya ulaşmasının en önemli koşulunun askeri uydular olduğunu ortaya koymaktadır. Bilginin hızlıca toplanması, aktarılması ve dağıtılmasını sağlayan askeri uydular günümüz operasyonlarının vazgeçilmez parçasıdır. </a:t>
            </a:r>
            <a:endParaRPr lang="tr-TR" sz="20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6613540-7E6E-8A1A-3D36-81228A490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092" y="2712688"/>
            <a:ext cx="4346761" cy="3072291"/>
          </a:xfrm>
          <a:prstGeom prst="rect">
            <a:avLst/>
          </a:prstGeom>
        </p:spPr>
      </p:pic>
    </p:spTree>
    <p:extLst>
      <p:ext uri="{BB962C8B-B14F-4D97-AF65-F5344CB8AC3E}">
        <p14:creationId xmlns:p14="http://schemas.microsoft.com/office/powerpoint/2010/main" val="1289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E82C91-2706-D401-8587-0A56B4C8DF10}"/>
              </a:ext>
            </a:extLst>
          </p:cNvPr>
          <p:cNvSpPr>
            <a:spLocks noGrp="1"/>
          </p:cNvSpPr>
          <p:nvPr>
            <p:ph idx="1"/>
          </p:nvPr>
        </p:nvSpPr>
        <p:spPr>
          <a:xfrm>
            <a:off x="783771" y="2367456"/>
            <a:ext cx="4720170" cy="3520160"/>
          </a:xfrm>
        </p:spPr>
        <p:txBody>
          <a:bodyPr>
            <a:normAutofit/>
          </a:bodyPr>
          <a:lstStyle/>
          <a:p>
            <a:pPr marL="0" indent="0" algn="just">
              <a:lnSpc>
                <a:spcPct val="115000"/>
              </a:lnSpc>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Askeri uydular, yüksek güvenilirlik ve başarımda çalışmak zorundadırlar. Bu nedenle 100 MHz üzerindeki frekans bantlarında çalışmaktadırlar. Bunlar VHF, UHF, L, S, C, X,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Ka</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ve Q </a:t>
            </a:r>
            <a:r>
              <a:rPr lang="tr-TR" sz="2000" dirty="0" err="1">
                <a:effectLst/>
                <a:latin typeface="Times New Roman" panose="02020603050405020304" pitchFamily="18" charset="0"/>
                <a:ea typeface="Calibri" panose="020F0502020204030204" pitchFamily="34" charset="0"/>
                <a:cs typeface="Times New Roman" panose="02020603050405020304" pitchFamily="18" charset="0"/>
              </a:rPr>
              <a:t>bantlarıdır.Bu</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frekans bantları güvenli haberleşme ve yüksek hassasiyet sağlar.</a:t>
            </a: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
        <p:nvSpPr>
          <p:cNvPr id="4" name="Metin kutusu 3">
            <a:extLst>
              <a:ext uri="{FF2B5EF4-FFF2-40B4-BE49-F238E27FC236}">
                <a16:creationId xmlns:a16="http://schemas.microsoft.com/office/drawing/2014/main" id="{9CEA98DF-A9CA-53F0-6C10-ADF871EDFF19}"/>
              </a:ext>
            </a:extLst>
          </p:cNvPr>
          <p:cNvSpPr txBox="1"/>
          <p:nvPr/>
        </p:nvSpPr>
        <p:spPr>
          <a:xfrm>
            <a:off x="783771" y="1343609"/>
            <a:ext cx="3310265" cy="369332"/>
          </a:xfrm>
          <a:prstGeom prst="rect">
            <a:avLst/>
          </a:prstGeom>
          <a:noFill/>
        </p:spPr>
        <p:txBody>
          <a:bodyPr wrap="none" rtlCol="0">
            <a:spAutoFit/>
          </a:bodyPr>
          <a:lstStyle/>
          <a:p>
            <a:r>
              <a:rPr lang="tr-TR" dirty="0">
                <a:solidFill>
                  <a:srgbClr val="FF0000"/>
                </a:solidFill>
              </a:rPr>
              <a:t>Askeri Uyduların Frekans Bantları</a:t>
            </a:r>
          </a:p>
        </p:txBody>
      </p:sp>
      <p:graphicFrame>
        <p:nvGraphicFramePr>
          <p:cNvPr id="5" name="Tablo 4">
            <a:extLst>
              <a:ext uri="{FF2B5EF4-FFF2-40B4-BE49-F238E27FC236}">
                <a16:creationId xmlns:a16="http://schemas.microsoft.com/office/drawing/2014/main" id="{77054C6B-EC79-4CA2-6E63-7FE9E215727D}"/>
              </a:ext>
            </a:extLst>
          </p:cNvPr>
          <p:cNvGraphicFramePr>
            <a:graphicFrameLocks noGrp="1"/>
          </p:cNvGraphicFramePr>
          <p:nvPr>
            <p:extLst>
              <p:ext uri="{D42A27DB-BD31-4B8C-83A1-F6EECF244321}">
                <p14:modId xmlns:p14="http://schemas.microsoft.com/office/powerpoint/2010/main" val="480661745"/>
              </p:ext>
            </p:extLst>
          </p:nvPr>
        </p:nvGraphicFramePr>
        <p:xfrm>
          <a:off x="5915529" y="1979011"/>
          <a:ext cx="6033955" cy="3273202"/>
        </p:xfrm>
        <a:graphic>
          <a:graphicData uri="http://schemas.openxmlformats.org/drawingml/2006/table">
            <a:tbl>
              <a:tblPr firstRow="1" firstCol="1" bandRow="1">
                <a:tableStyleId>{5C22544A-7EE6-4342-B048-85BDC9FD1C3A}</a:tableStyleId>
              </a:tblPr>
              <a:tblGrid>
                <a:gridCol w="1032588">
                  <a:extLst>
                    <a:ext uri="{9D8B030D-6E8A-4147-A177-3AD203B41FA5}">
                      <a16:colId xmlns:a16="http://schemas.microsoft.com/office/drawing/2014/main" val="1126152771"/>
                    </a:ext>
                  </a:extLst>
                </a:gridCol>
                <a:gridCol w="1140304">
                  <a:extLst>
                    <a:ext uri="{9D8B030D-6E8A-4147-A177-3AD203B41FA5}">
                      <a16:colId xmlns:a16="http://schemas.microsoft.com/office/drawing/2014/main" val="2984962158"/>
                    </a:ext>
                  </a:extLst>
                </a:gridCol>
                <a:gridCol w="1140923">
                  <a:extLst>
                    <a:ext uri="{9D8B030D-6E8A-4147-A177-3AD203B41FA5}">
                      <a16:colId xmlns:a16="http://schemas.microsoft.com/office/drawing/2014/main" val="2473630557"/>
                    </a:ext>
                  </a:extLst>
                </a:gridCol>
                <a:gridCol w="1228830">
                  <a:extLst>
                    <a:ext uri="{9D8B030D-6E8A-4147-A177-3AD203B41FA5}">
                      <a16:colId xmlns:a16="http://schemas.microsoft.com/office/drawing/2014/main" val="98762944"/>
                    </a:ext>
                  </a:extLst>
                </a:gridCol>
                <a:gridCol w="1491310">
                  <a:extLst>
                    <a:ext uri="{9D8B030D-6E8A-4147-A177-3AD203B41FA5}">
                      <a16:colId xmlns:a16="http://schemas.microsoft.com/office/drawing/2014/main" val="3791401453"/>
                    </a:ext>
                  </a:extLst>
                </a:gridCol>
              </a:tblGrid>
              <a:tr h="296529">
                <a:tc>
                  <a:txBody>
                    <a:bodyPr/>
                    <a:lstStyle/>
                    <a:p>
                      <a:pPr algn="ctr">
                        <a:lnSpc>
                          <a:spcPct val="115000"/>
                        </a:lnSpc>
                        <a:spcAft>
                          <a:spcPts val="1000"/>
                        </a:spcAft>
                      </a:pPr>
                      <a:r>
                        <a:rPr lang="tr-TR" sz="1100">
                          <a:effectLst/>
                        </a:rPr>
                        <a:t>Frekans Dilimi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nchor="ctr"/>
                </a:tc>
                <a:tc>
                  <a:txBody>
                    <a:bodyPr/>
                    <a:lstStyle/>
                    <a:p>
                      <a:pPr algn="ctr">
                        <a:lnSpc>
                          <a:spcPct val="115000"/>
                        </a:lnSpc>
                        <a:spcAft>
                          <a:spcPts val="1000"/>
                        </a:spcAft>
                      </a:pPr>
                      <a:r>
                        <a:rPr lang="tr-TR" sz="1100">
                          <a:effectLst/>
                        </a:rPr>
                        <a:t>Bant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nchor="ctr"/>
                </a:tc>
                <a:tc>
                  <a:txBody>
                    <a:bodyPr/>
                    <a:lstStyle/>
                    <a:p>
                      <a:pPr algn="ctr">
                        <a:lnSpc>
                          <a:spcPct val="115000"/>
                        </a:lnSpc>
                        <a:spcAft>
                          <a:spcPts val="1000"/>
                        </a:spcAft>
                      </a:pPr>
                      <a:r>
                        <a:rPr lang="tr-TR" sz="1100">
                          <a:effectLst/>
                        </a:rPr>
                        <a:t>Bant Genişliği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nchor="ctr"/>
                </a:tc>
                <a:tc>
                  <a:txBody>
                    <a:bodyPr/>
                    <a:lstStyle/>
                    <a:p>
                      <a:pPr algn="ctr">
                        <a:lnSpc>
                          <a:spcPct val="115000"/>
                        </a:lnSpc>
                        <a:spcAft>
                          <a:spcPts val="1000"/>
                        </a:spcAft>
                      </a:pPr>
                      <a:r>
                        <a:rPr lang="tr-TR" sz="1100">
                          <a:effectLst/>
                        </a:rPr>
                        <a:t>Kullanıcı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nchor="ctr"/>
                </a:tc>
                <a:tc>
                  <a:txBody>
                    <a:bodyPr/>
                    <a:lstStyle/>
                    <a:p>
                      <a:pPr algn="ctr">
                        <a:lnSpc>
                          <a:spcPct val="115000"/>
                        </a:lnSpc>
                        <a:spcAft>
                          <a:spcPts val="1000"/>
                        </a:spcAft>
                      </a:pPr>
                      <a:r>
                        <a:rPr lang="tr-TR" sz="1100">
                          <a:effectLst/>
                        </a:rPr>
                        <a:t>Uydu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nchor="ctr"/>
                </a:tc>
                <a:extLst>
                  <a:ext uri="{0D108BD9-81ED-4DB2-BD59-A6C34878D82A}">
                    <a16:rowId xmlns:a16="http://schemas.microsoft.com/office/drawing/2014/main" val="1576139184"/>
                  </a:ext>
                </a:extLst>
              </a:tr>
              <a:tr h="296529">
                <a:tc>
                  <a:txBody>
                    <a:bodyPr/>
                    <a:lstStyle/>
                    <a:p>
                      <a:pPr algn="just">
                        <a:lnSpc>
                          <a:spcPct val="115000"/>
                        </a:lnSpc>
                        <a:spcAft>
                          <a:spcPts val="1000"/>
                        </a:spcAft>
                      </a:pPr>
                      <a:r>
                        <a:rPr lang="tr-TR" sz="1100">
                          <a:effectLst/>
                        </a:rPr>
                        <a:t>UHF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200-400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160 KHz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Askeri (Eski)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FLTSAT, LEASAT,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3065088712"/>
                  </a:ext>
                </a:extLst>
              </a:tr>
              <a:tr h="296529">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L (1.5 – 1.6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47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Ticari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Marisat, Immarsat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431565858"/>
                  </a:ext>
                </a:extLst>
              </a:tr>
              <a:tr h="364873">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C (6/4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200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Ticari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Intelsat, DOMSAT, Anik E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1882881247"/>
                  </a:ext>
                </a:extLst>
              </a:tr>
              <a:tr h="296529">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X (8/7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500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Askeri (Eski)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DSCS, Skynet ve NATO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106990722"/>
                  </a:ext>
                </a:extLst>
              </a:tr>
              <a:tr h="364873">
                <a:tc>
                  <a:txBody>
                    <a:bodyPr/>
                    <a:lstStyle/>
                    <a:p>
                      <a:pPr algn="just">
                        <a:lnSpc>
                          <a:spcPct val="115000"/>
                        </a:lnSpc>
                        <a:spcAft>
                          <a:spcPts val="1000"/>
                        </a:spcAft>
                      </a:pPr>
                      <a:r>
                        <a:rPr lang="tr-TR" sz="1100">
                          <a:effectLst/>
                        </a:rPr>
                        <a:t>SHF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Ku (14/12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500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Ticari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Intelsat, DOMSAT, Anik E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3898549488"/>
                  </a:ext>
                </a:extLst>
              </a:tr>
              <a:tr h="296529">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Ka (30/20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2500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Ticari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JCS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1639844177"/>
                  </a:ext>
                </a:extLst>
              </a:tr>
              <a:tr h="296529">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Ka (30/20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1000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Askeri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DSCS-IV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1036364893"/>
                  </a:ext>
                </a:extLst>
              </a:tr>
              <a:tr h="296529">
                <a:tc>
                  <a:txBody>
                    <a:bodyPr/>
                    <a:lstStyle/>
                    <a:p>
                      <a:pPr algn="just">
                        <a:lnSpc>
                          <a:spcPct val="115000"/>
                        </a:lnSpc>
                        <a:spcAft>
                          <a:spcPts val="1000"/>
                        </a:spcAft>
                      </a:pPr>
                      <a:r>
                        <a:rPr lang="tr-TR" sz="1100">
                          <a:effectLst/>
                        </a:rPr>
                        <a:t>EHF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Q (44/20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3500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Askeri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Milstar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4092153440"/>
                  </a:ext>
                </a:extLst>
              </a:tr>
              <a:tr h="296529">
                <a:tc>
                  <a:txBody>
                    <a:bodyPr/>
                    <a:lstStyle/>
                    <a:p>
                      <a:pPr algn="just">
                        <a:lnSpc>
                          <a:spcPct val="115000"/>
                        </a:lnSpc>
                        <a:spcAft>
                          <a:spcPts val="1000"/>
                        </a:spcAft>
                      </a:pPr>
                      <a:r>
                        <a:rPr lang="tr-TR" sz="11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V (64/59 GHz)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5000 MHz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a:effectLst/>
                        </a:rPr>
                        <a:t>Askeri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tc>
                  <a:txBody>
                    <a:bodyPr/>
                    <a:lstStyle/>
                    <a:p>
                      <a:pPr algn="just">
                        <a:lnSpc>
                          <a:spcPct val="115000"/>
                        </a:lnSpc>
                        <a:spcAft>
                          <a:spcPts val="1000"/>
                        </a:spcAft>
                      </a:pPr>
                      <a:r>
                        <a:rPr lang="tr-TR" sz="1100" dirty="0" err="1">
                          <a:effectLst/>
                        </a:rPr>
                        <a:t>Crosslinks</a:t>
                      </a:r>
                      <a:r>
                        <a:rPr lang="tr-TR" sz="11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58" marR="66858" marT="0" marB="0"/>
                </a:tc>
                <a:extLst>
                  <a:ext uri="{0D108BD9-81ED-4DB2-BD59-A6C34878D82A}">
                    <a16:rowId xmlns:a16="http://schemas.microsoft.com/office/drawing/2014/main" val="1760990194"/>
                  </a:ext>
                </a:extLst>
              </a:tr>
            </a:tbl>
          </a:graphicData>
        </a:graphic>
      </p:graphicFrame>
    </p:spTree>
    <p:extLst>
      <p:ext uri="{BB962C8B-B14F-4D97-AF65-F5344CB8AC3E}">
        <p14:creationId xmlns:p14="http://schemas.microsoft.com/office/powerpoint/2010/main" val="114759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Diyagram 1">
            <a:extLst>
              <a:ext uri="{FF2B5EF4-FFF2-40B4-BE49-F238E27FC236}">
                <a16:creationId xmlns:a16="http://schemas.microsoft.com/office/drawing/2014/main" id="{7453DDD4-0CE8-8C5C-D121-D06A70DC57DA}"/>
              </a:ext>
            </a:extLst>
          </p:cNvPr>
          <p:cNvPicPr>
            <a:picLocks noChangeArrowheads="1"/>
          </p:cNvPicPr>
          <p:nvPr/>
        </p:nvPicPr>
        <p:blipFill>
          <a:blip r:embed="rId2">
            <a:extLst>
              <a:ext uri="{28A0092B-C50C-407E-A947-70E740481C1C}">
                <a14:useLocalDpi xmlns:a14="http://schemas.microsoft.com/office/drawing/2010/main" val="0"/>
              </a:ext>
            </a:extLst>
          </a:blip>
          <a:srcRect l="-15155" t="-3815" r="-7913" b="-1978"/>
          <a:stretch>
            <a:fillRect/>
          </a:stretch>
        </p:blipFill>
        <p:spPr bwMode="auto">
          <a:xfrm>
            <a:off x="1049790" y="688585"/>
            <a:ext cx="9017941" cy="509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605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FBC65-65A4-3BC0-2B5F-5A8C01F78CA2}"/>
              </a:ext>
            </a:extLst>
          </p:cNvPr>
          <p:cNvSpPr>
            <a:spLocks noGrp="1"/>
          </p:cNvSpPr>
          <p:nvPr>
            <p:ph type="title"/>
          </p:nvPr>
        </p:nvSpPr>
        <p:spPr>
          <a:xfrm>
            <a:off x="2231136" y="666113"/>
            <a:ext cx="7729728" cy="1188720"/>
          </a:xfrm>
        </p:spPr>
        <p:txBody>
          <a:bodyPr/>
          <a:lstStyle/>
          <a:p>
            <a:r>
              <a:rPr lang="tr-TR" dirty="0"/>
              <a:t>sorular</a:t>
            </a:r>
          </a:p>
        </p:txBody>
      </p:sp>
      <p:sp>
        <p:nvSpPr>
          <p:cNvPr id="3" name="İçerik Yer Tutucusu 2">
            <a:extLst>
              <a:ext uri="{FF2B5EF4-FFF2-40B4-BE49-F238E27FC236}">
                <a16:creationId xmlns:a16="http://schemas.microsoft.com/office/drawing/2014/main" id="{07F6EC08-F667-3872-D77E-6520ED6B448D}"/>
              </a:ext>
            </a:extLst>
          </p:cNvPr>
          <p:cNvSpPr>
            <a:spLocks noGrp="1"/>
          </p:cNvSpPr>
          <p:nvPr>
            <p:ph idx="1"/>
          </p:nvPr>
        </p:nvSpPr>
        <p:spPr>
          <a:xfrm>
            <a:off x="2231136" y="2901820"/>
            <a:ext cx="7729728" cy="2838207"/>
          </a:xfrm>
        </p:spPr>
        <p:txBody>
          <a:bodyPr>
            <a:normAutofit lnSpcReduction="10000"/>
          </a:bodyPr>
          <a:lstStyle/>
          <a:p>
            <a:pPr algn="l">
              <a:buFont typeface="+mj-lt"/>
              <a:buAutoNum type="arabicPeriod"/>
            </a:pPr>
            <a:r>
              <a:rPr lang="tr-TR" b="0" i="0" dirty="0">
                <a:solidFill>
                  <a:srgbClr val="2C2F34"/>
                </a:solidFill>
                <a:effectLst/>
                <a:latin typeface="Times New Roman" panose="02020603050405020304" pitchFamily="18" charset="0"/>
                <a:cs typeface="Times New Roman" panose="02020603050405020304" pitchFamily="18" charset="0"/>
              </a:rPr>
              <a:t>UHF, VHF’den daha yüksek frekanslar kullanır</a:t>
            </a:r>
          </a:p>
          <a:p>
            <a:pPr algn="l">
              <a:buFont typeface="+mj-lt"/>
              <a:buAutoNum type="arabicPeriod"/>
            </a:pPr>
            <a:r>
              <a:rPr lang="tr-TR" b="0" i="0" dirty="0">
                <a:solidFill>
                  <a:srgbClr val="2C2F34"/>
                </a:solidFill>
                <a:effectLst/>
                <a:latin typeface="Times New Roman" panose="02020603050405020304" pitchFamily="18" charset="0"/>
                <a:cs typeface="Times New Roman" panose="02020603050405020304" pitchFamily="18" charset="0"/>
              </a:rPr>
              <a:t>VHF bandı (270MHz uzunluğunda) UHF bandından (2700MHz frekans aralığında) çok daha dardır</a:t>
            </a:r>
          </a:p>
          <a:p>
            <a:pPr algn="l">
              <a:buFont typeface="+mj-lt"/>
              <a:buAutoNum type="arabicPeriod"/>
            </a:pPr>
            <a:r>
              <a:rPr lang="tr-TR" b="0" i="0" dirty="0">
                <a:solidFill>
                  <a:srgbClr val="2C2F34"/>
                </a:solidFill>
                <a:effectLst/>
                <a:latin typeface="Times New Roman" panose="02020603050405020304" pitchFamily="18" charset="0"/>
                <a:cs typeface="Times New Roman" panose="02020603050405020304" pitchFamily="18" charset="0"/>
              </a:rPr>
              <a:t>Genellikle UHF kanalları VHF’den daha yüksek bir bant genişliğine sahiptir, bu nedenle daha fazla bilgi taşır.</a:t>
            </a:r>
          </a:p>
          <a:p>
            <a:pPr algn="l">
              <a:buFont typeface="+mj-lt"/>
              <a:buAutoNum type="arabicPeriod"/>
            </a:pPr>
            <a:r>
              <a:rPr lang="tr-TR" b="0" i="0" dirty="0">
                <a:solidFill>
                  <a:srgbClr val="2C2F34"/>
                </a:solidFill>
                <a:effectLst/>
                <a:latin typeface="Times New Roman" panose="02020603050405020304" pitchFamily="18" charset="0"/>
                <a:cs typeface="Times New Roman" panose="02020603050405020304" pitchFamily="18" charset="0"/>
              </a:rPr>
              <a:t>UHF dalgaları, VHF dalgalarından daha fazla zayıflamadan etkilenir. Bu nedenle, VHF dalgaları UHF’den daha uzun mesafelere gidebilir.</a:t>
            </a:r>
          </a:p>
          <a:p>
            <a:pPr algn="l">
              <a:buFont typeface="+mj-lt"/>
              <a:buAutoNum type="arabicPeriod"/>
            </a:pPr>
            <a:r>
              <a:rPr lang="tr-TR" b="0" i="0" dirty="0">
                <a:solidFill>
                  <a:srgbClr val="2C2F34"/>
                </a:solidFill>
                <a:effectLst/>
                <a:latin typeface="Times New Roman" panose="02020603050405020304" pitchFamily="18" charset="0"/>
                <a:cs typeface="Times New Roman" panose="02020603050405020304" pitchFamily="18" charset="0"/>
              </a:rPr>
              <a:t>UHF antenleri, dalga boyları VHF’den küçük olduğu için VHF antenlerinden daha küçüktür</a:t>
            </a:r>
          </a:p>
          <a:p>
            <a:pPr marL="0" indent="0">
              <a:buNone/>
            </a:pPr>
            <a:endParaRPr lang="tr-TR" dirty="0"/>
          </a:p>
        </p:txBody>
      </p:sp>
      <p:sp>
        <p:nvSpPr>
          <p:cNvPr id="4" name="Metin kutusu 3">
            <a:extLst>
              <a:ext uri="{FF2B5EF4-FFF2-40B4-BE49-F238E27FC236}">
                <a16:creationId xmlns:a16="http://schemas.microsoft.com/office/drawing/2014/main" id="{7CC7E91F-9DB4-44E8-C584-B460EED077D4}"/>
              </a:ext>
            </a:extLst>
          </p:cNvPr>
          <p:cNvSpPr txBox="1"/>
          <p:nvPr/>
        </p:nvSpPr>
        <p:spPr>
          <a:xfrm>
            <a:off x="2231136" y="2342950"/>
            <a:ext cx="3764620" cy="369332"/>
          </a:xfrm>
          <a:prstGeom prst="rect">
            <a:avLst/>
          </a:prstGeom>
          <a:noFill/>
        </p:spPr>
        <p:txBody>
          <a:bodyPr wrap="none" rtlCol="0">
            <a:spAutoFit/>
          </a:bodyPr>
          <a:lstStyle/>
          <a:p>
            <a:pPr algn="l"/>
            <a:r>
              <a:rPr lang="tr-TR" b="1" i="0" dirty="0">
                <a:solidFill>
                  <a:srgbClr val="FF0000"/>
                </a:solidFill>
                <a:effectLst/>
                <a:latin typeface="Times New Roman" panose="02020603050405020304" pitchFamily="18" charset="0"/>
                <a:cs typeface="Times New Roman" panose="02020603050405020304" pitchFamily="18" charset="0"/>
              </a:rPr>
              <a:t>VHF ve UHF arasındaki fark nedir?</a:t>
            </a:r>
          </a:p>
        </p:txBody>
      </p:sp>
    </p:spTree>
    <p:extLst>
      <p:ext uri="{BB962C8B-B14F-4D97-AF65-F5344CB8AC3E}">
        <p14:creationId xmlns:p14="http://schemas.microsoft.com/office/powerpoint/2010/main" val="360164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4C1578-3BCD-1355-1EE9-2EB5D41B7327}"/>
              </a:ext>
            </a:extLst>
          </p:cNvPr>
          <p:cNvSpPr>
            <a:spLocks noGrp="1"/>
          </p:cNvSpPr>
          <p:nvPr>
            <p:ph idx="1"/>
          </p:nvPr>
        </p:nvSpPr>
        <p:spPr/>
        <p:txBody>
          <a:bodyPr/>
          <a:lstStyle/>
          <a:p>
            <a:r>
              <a:rPr lang="tr-TR" b="0" i="0" dirty="0">
                <a:solidFill>
                  <a:srgbClr val="333333"/>
                </a:solidFill>
                <a:effectLst/>
                <a:latin typeface="Trebuchet MS" panose="020B0603020202020204" pitchFamily="34" charset="0"/>
              </a:rPr>
              <a:t>Alıcı bölümü</a:t>
            </a:r>
          </a:p>
          <a:p>
            <a:r>
              <a:rPr lang="tr-TR" b="0" i="0" dirty="0">
                <a:solidFill>
                  <a:srgbClr val="333333"/>
                </a:solidFill>
                <a:effectLst/>
                <a:latin typeface="Trebuchet MS" panose="020B0603020202020204" pitchFamily="34" charset="0"/>
              </a:rPr>
              <a:t>Verici bölümü</a:t>
            </a:r>
          </a:p>
          <a:p>
            <a:r>
              <a:rPr lang="tr-TR" b="0" i="0" dirty="0">
                <a:solidFill>
                  <a:srgbClr val="333333"/>
                </a:solidFill>
                <a:effectLst/>
                <a:latin typeface="Trebuchet MS" panose="020B0603020202020204" pitchFamily="34" charset="0"/>
              </a:rPr>
              <a:t>Çıkış ya da Güç Katı</a:t>
            </a:r>
          </a:p>
          <a:p>
            <a:r>
              <a:rPr lang="tr-TR" b="0" i="0" dirty="0">
                <a:solidFill>
                  <a:srgbClr val="333333"/>
                </a:solidFill>
                <a:effectLst/>
                <a:latin typeface="Trebuchet MS" panose="020B0603020202020204" pitchFamily="34" charset="0"/>
              </a:rPr>
              <a:t>Kontrol bölümü</a:t>
            </a:r>
          </a:p>
          <a:p>
            <a:r>
              <a:rPr lang="tr-TR" b="0" i="0" dirty="0" err="1">
                <a:solidFill>
                  <a:srgbClr val="333333"/>
                </a:solidFill>
                <a:effectLst/>
                <a:latin typeface="Trebuchet MS" panose="020B0603020202020204" pitchFamily="34" charset="0"/>
              </a:rPr>
              <a:t>Sentezör</a:t>
            </a:r>
            <a:endParaRPr lang="tr-TR" b="0" i="0" dirty="0">
              <a:solidFill>
                <a:srgbClr val="333333"/>
              </a:solidFill>
              <a:effectLst/>
              <a:latin typeface="Trebuchet MS" panose="020B0603020202020204" pitchFamily="34" charset="0"/>
            </a:endParaRPr>
          </a:p>
          <a:p>
            <a:r>
              <a:rPr lang="tr-TR" b="0" i="0" dirty="0">
                <a:solidFill>
                  <a:srgbClr val="333333"/>
                </a:solidFill>
                <a:effectLst/>
                <a:latin typeface="Trebuchet MS" panose="020B0603020202020204" pitchFamily="34" charset="0"/>
              </a:rPr>
              <a:t>Ses çıkış katı</a:t>
            </a:r>
          </a:p>
          <a:p>
            <a:r>
              <a:rPr lang="tr-TR" b="0" i="0" dirty="0">
                <a:solidFill>
                  <a:srgbClr val="333333"/>
                </a:solidFill>
                <a:effectLst/>
                <a:latin typeface="Trebuchet MS" panose="020B0603020202020204" pitchFamily="34" charset="0"/>
              </a:rPr>
              <a:t>Ara frekans bölümü</a:t>
            </a:r>
            <a:endParaRPr lang="tr-TR" dirty="0"/>
          </a:p>
        </p:txBody>
      </p:sp>
      <p:sp>
        <p:nvSpPr>
          <p:cNvPr id="5" name="Metin kutusu 4">
            <a:extLst>
              <a:ext uri="{FF2B5EF4-FFF2-40B4-BE49-F238E27FC236}">
                <a16:creationId xmlns:a16="http://schemas.microsoft.com/office/drawing/2014/main" id="{F6285BAD-8A69-8F97-E8A5-B7EA9F6F4E85}"/>
              </a:ext>
            </a:extLst>
          </p:cNvPr>
          <p:cNvSpPr txBox="1"/>
          <p:nvPr/>
        </p:nvSpPr>
        <p:spPr>
          <a:xfrm>
            <a:off x="2231136" y="1978090"/>
            <a:ext cx="3823867" cy="369332"/>
          </a:xfrm>
          <a:prstGeom prst="rect">
            <a:avLst/>
          </a:prstGeom>
          <a:noFill/>
        </p:spPr>
        <p:txBody>
          <a:bodyPr wrap="none" rtlCol="0">
            <a:spAutoFit/>
          </a:bodyPr>
          <a:lstStyle/>
          <a:p>
            <a:r>
              <a:rPr lang="tr-TR" dirty="0">
                <a:solidFill>
                  <a:srgbClr val="FF0000"/>
                </a:solidFill>
              </a:rPr>
              <a:t>Telsiz Cihazlarının Bölümleri Nelerdir ?</a:t>
            </a:r>
          </a:p>
        </p:txBody>
      </p:sp>
    </p:spTree>
    <p:extLst>
      <p:ext uri="{BB962C8B-B14F-4D97-AF65-F5344CB8AC3E}">
        <p14:creationId xmlns:p14="http://schemas.microsoft.com/office/powerpoint/2010/main" val="59374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7D753B-A562-D6ED-1D52-2E77E4A70E89}"/>
              </a:ext>
            </a:extLst>
          </p:cNvPr>
          <p:cNvSpPr>
            <a:spLocks noGrp="1"/>
          </p:cNvSpPr>
          <p:nvPr>
            <p:ph idx="1"/>
          </p:nvPr>
        </p:nvSpPr>
        <p:spPr>
          <a:xfrm>
            <a:off x="2231136" y="2750012"/>
            <a:ext cx="7729728" cy="1523409"/>
          </a:xfrm>
        </p:spPr>
        <p:txBody>
          <a:bodyPr>
            <a:normAutofit/>
          </a:bodyPr>
          <a:lstStyle/>
          <a:p>
            <a:pPr marL="0" indent="0" algn="just">
              <a:buNone/>
            </a:pPr>
            <a:r>
              <a:rPr lang="tr-TR" sz="2000" b="0" i="0" dirty="0">
                <a:solidFill>
                  <a:srgbClr val="333333"/>
                </a:solidFill>
                <a:effectLst/>
                <a:latin typeface="Times New Roman" panose="02020603050405020304" pitchFamily="18" charset="0"/>
                <a:cs typeface="Times New Roman" panose="02020603050405020304" pitchFamily="18" charset="0"/>
              </a:rPr>
              <a:t>Herhangi bir iletim ortamının ya da haberleşme kanalının üzerinde taşınabilecek maksimum frekansa sahip sinyal, o kanalın bant genişliğidir. Kullanılan bant genişliği ne kadar büyükse aktarılabilecek verinin kapasitesi de o kadar büyük olacaktır.</a:t>
            </a:r>
            <a:endParaRPr lang="tr-TR" sz="2000"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E91BA02D-0442-BD11-698C-F2152D40D4D0}"/>
              </a:ext>
            </a:extLst>
          </p:cNvPr>
          <p:cNvSpPr txBox="1"/>
          <p:nvPr/>
        </p:nvSpPr>
        <p:spPr>
          <a:xfrm>
            <a:off x="2231136" y="1978090"/>
            <a:ext cx="2223686" cy="369332"/>
          </a:xfrm>
          <a:prstGeom prst="rect">
            <a:avLst/>
          </a:prstGeom>
          <a:noFill/>
        </p:spPr>
        <p:txBody>
          <a:bodyPr wrap="none" rtlCol="0">
            <a:spAutoFit/>
          </a:bodyPr>
          <a:lstStyle/>
          <a:p>
            <a:r>
              <a:rPr lang="tr-TR" dirty="0">
                <a:solidFill>
                  <a:srgbClr val="FF0000"/>
                </a:solidFill>
              </a:rPr>
              <a:t>Bant Genişliği Nedir ?</a:t>
            </a:r>
          </a:p>
        </p:txBody>
      </p:sp>
    </p:spTree>
    <p:extLst>
      <p:ext uri="{BB962C8B-B14F-4D97-AF65-F5344CB8AC3E}">
        <p14:creationId xmlns:p14="http://schemas.microsoft.com/office/powerpoint/2010/main" val="204547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95BD06-A5F6-057B-6700-1F59C2832D79}"/>
              </a:ext>
            </a:extLst>
          </p:cNvPr>
          <p:cNvSpPr>
            <a:spLocks noGrp="1"/>
          </p:cNvSpPr>
          <p:nvPr>
            <p:ph idx="1"/>
          </p:nvPr>
        </p:nvSpPr>
        <p:spPr>
          <a:xfrm>
            <a:off x="666496" y="1451102"/>
            <a:ext cx="6923024" cy="3955796"/>
          </a:xfrm>
        </p:spPr>
        <p:txBody>
          <a:bodyPr>
            <a:normAutofit/>
          </a:bodyPr>
          <a:lstStyle/>
          <a:p>
            <a:pPr marL="0" indent="0" algn="just">
              <a:buNone/>
            </a:pPr>
            <a:r>
              <a:rPr lang="tr-TR" sz="2000" dirty="0">
                <a:solidFill>
                  <a:schemeClr val="tx1"/>
                </a:solidFill>
                <a:latin typeface="Times New Roman" panose="02020603050405020304" pitchFamily="18" charset="0"/>
                <a:cs typeface="Times New Roman" panose="02020603050405020304" pitchFamily="18" charset="0"/>
              </a:rPr>
              <a:t>Askeri iletişim, silahlı kuvvetler tarafından iletişimin tüm yönlerini veya bilgi aktarımını içerir [1]. Askeri iletişim tarih öncesinden günümüze kadar uzanır. İlk askeri iletişim koşucular tarafından sağlanmıştır. K</a:t>
            </a:r>
            <a:r>
              <a:rPr lang="tr-TR" sz="2000" b="0" i="0" dirty="0">
                <a:solidFill>
                  <a:schemeClr val="tx1"/>
                </a:solidFill>
                <a:effectLst/>
                <a:latin typeface="Times New Roman" panose="02020603050405020304" pitchFamily="18" charset="0"/>
                <a:cs typeface="Times New Roman" panose="02020603050405020304" pitchFamily="18" charset="0"/>
              </a:rPr>
              <a:t>oşucuların kullanımını veya basit sinyallerin (bazen tanınmayacak şekilde kodlanmış) gönderilip alınmasını içeriyordu [2]. Daha sonra iletişim görsel ve işitsel sinyallere, daha sonra elektronik çağına doğru ilerledi. Şu an iletişim metin, ses, faks, taktik yer tabanlı iletişim, deniz bayrağı sinyali, karasal mikrodalga, </a:t>
            </a:r>
            <a:r>
              <a:rPr lang="tr-TR" sz="2000" b="0" i="0" dirty="0" err="1">
                <a:solidFill>
                  <a:schemeClr val="tx1"/>
                </a:solidFill>
                <a:effectLst/>
                <a:latin typeface="Times New Roman" panose="02020603050405020304" pitchFamily="18" charset="0"/>
                <a:cs typeface="Times New Roman" panose="02020603050405020304" pitchFamily="18" charset="0"/>
              </a:rPr>
              <a:t>troposferik</a:t>
            </a:r>
            <a:r>
              <a:rPr lang="tr-TR" sz="2000" b="0" i="0" dirty="0">
                <a:solidFill>
                  <a:schemeClr val="tx1"/>
                </a:solidFill>
                <a:effectLst/>
                <a:latin typeface="Times New Roman" panose="02020603050405020304" pitchFamily="18" charset="0"/>
                <a:cs typeface="Times New Roman" panose="02020603050405020304" pitchFamily="18" charset="0"/>
              </a:rPr>
              <a:t> saçılma, haberleşme uydusu ve ekipmanı, gözetim ve sinyal analizi, şifreleme ve güvenlik, radyo yayını bozma ve karıştırmayı içerir. </a:t>
            </a:r>
            <a:endParaRPr lang="tr-TR" sz="2000" dirty="0">
              <a:solidFill>
                <a:schemeClr val="tx1"/>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4FC85CD4-72D3-07A6-D427-C027C5F40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159" y="13898"/>
            <a:ext cx="2395254" cy="2048582"/>
          </a:xfrm>
          <a:prstGeom prst="rect">
            <a:avLst/>
          </a:prstGeom>
        </p:spPr>
      </p:pic>
      <p:pic>
        <p:nvPicPr>
          <p:cNvPr id="7" name="Resim 6">
            <a:extLst>
              <a:ext uri="{FF2B5EF4-FFF2-40B4-BE49-F238E27FC236}">
                <a16:creationId xmlns:a16="http://schemas.microsoft.com/office/drawing/2014/main" id="{219EBEA3-F41C-7506-F37F-2DDCD6003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159" y="2291080"/>
            <a:ext cx="2395254" cy="1940559"/>
          </a:xfrm>
          <a:prstGeom prst="rect">
            <a:avLst/>
          </a:prstGeom>
        </p:spPr>
      </p:pic>
      <p:pic>
        <p:nvPicPr>
          <p:cNvPr id="9" name="Resim 8">
            <a:extLst>
              <a:ext uri="{FF2B5EF4-FFF2-40B4-BE49-F238E27FC236}">
                <a16:creationId xmlns:a16="http://schemas.microsoft.com/office/drawing/2014/main" id="{5C31C397-A1B1-0003-FD24-7A9F8D9C0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159" y="4460240"/>
            <a:ext cx="2395254" cy="1940559"/>
          </a:xfrm>
          <a:prstGeom prst="rect">
            <a:avLst/>
          </a:prstGeom>
        </p:spPr>
      </p:pic>
    </p:spTree>
    <p:extLst>
      <p:ext uri="{BB962C8B-B14F-4D97-AF65-F5344CB8AC3E}">
        <p14:creationId xmlns:p14="http://schemas.microsoft.com/office/powerpoint/2010/main" val="324269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A1CA9-E7EC-1CCB-433A-5A1AB61FF17B}"/>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387DE076-B79C-B133-3272-8D67908DD96E}"/>
              </a:ext>
            </a:extLst>
          </p:cNvPr>
          <p:cNvSpPr>
            <a:spLocks noGrp="1"/>
          </p:cNvSpPr>
          <p:nvPr>
            <p:ph idx="1"/>
          </p:nvPr>
        </p:nvSpPr>
        <p:spPr/>
        <p:txBody>
          <a:bodyPr/>
          <a:lstStyle/>
          <a:p>
            <a:pPr marL="0" indent="0">
              <a:buNone/>
            </a:pPr>
            <a:r>
              <a:rPr lang="tr-TR" sz="1400" dirty="0"/>
              <a:t>[1]</a:t>
            </a:r>
            <a:r>
              <a:rPr lang="tr-TR" dirty="0"/>
              <a:t> </a:t>
            </a:r>
            <a:r>
              <a:rPr lang="tr-TR" b="0" i="0" dirty="0">
                <a:solidFill>
                  <a:srgbClr val="202122"/>
                </a:solidFill>
                <a:effectLst/>
                <a:latin typeface="Arial" panose="020B0604020202020204" pitchFamily="34" charset="0"/>
              </a:rPr>
              <a:t> </a:t>
            </a:r>
            <a:r>
              <a:rPr lang="tr-TR" sz="1400" b="0" i="0" u="none" strike="noStrike" dirty="0">
                <a:solidFill>
                  <a:srgbClr val="3366BB"/>
                </a:solidFill>
                <a:effectLst/>
                <a:latin typeface="Arial" panose="020B0604020202020204" pitchFamily="34" charset="0"/>
                <a:hlinkClick r:id="rId2"/>
              </a:rPr>
              <a:t>https://www.researchgate.net/publication/224180541_Military_communications</a:t>
            </a:r>
            <a:endParaRPr lang="tr-TR" sz="1400" b="0" i="0" u="none" strike="noStrike" dirty="0">
              <a:solidFill>
                <a:srgbClr val="3366BB"/>
              </a:solidFill>
              <a:effectLst/>
              <a:latin typeface="Arial" panose="020B0604020202020204" pitchFamily="34" charset="0"/>
            </a:endParaRPr>
          </a:p>
          <a:p>
            <a:pPr marL="0" indent="0">
              <a:buNone/>
            </a:pPr>
            <a:r>
              <a:rPr lang="tr-TR" sz="1400" dirty="0">
                <a:solidFill>
                  <a:srgbClr val="3366BB"/>
                </a:solidFill>
                <a:latin typeface="Arial" panose="020B0604020202020204" pitchFamily="34" charset="0"/>
              </a:rPr>
              <a:t>[2]   </a:t>
            </a:r>
            <a:r>
              <a:rPr lang="tr-TR" sz="1400" dirty="0">
                <a:solidFill>
                  <a:srgbClr val="3366BB"/>
                </a:solidFill>
                <a:latin typeface="Arial" panose="020B0604020202020204" pitchFamily="34" charset="0"/>
                <a:hlinkClick r:id="rId3"/>
              </a:rPr>
              <a:t>https://stringfixer.com/tr/Military_communications</a:t>
            </a:r>
            <a:endParaRPr lang="tr-TR" sz="1400" dirty="0">
              <a:solidFill>
                <a:srgbClr val="3366BB"/>
              </a:solidFill>
              <a:latin typeface="Arial" panose="020B0604020202020204" pitchFamily="34" charset="0"/>
            </a:endParaRPr>
          </a:p>
          <a:p>
            <a:pPr marL="0" indent="0">
              <a:buNone/>
            </a:pPr>
            <a:r>
              <a:rPr lang="tr-TR" sz="1400" dirty="0">
                <a:solidFill>
                  <a:srgbClr val="3366BB"/>
                </a:solidFill>
                <a:latin typeface="Arial" panose="020B0604020202020204" pitchFamily="34" charset="0"/>
              </a:rPr>
              <a:t>[3]   </a:t>
            </a:r>
            <a:r>
              <a:rPr lang="tr-TR" sz="1400" dirty="0">
                <a:solidFill>
                  <a:srgbClr val="3366BB"/>
                </a:solidFill>
                <a:latin typeface="Arial" panose="020B0604020202020204" pitchFamily="34" charset="0"/>
                <a:hlinkClick r:id="rId4"/>
              </a:rPr>
              <a:t>http://tonses.com.tr/urun_telsiz_haberlesme.asp</a:t>
            </a:r>
            <a:endParaRPr lang="tr-TR" sz="1400" dirty="0">
              <a:solidFill>
                <a:srgbClr val="3366BB"/>
              </a:solidFill>
              <a:latin typeface="Arial" panose="020B0604020202020204" pitchFamily="34" charset="0"/>
            </a:endParaRPr>
          </a:p>
          <a:p>
            <a:pPr marL="0" indent="0">
              <a:buNone/>
            </a:pPr>
            <a:r>
              <a:rPr lang="tr-TR" sz="1400" dirty="0">
                <a:solidFill>
                  <a:srgbClr val="3366BB"/>
                </a:solidFill>
                <a:latin typeface="Arial" panose="020B0604020202020204" pitchFamily="34" charset="0"/>
              </a:rPr>
              <a:t>[4]   </a:t>
            </a:r>
            <a:r>
              <a:rPr lang="tr-TR" sz="1400" dirty="0">
                <a:solidFill>
                  <a:srgbClr val="3366BB"/>
                </a:solidFill>
                <a:latin typeface="Arial" panose="020B0604020202020204" pitchFamily="34" charset="0"/>
                <a:hlinkClick r:id="rId5"/>
              </a:rPr>
              <a:t>https://www.aselsan.com.tr/tr/cozumlerimiz/askeri-haberlesme-sistemleri</a:t>
            </a:r>
            <a:endParaRPr lang="tr-TR" sz="1400" dirty="0">
              <a:solidFill>
                <a:srgbClr val="3366BB"/>
              </a:solidFill>
              <a:latin typeface="Arial" panose="020B0604020202020204" pitchFamily="34" charset="0"/>
            </a:endParaRPr>
          </a:p>
          <a:p>
            <a:pPr marL="0" indent="0">
              <a:buNone/>
            </a:pPr>
            <a:r>
              <a:rPr lang="tr-TR" sz="1400" dirty="0">
                <a:solidFill>
                  <a:srgbClr val="3366BB"/>
                </a:solidFill>
                <a:latin typeface="Arial" panose="020B0604020202020204" pitchFamily="34" charset="0"/>
              </a:rPr>
              <a:t>[5]   </a:t>
            </a:r>
            <a:r>
              <a:rPr lang="tr-TR" sz="1400" dirty="0">
                <a:solidFill>
                  <a:srgbClr val="3366BB"/>
                </a:solidFill>
                <a:latin typeface="Arial" panose="020B0604020202020204" pitchFamily="34" charset="0"/>
                <a:hlinkClick r:id="rId6"/>
              </a:rPr>
              <a:t>https://tr.wikipedia.org/wiki/Semafor</a:t>
            </a:r>
            <a:endParaRPr lang="tr-TR" sz="1400" dirty="0">
              <a:solidFill>
                <a:srgbClr val="3366BB"/>
              </a:solidFill>
              <a:latin typeface="Arial" panose="020B0604020202020204" pitchFamily="34" charset="0"/>
            </a:endParaRPr>
          </a:p>
          <a:p>
            <a:pPr marL="0" indent="0">
              <a:buNone/>
            </a:pPr>
            <a:r>
              <a:rPr lang="tr-TR" sz="1400" dirty="0">
                <a:solidFill>
                  <a:srgbClr val="3366BB"/>
                </a:solidFill>
                <a:latin typeface="Arial" panose="020B0604020202020204" pitchFamily="34" charset="0"/>
              </a:rPr>
              <a:t>[6]   https://shiftdelete.net/radyolink </a:t>
            </a:r>
          </a:p>
          <a:p>
            <a:pPr marL="0" indent="0">
              <a:buNone/>
            </a:pPr>
            <a:r>
              <a:rPr lang="tr-TR" sz="1400" dirty="0">
                <a:solidFill>
                  <a:srgbClr val="3366BB"/>
                </a:solidFill>
                <a:latin typeface="Arial" panose="020B0604020202020204" pitchFamily="34" charset="0"/>
              </a:rPr>
              <a:t>[7]   </a:t>
            </a:r>
            <a:r>
              <a:rPr lang="tr-TR" sz="1400" b="0" i="0" u="none" strike="noStrike" dirty="0">
                <a:effectLst/>
                <a:latin typeface="Roboto" panose="02000000000000000000" pitchFamily="2" charset="0"/>
                <a:hlinkClick r:id="rId7"/>
              </a:rPr>
              <a:t>https://ab.org.tr/ab09/bildiri/72</a:t>
            </a:r>
            <a:r>
              <a:rPr lang="tr-TR" sz="1400" b="0" i="0" u="none" strike="noStrike">
                <a:effectLst/>
                <a:latin typeface="Roboto" panose="02000000000000000000" pitchFamily="2" charset="0"/>
                <a:hlinkClick r:id="rId7"/>
              </a:rPr>
              <a:t>.doc</a:t>
            </a:r>
            <a:endParaRPr lang="tr-TR" sz="1400" dirty="0">
              <a:solidFill>
                <a:srgbClr val="3366BB"/>
              </a:solidFill>
              <a:latin typeface="Arial" panose="020B0604020202020204" pitchFamily="34" charset="0"/>
            </a:endParaRPr>
          </a:p>
          <a:p>
            <a:pPr marL="0" indent="0">
              <a:buNone/>
            </a:pPr>
            <a:endParaRPr lang="tr-TR" sz="1400" dirty="0">
              <a:solidFill>
                <a:srgbClr val="3366BB"/>
              </a:solidFill>
              <a:latin typeface="Arial" panose="020B0604020202020204" pitchFamily="34" charset="0"/>
            </a:endParaRPr>
          </a:p>
          <a:p>
            <a:pPr marL="0" indent="0">
              <a:buNone/>
            </a:pPr>
            <a:endParaRPr lang="tr-TR" sz="1400" dirty="0"/>
          </a:p>
        </p:txBody>
      </p:sp>
    </p:spTree>
    <p:extLst>
      <p:ext uri="{BB962C8B-B14F-4D97-AF65-F5344CB8AC3E}">
        <p14:creationId xmlns:p14="http://schemas.microsoft.com/office/powerpoint/2010/main" val="364346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18540-D735-CB32-49C7-5688F6B39251}"/>
              </a:ext>
            </a:extLst>
          </p:cNvPr>
          <p:cNvSpPr>
            <a:spLocks noGrp="1"/>
          </p:cNvSpPr>
          <p:nvPr>
            <p:ph type="title"/>
          </p:nvPr>
        </p:nvSpPr>
        <p:spPr>
          <a:xfrm>
            <a:off x="2231136" y="324612"/>
            <a:ext cx="7729728" cy="1188720"/>
          </a:xfrm>
        </p:spPr>
        <p:txBody>
          <a:bodyPr/>
          <a:lstStyle/>
          <a:p>
            <a:r>
              <a:rPr lang="tr-TR" dirty="0"/>
              <a:t>SEMAPHORE Haberleşme</a:t>
            </a:r>
          </a:p>
        </p:txBody>
      </p:sp>
      <p:sp>
        <p:nvSpPr>
          <p:cNvPr id="3" name="İçerik Yer Tutucusu 2">
            <a:extLst>
              <a:ext uri="{FF2B5EF4-FFF2-40B4-BE49-F238E27FC236}">
                <a16:creationId xmlns:a16="http://schemas.microsoft.com/office/drawing/2014/main" id="{9DAA1F1C-3BE4-49B0-BBCA-381E7886580E}"/>
              </a:ext>
            </a:extLst>
          </p:cNvPr>
          <p:cNvSpPr>
            <a:spLocks noGrp="1"/>
          </p:cNvSpPr>
          <p:nvPr>
            <p:ph idx="1"/>
          </p:nvPr>
        </p:nvSpPr>
        <p:spPr>
          <a:xfrm>
            <a:off x="2231136" y="2302509"/>
            <a:ext cx="7729728" cy="1273556"/>
          </a:xfrm>
        </p:spPr>
        <p:txBody>
          <a:bodyPr>
            <a:normAutofit fontScale="92500" lnSpcReduction="20000"/>
          </a:bodyPr>
          <a:lstStyle/>
          <a:p>
            <a:pPr marL="0" indent="0" algn="just">
              <a:buNone/>
            </a:pPr>
            <a:r>
              <a:rPr lang="tr-TR" sz="2000" dirty="0" err="1">
                <a:latin typeface="Times New Roman" panose="02020603050405020304" pitchFamily="18" charset="0"/>
                <a:cs typeface="Times New Roman" panose="02020603050405020304" pitchFamily="18" charset="0"/>
              </a:rPr>
              <a:t>Semaphore</a:t>
            </a:r>
            <a:r>
              <a:rPr lang="tr-TR" sz="2000" dirty="0">
                <a:latin typeface="Times New Roman" panose="02020603050405020304" pitchFamily="18" charset="0"/>
                <a:cs typeface="Times New Roman" panose="02020603050405020304" pitchFamily="18" charset="0"/>
              </a:rPr>
              <a:t> (Semafor) gemiler arasında görsel olarak haberleşmeyi sağlayan sistemdir. Telsizlerin icat edilmesi ile birlikte kullanımında büyük ölçüde azalma görülmesine rağmen, günümüzde sadece askeri alanda kullanılmaktadır. </a:t>
            </a:r>
            <a:r>
              <a:rPr lang="tr-TR" sz="2000" dirty="0" err="1">
                <a:latin typeface="Times New Roman" panose="02020603050405020304" pitchFamily="18" charset="0"/>
                <a:cs typeface="Times New Roman" panose="02020603050405020304" pitchFamily="18" charset="0"/>
              </a:rPr>
              <a:t>Semaphore</a:t>
            </a:r>
            <a:r>
              <a:rPr lang="tr-TR" sz="2000" dirty="0">
                <a:latin typeface="Times New Roman" panose="02020603050405020304" pitchFamily="18" charset="0"/>
                <a:cs typeface="Times New Roman" panose="02020603050405020304" pitchFamily="18" charset="0"/>
              </a:rPr>
              <a:t> sisteminde uluslararası bir alfabe sistemi ile haberleşme gerçekleşmektedir. </a:t>
            </a:r>
          </a:p>
        </p:txBody>
      </p:sp>
      <p:pic>
        <p:nvPicPr>
          <p:cNvPr id="5" name="Resim 4">
            <a:extLst>
              <a:ext uri="{FF2B5EF4-FFF2-40B4-BE49-F238E27FC236}">
                <a16:creationId xmlns:a16="http://schemas.microsoft.com/office/drawing/2014/main" id="{7D7177DA-C2F7-8473-047A-D04813066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532" y="3697594"/>
            <a:ext cx="2135208" cy="1778645"/>
          </a:xfrm>
          <a:prstGeom prst="rect">
            <a:avLst/>
          </a:prstGeom>
        </p:spPr>
      </p:pic>
      <p:sp>
        <p:nvSpPr>
          <p:cNvPr id="6" name="Metin kutusu 5">
            <a:extLst>
              <a:ext uri="{FF2B5EF4-FFF2-40B4-BE49-F238E27FC236}">
                <a16:creationId xmlns:a16="http://schemas.microsoft.com/office/drawing/2014/main" id="{151B80F6-2583-A305-87B2-4F1883220AD1}"/>
              </a:ext>
            </a:extLst>
          </p:cNvPr>
          <p:cNvSpPr txBox="1"/>
          <p:nvPr/>
        </p:nvSpPr>
        <p:spPr>
          <a:xfrm>
            <a:off x="544576" y="5730103"/>
            <a:ext cx="3562770" cy="369332"/>
          </a:xfrm>
          <a:prstGeom prst="rect">
            <a:avLst/>
          </a:prstGeom>
          <a:noFill/>
        </p:spPr>
        <p:txBody>
          <a:bodyPr wrap="none" rtlCol="0">
            <a:spAutoFit/>
          </a:bodyPr>
          <a:lstStyle/>
          <a:p>
            <a:r>
              <a:rPr lang="tr-TR" dirty="0"/>
              <a:t>A harfi ve 1 rakamı bayrak gösterimi</a:t>
            </a:r>
          </a:p>
        </p:txBody>
      </p:sp>
      <p:pic>
        <p:nvPicPr>
          <p:cNvPr id="8" name="Resim 7">
            <a:extLst>
              <a:ext uri="{FF2B5EF4-FFF2-40B4-BE49-F238E27FC236}">
                <a16:creationId xmlns:a16="http://schemas.microsoft.com/office/drawing/2014/main" id="{D353E790-925F-983C-EFC7-A022063F1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61" y="3829929"/>
            <a:ext cx="1963678" cy="1778645"/>
          </a:xfrm>
          <a:prstGeom prst="rect">
            <a:avLst/>
          </a:prstGeom>
        </p:spPr>
      </p:pic>
      <p:sp>
        <p:nvSpPr>
          <p:cNvPr id="9" name="Metin kutusu 8">
            <a:extLst>
              <a:ext uri="{FF2B5EF4-FFF2-40B4-BE49-F238E27FC236}">
                <a16:creationId xmlns:a16="http://schemas.microsoft.com/office/drawing/2014/main" id="{29200DA2-C8E9-3577-7DFC-04433183AF3B}"/>
              </a:ext>
            </a:extLst>
          </p:cNvPr>
          <p:cNvSpPr txBox="1"/>
          <p:nvPr/>
        </p:nvSpPr>
        <p:spPr>
          <a:xfrm>
            <a:off x="4985175" y="5730103"/>
            <a:ext cx="2381165" cy="369332"/>
          </a:xfrm>
          <a:prstGeom prst="rect">
            <a:avLst/>
          </a:prstGeom>
          <a:noFill/>
        </p:spPr>
        <p:txBody>
          <a:bodyPr wrap="none" rtlCol="0">
            <a:spAutoFit/>
          </a:bodyPr>
          <a:lstStyle/>
          <a:p>
            <a:r>
              <a:rPr lang="tr-TR" dirty="0"/>
              <a:t>L harfi bayrak gösterimi</a:t>
            </a:r>
          </a:p>
        </p:txBody>
      </p:sp>
      <p:pic>
        <p:nvPicPr>
          <p:cNvPr id="11" name="Resim 10">
            <a:extLst>
              <a:ext uri="{FF2B5EF4-FFF2-40B4-BE49-F238E27FC236}">
                <a16:creationId xmlns:a16="http://schemas.microsoft.com/office/drawing/2014/main" id="{106E030D-7D46-24F8-59B0-B790BCF02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260" y="4065395"/>
            <a:ext cx="1851815" cy="1543179"/>
          </a:xfrm>
          <a:prstGeom prst="rect">
            <a:avLst/>
          </a:prstGeom>
        </p:spPr>
      </p:pic>
      <p:sp>
        <p:nvSpPr>
          <p:cNvPr id="12" name="Metin kutusu 11">
            <a:extLst>
              <a:ext uri="{FF2B5EF4-FFF2-40B4-BE49-F238E27FC236}">
                <a16:creationId xmlns:a16="http://schemas.microsoft.com/office/drawing/2014/main" id="{C1ED01C1-6853-CD7E-575F-B20B22FF797B}"/>
              </a:ext>
            </a:extLst>
          </p:cNvPr>
          <p:cNvSpPr txBox="1"/>
          <p:nvPr/>
        </p:nvSpPr>
        <p:spPr>
          <a:xfrm>
            <a:off x="8639645" y="5758796"/>
            <a:ext cx="2359044" cy="369332"/>
          </a:xfrm>
          <a:prstGeom prst="rect">
            <a:avLst/>
          </a:prstGeom>
          <a:noFill/>
        </p:spPr>
        <p:txBody>
          <a:bodyPr wrap="none" rtlCol="0">
            <a:spAutoFit/>
          </a:bodyPr>
          <a:lstStyle/>
          <a:p>
            <a:r>
              <a:rPr lang="tr-TR" dirty="0"/>
              <a:t>HATA bayrak gösterimi</a:t>
            </a:r>
          </a:p>
        </p:txBody>
      </p:sp>
    </p:spTree>
    <p:extLst>
      <p:ext uri="{BB962C8B-B14F-4D97-AF65-F5344CB8AC3E}">
        <p14:creationId xmlns:p14="http://schemas.microsoft.com/office/powerpoint/2010/main" val="405358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BDD9E6-C19F-7CF6-C1A5-1D3A2B635961}"/>
              </a:ext>
            </a:extLst>
          </p:cNvPr>
          <p:cNvSpPr>
            <a:spLocks noGrp="1"/>
          </p:cNvSpPr>
          <p:nvPr>
            <p:ph type="title"/>
          </p:nvPr>
        </p:nvSpPr>
        <p:spPr/>
        <p:txBody>
          <a:bodyPr/>
          <a:lstStyle/>
          <a:p>
            <a:r>
              <a:rPr lang="tr-TR" dirty="0"/>
              <a:t>Radyotelgraf</a:t>
            </a:r>
          </a:p>
        </p:txBody>
      </p:sp>
      <p:sp>
        <p:nvSpPr>
          <p:cNvPr id="3" name="İçerik Yer Tutucusu 2">
            <a:extLst>
              <a:ext uri="{FF2B5EF4-FFF2-40B4-BE49-F238E27FC236}">
                <a16:creationId xmlns:a16="http://schemas.microsoft.com/office/drawing/2014/main" id="{83F19C54-BCF7-DF6B-0610-2B4FF2503AF1}"/>
              </a:ext>
            </a:extLst>
          </p:cNvPr>
          <p:cNvSpPr>
            <a:spLocks noGrp="1"/>
          </p:cNvSpPr>
          <p:nvPr>
            <p:ph idx="1"/>
          </p:nvPr>
        </p:nvSpPr>
        <p:spPr>
          <a:xfrm>
            <a:off x="2174115" y="2924811"/>
            <a:ext cx="4809744" cy="3559555"/>
          </a:xfrm>
        </p:spPr>
        <p:txBody>
          <a:bodyPr>
            <a:normAutofit/>
          </a:bodyPr>
          <a:lstStyle/>
          <a:p>
            <a:pPr marL="0" indent="0" algn="just">
              <a:buNone/>
            </a:pPr>
            <a:r>
              <a:rPr lang="tr-TR" sz="2000" dirty="0">
                <a:latin typeface="Times New Roman" panose="02020603050405020304" pitchFamily="18" charset="0"/>
                <a:cs typeface="Times New Roman" panose="02020603050405020304" pitchFamily="18" charset="0"/>
              </a:rPr>
              <a:t>Radyotelgraf veya telsiz telgraf, telgraf sinyallerinin radyo dalgaları ile iletilmesinin sağlayan bir telekomünikasyon sistemidir. </a:t>
            </a:r>
            <a:r>
              <a:rPr lang="tr-TR" sz="2000" b="0" i="0" dirty="0">
                <a:solidFill>
                  <a:srgbClr val="202122"/>
                </a:solidFill>
                <a:effectLst/>
                <a:latin typeface="Times New Roman" panose="02020603050405020304" pitchFamily="18" charset="0"/>
                <a:cs typeface="Times New Roman" panose="02020603050405020304" pitchFamily="18" charset="0"/>
              </a:rPr>
              <a:t>Yaygın olarak CW (sürekli dalga), ICW (kesintili sürekli dalga) iletim veya açma-kapama anahtarlama olarak adlandırılan ve gönderen operatörün telgraf anahtarını kullandığı bir radyo iletişim yöntemidir</a:t>
            </a:r>
            <a:r>
              <a:rPr lang="tr-TR" sz="2000" b="0" i="0" dirty="0">
                <a:solidFill>
                  <a:srgbClr val="202122"/>
                </a:solidFill>
                <a:effectLst/>
                <a:latin typeface="Arial" panose="020B0604020202020204" pitchFamily="34" charset="0"/>
              </a:rPr>
              <a:t>.</a:t>
            </a:r>
            <a:endParaRPr lang="tr-TR" sz="20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8C14F2E-C8D1-DE7E-90F1-53F3FC042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014" y="2543936"/>
            <a:ext cx="3634105" cy="3918814"/>
          </a:xfrm>
          <a:prstGeom prst="rect">
            <a:avLst/>
          </a:prstGeom>
        </p:spPr>
      </p:pic>
    </p:spTree>
    <p:extLst>
      <p:ext uri="{BB962C8B-B14F-4D97-AF65-F5344CB8AC3E}">
        <p14:creationId xmlns:p14="http://schemas.microsoft.com/office/powerpoint/2010/main" val="107326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5E03B-C3D9-E081-DD78-87957BB4794F}"/>
              </a:ext>
            </a:extLst>
          </p:cNvPr>
          <p:cNvSpPr>
            <a:spLocks noGrp="1"/>
          </p:cNvSpPr>
          <p:nvPr>
            <p:ph type="title"/>
          </p:nvPr>
        </p:nvSpPr>
        <p:spPr>
          <a:xfrm>
            <a:off x="2231136" y="416052"/>
            <a:ext cx="7729728" cy="1188720"/>
          </a:xfrm>
        </p:spPr>
        <p:txBody>
          <a:bodyPr/>
          <a:lstStyle/>
          <a:p>
            <a:r>
              <a:rPr lang="tr-TR" dirty="0"/>
              <a:t>Telsiz haberleşme Sistemleri</a:t>
            </a:r>
          </a:p>
        </p:txBody>
      </p:sp>
      <p:sp>
        <p:nvSpPr>
          <p:cNvPr id="3" name="İçerik Yer Tutucusu 2">
            <a:extLst>
              <a:ext uri="{FF2B5EF4-FFF2-40B4-BE49-F238E27FC236}">
                <a16:creationId xmlns:a16="http://schemas.microsoft.com/office/drawing/2014/main" id="{95787EDD-B3CA-D1C2-1EAC-6F745FFD855F}"/>
              </a:ext>
            </a:extLst>
          </p:cNvPr>
          <p:cNvSpPr>
            <a:spLocks noGrp="1"/>
          </p:cNvSpPr>
          <p:nvPr>
            <p:ph idx="1"/>
          </p:nvPr>
        </p:nvSpPr>
        <p:spPr>
          <a:xfrm>
            <a:off x="2231136" y="2638045"/>
            <a:ext cx="7729728" cy="633476"/>
          </a:xfrm>
        </p:spPr>
        <p:txBody>
          <a:bodyPr>
            <a:normAutofit lnSpcReduction="10000"/>
          </a:bodyPr>
          <a:lstStyle/>
          <a:p>
            <a:pPr marL="0" indent="0">
              <a:buNone/>
            </a:pPr>
            <a:r>
              <a:rPr lang="tr-TR" dirty="0">
                <a:latin typeface="Times New Roman" panose="02020603050405020304" pitchFamily="18" charset="0"/>
                <a:cs typeface="Times New Roman" panose="02020603050405020304" pitchFamily="18" charset="0"/>
              </a:rPr>
              <a:t>Telsiz haberleşmesi elektromanyetik dalgalar yardımıyla, ses, resim ve benzeri bilgilerin bir noktadan diğerine gönderilmesi işlemine verilen genel tamındır. </a:t>
            </a:r>
          </a:p>
        </p:txBody>
      </p:sp>
      <p:sp>
        <p:nvSpPr>
          <p:cNvPr id="4" name="İçerik Yer Tutucusu 2">
            <a:extLst>
              <a:ext uri="{FF2B5EF4-FFF2-40B4-BE49-F238E27FC236}">
                <a16:creationId xmlns:a16="http://schemas.microsoft.com/office/drawing/2014/main" id="{4E799078-5616-77AC-7D00-64BCDA77CA07}"/>
              </a:ext>
            </a:extLst>
          </p:cNvPr>
          <p:cNvSpPr txBox="1">
            <a:spLocks/>
          </p:cNvSpPr>
          <p:nvPr/>
        </p:nvSpPr>
        <p:spPr>
          <a:xfrm>
            <a:off x="1743456" y="3988056"/>
            <a:ext cx="3539744" cy="20063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tr-TR" dirty="0">
                <a:solidFill>
                  <a:srgbClr val="FF0000"/>
                </a:solidFill>
                <a:latin typeface="Times New Roman" panose="02020603050405020304" pitchFamily="18" charset="0"/>
                <a:cs typeface="Times New Roman" panose="02020603050405020304" pitchFamily="18" charset="0"/>
              </a:rPr>
              <a:t>Telsizler Kullanım Alanlarına Göre :</a:t>
            </a:r>
          </a:p>
          <a:p>
            <a:r>
              <a:rPr lang="tr-TR" dirty="0">
                <a:solidFill>
                  <a:schemeClr val="tx1"/>
                </a:solidFill>
                <a:latin typeface="Times New Roman" panose="02020603050405020304" pitchFamily="18" charset="0"/>
                <a:cs typeface="Times New Roman" panose="02020603050405020304" pitchFamily="18" charset="0"/>
              </a:rPr>
              <a:t>Kara</a:t>
            </a:r>
          </a:p>
          <a:p>
            <a:r>
              <a:rPr lang="tr-TR" dirty="0">
                <a:solidFill>
                  <a:schemeClr val="tx1"/>
                </a:solidFill>
                <a:latin typeface="Times New Roman" panose="02020603050405020304" pitchFamily="18" charset="0"/>
                <a:cs typeface="Times New Roman" panose="02020603050405020304" pitchFamily="18" charset="0"/>
              </a:rPr>
              <a:t>Hava</a:t>
            </a:r>
          </a:p>
          <a:p>
            <a:r>
              <a:rPr lang="tr-TR" dirty="0">
                <a:solidFill>
                  <a:schemeClr val="tx1"/>
                </a:solidFill>
                <a:latin typeface="Times New Roman" panose="02020603050405020304" pitchFamily="18" charset="0"/>
                <a:cs typeface="Times New Roman" panose="02020603050405020304" pitchFamily="18" charset="0"/>
              </a:rPr>
              <a:t>Deniz </a:t>
            </a:r>
          </a:p>
          <a:p>
            <a:pPr marL="0" indent="0">
              <a:buNone/>
            </a:pPr>
            <a:r>
              <a:rPr lang="tr-TR" dirty="0">
                <a:solidFill>
                  <a:schemeClr val="tx1"/>
                </a:solidFill>
                <a:latin typeface="Times New Roman" panose="02020603050405020304" pitchFamily="18" charset="0"/>
                <a:cs typeface="Times New Roman" panose="02020603050405020304" pitchFamily="18" charset="0"/>
              </a:rPr>
              <a:t>olarak sınıflandırılır.</a:t>
            </a:r>
          </a:p>
        </p:txBody>
      </p:sp>
      <p:sp>
        <p:nvSpPr>
          <p:cNvPr id="5" name="İçerik Yer Tutucusu 2">
            <a:extLst>
              <a:ext uri="{FF2B5EF4-FFF2-40B4-BE49-F238E27FC236}">
                <a16:creationId xmlns:a16="http://schemas.microsoft.com/office/drawing/2014/main" id="{784CFE33-2D9D-7E8F-E3EE-2900D8256C32}"/>
              </a:ext>
            </a:extLst>
          </p:cNvPr>
          <p:cNvSpPr txBox="1">
            <a:spLocks/>
          </p:cNvSpPr>
          <p:nvPr/>
        </p:nvSpPr>
        <p:spPr>
          <a:xfrm>
            <a:off x="6528816" y="3988056"/>
            <a:ext cx="3722624" cy="20063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tr-TR" dirty="0">
                <a:solidFill>
                  <a:srgbClr val="FF0000"/>
                </a:solidFill>
                <a:latin typeface="Times New Roman" panose="02020603050405020304" pitchFamily="18" charset="0"/>
                <a:cs typeface="Times New Roman" panose="02020603050405020304" pitchFamily="18" charset="0"/>
              </a:rPr>
              <a:t>Telsizler Çalışma Frekanslarına Göre :</a:t>
            </a:r>
          </a:p>
          <a:p>
            <a:r>
              <a:rPr lang="tr-TR" dirty="0">
                <a:solidFill>
                  <a:schemeClr val="tx1"/>
                </a:solidFill>
                <a:latin typeface="Times New Roman" panose="02020603050405020304" pitchFamily="18" charset="0"/>
                <a:cs typeface="Times New Roman" panose="02020603050405020304" pitchFamily="18" charset="0"/>
              </a:rPr>
              <a:t>HF</a:t>
            </a:r>
          </a:p>
          <a:p>
            <a:r>
              <a:rPr lang="tr-TR" dirty="0">
                <a:solidFill>
                  <a:schemeClr val="tx1"/>
                </a:solidFill>
                <a:latin typeface="Times New Roman" panose="02020603050405020304" pitchFamily="18" charset="0"/>
                <a:cs typeface="Times New Roman" panose="02020603050405020304" pitchFamily="18" charset="0"/>
              </a:rPr>
              <a:t>VHF</a:t>
            </a:r>
          </a:p>
          <a:p>
            <a:r>
              <a:rPr lang="tr-TR" dirty="0">
                <a:solidFill>
                  <a:schemeClr val="tx1"/>
                </a:solidFill>
                <a:latin typeface="Times New Roman" panose="02020603050405020304" pitchFamily="18" charset="0"/>
                <a:cs typeface="Times New Roman" panose="02020603050405020304" pitchFamily="18" charset="0"/>
              </a:rPr>
              <a:t>UHF</a:t>
            </a:r>
          </a:p>
          <a:p>
            <a:pPr marL="0" indent="0">
              <a:buNone/>
            </a:pPr>
            <a:r>
              <a:rPr lang="tr-TR" dirty="0">
                <a:solidFill>
                  <a:schemeClr val="tx1"/>
                </a:solidFill>
                <a:latin typeface="Times New Roman" panose="02020603050405020304" pitchFamily="18" charset="0"/>
                <a:cs typeface="Times New Roman" panose="02020603050405020304" pitchFamily="18" charset="0"/>
              </a:rPr>
              <a:t>olarak sınıflandırılır.</a:t>
            </a:r>
          </a:p>
        </p:txBody>
      </p:sp>
    </p:spTree>
    <p:extLst>
      <p:ext uri="{BB962C8B-B14F-4D97-AF65-F5344CB8AC3E}">
        <p14:creationId xmlns:p14="http://schemas.microsoft.com/office/powerpoint/2010/main" val="422451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091E397-6D1E-6FCE-9573-91B90C8D5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23" y="1119673"/>
            <a:ext cx="10284732" cy="4618653"/>
          </a:xfrm>
          <a:prstGeom prst="rect">
            <a:avLst/>
          </a:prstGeom>
        </p:spPr>
      </p:pic>
    </p:spTree>
    <p:extLst>
      <p:ext uri="{BB962C8B-B14F-4D97-AF65-F5344CB8AC3E}">
        <p14:creationId xmlns:p14="http://schemas.microsoft.com/office/powerpoint/2010/main" val="185684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2EF4EC-F9D3-51D6-9EB4-0C93DEE306FC}"/>
              </a:ext>
            </a:extLst>
          </p:cNvPr>
          <p:cNvSpPr>
            <a:spLocks noGrp="1"/>
          </p:cNvSpPr>
          <p:nvPr>
            <p:ph idx="1"/>
          </p:nvPr>
        </p:nvSpPr>
        <p:spPr>
          <a:xfrm>
            <a:off x="2231136" y="2084324"/>
            <a:ext cx="7729728" cy="1344676"/>
          </a:xfrm>
        </p:spPr>
        <p:txBody>
          <a:bodyPr>
            <a:normAutofit/>
          </a:bodyPr>
          <a:lstStyle/>
          <a:p>
            <a:pPr marL="0" indent="0" algn="just">
              <a:buNone/>
            </a:pPr>
            <a:r>
              <a:rPr lang="tr-TR" sz="2000" b="0" i="0" dirty="0">
                <a:solidFill>
                  <a:srgbClr val="333333"/>
                </a:solidFill>
                <a:effectLst/>
                <a:latin typeface="Times New Roman" panose="02020603050405020304" pitchFamily="18" charset="0"/>
                <a:cs typeface="Times New Roman" panose="02020603050405020304" pitchFamily="18" charset="0"/>
              </a:rPr>
              <a:t>Telsiz cihazları, telsizin kendisi, besleme ünitesi, anten, anten kablosu ve mikrofon gibi parçalardan oluşur. Telsiz Cihazının çalışması için gerekli elektrik enerjisini sağlayan besleme üniteleri, el cihazlarında doldurulabilir </a:t>
            </a:r>
            <a:r>
              <a:rPr lang="tr-TR" sz="2000" b="0" i="0" dirty="0" err="1">
                <a:solidFill>
                  <a:srgbClr val="333333"/>
                </a:solidFill>
                <a:effectLst/>
                <a:latin typeface="Times New Roman" panose="02020603050405020304" pitchFamily="18" charset="0"/>
                <a:cs typeface="Times New Roman" panose="02020603050405020304" pitchFamily="18" charset="0"/>
              </a:rPr>
              <a:t>Ni-Cd</a:t>
            </a:r>
            <a:r>
              <a:rPr lang="tr-TR" sz="2000" b="0" i="0" dirty="0">
                <a:solidFill>
                  <a:srgbClr val="333333"/>
                </a:solidFill>
                <a:effectLst/>
                <a:latin typeface="Times New Roman" panose="02020603050405020304" pitchFamily="18" charset="0"/>
                <a:cs typeface="Times New Roman" panose="02020603050405020304" pitchFamily="18" charset="0"/>
              </a:rPr>
              <a:t> pillerden oluşan batarya bloğudur.</a:t>
            </a:r>
            <a:endParaRPr lang="tr-TR" sz="2000"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4A40C24A-6416-430E-095B-69AA3A849206}"/>
              </a:ext>
            </a:extLst>
          </p:cNvPr>
          <p:cNvSpPr txBox="1"/>
          <p:nvPr/>
        </p:nvSpPr>
        <p:spPr>
          <a:xfrm>
            <a:off x="853440" y="1402080"/>
            <a:ext cx="5147307" cy="369332"/>
          </a:xfrm>
          <a:prstGeom prst="rect">
            <a:avLst/>
          </a:prstGeom>
          <a:noFill/>
        </p:spPr>
        <p:txBody>
          <a:bodyPr wrap="none" rtlCol="0">
            <a:spAutoFit/>
          </a:bodyPr>
          <a:lstStyle/>
          <a:p>
            <a:r>
              <a:rPr lang="tr-TR" dirty="0">
                <a:solidFill>
                  <a:srgbClr val="FF0000"/>
                </a:solidFill>
              </a:rPr>
              <a:t>Telsiz Cihazlarını Oluşturan Ana Parçalar ve İç Yapıları</a:t>
            </a:r>
          </a:p>
        </p:txBody>
      </p:sp>
      <p:sp>
        <p:nvSpPr>
          <p:cNvPr id="5" name="İçerik Yer Tutucusu 2">
            <a:extLst>
              <a:ext uri="{FF2B5EF4-FFF2-40B4-BE49-F238E27FC236}">
                <a16:creationId xmlns:a16="http://schemas.microsoft.com/office/drawing/2014/main" id="{E3C29092-6272-1F80-4F57-5D9D0AC71CD0}"/>
              </a:ext>
            </a:extLst>
          </p:cNvPr>
          <p:cNvSpPr txBox="1">
            <a:spLocks/>
          </p:cNvSpPr>
          <p:nvPr/>
        </p:nvSpPr>
        <p:spPr>
          <a:xfrm>
            <a:off x="1296416" y="3741912"/>
            <a:ext cx="7729728" cy="296368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tr-TR" sz="2000" dirty="0">
                <a:solidFill>
                  <a:schemeClr val="accent1">
                    <a:lumMod val="75000"/>
                  </a:schemeClr>
                </a:solidFill>
                <a:latin typeface="Times New Roman" panose="02020603050405020304" pitchFamily="18" charset="0"/>
                <a:cs typeface="Times New Roman" panose="02020603050405020304" pitchFamily="18" charset="0"/>
              </a:rPr>
              <a:t>Telsiz Cihazlarının İç Yapısı :</a:t>
            </a:r>
          </a:p>
          <a:p>
            <a:pPr algn="just"/>
            <a:r>
              <a:rPr lang="tr-TR" sz="2000" dirty="0">
                <a:solidFill>
                  <a:schemeClr val="tx1"/>
                </a:solidFill>
                <a:latin typeface="Times New Roman" panose="02020603050405020304" pitchFamily="18" charset="0"/>
                <a:cs typeface="Times New Roman" panose="02020603050405020304" pitchFamily="18" charset="0"/>
              </a:rPr>
              <a:t>Alıcı bölümü</a:t>
            </a:r>
          </a:p>
          <a:p>
            <a:pPr algn="just"/>
            <a:r>
              <a:rPr lang="tr-TR" sz="2000" dirty="0">
                <a:solidFill>
                  <a:schemeClr val="tx1"/>
                </a:solidFill>
                <a:latin typeface="Times New Roman" panose="02020603050405020304" pitchFamily="18" charset="0"/>
                <a:cs typeface="Times New Roman" panose="02020603050405020304" pitchFamily="18" charset="0"/>
              </a:rPr>
              <a:t>Verici bölümü</a:t>
            </a:r>
          </a:p>
          <a:p>
            <a:pPr algn="just"/>
            <a:r>
              <a:rPr lang="tr-TR" sz="2000" dirty="0">
                <a:solidFill>
                  <a:schemeClr val="tx1"/>
                </a:solidFill>
                <a:latin typeface="Times New Roman" panose="02020603050405020304" pitchFamily="18" charset="0"/>
                <a:cs typeface="Times New Roman" panose="02020603050405020304" pitchFamily="18" charset="0"/>
              </a:rPr>
              <a:t>Çıkış yada güç katı</a:t>
            </a:r>
          </a:p>
          <a:p>
            <a:pPr algn="just"/>
            <a:r>
              <a:rPr lang="tr-TR" sz="2000" dirty="0">
                <a:solidFill>
                  <a:schemeClr val="tx1"/>
                </a:solidFill>
                <a:latin typeface="Times New Roman" panose="02020603050405020304" pitchFamily="18" charset="0"/>
                <a:cs typeface="Times New Roman" panose="02020603050405020304" pitchFamily="18" charset="0"/>
              </a:rPr>
              <a:t>Kontrol Bölümü</a:t>
            </a:r>
          </a:p>
          <a:p>
            <a:pPr algn="just"/>
            <a:r>
              <a:rPr lang="tr-TR" sz="2000" dirty="0" err="1">
                <a:solidFill>
                  <a:schemeClr val="tx1"/>
                </a:solidFill>
                <a:latin typeface="Times New Roman" panose="02020603050405020304" pitchFamily="18" charset="0"/>
                <a:cs typeface="Times New Roman" panose="02020603050405020304" pitchFamily="18" charset="0"/>
              </a:rPr>
              <a:t>Sentezör</a:t>
            </a:r>
            <a:endParaRPr lang="tr-TR" sz="2000" dirty="0">
              <a:solidFill>
                <a:schemeClr val="tx1"/>
              </a:solidFill>
              <a:latin typeface="Times New Roman" panose="02020603050405020304" pitchFamily="18" charset="0"/>
              <a:cs typeface="Times New Roman" panose="02020603050405020304" pitchFamily="18" charset="0"/>
            </a:endParaRPr>
          </a:p>
          <a:p>
            <a:pPr algn="just"/>
            <a:r>
              <a:rPr lang="tr-TR" sz="2000" dirty="0">
                <a:solidFill>
                  <a:schemeClr val="tx1"/>
                </a:solidFill>
                <a:latin typeface="Times New Roman" panose="02020603050405020304" pitchFamily="18" charset="0"/>
                <a:cs typeface="Times New Roman" panose="02020603050405020304" pitchFamily="18" charset="0"/>
              </a:rPr>
              <a:t>Ses Çıkış Katı</a:t>
            </a:r>
          </a:p>
          <a:p>
            <a:pPr algn="just"/>
            <a:r>
              <a:rPr lang="tr-TR" sz="2000" dirty="0">
                <a:solidFill>
                  <a:schemeClr val="tx1"/>
                </a:solidFill>
                <a:latin typeface="Times New Roman" panose="02020603050405020304" pitchFamily="18" charset="0"/>
                <a:cs typeface="Times New Roman" panose="02020603050405020304" pitchFamily="18" charset="0"/>
              </a:rPr>
              <a:t>Ara Frekans Bölümü</a:t>
            </a:r>
          </a:p>
          <a:p>
            <a:pPr marL="0" indent="0" algn="just">
              <a:buFont typeface="Arial" panose="020B0604020202020204" pitchFamily="34" charset="0"/>
              <a:buNone/>
            </a:pPr>
            <a:endParaRPr lang="tr-TR"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7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1AB925-F3E1-87E3-72BD-04EDEB3AA4DD}"/>
              </a:ext>
            </a:extLst>
          </p:cNvPr>
          <p:cNvSpPr>
            <a:spLocks noGrp="1"/>
          </p:cNvSpPr>
          <p:nvPr>
            <p:ph idx="1"/>
          </p:nvPr>
        </p:nvSpPr>
        <p:spPr>
          <a:xfrm>
            <a:off x="2103120" y="1876045"/>
            <a:ext cx="7985760" cy="1766315"/>
          </a:xfrm>
        </p:spPr>
        <p:txBody>
          <a:bodyPr>
            <a:normAutofit/>
          </a:bodyPr>
          <a:lstStyle/>
          <a:p>
            <a:pPr marL="0" indent="0" algn="just">
              <a:buNone/>
            </a:pPr>
            <a:r>
              <a:rPr lang="tr-TR" sz="2000" b="0" i="0" dirty="0">
                <a:solidFill>
                  <a:srgbClr val="333333"/>
                </a:solidFill>
                <a:effectLst/>
                <a:latin typeface="Times New Roman" panose="02020603050405020304" pitchFamily="18" charset="0"/>
                <a:cs typeface="Times New Roman" panose="02020603050405020304" pitchFamily="18" charset="0"/>
              </a:rPr>
              <a:t>Telsiz cihazlarının kullanılacağı arazi şekilleri ve haberleşme mesafesi frekans bantlarının seçiminde etkili olmaktadır. Buna göre UHF bandında çalışan bir telsiz sisteminde haberleşme mesafesi birkaç km. ile sınırlıyken, HF bandında kıtalararası haberleşmeden bahsetmek mümkündür.</a:t>
            </a:r>
            <a:endParaRPr lang="tr-TR" sz="2000"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7660DD50-DB06-B89A-6E13-CA8CC61216FE}"/>
              </a:ext>
            </a:extLst>
          </p:cNvPr>
          <p:cNvSpPr txBox="1"/>
          <p:nvPr/>
        </p:nvSpPr>
        <p:spPr>
          <a:xfrm>
            <a:off x="985520" y="1198880"/>
            <a:ext cx="3326488" cy="369332"/>
          </a:xfrm>
          <a:prstGeom prst="rect">
            <a:avLst/>
          </a:prstGeom>
          <a:noFill/>
        </p:spPr>
        <p:txBody>
          <a:bodyPr wrap="none" rtlCol="0">
            <a:spAutoFit/>
          </a:bodyPr>
          <a:lstStyle/>
          <a:p>
            <a:r>
              <a:rPr lang="tr-TR" dirty="0">
                <a:solidFill>
                  <a:srgbClr val="FF0000"/>
                </a:solidFill>
              </a:rPr>
              <a:t>Frekans Bantları Neyi İfade Eder ?</a:t>
            </a:r>
          </a:p>
        </p:txBody>
      </p:sp>
      <p:pic>
        <p:nvPicPr>
          <p:cNvPr id="6" name="Resim 5">
            <a:extLst>
              <a:ext uri="{FF2B5EF4-FFF2-40B4-BE49-F238E27FC236}">
                <a16:creationId xmlns:a16="http://schemas.microsoft.com/office/drawing/2014/main" id="{9BA5F8AD-AC35-FE17-1DFC-0927A4346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905" y="3429000"/>
            <a:ext cx="6937375" cy="2540238"/>
          </a:xfrm>
          <a:prstGeom prst="rect">
            <a:avLst/>
          </a:prstGeom>
        </p:spPr>
      </p:pic>
    </p:spTree>
    <p:extLst>
      <p:ext uri="{BB962C8B-B14F-4D97-AF65-F5344CB8AC3E}">
        <p14:creationId xmlns:p14="http://schemas.microsoft.com/office/powerpoint/2010/main" val="185199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8E9DBB-EB71-EB28-ACA8-B0040F4E56B3}"/>
              </a:ext>
            </a:extLst>
          </p:cNvPr>
          <p:cNvSpPr>
            <a:spLocks noGrp="1"/>
          </p:cNvSpPr>
          <p:nvPr>
            <p:ph idx="1"/>
          </p:nvPr>
        </p:nvSpPr>
        <p:spPr>
          <a:xfrm>
            <a:off x="2373376" y="1878009"/>
            <a:ext cx="7729728" cy="1840552"/>
          </a:xfrm>
        </p:spPr>
        <p:txBody>
          <a:bodyPr>
            <a:normAutofit/>
          </a:bodyPr>
          <a:lstStyle/>
          <a:p>
            <a:pPr marL="0" indent="0" algn="just">
              <a:buNone/>
            </a:pPr>
            <a:r>
              <a:rPr lang="tr-TR" sz="2000" dirty="0">
                <a:latin typeface="Times New Roman" panose="02020603050405020304" pitchFamily="18" charset="0"/>
                <a:cs typeface="Times New Roman" panose="02020603050405020304" pitchFamily="18" charset="0"/>
              </a:rPr>
              <a:t>HF bandı haberleşme uzun mesafe ses haberleşmesi sağlayan haberleşme sistemidir. HF bandında kıtalar arası haberleşmeden bahsetmek mümkündür. HF haberleşme sistemi, VHF, UHF telsiz frekanslarında kullanılan röle veya uydu gibi pahalı yeniden aktarım cihazlarına ihtiyaç duymazlar. </a:t>
            </a:r>
          </a:p>
        </p:txBody>
      </p:sp>
      <p:sp>
        <p:nvSpPr>
          <p:cNvPr id="4" name="Metin kutusu 3">
            <a:extLst>
              <a:ext uri="{FF2B5EF4-FFF2-40B4-BE49-F238E27FC236}">
                <a16:creationId xmlns:a16="http://schemas.microsoft.com/office/drawing/2014/main" id="{7080DB36-6E3E-A78B-406A-EF1719357F3C}"/>
              </a:ext>
            </a:extLst>
          </p:cNvPr>
          <p:cNvSpPr txBox="1"/>
          <p:nvPr/>
        </p:nvSpPr>
        <p:spPr>
          <a:xfrm>
            <a:off x="1016000" y="1361440"/>
            <a:ext cx="2926080" cy="369332"/>
          </a:xfrm>
          <a:prstGeom prst="rect">
            <a:avLst/>
          </a:prstGeom>
          <a:noFill/>
        </p:spPr>
        <p:txBody>
          <a:bodyPr wrap="square" rtlCol="0">
            <a:spAutoFit/>
          </a:bodyPr>
          <a:lstStyle/>
          <a:p>
            <a:r>
              <a:rPr lang="tr-TR" dirty="0">
                <a:solidFill>
                  <a:srgbClr val="FF0000"/>
                </a:solidFill>
              </a:rPr>
              <a:t>HF Bandı Kullanan Telsizler</a:t>
            </a:r>
          </a:p>
        </p:txBody>
      </p:sp>
      <p:pic>
        <p:nvPicPr>
          <p:cNvPr id="6" name="Resim 5">
            <a:extLst>
              <a:ext uri="{FF2B5EF4-FFF2-40B4-BE49-F238E27FC236}">
                <a16:creationId xmlns:a16="http://schemas.microsoft.com/office/drawing/2014/main" id="{659A17CF-C66C-DFD7-F2EA-02C20C7B6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80" y="3718561"/>
            <a:ext cx="7157720" cy="2574447"/>
          </a:xfrm>
          <a:prstGeom prst="rect">
            <a:avLst/>
          </a:prstGeom>
        </p:spPr>
      </p:pic>
    </p:spTree>
    <p:extLst>
      <p:ext uri="{BB962C8B-B14F-4D97-AF65-F5344CB8AC3E}">
        <p14:creationId xmlns:p14="http://schemas.microsoft.com/office/powerpoint/2010/main" val="2221124882"/>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839</TotalTime>
  <Words>1184</Words>
  <Application>Microsoft Office PowerPoint</Application>
  <PresentationFormat>Geniş ekran</PresentationFormat>
  <Paragraphs>127</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Gill Sans MT</vt:lpstr>
      <vt:lpstr>Roboto</vt:lpstr>
      <vt:lpstr>Times New Roman</vt:lpstr>
      <vt:lpstr>Trebuchet MS</vt:lpstr>
      <vt:lpstr>Paket</vt:lpstr>
      <vt:lpstr>ASKERİ HABERLEŞME SİSTEMLERİ</vt:lpstr>
      <vt:lpstr>PowerPoint Sunusu</vt:lpstr>
      <vt:lpstr>SEMAPHORE Haberleşme</vt:lpstr>
      <vt:lpstr>Radyotelgraf</vt:lpstr>
      <vt:lpstr>Telsiz haberleşme Sistemleri</vt:lpstr>
      <vt:lpstr>PowerPoint Sunusu</vt:lpstr>
      <vt:lpstr>PowerPoint Sunusu</vt:lpstr>
      <vt:lpstr>PowerPoint Sunusu</vt:lpstr>
      <vt:lpstr>PowerPoint Sunusu</vt:lpstr>
      <vt:lpstr>PowerPoint Sunusu</vt:lpstr>
      <vt:lpstr>PowerPoint Sunusu</vt:lpstr>
      <vt:lpstr>Radyolink haberleşme</vt:lpstr>
      <vt:lpstr>PowerPoint Sunusu</vt:lpstr>
      <vt:lpstr>Askeri uydu sistemleri</vt:lpstr>
      <vt:lpstr>PowerPoint Sunusu</vt:lpstr>
      <vt:lpstr>PowerPoint Sunusu</vt:lpstr>
      <vt:lpstr>sorular</vt:lpstr>
      <vt:lpstr>PowerPoint Sunusu</vt:lpstr>
      <vt:lpstr>PowerPoint Sunusu</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ASKERİ HABERLEŞME SİSTEMLERİ</dc:title>
  <dc:creator>Asus</dc:creator>
  <cp:lastModifiedBy>Asus</cp:lastModifiedBy>
  <cp:revision>6</cp:revision>
  <dcterms:created xsi:type="dcterms:W3CDTF">2022-05-08T11:34:41Z</dcterms:created>
  <dcterms:modified xsi:type="dcterms:W3CDTF">2022-05-15T13:58:28Z</dcterms:modified>
</cp:coreProperties>
</file>