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6" r:id="rId11"/>
    <p:sldId id="271" r:id="rId12"/>
    <p:sldId id="267" r:id="rId13"/>
    <p:sldId id="268" r:id="rId14"/>
    <p:sldId id="286" r:id="rId15"/>
    <p:sldId id="288" r:id="rId16"/>
    <p:sldId id="287" r:id="rId17"/>
    <p:sldId id="289" r:id="rId18"/>
    <p:sldId id="269" r:id="rId19"/>
    <p:sldId id="270" r:id="rId20"/>
    <p:sldId id="272" r:id="rId21"/>
    <p:sldId id="273" r:id="rId22"/>
    <p:sldId id="274" r:id="rId23"/>
    <p:sldId id="275" r:id="rId24"/>
    <p:sldId id="276" r:id="rId25"/>
    <p:sldId id="277" r:id="rId26"/>
    <p:sldId id="281" r:id="rId27"/>
    <p:sldId id="278" r:id="rId28"/>
    <p:sldId id="280" r:id="rId29"/>
    <p:sldId id="282" r:id="rId30"/>
    <p:sldId id="283" r:id="rId31"/>
    <p:sldId id="284" r:id="rId32"/>
    <p:sldId id="285" r:id="rId33"/>
    <p:sldId id="290" r:id="rId34"/>
    <p:sldId id="292" r:id="rId35"/>
    <p:sldId id="291"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p:cViewPr>
        <p:scale>
          <a:sx n="79" d="100"/>
          <a:sy n="79" d="100"/>
        </p:scale>
        <p:origin x="-1128"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C6C61-1855-42A0-9437-8799D32AEE33}" type="datetimeFigureOut">
              <a:rPr lang="tr-TR" smtClean="0"/>
              <a:t>12.04.2022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54A898-5558-4B40-9832-17AC0E0DD93C}" type="slidenum">
              <a:rPr lang="tr-TR" smtClean="0"/>
              <a:t>‹#›</a:t>
            </a:fld>
            <a:endParaRPr lang="tr-TR"/>
          </a:p>
        </p:txBody>
      </p:sp>
    </p:spTree>
    <p:extLst>
      <p:ext uri="{BB962C8B-B14F-4D97-AF65-F5344CB8AC3E}">
        <p14:creationId xmlns:p14="http://schemas.microsoft.com/office/powerpoint/2010/main" val="330259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54A898-5558-4B40-9832-17AC0E0DD93C}" type="slidenum">
              <a:rPr lang="tr-TR" smtClean="0"/>
              <a:t>21</a:t>
            </a:fld>
            <a:endParaRPr lang="tr-TR"/>
          </a:p>
        </p:txBody>
      </p:sp>
    </p:spTree>
    <p:extLst>
      <p:ext uri="{BB962C8B-B14F-4D97-AF65-F5344CB8AC3E}">
        <p14:creationId xmlns:p14="http://schemas.microsoft.com/office/powerpoint/2010/main" val="40086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B290A5C2-2CDD-48DD-BA67-CDED6A498B23}" type="datetimeFigureOut">
              <a:rPr lang="tr-TR" smtClean="0"/>
              <a:t>12.04.2022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85989ED-77CA-44C2-94F8-E42BBFC22E54}"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B290A5C2-2CDD-48DD-BA67-CDED6A498B23}" type="datetimeFigureOut">
              <a:rPr lang="tr-TR" smtClean="0"/>
              <a:t>12.04.2022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85989ED-77CA-44C2-94F8-E42BBFC22E5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B290A5C2-2CDD-48DD-BA67-CDED6A498B23}" type="datetimeFigureOut">
              <a:rPr lang="tr-TR" smtClean="0"/>
              <a:t>12.04.2022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85989ED-77CA-44C2-94F8-E42BBFC22E5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B290A5C2-2CDD-48DD-BA67-CDED6A498B23}" type="datetimeFigureOut">
              <a:rPr lang="tr-TR" smtClean="0"/>
              <a:t>12.04.2022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185989ED-77CA-44C2-94F8-E42BBFC22E5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B290A5C2-2CDD-48DD-BA67-CDED6A498B23}" type="datetimeFigureOut">
              <a:rPr lang="tr-TR" smtClean="0"/>
              <a:t>12.04.2022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185989ED-77CA-44C2-94F8-E42BBFC22E54}"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B290A5C2-2CDD-48DD-BA67-CDED6A498B23}" type="datetimeFigureOut">
              <a:rPr lang="tr-TR" smtClean="0"/>
              <a:t>12.04.2022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185989ED-77CA-44C2-94F8-E42BBFC22E54}"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B290A5C2-2CDD-48DD-BA67-CDED6A498B23}" type="datetimeFigureOut">
              <a:rPr lang="tr-TR" smtClean="0"/>
              <a:t>12.04.2022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185989ED-77CA-44C2-94F8-E42BBFC22E54}"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B290A5C2-2CDD-48DD-BA67-CDED6A498B23}" type="datetimeFigureOut">
              <a:rPr lang="tr-TR" smtClean="0"/>
              <a:t>12.04.2022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85989ED-77CA-44C2-94F8-E42BBFC22E5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B290A5C2-2CDD-48DD-BA67-CDED6A498B23}" type="datetimeFigureOut">
              <a:rPr lang="tr-TR" smtClean="0"/>
              <a:t>12.04.2022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185989ED-77CA-44C2-94F8-E42BBFC22E5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B290A5C2-2CDD-48DD-BA67-CDED6A498B23}" type="datetimeFigureOut">
              <a:rPr lang="tr-TR" smtClean="0"/>
              <a:t>12.04.2022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185989ED-77CA-44C2-94F8-E42BBFC22E54}"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B290A5C2-2CDD-48DD-BA67-CDED6A498B23}" type="datetimeFigureOut">
              <a:rPr lang="tr-TR" smtClean="0"/>
              <a:t>12.04.2022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185989ED-77CA-44C2-94F8-E42BBFC22E54}"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290A5C2-2CDD-48DD-BA67-CDED6A498B23}" type="datetimeFigureOut">
              <a:rPr lang="tr-TR" smtClean="0"/>
              <a:t>12.04.2022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85989ED-77CA-44C2-94F8-E42BBFC22E54}"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HÜCRE HABERLEŞMESİ</a:t>
            </a:r>
            <a:endParaRPr lang="tr-TR" dirty="0"/>
          </a:p>
        </p:txBody>
      </p:sp>
      <p:sp>
        <p:nvSpPr>
          <p:cNvPr id="3" name="Alt Başlık 2"/>
          <p:cNvSpPr>
            <a:spLocks noGrp="1"/>
          </p:cNvSpPr>
          <p:nvPr>
            <p:ph type="subTitle" idx="1"/>
          </p:nvPr>
        </p:nvSpPr>
        <p:spPr>
          <a:xfrm>
            <a:off x="3923928" y="2492896"/>
            <a:ext cx="4750544" cy="1752600"/>
          </a:xfrm>
        </p:spPr>
        <p:txBody>
          <a:bodyPr>
            <a:normAutofit/>
          </a:bodyPr>
          <a:lstStyle/>
          <a:p>
            <a:r>
              <a:rPr lang="tr-TR" dirty="0" smtClean="0"/>
              <a:t> </a:t>
            </a:r>
            <a:endParaRPr lang="tr-TR" dirty="0"/>
          </a:p>
          <a:p>
            <a:r>
              <a:rPr lang="tr-TR" sz="2400" b="1" dirty="0" smtClean="0">
                <a:solidFill>
                  <a:schemeClr val="tx1"/>
                </a:solidFill>
              </a:rPr>
              <a:t>181906058-Kübra Akpınar</a:t>
            </a:r>
          </a:p>
          <a:p>
            <a:r>
              <a:rPr lang="tr-TR" sz="2400" b="1" dirty="0" smtClean="0">
                <a:solidFill>
                  <a:schemeClr val="tx1"/>
                </a:solidFill>
              </a:rPr>
              <a:t>193405140-Ban </a:t>
            </a:r>
            <a:r>
              <a:rPr lang="tr-TR" sz="2400" b="1" dirty="0" err="1" smtClean="0">
                <a:solidFill>
                  <a:schemeClr val="tx1"/>
                </a:solidFill>
              </a:rPr>
              <a:t>Almuntafeky</a:t>
            </a:r>
            <a:endParaRPr lang="tr-TR" sz="2400" b="1" dirty="0">
              <a:solidFill>
                <a:schemeClr val="tx1"/>
              </a:solidFill>
            </a:endParaRPr>
          </a:p>
        </p:txBody>
      </p:sp>
    </p:spTree>
    <p:extLst>
      <p:ext uri="{BB962C8B-B14F-4D97-AF65-F5344CB8AC3E}">
        <p14:creationId xmlns:p14="http://schemas.microsoft.com/office/powerpoint/2010/main" val="314775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p>
        </p:txBody>
      </p:sp>
      <p:sp>
        <p:nvSpPr>
          <p:cNvPr id="3" name="İçerik Yer Tutucusu 2"/>
          <p:cNvSpPr>
            <a:spLocks noGrp="1"/>
          </p:cNvSpPr>
          <p:nvPr>
            <p:ph idx="1"/>
          </p:nvPr>
        </p:nvSpPr>
        <p:spPr/>
        <p:txBody>
          <a:bodyPr>
            <a:normAutofit/>
          </a:bodyPr>
          <a:lstStyle/>
          <a:p>
            <a:r>
              <a:rPr lang="tr-TR" sz="2400" dirty="0" smtClean="0"/>
              <a:t>Her kullanıcıya 30 kHz frekans bandı ve 1 çift kanal verildiğini söylemiştik.</a:t>
            </a:r>
          </a:p>
          <a:p>
            <a:pPr marL="64008" indent="0">
              <a:buNone/>
            </a:pPr>
            <a:r>
              <a:rPr lang="tr-TR" sz="2400" dirty="0"/>
              <a:t> </a:t>
            </a:r>
            <a:r>
              <a:rPr lang="tr-TR" sz="2400" dirty="0" smtClean="0"/>
              <a:t>  - 1 çift kanalda 60 kHz  frekans bandı bulunduğuna göre, bunu 416 ile çarparak toplam frekans bandını bulabiliriz.</a:t>
            </a:r>
          </a:p>
          <a:p>
            <a:r>
              <a:rPr lang="tr-TR" sz="2400" dirty="0" smtClean="0"/>
              <a:t>1990 senesine gelindiğinde neredeyse her yerde bir serbest hizmet sağlayıcı bulunuyordu.</a:t>
            </a:r>
          </a:p>
          <a:p>
            <a:r>
              <a:rPr lang="tr-TR" sz="2400" dirty="0"/>
              <a:t>Türkiye’de ise 1990ların sonunda baz istasyonları yaygınlaşmaya başlandı. </a:t>
            </a:r>
          </a:p>
          <a:p>
            <a:pPr marL="64008" indent="0">
              <a:buNone/>
            </a:pPr>
            <a:endParaRPr lang="tr-TR" dirty="0"/>
          </a:p>
        </p:txBody>
      </p:sp>
    </p:spTree>
    <p:extLst>
      <p:ext uri="{BB962C8B-B14F-4D97-AF65-F5344CB8AC3E}">
        <p14:creationId xmlns:p14="http://schemas.microsoft.com/office/powerpoint/2010/main" val="3451706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a:t>
            </a:r>
            <a:r>
              <a:rPr lang="tr-TR" dirty="0" smtClean="0"/>
              <a:t>Haberleşme</a:t>
            </a:r>
            <a:br>
              <a:rPr lang="tr-TR" dirty="0" smtClean="0"/>
            </a:br>
            <a:r>
              <a:rPr lang="tr-TR" dirty="0" smtClean="0"/>
              <a:t>Baz İstasyonu Nedir</a:t>
            </a:r>
            <a:endParaRPr lang="tr-TR" dirty="0"/>
          </a:p>
        </p:txBody>
      </p:sp>
      <p:sp>
        <p:nvSpPr>
          <p:cNvPr id="3" name="İçerik Yer Tutucusu 2"/>
          <p:cNvSpPr>
            <a:spLocks noGrp="1"/>
          </p:cNvSpPr>
          <p:nvPr>
            <p:ph idx="1"/>
          </p:nvPr>
        </p:nvSpPr>
        <p:spPr/>
        <p:txBody>
          <a:bodyPr>
            <a:normAutofit/>
          </a:bodyPr>
          <a:lstStyle/>
          <a:p>
            <a:r>
              <a:rPr lang="tr-TR" sz="2800" dirty="0" smtClean="0"/>
              <a:t>Baz istasyonu, çift yönlü bir mobil ağ sisteminde yayın yapan birimdir.</a:t>
            </a:r>
          </a:p>
          <a:p>
            <a:r>
              <a:rPr lang="tr-TR" sz="2800" dirty="0" smtClean="0"/>
              <a:t>Radyo sistemindeki bir antenden farklı olarak baz istasyonu hem sinyal alır hem de sinyal gönderir. Yani iki antenden oluşur.</a:t>
            </a:r>
          </a:p>
          <a:p>
            <a:r>
              <a:rPr lang="tr-TR" sz="2800" dirty="0" smtClean="0"/>
              <a:t>Günümüz baz istasyonlarında, değişik güçlerde yayın yapma kabiliyetine sahip antenler kullanılır. </a:t>
            </a:r>
            <a:endParaRPr lang="tr-TR" sz="2800" dirty="0"/>
          </a:p>
        </p:txBody>
      </p:sp>
    </p:spTree>
    <p:extLst>
      <p:ext uri="{BB962C8B-B14F-4D97-AF65-F5344CB8AC3E}">
        <p14:creationId xmlns:p14="http://schemas.microsoft.com/office/powerpoint/2010/main" val="1297115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8229600" cy="1399032"/>
          </a:xfrm>
        </p:spPr>
        <p:txBody>
          <a:bodyPr/>
          <a:lstStyle/>
          <a:p>
            <a:r>
              <a:rPr lang="tr-TR" dirty="0"/>
              <a:t>Hücresel </a:t>
            </a:r>
            <a:r>
              <a:rPr lang="tr-TR" dirty="0" smtClean="0"/>
              <a:t>Haberleşme</a:t>
            </a:r>
            <a:br>
              <a:rPr lang="tr-TR" dirty="0" smtClean="0"/>
            </a:br>
            <a:r>
              <a:rPr lang="tr-TR" dirty="0" smtClean="0"/>
              <a:t>Baz İstasyonları</a:t>
            </a:r>
            <a:endParaRPr lang="tr-TR" dirty="0"/>
          </a:p>
        </p:txBody>
      </p:sp>
      <p:sp>
        <p:nvSpPr>
          <p:cNvPr id="3" name="İçerik Yer Tutucusu 2"/>
          <p:cNvSpPr>
            <a:spLocks noGrp="1"/>
          </p:cNvSpPr>
          <p:nvPr>
            <p:ph idx="1"/>
          </p:nvPr>
        </p:nvSpPr>
        <p:spPr>
          <a:xfrm>
            <a:off x="467544" y="2060848"/>
            <a:ext cx="8229600" cy="4572000"/>
          </a:xfrm>
        </p:spPr>
        <p:txBody>
          <a:bodyPr>
            <a:normAutofit/>
          </a:bodyPr>
          <a:lstStyle/>
          <a:p>
            <a:r>
              <a:rPr lang="tr-TR" sz="2200" dirty="0" smtClean="0"/>
              <a:t>Günümüzde baz istasyonlarını her yerde görebiliyoruz.</a:t>
            </a:r>
          </a:p>
          <a:p>
            <a:pPr marL="64008" indent="0">
              <a:buNone/>
            </a:pPr>
            <a:r>
              <a:rPr lang="tr-TR" sz="2200" dirty="0"/>
              <a:t> </a:t>
            </a:r>
            <a:r>
              <a:rPr lang="tr-TR" sz="2200" dirty="0" smtClean="0"/>
              <a:t> - Ev çatılarında, ağaçlarda ya da bunun için özel olarak inşa edilmiş kulelerde. </a:t>
            </a:r>
            <a:endParaRPr lang="tr-TR" sz="2200" dirty="0"/>
          </a:p>
        </p:txBody>
      </p:sp>
      <p:sp>
        <p:nvSpPr>
          <p:cNvPr id="6" name="Dikdörtgen 5"/>
          <p:cNvSpPr/>
          <p:nvPr/>
        </p:nvSpPr>
        <p:spPr>
          <a:xfrm>
            <a:off x="1259632" y="3789040"/>
            <a:ext cx="669674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00" y="3953796"/>
            <a:ext cx="6377607" cy="1974744"/>
          </a:xfrm>
          <a:prstGeom prst="rect">
            <a:avLst/>
          </a:prstGeom>
        </p:spPr>
      </p:pic>
    </p:spTree>
    <p:extLst>
      <p:ext uri="{BB962C8B-B14F-4D97-AF65-F5344CB8AC3E}">
        <p14:creationId xmlns:p14="http://schemas.microsoft.com/office/powerpoint/2010/main" val="298667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İstasyonları</a:t>
            </a:r>
          </a:p>
        </p:txBody>
      </p:sp>
      <p:sp>
        <p:nvSpPr>
          <p:cNvPr id="3" name="İçerik Yer Tutucusu 2"/>
          <p:cNvSpPr>
            <a:spLocks noGrp="1"/>
          </p:cNvSpPr>
          <p:nvPr>
            <p:ph idx="1"/>
          </p:nvPr>
        </p:nvSpPr>
        <p:spPr/>
        <p:txBody>
          <a:bodyPr>
            <a:normAutofit/>
          </a:bodyPr>
          <a:lstStyle/>
          <a:p>
            <a:r>
              <a:rPr lang="tr-TR" sz="2200" dirty="0" smtClean="0"/>
              <a:t>Nadir de olsa mobil baz istasyonları da görülebiliyor.</a:t>
            </a:r>
            <a:endParaRPr lang="tr-TR" sz="2200" dirty="0"/>
          </a:p>
        </p:txBody>
      </p:sp>
      <p:sp>
        <p:nvSpPr>
          <p:cNvPr id="4" name="Dikdörtgen 3"/>
          <p:cNvSpPr/>
          <p:nvPr/>
        </p:nvSpPr>
        <p:spPr>
          <a:xfrm>
            <a:off x="2555776" y="2708920"/>
            <a:ext cx="3600400" cy="3882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850157"/>
            <a:ext cx="3312368" cy="3600400"/>
          </a:xfrm>
          <a:prstGeom prst="rect">
            <a:avLst/>
          </a:prstGeom>
        </p:spPr>
      </p:pic>
    </p:spTree>
    <p:extLst>
      <p:ext uri="{BB962C8B-B14F-4D97-AF65-F5344CB8AC3E}">
        <p14:creationId xmlns:p14="http://schemas.microsoft.com/office/powerpoint/2010/main" val="300859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a:t>
            </a:r>
            <a:r>
              <a:rPr lang="tr-TR" dirty="0" smtClean="0"/>
              <a:t>İstasyonları</a:t>
            </a:r>
            <a:endParaRPr lang="tr-TR" dirty="0"/>
          </a:p>
        </p:txBody>
      </p:sp>
      <p:sp>
        <p:nvSpPr>
          <p:cNvPr id="3" name="İçerik Yer Tutucusu 2"/>
          <p:cNvSpPr>
            <a:spLocks noGrp="1"/>
          </p:cNvSpPr>
          <p:nvPr>
            <p:ph idx="1"/>
          </p:nvPr>
        </p:nvSpPr>
        <p:spPr/>
        <p:txBody>
          <a:bodyPr>
            <a:normAutofit/>
          </a:bodyPr>
          <a:lstStyle/>
          <a:p>
            <a:r>
              <a:rPr lang="tr-TR" sz="2200" dirty="0" smtClean="0"/>
              <a:t>İki yönlü mobil ağ sisteminde yayın yapan baz istasyonları,  hem sinyal alan hem sinyal veren iki antenden oluşan sistemdir. Her cep telefonu mutlaka bir verici ile iletişim halinde olmak zorundadır.</a:t>
            </a:r>
          </a:p>
          <a:p>
            <a:endParaRPr lang="tr-TR" sz="2200" dirty="0"/>
          </a:p>
          <a:p>
            <a:r>
              <a:rPr lang="tr-TR" sz="2200" dirty="0" smtClean="0"/>
              <a:t>Baz </a:t>
            </a:r>
            <a:r>
              <a:rPr lang="tr-TR" sz="2200" dirty="0"/>
              <a:t>istasyonu bir televizyon vericisi gibi görünse de aynı sistemle çalışmaz. Baz istasyonları bir hücre sistemi gibi, bal peteği </a:t>
            </a:r>
            <a:r>
              <a:rPr lang="tr-TR" sz="2200" dirty="0" smtClean="0"/>
              <a:t>şeklinde şehrin </a:t>
            </a:r>
            <a:r>
              <a:rPr lang="tr-TR" sz="2200" dirty="0"/>
              <a:t>her yerine dağılmış olmalıdır ve şehrin her yerinde bulunmuş olması gerekmektedir. </a:t>
            </a:r>
            <a:r>
              <a:rPr lang="tr-TR" sz="2200" dirty="0" smtClean="0"/>
              <a:t>3G ile </a:t>
            </a:r>
            <a:r>
              <a:rPr lang="tr-TR" sz="2200" dirty="0"/>
              <a:t>birlikte baz istasyonlarının </a:t>
            </a:r>
            <a:r>
              <a:rPr lang="tr-TR" sz="2200" dirty="0" smtClean="0"/>
              <a:t>sayısındaki </a:t>
            </a:r>
            <a:r>
              <a:rPr lang="tr-TR" sz="2200" dirty="0"/>
              <a:t>artış hızlanmıştır.</a:t>
            </a:r>
          </a:p>
          <a:p>
            <a:pPr marL="64008" indent="0">
              <a:buNone/>
            </a:pPr>
            <a:r>
              <a:rPr lang="tr-TR" sz="2200" dirty="0" smtClean="0"/>
              <a:t> </a:t>
            </a:r>
          </a:p>
          <a:p>
            <a:endParaRPr lang="tr-TR" sz="2400" dirty="0"/>
          </a:p>
        </p:txBody>
      </p:sp>
    </p:spTree>
    <p:extLst>
      <p:ext uri="{BB962C8B-B14F-4D97-AF65-F5344CB8AC3E}">
        <p14:creationId xmlns:p14="http://schemas.microsoft.com/office/powerpoint/2010/main" val="3036472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İstasyonları</a:t>
            </a:r>
          </a:p>
        </p:txBody>
      </p:sp>
      <p:sp>
        <p:nvSpPr>
          <p:cNvPr id="3" name="İçerik Yer Tutucusu 2"/>
          <p:cNvSpPr>
            <a:spLocks noGrp="1"/>
          </p:cNvSpPr>
          <p:nvPr>
            <p:ph idx="1"/>
          </p:nvPr>
        </p:nvSpPr>
        <p:spPr/>
        <p:txBody>
          <a:bodyPr>
            <a:normAutofit/>
          </a:bodyPr>
          <a:lstStyle/>
          <a:p>
            <a:pPr marL="64008" indent="0">
              <a:buNone/>
            </a:pPr>
            <a:endParaRPr lang="tr-TR" sz="2200" dirty="0" smtClean="0"/>
          </a:p>
          <a:p>
            <a:endParaRPr lang="tr-TR" sz="2200" dirty="0"/>
          </a:p>
        </p:txBody>
      </p:sp>
      <p:sp>
        <p:nvSpPr>
          <p:cNvPr id="4" name="Dikdörtgen 3"/>
          <p:cNvSpPr/>
          <p:nvPr/>
        </p:nvSpPr>
        <p:spPr>
          <a:xfrm>
            <a:off x="679394" y="1844824"/>
            <a:ext cx="7781038" cy="48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060848"/>
            <a:ext cx="7200800" cy="4392488"/>
          </a:xfrm>
          <a:prstGeom prst="rect">
            <a:avLst/>
          </a:prstGeom>
        </p:spPr>
      </p:pic>
    </p:spTree>
    <p:extLst>
      <p:ext uri="{BB962C8B-B14F-4D97-AF65-F5344CB8AC3E}">
        <p14:creationId xmlns:p14="http://schemas.microsoft.com/office/powerpoint/2010/main" val="3251227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a:t>
            </a:r>
            <a:r>
              <a:rPr lang="tr-TR" dirty="0" smtClean="0"/>
              <a:t>İstasyonları</a:t>
            </a:r>
            <a:endParaRPr lang="tr-TR" dirty="0"/>
          </a:p>
        </p:txBody>
      </p:sp>
      <p:sp>
        <p:nvSpPr>
          <p:cNvPr id="3" name="İçerik Yer Tutucusu 2"/>
          <p:cNvSpPr>
            <a:spLocks noGrp="1"/>
          </p:cNvSpPr>
          <p:nvPr>
            <p:ph idx="1"/>
          </p:nvPr>
        </p:nvSpPr>
        <p:spPr/>
        <p:txBody>
          <a:bodyPr>
            <a:normAutofit/>
          </a:bodyPr>
          <a:lstStyle/>
          <a:p>
            <a:r>
              <a:rPr lang="tr-TR" sz="2200" dirty="0" smtClean="0"/>
              <a:t>Baz istasyonları, genellikle beyaz renkli ve kutu şeklinde, 4 metre boyunda, iki çubuk antenle bir çanak antenden oluşan ve mikrodalga yayan cihazlardır. İstasyonlara kurulan anten görüntüsünde </a:t>
            </a:r>
            <a:r>
              <a:rPr lang="tr-TR" sz="2200" dirty="0" err="1" smtClean="0"/>
              <a:t>MiniLink</a:t>
            </a:r>
            <a:r>
              <a:rPr lang="tr-TR" sz="2200" dirty="0" smtClean="0"/>
              <a:t>(alıcı)’</a:t>
            </a:r>
            <a:r>
              <a:rPr lang="tr-TR" sz="2200" dirty="0" err="1" smtClean="0"/>
              <a:t>lar</a:t>
            </a:r>
            <a:r>
              <a:rPr lang="tr-TR" sz="2200" dirty="0" smtClean="0"/>
              <a:t> mevcuttur. Bu alıcılar olmazsa görüşme yapılamaz.</a:t>
            </a:r>
          </a:p>
          <a:p>
            <a:endParaRPr lang="tr-TR" sz="2200" dirty="0"/>
          </a:p>
          <a:p>
            <a:r>
              <a:rPr lang="tr-TR" sz="2200" dirty="0" smtClean="0"/>
              <a:t>Çubuk </a:t>
            </a:r>
            <a:r>
              <a:rPr lang="tr-TR" sz="2200" dirty="0"/>
              <a:t>antenler mikrodalgaları toplayıp çanak antenlere verir ve bu dalgalar çanak anten aracılığıyla 16 farklı frekanstan ve UHF (ultra-</a:t>
            </a:r>
            <a:r>
              <a:rPr lang="tr-TR" sz="2200" dirty="0" err="1"/>
              <a:t>high</a:t>
            </a:r>
            <a:r>
              <a:rPr lang="tr-TR" sz="2200" dirty="0"/>
              <a:t> </a:t>
            </a:r>
            <a:r>
              <a:rPr lang="tr-TR" sz="2200" dirty="0" err="1"/>
              <a:t>frequency</a:t>
            </a:r>
            <a:r>
              <a:rPr lang="tr-TR" sz="2200" dirty="0"/>
              <a:t>) üzerinden yayınlanır.</a:t>
            </a:r>
          </a:p>
        </p:txBody>
      </p:sp>
    </p:spTree>
    <p:extLst>
      <p:ext uri="{BB962C8B-B14F-4D97-AF65-F5344CB8AC3E}">
        <p14:creationId xmlns:p14="http://schemas.microsoft.com/office/powerpoint/2010/main" val="2049764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21196" y="-29925"/>
            <a:ext cx="8229600" cy="1399032"/>
          </a:xfrm>
        </p:spPr>
        <p:txBody>
          <a:bodyPr/>
          <a:lstStyle/>
          <a:p>
            <a:r>
              <a:rPr lang="tr-TR" dirty="0"/>
              <a:t>Hücresel Haberleşme</a:t>
            </a:r>
            <a:br>
              <a:rPr lang="tr-TR" dirty="0"/>
            </a:br>
            <a:r>
              <a:rPr lang="tr-TR" dirty="0"/>
              <a:t>Baz İstasyonları</a:t>
            </a:r>
          </a:p>
        </p:txBody>
      </p:sp>
      <p:sp>
        <p:nvSpPr>
          <p:cNvPr id="4" name="Dikdörtgen 3"/>
          <p:cNvSpPr/>
          <p:nvPr/>
        </p:nvSpPr>
        <p:spPr>
          <a:xfrm>
            <a:off x="1111932" y="1412776"/>
            <a:ext cx="6984776" cy="5256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046" y="1553455"/>
            <a:ext cx="6636548" cy="4975225"/>
          </a:xfrm>
        </p:spPr>
      </p:pic>
    </p:spTree>
    <p:extLst>
      <p:ext uri="{BB962C8B-B14F-4D97-AF65-F5344CB8AC3E}">
        <p14:creationId xmlns:p14="http://schemas.microsoft.com/office/powerpoint/2010/main" val="171532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a:t>
            </a:r>
            <a:r>
              <a:rPr lang="tr-TR" dirty="0" smtClean="0"/>
              <a:t>İstasyonları Çeşitleri</a:t>
            </a:r>
            <a:endParaRPr lang="tr-TR" dirty="0"/>
          </a:p>
        </p:txBody>
      </p:sp>
      <p:sp>
        <p:nvSpPr>
          <p:cNvPr id="3" name="İçerik Yer Tutucusu 2"/>
          <p:cNvSpPr>
            <a:spLocks noGrp="1"/>
          </p:cNvSpPr>
          <p:nvPr>
            <p:ph idx="1"/>
          </p:nvPr>
        </p:nvSpPr>
        <p:spPr>
          <a:xfrm>
            <a:off x="457200" y="1882808"/>
            <a:ext cx="8229600" cy="4858560"/>
          </a:xfrm>
        </p:spPr>
        <p:txBody>
          <a:bodyPr/>
          <a:lstStyle/>
          <a:p>
            <a:pPr marL="64008" indent="0">
              <a:buNone/>
            </a:pPr>
            <a:r>
              <a:rPr lang="tr-TR" sz="2200" dirty="0" smtClean="0"/>
              <a:t>   </a:t>
            </a:r>
            <a:r>
              <a:rPr lang="tr-TR" sz="2400" dirty="0" smtClean="0"/>
              <a:t>Baz istasyonları kapsam alanlarına ve kapasitelerine göre sınıflandırılırlar.</a:t>
            </a:r>
          </a:p>
          <a:p>
            <a:r>
              <a:rPr lang="tr-TR" sz="2400" dirty="0" smtClean="0"/>
              <a:t>Makro Baz İstasyonları (</a:t>
            </a:r>
            <a:r>
              <a:rPr lang="tr-TR" sz="2400" dirty="0" err="1" smtClean="0"/>
              <a:t>Makroseller</a:t>
            </a:r>
            <a:r>
              <a:rPr lang="tr-TR" sz="2400" dirty="0" smtClean="0"/>
              <a:t>)</a:t>
            </a:r>
          </a:p>
          <a:p>
            <a:r>
              <a:rPr lang="tr-TR" sz="2400" dirty="0" smtClean="0"/>
              <a:t>Mikro Baz İstasyonları (</a:t>
            </a:r>
            <a:r>
              <a:rPr lang="tr-TR" sz="2400" dirty="0" err="1" smtClean="0"/>
              <a:t>Mikroseller</a:t>
            </a:r>
            <a:r>
              <a:rPr lang="tr-TR" sz="2400" dirty="0" smtClean="0"/>
              <a:t>)</a:t>
            </a:r>
          </a:p>
          <a:p>
            <a:r>
              <a:rPr lang="tr-TR" sz="2400" dirty="0" smtClean="0"/>
              <a:t>Piko Baz İstasyonları (</a:t>
            </a:r>
            <a:r>
              <a:rPr lang="tr-TR" sz="2400" dirty="0" err="1" smtClean="0"/>
              <a:t>Pikoseller</a:t>
            </a:r>
            <a:r>
              <a:rPr lang="tr-TR" sz="2400" dirty="0" smtClean="0"/>
              <a:t>)</a:t>
            </a:r>
          </a:p>
          <a:p>
            <a:r>
              <a:rPr lang="tr-TR" sz="2400" dirty="0" err="1" smtClean="0"/>
              <a:t>Femto</a:t>
            </a:r>
            <a:r>
              <a:rPr lang="tr-TR" sz="2400" dirty="0" smtClean="0"/>
              <a:t>  Baz İstasyonları</a:t>
            </a:r>
          </a:p>
          <a:p>
            <a:pPr marL="64008" indent="0">
              <a:buNone/>
            </a:pPr>
            <a:endParaRPr lang="tr-TR" dirty="0"/>
          </a:p>
        </p:txBody>
      </p:sp>
    </p:spTree>
    <p:extLst>
      <p:ext uri="{BB962C8B-B14F-4D97-AF65-F5344CB8AC3E}">
        <p14:creationId xmlns:p14="http://schemas.microsoft.com/office/powerpoint/2010/main" val="1013304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İstasyonları Çeşitleri</a:t>
            </a:r>
          </a:p>
        </p:txBody>
      </p:sp>
      <p:sp>
        <p:nvSpPr>
          <p:cNvPr id="4" name="Dikdörtgen 3"/>
          <p:cNvSpPr/>
          <p:nvPr/>
        </p:nvSpPr>
        <p:spPr>
          <a:xfrm>
            <a:off x="1259632" y="2132856"/>
            <a:ext cx="6624736" cy="4032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2420888"/>
            <a:ext cx="6192688" cy="3456384"/>
          </a:xfrm>
        </p:spPr>
      </p:pic>
    </p:spTree>
    <p:extLst>
      <p:ext uri="{BB962C8B-B14F-4D97-AF65-F5344CB8AC3E}">
        <p14:creationId xmlns:p14="http://schemas.microsoft.com/office/powerpoint/2010/main" val="331311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Hücresel Haberleşme</a:t>
            </a:r>
            <a:endParaRPr lang="tr-TR" b="1" dirty="0"/>
          </a:p>
        </p:txBody>
      </p:sp>
      <p:sp>
        <p:nvSpPr>
          <p:cNvPr id="3" name="İçerik Yer Tutucusu 2"/>
          <p:cNvSpPr>
            <a:spLocks noGrp="1"/>
          </p:cNvSpPr>
          <p:nvPr>
            <p:ph idx="1"/>
          </p:nvPr>
        </p:nvSpPr>
        <p:spPr/>
        <p:txBody>
          <a:bodyPr/>
          <a:lstStyle/>
          <a:p>
            <a:pPr marL="64008" indent="0">
              <a:buNone/>
            </a:pPr>
            <a:r>
              <a:rPr lang="tr-TR" dirty="0" smtClean="0"/>
              <a:t>  </a:t>
            </a:r>
            <a:r>
              <a:rPr lang="tr-TR" sz="2400" dirty="0" smtClean="0"/>
              <a:t> Hücresel haberleşme teknolojisi AT &amp; T</a:t>
            </a:r>
          </a:p>
          <a:p>
            <a:pPr marL="64008" indent="0">
              <a:buNone/>
            </a:pPr>
            <a:r>
              <a:rPr lang="tr-TR" sz="2400" dirty="0" smtClean="0"/>
              <a:t>Laboratuvarlarında geliştirilmiştir.</a:t>
            </a:r>
          </a:p>
          <a:p>
            <a:pPr marL="64008" indent="0">
              <a:buNone/>
            </a:pPr>
            <a:r>
              <a:rPr lang="tr-TR" sz="2400" dirty="0"/>
              <a:t>  </a:t>
            </a:r>
            <a:r>
              <a:rPr lang="tr-TR" sz="2400" dirty="0" smtClean="0"/>
              <a:t> </a:t>
            </a:r>
          </a:p>
          <a:p>
            <a:pPr marL="64008" indent="0">
              <a:buNone/>
            </a:pPr>
            <a:r>
              <a:rPr lang="tr-TR" sz="2400" dirty="0"/>
              <a:t> </a:t>
            </a:r>
            <a:r>
              <a:rPr lang="tr-TR" sz="2400" dirty="0" smtClean="0"/>
              <a:t>   Hücresel </a:t>
            </a:r>
            <a:r>
              <a:rPr lang="tr-TR" sz="2400" dirty="0"/>
              <a:t>h</a:t>
            </a:r>
            <a:r>
              <a:rPr lang="tr-TR" sz="2400" dirty="0" smtClean="0"/>
              <a:t>aberleşme sistemleri altıgen yapılarda tasarlandı. Altıgen yapıların her birinin ortasında bir adet baz istasyonu bulunur. Bu baz istasyonları eşit aralıklarla dizilmiştir.</a:t>
            </a:r>
          </a:p>
          <a:p>
            <a:pPr marL="64008" indent="0">
              <a:buNone/>
            </a:pPr>
            <a:r>
              <a:rPr lang="tr-TR" dirty="0"/>
              <a:t> </a:t>
            </a:r>
            <a:r>
              <a:rPr lang="tr-TR" dirty="0" smtClean="0"/>
              <a:t>   </a:t>
            </a:r>
          </a:p>
        </p:txBody>
      </p:sp>
    </p:spTree>
    <p:extLst>
      <p:ext uri="{BB962C8B-B14F-4D97-AF65-F5344CB8AC3E}">
        <p14:creationId xmlns:p14="http://schemas.microsoft.com/office/powerpoint/2010/main" val="2162405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br>
              <a:rPr lang="tr-TR" dirty="0"/>
            </a:br>
            <a:r>
              <a:rPr lang="tr-TR" dirty="0"/>
              <a:t>Baz İstasyonları Çeşitleri</a:t>
            </a:r>
          </a:p>
        </p:txBody>
      </p:sp>
      <p:sp>
        <p:nvSpPr>
          <p:cNvPr id="3" name="İçerik Yer Tutucusu 2"/>
          <p:cNvSpPr>
            <a:spLocks noGrp="1"/>
          </p:cNvSpPr>
          <p:nvPr>
            <p:ph idx="1"/>
          </p:nvPr>
        </p:nvSpPr>
        <p:spPr/>
        <p:txBody>
          <a:bodyPr/>
          <a:lstStyle/>
          <a:p>
            <a:r>
              <a:rPr lang="tr-TR" sz="2200" dirty="0" smtClean="0"/>
              <a:t>Makro Baz İstasyonları : Şehir merkezinin dışında 1 km’den daha fazla yarıçaplı alanlara hizmet verir. Diğer baz istasyonu çeşitlerine göre daha güçlüdürler. Yüksek tepelere ya da kulelere inşa edilirler.</a:t>
            </a:r>
          </a:p>
          <a:p>
            <a:r>
              <a:rPr lang="tr-TR" sz="2200" dirty="0" smtClean="0"/>
              <a:t>Mikro Baz İstasyonları : Şehir içinde mahallelerde 1 km’den daha az yarıçaplı alanlara hizmet verirler. Güçleri </a:t>
            </a:r>
            <a:r>
              <a:rPr lang="tr-TR" sz="2200" dirty="0" err="1" smtClean="0"/>
              <a:t>makrosellerden</a:t>
            </a:r>
            <a:r>
              <a:rPr lang="tr-TR" sz="2200" dirty="0" smtClean="0"/>
              <a:t> daha azdır.</a:t>
            </a:r>
          </a:p>
          <a:p>
            <a:r>
              <a:rPr lang="tr-TR" sz="2200" dirty="0" smtClean="0"/>
              <a:t>Piko Baz İstasyonları : Kapalı alanlarda, kamusal alanlarda, alışveriş merkezlerinde, havaalanlarında 200 metre yarıçaplı veya daha az alanlara hizmet verirler.</a:t>
            </a:r>
          </a:p>
          <a:p>
            <a:r>
              <a:rPr lang="tr-TR" sz="2200" dirty="0" err="1" smtClean="0"/>
              <a:t>Femto</a:t>
            </a:r>
            <a:r>
              <a:rPr lang="tr-TR" sz="2200" dirty="0" smtClean="0"/>
              <a:t> Baz İstasyonları : Evlerde, ofislerde 10 metre yarıçaplı alanlara hizmet verirler.</a:t>
            </a:r>
          </a:p>
          <a:p>
            <a:endParaRPr lang="tr-TR" dirty="0"/>
          </a:p>
        </p:txBody>
      </p:sp>
    </p:spTree>
    <p:extLst>
      <p:ext uri="{BB962C8B-B14F-4D97-AF65-F5344CB8AC3E}">
        <p14:creationId xmlns:p14="http://schemas.microsoft.com/office/powerpoint/2010/main" val="2061814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1666526"/>
          </a:xfrm>
        </p:spPr>
        <p:txBody>
          <a:bodyPr>
            <a:normAutofit fontScale="90000"/>
          </a:bodyPr>
          <a:lstStyle/>
          <a:p>
            <a:pPr lvl="0"/>
            <a:r>
              <a:rPr lang="tr-TR" sz="4000" dirty="0"/>
              <a:t>Hücresel </a:t>
            </a:r>
            <a:r>
              <a:rPr lang="tr-TR" sz="4000" dirty="0" smtClean="0"/>
              <a:t>Haberleşme</a:t>
            </a:r>
            <a:r>
              <a:rPr lang="tr-TR" dirty="0" smtClean="0"/>
              <a:t/>
            </a:r>
            <a:br>
              <a:rPr lang="tr-TR" dirty="0" smtClean="0"/>
            </a:br>
            <a:r>
              <a:rPr lang="tr-TR" sz="3600" dirty="0" smtClean="0"/>
              <a:t>Nesillere Göre Hücresel Haberleşme</a:t>
            </a:r>
            <a:r>
              <a:rPr lang="tr-TR" sz="4400" dirty="0">
                <a:solidFill>
                  <a:srgbClr val="FFFFFF"/>
                </a:solidFill>
              </a:rPr>
              <a:t/>
            </a:r>
            <a:br>
              <a:rPr lang="tr-TR" sz="4400" dirty="0">
                <a:solidFill>
                  <a:srgbClr val="FFFFFF"/>
                </a:solidFill>
              </a:rPr>
            </a:br>
            <a:endParaRPr lang="tr-TR" dirty="0"/>
          </a:p>
        </p:txBody>
      </p:sp>
      <p:sp>
        <p:nvSpPr>
          <p:cNvPr id="3" name="İçerik Yer Tutucusu 2"/>
          <p:cNvSpPr>
            <a:spLocks noGrp="1"/>
          </p:cNvSpPr>
          <p:nvPr>
            <p:ph idx="1"/>
          </p:nvPr>
        </p:nvSpPr>
        <p:spPr/>
        <p:txBody>
          <a:bodyPr>
            <a:normAutofit/>
          </a:bodyPr>
          <a:lstStyle/>
          <a:p>
            <a:r>
              <a:rPr lang="tr-TR" sz="2200" dirty="0"/>
              <a:t>Birinci Nesil Sistemler (1G): Telsiz telefon sistemlerinin yerini alan ilk sistemdir. 1980'li yıllarda ortaya çıkmıştır ve hücresel ağ sistemini kullanır</a:t>
            </a:r>
            <a:r>
              <a:rPr lang="tr-TR" sz="2200" dirty="0" smtClean="0"/>
              <a:t>.</a:t>
            </a:r>
          </a:p>
          <a:p>
            <a:pPr marL="64008" indent="0">
              <a:buNone/>
            </a:pPr>
            <a:endParaRPr lang="tr-TR" sz="2200" dirty="0" smtClean="0"/>
          </a:p>
          <a:p>
            <a:pPr lvl="0"/>
            <a:r>
              <a:rPr lang="tr-TR" sz="2200" dirty="0"/>
              <a:t>İkinci Nesil Sistemler (2G): 2G’de analog yerine sayısal yayın olduğu için güvenliklidir. Bu şekilde daha yüksek ses kalitesi ve daha yüksek kapasite ile haberleşme sağlanmıştır. </a:t>
            </a:r>
            <a:endParaRPr lang="tr-TR" sz="2200" dirty="0" smtClean="0"/>
          </a:p>
          <a:p>
            <a:endParaRPr lang="tr-TR" sz="2400" dirty="0" smtClean="0"/>
          </a:p>
          <a:p>
            <a:r>
              <a:rPr lang="tr-TR" sz="2400" dirty="0" smtClean="0"/>
              <a:t>Üçüncü </a:t>
            </a:r>
            <a:r>
              <a:rPr lang="tr-TR" sz="2400" dirty="0"/>
              <a:t>Nesil Sistemler (3G): 3G ağları 2G sistemlerden daha yüksek güvenliğe sahiptir ve farklı türden veri gönderimleri yapılabilir.</a:t>
            </a:r>
            <a:endParaRPr lang="tr-TR" sz="2400" dirty="0">
              <a:solidFill>
                <a:srgbClr val="FFFFFF"/>
              </a:solidFill>
            </a:endParaRPr>
          </a:p>
          <a:p>
            <a:pPr lvl="0"/>
            <a:endParaRPr lang="tr-TR" sz="2200" dirty="0">
              <a:solidFill>
                <a:srgbClr val="FFFFFF"/>
              </a:solidFill>
            </a:endParaRPr>
          </a:p>
          <a:p>
            <a:endParaRPr lang="tr-TR" dirty="0"/>
          </a:p>
        </p:txBody>
      </p:sp>
    </p:spTree>
    <p:extLst>
      <p:ext uri="{BB962C8B-B14F-4D97-AF65-F5344CB8AC3E}">
        <p14:creationId xmlns:p14="http://schemas.microsoft.com/office/powerpoint/2010/main" val="1152296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000" dirty="0"/>
              <a:t>Hücresel Haberleşme</a:t>
            </a:r>
            <a:br>
              <a:rPr lang="tr-TR" sz="4000" dirty="0"/>
            </a:br>
            <a:r>
              <a:rPr lang="tr-TR" sz="3600" dirty="0"/>
              <a:t>Nesillere Göre Hücresel Haberleşme</a:t>
            </a:r>
          </a:p>
        </p:txBody>
      </p:sp>
      <p:sp>
        <p:nvSpPr>
          <p:cNvPr id="3" name="İçerik Yer Tutucusu 2"/>
          <p:cNvSpPr>
            <a:spLocks noGrp="1"/>
          </p:cNvSpPr>
          <p:nvPr>
            <p:ph idx="1"/>
          </p:nvPr>
        </p:nvSpPr>
        <p:spPr/>
        <p:txBody>
          <a:bodyPr>
            <a:normAutofit/>
          </a:bodyPr>
          <a:lstStyle/>
          <a:p>
            <a:pPr lvl="0"/>
            <a:r>
              <a:rPr lang="tr-TR" sz="2600" dirty="0"/>
              <a:t>Dördüncü Nesil Sistemler (4G): 3G'ye kıyasla kapasitesi daha yüksektir ve daha hızlıdır.</a:t>
            </a:r>
          </a:p>
          <a:p>
            <a:endParaRPr lang="tr-TR" sz="2600" dirty="0" smtClean="0"/>
          </a:p>
          <a:p>
            <a:r>
              <a:rPr lang="tr-TR" sz="2600" dirty="0" smtClean="0"/>
              <a:t>Beşinci </a:t>
            </a:r>
            <a:r>
              <a:rPr lang="tr-TR" sz="2600" dirty="0"/>
              <a:t>Nesil Sistemler (5G) : Hız bakımından çok büyük bir artıya sahiptir. 5G ayrıca oyun, video konferans ve otonom otomobiller gibi sistemlerin performansını artırabilecek daha düşük gecikme süresi vaat eder. Bunun yanı sıra 5G ağları yazılım odaklıdır ve bulut teknolojilerini kullanır.</a:t>
            </a:r>
          </a:p>
        </p:txBody>
      </p:sp>
    </p:spTree>
    <p:extLst>
      <p:ext uri="{BB962C8B-B14F-4D97-AF65-F5344CB8AC3E}">
        <p14:creationId xmlns:p14="http://schemas.microsoft.com/office/powerpoint/2010/main" val="383698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251520" y="980728"/>
            <a:ext cx="8640960"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19" y="1196752"/>
            <a:ext cx="8242162" cy="4608512"/>
          </a:xfrm>
          <a:prstGeom prst="rect">
            <a:avLst/>
          </a:prstGeom>
        </p:spPr>
      </p:pic>
    </p:spTree>
    <p:extLst>
      <p:ext uri="{BB962C8B-B14F-4D97-AF65-F5344CB8AC3E}">
        <p14:creationId xmlns:p14="http://schemas.microsoft.com/office/powerpoint/2010/main" val="3239427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a:t>
            </a:r>
            <a:r>
              <a:rPr lang="tr-TR" sz="4400" dirty="0" smtClean="0"/>
              <a:t>Haberleşme</a:t>
            </a:r>
            <a:br>
              <a:rPr lang="tr-TR" sz="4400" dirty="0" smtClean="0"/>
            </a:br>
            <a:r>
              <a:rPr lang="tr-TR" sz="4400" dirty="0" smtClean="0"/>
              <a:t>GSM</a:t>
            </a:r>
            <a:endParaRPr lang="tr-TR" dirty="0"/>
          </a:p>
        </p:txBody>
      </p:sp>
      <p:sp>
        <p:nvSpPr>
          <p:cNvPr id="3" name="İçerik Yer Tutucusu 2"/>
          <p:cNvSpPr>
            <a:spLocks noGrp="1"/>
          </p:cNvSpPr>
          <p:nvPr>
            <p:ph idx="1"/>
          </p:nvPr>
        </p:nvSpPr>
        <p:spPr/>
        <p:txBody>
          <a:bodyPr>
            <a:normAutofit/>
          </a:bodyPr>
          <a:lstStyle/>
          <a:p>
            <a:pPr lvl="0"/>
            <a:r>
              <a:rPr lang="tr-TR" sz="2600" dirty="0"/>
              <a:t>Mobil İletişim için Küresel bir Sistem </a:t>
            </a:r>
          </a:p>
          <a:p>
            <a:endParaRPr lang="tr-TR" sz="2600" dirty="0" smtClean="0"/>
          </a:p>
          <a:p>
            <a:r>
              <a:rPr lang="tr-TR" sz="2600" dirty="0" smtClean="0"/>
              <a:t>Dünya </a:t>
            </a:r>
            <a:r>
              <a:rPr lang="tr-TR" sz="2600" dirty="0"/>
              <a:t>çapındaki cep telefonlarının %90'ında uygulanmaktadır</a:t>
            </a:r>
            <a:r>
              <a:rPr lang="tr-TR" sz="2600" dirty="0" smtClean="0"/>
              <a:t>.</a:t>
            </a:r>
          </a:p>
          <a:p>
            <a:endParaRPr lang="tr-TR" sz="2600" dirty="0" smtClean="0"/>
          </a:p>
          <a:p>
            <a:r>
              <a:rPr lang="tr-TR" sz="2600" dirty="0" smtClean="0"/>
              <a:t>1990 </a:t>
            </a:r>
            <a:r>
              <a:rPr lang="tr-TR" sz="2600" dirty="0"/>
              <a:t>1G'de kullanılan Frekans Bölmeli Çoklu Erişim (FDMA) yerine Zaman Bölmeli Çoklu Erişim (TDMA) kullanan </a:t>
            </a:r>
            <a:r>
              <a:rPr lang="tr-TR" sz="2600" dirty="0" smtClean="0"/>
              <a:t>teknoloji</a:t>
            </a:r>
          </a:p>
          <a:p>
            <a:pPr marL="64008" indent="0">
              <a:buNone/>
            </a:pPr>
            <a:endParaRPr lang="tr-TR" sz="2200" dirty="0"/>
          </a:p>
        </p:txBody>
      </p:sp>
    </p:spTree>
    <p:extLst>
      <p:ext uri="{BB962C8B-B14F-4D97-AF65-F5344CB8AC3E}">
        <p14:creationId xmlns:p14="http://schemas.microsoft.com/office/powerpoint/2010/main" val="430280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000" dirty="0"/>
              <a:t>Hücresel Haberleşme</a:t>
            </a:r>
            <a:br>
              <a:rPr lang="tr-TR" sz="4000" dirty="0"/>
            </a:br>
            <a:r>
              <a:rPr lang="tr-TR" sz="4000" dirty="0"/>
              <a:t>GSM</a:t>
            </a:r>
            <a:endParaRPr lang="tr-TR" dirty="0"/>
          </a:p>
        </p:txBody>
      </p:sp>
      <p:sp>
        <p:nvSpPr>
          <p:cNvPr id="3" name="İçerik Yer Tutucusu 2"/>
          <p:cNvSpPr>
            <a:spLocks noGrp="1"/>
          </p:cNvSpPr>
          <p:nvPr>
            <p:ph idx="1"/>
          </p:nvPr>
        </p:nvSpPr>
        <p:spPr>
          <a:xfrm>
            <a:off x="457200" y="1700808"/>
            <a:ext cx="8229600" cy="5040560"/>
          </a:xfrm>
        </p:spPr>
        <p:txBody>
          <a:bodyPr/>
          <a:lstStyle/>
          <a:p>
            <a:r>
              <a:rPr lang="tr-TR" sz="2200" dirty="0"/>
              <a:t>850/900/1800/1900 MHz (dört bantlı)</a:t>
            </a:r>
          </a:p>
          <a:p>
            <a:pPr lvl="0"/>
            <a:endParaRPr lang="tr-TR" sz="2200" dirty="0" smtClean="0"/>
          </a:p>
          <a:p>
            <a:pPr lvl="0"/>
            <a:r>
              <a:rPr lang="tr-TR" sz="2200" dirty="0" smtClean="0"/>
              <a:t>Abone </a:t>
            </a:r>
            <a:r>
              <a:rPr lang="tr-TR" sz="2200" dirty="0"/>
              <a:t>Kimlik Modülü (SIM) kartı kullanıcı verilerini içeriyordu  .  Kullanıcı, SIM kartıyla herhangi bir telefonu kullanabiliyordu.</a:t>
            </a:r>
          </a:p>
          <a:p>
            <a:endParaRPr lang="tr-TR" dirty="0"/>
          </a:p>
        </p:txBody>
      </p:sp>
      <p:sp>
        <p:nvSpPr>
          <p:cNvPr id="4" name="Dikdörtgen 3"/>
          <p:cNvSpPr/>
          <p:nvPr/>
        </p:nvSpPr>
        <p:spPr>
          <a:xfrm>
            <a:off x="827584" y="3573016"/>
            <a:ext cx="748883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73412"/>
            <a:ext cx="7200799" cy="2967559"/>
          </a:xfrm>
          <a:prstGeom prst="rect">
            <a:avLst/>
          </a:prstGeom>
        </p:spPr>
      </p:pic>
    </p:spTree>
    <p:extLst>
      <p:ext uri="{BB962C8B-B14F-4D97-AF65-F5344CB8AC3E}">
        <p14:creationId xmlns:p14="http://schemas.microsoft.com/office/powerpoint/2010/main" val="530322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8229600" cy="1399032"/>
          </a:xfrm>
        </p:spPr>
        <p:txBody>
          <a:bodyPr/>
          <a:lstStyle/>
          <a:p>
            <a:r>
              <a:rPr lang="tr-TR" sz="4000" dirty="0"/>
              <a:t>Hücresel Haberleşme</a:t>
            </a:r>
            <a:br>
              <a:rPr lang="tr-TR" sz="4000" dirty="0"/>
            </a:br>
            <a:r>
              <a:rPr lang="tr-TR" sz="4000" dirty="0"/>
              <a:t>Hücresel Mimari</a:t>
            </a:r>
            <a:endParaRPr lang="tr-TR" dirty="0"/>
          </a:p>
        </p:txBody>
      </p:sp>
      <p:sp>
        <p:nvSpPr>
          <p:cNvPr id="4" name="Dikdörtgen 3"/>
          <p:cNvSpPr/>
          <p:nvPr/>
        </p:nvSpPr>
        <p:spPr>
          <a:xfrm>
            <a:off x="395536" y="1556792"/>
            <a:ext cx="8352927"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39" y="1700808"/>
            <a:ext cx="8118117" cy="4176463"/>
          </a:xfrm>
          <a:prstGeom prst="rect">
            <a:avLst/>
          </a:prstGeom>
        </p:spPr>
      </p:pic>
    </p:spTree>
    <p:extLst>
      <p:ext uri="{BB962C8B-B14F-4D97-AF65-F5344CB8AC3E}">
        <p14:creationId xmlns:p14="http://schemas.microsoft.com/office/powerpoint/2010/main" val="3435777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a:t>
            </a:r>
            <a:r>
              <a:rPr lang="tr-TR" sz="4400" dirty="0" smtClean="0"/>
              <a:t>Haberleşme</a:t>
            </a:r>
            <a:br>
              <a:rPr lang="tr-TR" sz="4400" dirty="0" smtClean="0"/>
            </a:br>
            <a:r>
              <a:rPr lang="tr-TR" sz="4400" dirty="0" smtClean="0"/>
              <a:t>Hücresel Mimari</a:t>
            </a:r>
            <a:endParaRPr lang="tr-TR" dirty="0"/>
          </a:p>
        </p:txBody>
      </p:sp>
      <p:sp>
        <p:nvSpPr>
          <p:cNvPr id="3" name="İçerik Yer Tutucusu 2"/>
          <p:cNvSpPr>
            <a:spLocks noGrp="1"/>
          </p:cNvSpPr>
          <p:nvPr>
            <p:ph idx="1"/>
          </p:nvPr>
        </p:nvSpPr>
        <p:spPr>
          <a:xfrm>
            <a:off x="0" y="1628800"/>
            <a:ext cx="7452320" cy="4968552"/>
          </a:xfrm>
        </p:spPr>
        <p:txBody>
          <a:bodyPr>
            <a:normAutofit/>
          </a:bodyPr>
          <a:lstStyle/>
          <a:p>
            <a:r>
              <a:rPr lang="tr-TR" sz="2000" dirty="0"/>
              <a:t>Hücre başına Bir Baz alıcı-verici istasyonu (BTS).</a:t>
            </a:r>
          </a:p>
          <a:p>
            <a:pPr marL="342900" indent="-342900">
              <a:spcBef>
                <a:spcPts val="700"/>
              </a:spcBef>
            </a:pPr>
            <a:r>
              <a:rPr lang="tr-TR" sz="2000" dirty="0"/>
              <a:t>Bir Baz İstasyonu Denetleyicisi (BSC), birden </a:t>
            </a:r>
            <a:r>
              <a:rPr lang="tr-TR" sz="2000" dirty="0" smtClean="0"/>
              <a:t>fazla BTS‘ </a:t>
            </a:r>
            <a:r>
              <a:rPr lang="tr-TR" sz="2000" dirty="0" err="1" smtClean="0"/>
              <a:t>yi</a:t>
            </a:r>
            <a:r>
              <a:rPr lang="tr-TR" sz="2000" dirty="0" smtClean="0"/>
              <a:t> </a:t>
            </a:r>
            <a:r>
              <a:rPr lang="tr-TR" sz="2000" dirty="0"/>
              <a:t>kontrol edebilir</a:t>
            </a:r>
            <a:r>
              <a:rPr lang="tr-TR" sz="2000" dirty="0" smtClean="0"/>
              <a:t>.</a:t>
            </a:r>
          </a:p>
          <a:p>
            <a:pPr marL="342900" indent="-342900">
              <a:spcBef>
                <a:spcPts val="700"/>
              </a:spcBef>
            </a:pPr>
            <a:r>
              <a:rPr lang="tr-TR" sz="2000" dirty="0" smtClean="0"/>
              <a:t>Radyo </a:t>
            </a:r>
            <a:r>
              <a:rPr lang="tr-TR" sz="2000" dirty="0"/>
              <a:t>kanallarını BTSS arasında tahsis eder</a:t>
            </a:r>
            <a:r>
              <a:rPr lang="tr-TR" sz="2000" dirty="0" smtClean="0"/>
              <a:t>.</a:t>
            </a:r>
          </a:p>
          <a:p>
            <a:pPr marL="342900" indent="-342900">
              <a:spcBef>
                <a:spcPts val="700"/>
              </a:spcBef>
            </a:pPr>
            <a:r>
              <a:rPr lang="tr-TR" sz="2000" dirty="0"/>
              <a:t>BTSS arasındaki arama aktarmalarını yönetir.</a:t>
            </a:r>
          </a:p>
          <a:p>
            <a:pPr marL="342900" indent="-342900">
              <a:spcBef>
                <a:spcPts val="700"/>
              </a:spcBef>
            </a:pPr>
            <a:r>
              <a:rPr lang="tr-TR" sz="2000" dirty="0"/>
              <a:t>Ahize güç seviyelerini kontrol eder   </a:t>
            </a:r>
            <a:endParaRPr lang="tr-TR" sz="2000" dirty="0" smtClean="0"/>
          </a:p>
          <a:p>
            <a:pPr marL="342900" lvl="0" indent="-342900">
              <a:spcBef>
                <a:spcPts val="700"/>
              </a:spcBef>
            </a:pPr>
            <a:r>
              <a:rPr lang="tr-TR" sz="2200" dirty="0"/>
              <a:t>Ahize güç seviyelerini kontrol </a:t>
            </a:r>
            <a:r>
              <a:rPr lang="tr-TR" sz="2200" dirty="0" smtClean="0"/>
              <a:t>eder. Mobil</a:t>
            </a:r>
            <a:r>
              <a:rPr lang="tr-TR" sz="2200" dirty="0"/>
              <a:t> Anahtarlama Merkezi (MSC), </a:t>
            </a:r>
            <a:r>
              <a:rPr lang="tr-TR" sz="2200" dirty="0" smtClean="0"/>
              <a:t> </a:t>
            </a:r>
            <a:br>
              <a:rPr lang="tr-TR" sz="2200" dirty="0" smtClean="0"/>
            </a:br>
            <a:r>
              <a:rPr lang="tr-TR" sz="2200" dirty="0" smtClean="0"/>
              <a:t>PSTN‘ ye</a:t>
            </a:r>
            <a:r>
              <a:rPr lang="tr-TR" sz="2200" dirty="0"/>
              <a:t> </a:t>
            </a:r>
            <a:r>
              <a:rPr lang="tr-TR" sz="2200" dirty="0" smtClean="0"/>
              <a:t>bağlanır ve </a:t>
            </a:r>
            <a:r>
              <a:rPr lang="tr-TR" sz="2200" dirty="0"/>
              <a:t>aramaları </a:t>
            </a:r>
            <a:r>
              <a:rPr lang="tr-TR" sz="2200" dirty="0" smtClean="0"/>
              <a:t/>
            </a:r>
            <a:br>
              <a:rPr lang="tr-TR" sz="2200" dirty="0" smtClean="0"/>
            </a:br>
            <a:r>
              <a:rPr lang="tr-TR" sz="2200" dirty="0" smtClean="0"/>
              <a:t>BSCS </a:t>
            </a:r>
            <a:r>
              <a:rPr lang="tr-TR" sz="2200" dirty="0"/>
              <a:t>arasında </a:t>
            </a:r>
            <a:r>
              <a:rPr lang="tr-TR" sz="2200" dirty="0" smtClean="0"/>
              <a:t>değiştirir</a:t>
            </a:r>
            <a:r>
              <a:rPr lang="tr-TR" sz="2200" dirty="0"/>
              <a:t>.</a:t>
            </a:r>
            <a:r>
              <a:rPr lang="tr-TR" sz="2200" b="1" dirty="0"/>
              <a:t> </a:t>
            </a:r>
            <a:r>
              <a:rPr lang="tr-TR" sz="2200" dirty="0"/>
              <a:t> </a:t>
            </a:r>
            <a:r>
              <a:rPr lang="tr-TR" sz="2200" dirty="0" smtClean="0"/>
              <a:t/>
            </a:r>
            <a:br>
              <a:rPr lang="tr-TR" sz="2200" dirty="0" smtClean="0"/>
            </a:br>
            <a:r>
              <a:rPr lang="tr-TR" sz="2200" dirty="0" smtClean="0"/>
              <a:t>Mobil </a:t>
            </a:r>
            <a:r>
              <a:rPr lang="tr-TR" sz="2200" dirty="0"/>
              <a:t>kayıt konumu, </a:t>
            </a:r>
            <a:r>
              <a:rPr lang="tr-TR" sz="2200" dirty="0" smtClean="0"/>
              <a:t>kimlik </a:t>
            </a:r>
            <a:r>
              <a:rPr lang="tr-TR" sz="2200" dirty="0"/>
              <a:t>doğrulama </a:t>
            </a:r>
            <a:r>
              <a:rPr lang="tr-TR" sz="2200" dirty="0" smtClean="0"/>
              <a:t/>
            </a:r>
            <a:br>
              <a:rPr lang="tr-TR" sz="2200" dirty="0" smtClean="0"/>
            </a:br>
            <a:r>
              <a:rPr lang="tr-TR" sz="2200" dirty="0" err="1" smtClean="0"/>
              <a:t>sağlar.Ekipman</a:t>
            </a:r>
            <a:r>
              <a:rPr lang="tr-TR" sz="2200" dirty="0" smtClean="0"/>
              <a:t> </a:t>
            </a:r>
            <a:r>
              <a:rPr lang="tr-TR" sz="2200" dirty="0"/>
              <a:t>Kimlik Kaydı içerir.</a:t>
            </a:r>
          </a:p>
          <a:p>
            <a:pPr marL="342900" indent="-342900">
              <a:spcBef>
                <a:spcPts val="700"/>
              </a:spcBef>
            </a:pPr>
            <a:endParaRPr lang="tr-TR" sz="3200" dirty="0" smtClean="0"/>
          </a:p>
          <a:p>
            <a:pPr marL="342900" lvl="0" indent="-342900">
              <a:spcBef>
                <a:spcPts val="700"/>
              </a:spcBef>
              <a:buFont typeface="Wingdings" pitchFamily="18"/>
              <a:buChar char="Ø"/>
            </a:pPr>
            <a:endParaRPr lang="tr-TR" dirty="0"/>
          </a:p>
        </p:txBody>
      </p:sp>
      <p:sp>
        <p:nvSpPr>
          <p:cNvPr id="5" name="Dikdörtgen 4"/>
          <p:cNvSpPr/>
          <p:nvPr/>
        </p:nvSpPr>
        <p:spPr>
          <a:xfrm>
            <a:off x="6012160" y="2836368"/>
            <a:ext cx="288032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739" y="2946205"/>
            <a:ext cx="2591162" cy="3524742"/>
          </a:xfrm>
          <a:prstGeom prst="rect">
            <a:avLst/>
          </a:prstGeom>
        </p:spPr>
      </p:pic>
    </p:spTree>
    <p:extLst>
      <p:ext uri="{BB962C8B-B14F-4D97-AF65-F5344CB8AC3E}">
        <p14:creationId xmlns:p14="http://schemas.microsoft.com/office/powerpoint/2010/main" val="1764541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000" dirty="0"/>
              <a:t>Hücresel Haberleşme</a:t>
            </a:r>
            <a:br>
              <a:rPr lang="tr-TR" sz="4000" dirty="0"/>
            </a:br>
            <a:r>
              <a:rPr lang="tr-TR" sz="4000" dirty="0"/>
              <a:t>Hücresel Mimari</a:t>
            </a:r>
            <a:endParaRPr lang="tr-TR" dirty="0"/>
          </a:p>
        </p:txBody>
      </p:sp>
      <p:sp>
        <p:nvSpPr>
          <p:cNvPr id="3" name="İçerik Yer Tutucusu 2"/>
          <p:cNvSpPr>
            <a:spLocks noGrp="1"/>
          </p:cNvSpPr>
          <p:nvPr>
            <p:ph idx="1"/>
          </p:nvPr>
        </p:nvSpPr>
        <p:spPr/>
        <p:txBody>
          <a:bodyPr/>
          <a:lstStyle/>
          <a:p>
            <a:pPr lvl="0"/>
            <a:r>
              <a:rPr lang="tr-TR" sz="2000" dirty="0"/>
              <a:t>Ahize güç seviyelerini kontrol eder. Mobil Anahtarlama Merkezi (MSC</a:t>
            </a:r>
            <a:r>
              <a:rPr lang="tr-TR" sz="2000" dirty="0" smtClean="0"/>
              <a:t>), PSTN</a:t>
            </a:r>
            <a:r>
              <a:rPr lang="tr-TR" sz="2000" dirty="0"/>
              <a:t>‘ ye bağlanır ve aramaları </a:t>
            </a:r>
            <a:r>
              <a:rPr lang="tr-TR" sz="2000" dirty="0" smtClean="0"/>
              <a:t>BSCS </a:t>
            </a:r>
            <a:r>
              <a:rPr lang="tr-TR" sz="2000" dirty="0"/>
              <a:t>arasında </a:t>
            </a:r>
            <a:r>
              <a:rPr lang="tr-TR" sz="2000" dirty="0" smtClean="0"/>
              <a:t>değiştirir.</a:t>
            </a:r>
            <a:r>
              <a:rPr lang="tr-TR" sz="2000" b="1" dirty="0" smtClean="0"/>
              <a:t> </a:t>
            </a:r>
            <a:r>
              <a:rPr lang="tr-TR" sz="2000" dirty="0" smtClean="0"/>
              <a:t>Mobil </a:t>
            </a:r>
            <a:r>
              <a:rPr lang="tr-TR" sz="2000" dirty="0"/>
              <a:t>kayıt konumu, kimlik doğrulama </a:t>
            </a:r>
            <a:br>
              <a:rPr lang="tr-TR" sz="2000" dirty="0"/>
            </a:br>
            <a:r>
              <a:rPr lang="tr-TR" sz="2000" dirty="0"/>
              <a:t>sağlar</a:t>
            </a:r>
            <a:r>
              <a:rPr lang="tr-TR" sz="2000" dirty="0" smtClean="0"/>
              <a:t>. Ekipman </a:t>
            </a:r>
            <a:r>
              <a:rPr lang="tr-TR" sz="2000" dirty="0"/>
              <a:t>Kimlik Kaydı içerir.</a:t>
            </a:r>
          </a:p>
          <a:p>
            <a:endParaRPr lang="tr-TR" dirty="0"/>
          </a:p>
        </p:txBody>
      </p:sp>
      <p:sp>
        <p:nvSpPr>
          <p:cNvPr id="4" name="Dikdörtgen 3"/>
          <p:cNvSpPr/>
          <p:nvPr/>
        </p:nvSpPr>
        <p:spPr>
          <a:xfrm>
            <a:off x="683568" y="3645024"/>
            <a:ext cx="7776863"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63" y="3747719"/>
            <a:ext cx="7560840" cy="2026858"/>
          </a:xfrm>
          <a:prstGeom prst="rect">
            <a:avLst/>
          </a:prstGeom>
        </p:spPr>
      </p:pic>
    </p:spTree>
    <p:extLst>
      <p:ext uri="{BB962C8B-B14F-4D97-AF65-F5344CB8AC3E}">
        <p14:creationId xmlns:p14="http://schemas.microsoft.com/office/powerpoint/2010/main" val="3945570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000" dirty="0"/>
              <a:t>Hücresel Haberleşme</a:t>
            </a:r>
            <a:br>
              <a:rPr lang="tr-TR" sz="4000" dirty="0"/>
            </a:br>
            <a:r>
              <a:rPr lang="tr-TR" sz="4000" dirty="0"/>
              <a:t>Hücresel Mimari</a:t>
            </a:r>
            <a:endParaRPr lang="tr-TR" dirty="0"/>
          </a:p>
        </p:txBody>
      </p:sp>
      <p:sp>
        <p:nvSpPr>
          <p:cNvPr id="3" name="İçerik Yer Tutucusu 2"/>
          <p:cNvSpPr>
            <a:spLocks noGrp="1"/>
          </p:cNvSpPr>
          <p:nvPr>
            <p:ph idx="1"/>
          </p:nvPr>
        </p:nvSpPr>
        <p:spPr>
          <a:xfrm>
            <a:off x="467544" y="1556792"/>
            <a:ext cx="8496944" cy="5301208"/>
          </a:xfrm>
        </p:spPr>
        <p:txBody>
          <a:bodyPr>
            <a:normAutofit/>
          </a:bodyPr>
          <a:lstStyle/>
          <a:p>
            <a:r>
              <a:rPr lang="tr-TR" sz="2200" dirty="0" smtClean="0"/>
              <a:t>Ev Konumu Kaydı (HLR) ve Ziyaretçi Konum Kaydı (VLR) arama yönlendirme ve dolaşım sağlar.</a:t>
            </a:r>
          </a:p>
          <a:p>
            <a:r>
              <a:rPr lang="tr-TR" sz="2200" dirty="0" smtClean="0"/>
              <a:t>VLR+HLR+MSC işlevleri genellikle tek bir ekipmanda bulunur o Ekipman Kimlik Kaydı (EIR) tüm geçerli cep telefonlarının bir listesini içerir.</a:t>
            </a:r>
          </a:p>
          <a:p>
            <a:pPr lvl="0">
              <a:spcBef>
                <a:spcPts val="700"/>
              </a:spcBef>
            </a:pPr>
            <a:r>
              <a:rPr lang="tr-TR" sz="2200" dirty="0"/>
              <a:t>Kimlik Doğrulama Merkezi (</a:t>
            </a:r>
            <a:r>
              <a:rPr lang="tr-TR" sz="2200" dirty="0" err="1"/>
              <a:t>AuC</a:t>
            </a:r>
            <a:r>
              <a:rPr lang="tr-TR" sz="2200" dirty="0"/>
              <a:t>), </a:t>
            </a:r>
            <a:r>
              <a:rPr lang="tr-TR" sz="2200" dirty="0" smtClean="0"/>
              <a:t>tüm SIM </a:t>
            </a:r>
            <a:r>
              <a:rPr lang="tr-TR" sz="2200" dirty="0"/>
              <a:t>kartların gizli anahtarlarını saklar</a:t>
            </a:r>
            <a:r>
              <a:rPr lang="tr-TR" sz="2200" dirty="0" smtClean="0"/>
              <a:t>.</a:t>
            </a:r>
          </a:p>
          <a:p>
            <a:pPr lvl="0">
              <a:spcBef>
                <a:spcPts val="700"/>
              </a:spcBef>
            </a:pPr>
            <a:r>
              <a:rPr lang="tr-TR" sz="2200" dirty="0"/>
              <a:t>Her el cihazının bir Uluslararası Mobil </a:t>
            </a:r>
          </a:p>
          <a:p>
            <a:pPr marL="0" lvl="0" indent="0">
              <a:spcBef>
                <a:spcPts val="700"/>
              </a:spcBef>
              <a:buNone/>
            </a:pPr>
            <a:r>
              <a:rPr lang="tr-TR" sz="2200" dirty="0"/>
              <a:t>Ekipman İdealliği (IMEI) numarası vardır.</a:t>
            </a:r>
          </a:p>
          <a:p>
            <a:pPr lvl="0">
              <a:spcBef>
                <a:spcPts val="700"/>
              </a:spcBef>
            </a:pPr>
            <a:endParaRPr lang="tr-TR" sz="2200" dirty="0" smtClean="0"/>
          </a:p>
        </p:txBody>
      </p:sp>
      <p:sp>
        <p:nvSpPr>
          <p:cNvPr id="4" name="Dikdörtgen 3"/>
          <p:cNvSpPr/>
          <p:nvPr/>
        </p:nvSpPr>
        <p:spPr>
          <a:xfrm>
            <a:off x="5940152" y="3789040"/>
            <a:ext cx="2880320" cy="306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3933055"/>
            <a:ext cx="2592288" cy="2808313"/>
          </a:xfrm>
          <a:prstGeom prst="rect">
            <a:avLst/>
          </a:prstGeom>
        </p:spPr>
      </p:pic>
    </p:spTree>
    <p:extLst>
      <p:ext uri="{BB962C8B-B14F-4D97-AF65-F5344CB8AC3E}">
        <p14:creationId xmlns:p14="http://schemas.microsoft.com/office/powerpoint/2010/main" val="2986327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24744"/>
            <a:ext cx="8229600" cy="4572000"/>
          </a:xfrm>
        </p:spPr>
        <p:txBody>
          <a:bodyPr/>
          <a:lstStyle/>
          <a:p>
            <a:pPr marL="64008" indent="0">
              <a:buNone/>
            </a:pPr>
            <a:r>
              <a:rPr lang="tr-TR" dirty="0" smtClean="0"/>
              <a:t>   </a:t>
            </a:r>
            <a:r>
              <a:rPr lang="tr-TR" sz="2400" dirty="0" smtClean="0"/>
              <a:t>Her bir numara farklı frekans bandına işaret eder. Yani içinde yedi adet hücre bulunan mavi alandaki her bir hücre, farklı frekans bandını kullanır ve bu sayede birbirlerine girişim yapmazlar. </a:t>
            </a:r>
            <a:endParaRPr lang="tr-TR" sz="2400" dirty="0"/>
          </a:p>
        </p:txBody>
      </p:sp>
      <p:sp>
        <p:nvSpPr>
          <p:cNvPr id="7" name="Dikdörtgen 6"/>
          <p:cNvSpPr/>
          <p:nvPr/>
        </p:nvSpPr>
        <p:spPr>
          <a:xfrm>
            <a:off x="1403648" y="3212976"/>
            <a:ext cx="6336704"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954" y="3468229"/>
            <a:ext cx="5877745" cy="2657846"/>
          </a:xfrm>
          <a:prstGeom prst="rect">
            <a:avLst/>
          </a:prstGeom>
        </p:spPr>
      </p:pic>
    </p:spTree>
    <p:extLst>
      <p:ext uri="{BB962C8B-B14F-4D97-AF65-F5344CB8AC3E}">
        <p14:creationId xmlns:p14="http://schemas.microsoft.com/office/powerpoint/2010/main" val="2854239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a:t>
            </a:r>
            <a:r>
              <a:rPr lang="tr-TR" sz="4400" dirty="0" smtClean="0"/>
              <a:t>Haberleşme</a:t>
            </a:r>
            <a:br>
              <a:rPr lang="tr-TR" sz="4400" dirty="0" smtClean="0"/>
            </a:br>
            <a:r>
              <a:rPr lang="tr-TR" sz="4400" dirty="0" smtClean="0"/>
              <a:t>GSM Özellikleri</a:t>
            </a:r>
            <a:endParaRPr lang="tr-TR" dirty="0"/>
          </a:p>
        </p:txBody>
      </p:sp>
      <p:sp>
        <p:nvSpPr>
          <p:cNvPr id="3" name="İçerik Yer Tutucusu 2"/>
          <p:cNvSpPr>
            <a:spLocks noGrp="1"/>
          </p:cNvSpPr>
          <p:nvPr>
            <p:ph idx="1"/>
          </p:nvPr>
        </p:nvSpPr>
        <p:spPr>
          <a:xfrm>
            <a:off x="457200" y="1882808"/>
            <a:ext cx="8229600" cy="4975192"/>
          </a:xfrm>
        </p:spPr>
        <p:txBody>
          <a:bodyPr/>
          <a:lstStyle/>
          <a:p>
            <a:r>
              <a:rPr lang="tr-TR" sz="2200" dirty="0"/>
              <a:t>Tam oranlı ses kodlayıcı Ses, 16 </a:t>
            </a:r>
            <a:r>
              <a:rPr lang="tr-TR" sz="2200" dirty="0" err="1" smtClean="0"/>
              <a:t>kbps</a:t>
            </a:r>
            <a:r>
              <a:rPr lang="tr-TR" sz="2200" dirty="0" smtClean="0"/>
              <a:t>‘ ye </a:t>
            </a:r>
            <a:r>
              <a:rPr lang="tr-TR" sz="2200" dirty="0"/>
              <a:t>sıkıştırılmış 64 </a:t>
            </a:r>
            <a:r>
              <a:rPr lang="tr-TR" sz="2200" dirty="0" err="1" smtClean="0"/>
              <a:t>kbps</a:t>
            </a:r>
            <a:r>
              <a:rPr lang="tr-TR" sz="2200" dirty="0" smtClean="0"/>
              <a:t>‘ de </a:t>
            </a:r>
            <a:r>
              <a:rPr lang="tr-TR" sz="2200" dirty="0"/>
              <a:t>örneklenir</a:t>
            </a:r>
            <a:r>
              <a:rPr lang="tr-TR" sz="2200" dirty="0" smtClean="0"/>
              <a:t>.</a:t>
            </a:r>
          </a:p>
          <a:p>
            <a:pPr lvl="0">
              <a:spcBef>
                <a:spcPts val="700"/>
              </a:spcBef>
            </a:pPr>
            <a:r>
              <a:rPr lang="tr-TR" sz="2200" dirty="0"/>
              <a:t>Abone Tanımlama Modülü (SIM), bir </a:t>
            </a:r>
            <a:r>
              <a:rPr lang="tr-TR" sz="2200" dirty="0" smtClean="0"/>
              <a:t>mikro denetleyici </a:t>
            </a:r>
            <a:r>
              <a:rPr lang="tr-TR" sz="2200" dirty="0"/>
              <a:t>ve depolama içerir</a:t>
            </a:r>
            <a:r>
              <a:rPr lang="tr-TR" sz="2200" b="1" dirty="0"/>
              <a:t>.</a:t>
            </a:r>
            <a:r>
              <a:rPr lang="tr-TR" sz="2200" dirty="0"/>
              <a:t> </a:t>
            </a:r>
            <a:r>
              <a:rPr lang="tr-TR" sz="2200" dirty="0" smtClean="0"/>
              <a:t>Kimlik</a:t>
            </a:r>
            <a:r>
              <a:rPr lang="tr-TR" sz="2200" dirty="0"/>
              <a:t> </a:t>
            </a:r>
            <a:r>
              <a:rPr lang="tr-TR" sz="2200" dirty="0" smtClean="0"/>
              <a:t>doğrulama</a:t>
            </a:r>
            <a:r>
              <a:rPr lang="tr-TR" sz="2200" dirty="0"/>
              <a:t>, şifreleme ve hesap bilgilerini </a:t>
            </a:r>
            <a:r>
              <a:rPr lang="tr-TR" sz="2200" dirty="0" smtClean="0"/>
              <a:t>içerir.</a:t>
            </a:r>
          </a:p>
          <a:p>
            <a:pPr lvl="0">
              <a:spcBef>
                <a:spcPts val="700"/>
              </a:spcBef>
            </a:pPr>
            <a:r>
              <a:rPr lang="tr-TR" sz="2200" dirty="0" smtClean="0"/>
              <a:t>Sahiplerin </a:t>
            </a:r>
            <a:r>
              <a:rPr lang="tr-TR" sz="2200" dirty="0"/>
              <a:t>4 haneli </a:t>
            </a:r>
            <a:r>
              <a:rPr lang="tr-TR" sz="2200" dirty="0" smtClean="0"/>
              <a:t>PIN‘ e </a:t>
            </a:r>
            <a:r>
              <a:rPr lang="tr-TR" sz="2200" dirty="0"/>
              <a:t>ihtiyacı vardır. </a:t>
            </a:r>
            <a:r>
              <a:rPr lang="tr-TR" sz="2200" dirty="0" smtClean="0"/>
              <a:t>SIM </a:t>
            </a:r>
            <a:r>
              <a:rPr lang="tr-TR" sz="2200" dirty="0"/>
              <a:t>kartlar, acil tıbbi bilgiler gibi ek bilgiler </a:t>
            </a:r>
            <a:r>
              <a:rPr lang="tr-TR" sz="2200" dirty="0" smtClean="0"/>
              <a:t>içerebilir.</a:t>
            </a:r>
          </a:p>
          <a:p>
            <a:endParaRPr lang="tr-TR" dirty="0"/>
          </a:p>
        </p:txBody>
      </p:sp>
      <p:sp>
        <p:nvSpPr>
          <p:cNvPr id="4" name="Dikdörtgen 3"/>
          <p:cNvSpPr/>
          <p:nvPr/>
        </p:nvSpPr>
        <p:spPr>
          <a:xfrm>
            <a:off x="6084168" y="4221088"/>
            <a:ext cx="2448272" cy="2636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4334843"/>
            <a:ext cx="2160240" cy="2409401"/>
          </a:xfrm>
          <a:prstGeom prst="rect">
            <a:avLst/>
          </a:prstGeom>
        </p:spPr>
      </p:pic>
    </p:spTree>
    <p:extLst>
      <p:ext uri="{BB962C8B-B14F-4D97-AF65-F5344CB8AC3E}">
        <p14:creationId xmlns:p14="http://schemas.microsoft.com/office/powerpoint/2010/main" val="2403799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000" dirty="0"/>
              <a:t>Hücresel </a:t>
            </a:r>
            <a:r>
              <a:rPr lang="tr-TR" sz="4000" dirty="0" smtClean="0"/>
              <a:t>Haberleşme</a:t>
            </a:r>
            <a:br>
              <a:rPr lang="tr-TR" sz="4000" dirty="0" smtClean="0"/>
            </a:br>
            <a:r>
              <a:rPr lang="tr-TR" sz="4000" dirty="0" smtClean="0"/>
              <a:t>Özet</a:t>
            </a:r>
            <a:endParaRPr lang="tr-TR" dirty="0"/>
          </a:p>
        </p:txBody>
      </p:sp>
      <p:sp>
        <p:nvSpPr>
          <p:cNvPr id="3" name="İçerik Yer Tutucusu 2"/>
          <p:cNvSpPr>
            <a:spLocks noGrp="1"/>
          </p:cNvSpPr>
          <p:nvPr>
            <p:ph idx="1"/>
          </p:nvPr>
        </p:nvSpPr>
        <p:spPr/>
        <p:txBody>
          <a:bodyPr>
            <a:normAutofit fontScale="92500" lnSpcReduction="10000"/>
          </a:bodyPr>
          <a:lstStyle/>
          <a:p>
            <a:r>
              <a:rPr lang="tr-TR" sz="2200" dirty="0"/>
              <a:t>Hücresel haberleşme teknolojisi AT &amp; </a:t>
            </a:r>
            <a:r>
              <a:rPr lang="tr-TR" sz="2200" dirty="0" smtClean="0"/>
              <a:t>T Laboratuvarlarında geliştirildi.</a:t>
            </a:r>
          </a:p>
          <a:p>
            <a:r>
              <a:rPr lang="tr-TR" sz="2200" dirty="0"/>
              <a:t>Hücresel haberleşme sistemleri altıgen yapılarda tasarlandı. Altıgen yapıların her birinin </a:t>
            </a:r>
            <a:r>
              <a:rPr lang="tr-TR" sz="2200" dirty="0" smtClean="0"/>
              <a:t>ortasına bir </a:t>
            </a:r>
            <a:r>
              <a:rPr lang="tr-TR" sz="2200" dirty="0"/>
              <a:t>adet baz </a:t>
            </a:r>
            <a:r>
              <a:rPr lang="tr-TR" sz="2200" dirty="0" smtClean="0"/>
              <a:t>istasyonu konuldu.</a:t>
            </a:r>
          </a:p>
          <a:p>
            <a:r>
              <a:rPr lang="tr-TR" sz="2200" dirty="0"/>
              <a:t>Hücresel haberleşme kullanımı 1983 yılında Amerika’da </a:t>
            </a:r>
            <a:r>
              <a:rPr lang="tr-TR" sz="2200" dirty="0" smtClean="0"/>
              <a:t>başladı.</a:t>
            </a:r>
          </a:p>
          <a:p>
            <a:r>
              <a:rPr lang="tr-TR" sz="2200" dirty="0"/>
              <a:t>Baz istasyonu, çift yönlü bir mobil ağ sisteminde yayın yapan birimdir</a:t>
            </a:r>
            <a:r>
              <a:rPr lang="tr-TR" sz="2200" dirty="0" smtClean="0"/>
              <a:t>.</a:t>
            </a:r>
          </a:p>
          <a:p>
            <a:r>
              <a:rPr lang="tr-TR" sz="2200" dirty="0"/>
              <a:t>Baz istasyonları kapsam alanlarına ve kapasitelerine göre sınıflandırılırlar</a:t>
            </a:r>
            <a:r>
              <a:rPr lang="tr-TR" sz="2200" dirty="0" smtClean="0"/>
              <a:t>.</a:t>
            </a:r>
          </a:p>
          <a:p>
            <a:pPr marL="64008" indent="0">
              <a:buNone/>
            </a:pPr>
            <a:r>
              <a:rPr lang="tr-TR" sz="2200" dirty="0" smtClean="0"/>
              <a:t>    - Makro </a:t>
            </a:r>
            <a:r>
              <a:rPr lang="tr-TR" sz="2200" dirty="0"/>
              <a:t>Baz İstasyonları (</a:t>
            </a:r>
            <a:r>
              <a:rPr lang="tr-TR" sz="2200" dirty="0" err="1" smtClean="0"/>
              <a:t>Makroseller</a:t>
            </a:r>
            <a:r>
              <a:rPr lang="tr-TR" sz="2200" dirty="0" smtClean="0"/>
              <a:t>), Mikro </a:t>
            </a:r>
            <a:r>
              <a:rPr lang="tr-TR" sz="2200" dirty="0"/>
              <a:t>Baz İstasyonları (</a:t>
            </a:r>
            <a:r>
              <a:rPr lang="tr-TR" sz="2200" dirty="0" err="1" smtClean="0"/>
              <a:t>Mikroseller</a:t>
            </a:r>
            <a:r>
              <a:rPr lang="tr-TR" sz="2200" dirty="0" smtClean="0"/>
              <a:t>), Piko </a:t>
            </a:r>
            <a:r>
              <a:rPr lang="tr-TR" sz="2200" dirty="0"/>
              <a:t>Baz İstasyonları (</a:t>
            </a:r>
            <a:r>
              <a:rPr lang="tr-TR" sz="2200" dirty="0" err="1" smtClean="0"/>
              <a:t>Pikoseller</a:t>
            </a:r>
            <a:r>
              <a:rPr lang="tr-TR" sz="2200" dirty="0" smtClean="0"/>
              <a:t>), </a:t>
            </a:r>
            <a:r>
              <a:rPr lang="tr-TR" sz="2200" dirty="0" err="1" smtClean="0"/>
              <a:t>Femto</a:t>
            </a:r>
            <a:r>
              <a:rPr lang="tr-TR" sz="2200" dirty="0" smtClean="0"/>
              <a:t>  </a:t>
            </a:r>
            <a:r>
              <a:rPr lang="tr-TR" sz="2200" dirty="0"/>
              <a:t>Baz </a:t>
            </a:r>
            <a:r>
              <a:rPr lang="tr-TR" sz="2200" dirty="0" smtClean="0"/>
              <a:t>İstasyonları.</a:t>
            </a:r>
            <a:endParaRPr lang="tr-TR" sz="2200" dirty="0"/>
          </a:p>
          <a:p>
            <a:endParaRPr lang="tr-TR" sz="2000" dirty="0"/>
          </a:p>
          <a:p>
            <a:endParaRPr lang="tr-TR" sz="2200" dirty="0" smtClean="0"/>
          </a:p>
          <a:p>
            <a:endParaRPr lang="tr-TR" sz="2200" dirty="0"/>
          </a:p>
          <a:p>
            <a:endParaRPr lang="tr-TR" sz="2200" dirty="0"/>
          </a:p>
          <a:p>
            <a:endParaRPr lang="tr-TR" dirty="0"/>
          </a:p>
        </p:txBody>
      </p:sp>
    </p:spTree>
    <p:extLst>
      <p:ext uri="{BB962C8B-B14F-4D97-AF65-F5344CB8AC3E}">
        <p14:creationId xmlns:p14="http://schemas.microsoft.com/office/powerpoint/2010/main" val="351603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Haberleşme</a:t>
            </a:r>
            <a:br>
              <a:rPr lang="tr-TR" sz="4400" dirty="0"/>
            </a:br>
            <a:r>
              <a:rPr lang="tr-TR" sz="4400" dirty="0"/>
              <a:t>Özet</a:t>
            </a:r>
            <a:endParaRPr lang="tr-TR" dirty="0"/>
          </a:p>
        </p:txBody>
      </p:sp>
      <p:sp>
        <p:nvSpPr>
          <p:cNvPr id="3" name="İçerik Yer Tutucusu 2"/>
          <p:cNvSpPr>
            <a:spLocks noGrp="1"/>
          </p:cNvSpPr>
          <p:nvPr>
            <p:ph idx="1"/>
          </p:nvPr>
        </p:nvSpPr>
        <p:spPr/>
        <p:txBody>
          <a:bodyPr/>
          <a:lstStyle/>
          <a:p>
            <a:pPr lvl="0"/>
            <a:r>
              <a:rPr lang="tr-TR" sz="2800" dirty="0"/>
              <a:t>FDMA 1G ile analog ses </a:t>
            </a:r>
            <a:r>
              <a:rPr lang="tr-TR" sz="2800" dirty="0" smtClean="0"/>
              <a:t>oldu.</a:t>
            </a:r>
          </a:p>
          <a:p>
            <a:pPr lvl="0"/>
            <a:r>
              <a:rPr lang="tr-TR" sz="2800" dirty="0"/>
              <a:t>2G TDMA ile dijital ses oldu.  En yaygın olarak uygulanan 2G, GSM'dir.  GPRS ve EDGE ile veri hızı iyileştirildi</a:t>
            </a:r>
            <a:r>
              <a:rPr lang="tr-TR" sz="2800" dirty="0" smtClean="0"/>
              <a:t>.</a:t>
            </a:r>
          </a:p>
          <a:p>
            <a:r>
              <a:rPr lang="tr-TR" sz="2800" dirty="0"/>
              <a:t>Verilerin şekline göre yapılan bütün bu düzenlemelerin ve işlemlerin ardından hücresel haberleşme tamamlanmış olur.</a:t>
            </a:r>
          </a:p>
          <a:p>
            <a:pPr marL="64008" lvl="0" indent="0">
              <a:buNone/>
            </a:pPr>
            <a:endParaRPr lang="tr-TR" sz="2800" dirty="0"/>
          </a:p>
          <a:p>
            <a:endParaRPr lang="tr-TR" dirty="0"/>
          </a:p>
        </p:txBody>
      </p:sp>
    </p:spTree>
    <p:extLst>
      <p:ext uri="{BB962C8B-B14F-4D97-AF65-F5344CB8AC3E}">
        <p14:creationId xmlns:p14="http://schemas.microsoft.com/office/powerpoint/2010/main" val="3111957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000" dirty="0"/>
              <a:t>Hücresel Haberleşme</a:t>
            </a:r>
            <a:br>
              <a:rPr lang="tr-TR" sz="4000" dirty="0"/>
            </a:br>
            <a:r>
              <a:rPr lang="tr-TR" sz="4000" dirty="0" smtClean="0"/>
              <a:t>Sorular</a:t>
            </a:r>
            <a:endParaRPr lang="tr-TR" dirty="0"/>
          </a:p>
        </p:txBody>
      </p:sp>
      <p:sp>
        <p:nvSpPr>
          <p:cNvPr id="3" name="İçerik Yer Tutucusu 2"/>
          <p:cNvSpPr>
            <a:spLocks noGrp="1"/>
          </p:cNvSpPr>
          <p:nvPr>
            <p:ph idx="1"/>
          </p:nvPr>
        </p:nvSpPr>
        <p:spPr/>
        <p:txBody>
          <a:bodyPr/>
          <a:lstStyle/>
          <a:p>
            <a:pPr marL="64008" indent="0">
              <a:buNone/>
            </a:pPr>
            <a:r>
              <a:rPr lang="tr-TR" b="1" dirty="0" smtClean="0"/>
              <a:t>1- Baz istasyonlarının radyo antenlerinden farkı nedir ?</a:t>
            </a:r>
          </a:p>
          <a:p>
            <a:pPr marL="64008" indent="0">
              <a:buNone/>
            </a:pPr>
            <a:r>
              <a:rPr lang="tr-TR" b="1" dirty="0" smtClean="0"/>
              <a:t>2- Baz İstasyonları çeşitleri nelerdir ?</a:t>
            </a:r>
          </a:p>
          <a:p>
            <a:pPr marL="64008" indent="0">
              <a:buNone/>
            </a:pPr>
            <a:r>
              <a:rPr lang="tr-TR" b="1" dirty="0" smtClean="0"/>
              <a:t>3- Hücresel haberleşmede GSM özellikleri nelerdir </a:t>
            </a:r>
            <a:r>
              <a:rPr lang="tr-TR" b="1" dirty="0"/>
              <a:t>?</a:t>
            </a:r>
          </a:p>
          <a:p>
            <a:pPr marL="64008" indent="0">
              <a:buNone/>
            </a:pPr>
            <a:endParaRPr lang="tr-TR" b="1" dirty="0" smtClean="0"/>
          </a:p>
          <a:p>
            <a:endParaRPr lang="tr-TR" b="1" dirty="0" smtClean="0"/>
          </a:p>
          <a:p>
            <a:endParaRPr lang="tr-TR" b="1" dirty="0"/>
          </a:p>
          <a:p>
            <a:endParaRPr lang="tr-TR" dirty="0"/>
          </a:p>
        </p:txBody>
      </p:sp>
    </p:spTree>
    <p:extLst>
      <p:ext uri="{BB962C8B-B14F-4D97-AF65-F5344CB8AC3E}">
        <p14:creationId xmlns:p14="http://schemas.microsoft.com/office/powerpoint/2010/main" val="1285204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Haberleşme</a:t>
            </a:r>
            <a:br>
              <a:rPr lang="tr-TR" sz="4400" dirty="0"/>
            </a:br>
            <a:r>
              <a:rPr lang="tr-TR" sz="4400" dirty="0" smtClean="0"/>
              <a:t>Cevaplar</a:t>
            </a:r>
            <a:endParaRPr lang="tr-TR" dirty="0"/>
          </a:p>
        </p:txBody>
      </p:sp>
      <p:sp>
        <p:nvSpPr>
          <p:cNvPr id="3" name="İçerik Yer Tutucusu 2"/>
          <p:cNvSpPr>
            <a:spLocks noGrp="1"/>
          </p:cNvSpPr>
          <p:nvPr>
            <p:ph idx="1"/>
          </p:nvPr>
        </p:nvSpPr>
        <p:spPr/>
        <p:txBody>
          <a:bodyPr>
            <a:normAutofit fontScale="92500" lnSpcReduction="10000"/>
          </a:bodyPr>
          <a:lstStyle/>
          <a:p>
            <a:pPr marL="64008" indent="0">
              <a:buNone/>
            </a:pPr>
            <a:r>
              <a:rPr lang="tr-TR" sz="2400" b="1" dirty="0" smtClean="0"/>
              <a:t>1- </a:t>
            </a:r>
            <a:r>
              <a:rPr lang="tr-TR" sz="2400" b="1" dirty="0"/>
              <a:t>Radyo sistemindeki bir antenden farklı olarak baz istasyonu hem sinyal alır hem de sinyal gönderir. Yani iki antenden oluşur</a:t>
            </a:r>
            <a:r>
              <a:rPr lang="tr-TR" sz="2400" b="1" dirty="0" smtClean="0"/>
              <a:t>.</a:t>
            </a:r>
          </a:p>
          <a:p>
            <a:pPr marL="64008" indent="0">
              <a:buNone/>
            </a:pPr>
            <a:r>
              <a:rPr lang="tr-TR" sz="2400" b="1" dirty="0" smtClean="0"/>
              <a:t>2- </a:t>
            </a:r>
            <a:r>
              <a:rPr lang="tr-TR" sz="2400" b="1" dirty="0"/>
              <a:t>Makro Baz İstasyonları (</a:t>
            </a:r>
            <a:r>
              <a:rPr lang="tr-TR" sz="2400" b="1" dirty="0" err="1"/>
              <a:t>Makroseller</a:t>
            </a:r>
            <a:r>
              <a:rPr lang="tr-TR" sz="2400" b="1" dirty="0"/>
              <a:t>), Mikro Baz İstasyonları (</a:t>
            </a:r>
            <a:r>
              <a:rPr lang="tr-TR" sz="2400" b="1" dirty="0" err="1"/>
              <a:t>Mikroseller</a:t>
            </a:r>
            <a:r>
              <a:rPr lang="tr-TR" sz="2400" b="1" dirty="0"/>
              <a:t>), Piko Baz İstasyonları (</a:t>
            </a:r>
            <a:r>
              <a:rPr lang="tr-TR" sz="2400" b="1" dirty="0" err="1"/>
              <a:t>Pikoseller</a:t>
            </a:r>
            <a:r>
              <a:rPr lang="tr-TR" sz="2400" b="1" dirty="0"/>
              <a:t>), </a:t>
            </a:r>
            <a:r>
              <a:rPr lang="tr-TR" sz="2400" b="1" dirty="0" err="1"/>
              <a:t>Femto</a:t>
            </a:r>
            <a:r>
              <a:rPr lang="tr-TR" sz="2400" b="1" dirty="0"/>
              <a:t>  Baz İstasyonları</a:t>
            </a:r>
            <a:r>
              <a:rPr lang="tr-TR" sz="2400" b="1" dirty="0" smtClean="0"/>
              <a:t>.</a:t>
            </a:r>
          </a:p>
          <a:p>
            <a:pPr marL="64008" indent="0">
              <a:buNone/>
            </a:pPr>
            <a:r>
              <a:rPr lang="tr-TR" sz="2400" b="1" dirty="0" smtClean="0"/>
              <a:t>3- Tam </a:t>
            </a:r>
            <a:r>
              <a:rPr lang="tr-TR" sz="2400" b="1" dirty="0"/>
              <a:t>oranlı ses kodlayıcı Ses, 16 </a:t>
            </a:r>
            <a:r>
              <a:rPr lang="tr-TR" sz="2400" b="1" dirty="0" err="1"/>
              <a:t>kbps</a:t>
            </a:r>
            <a:r>
              <a:rPr lang="tr-TR" sz="2400" b="1" dirty="0"/>
              <a:t>‘ ye sıkıştırılmış 64 </a:t>
            </a:r>
            <a:r>
              <a:rPr lang="tr-TR" sz="2400" b="1" dirty="0" err="1"/>
              <a:t>kbps</a:t>
            </a:r>
            <a:r>
              <a:rPr lang="tr-TR" sz="2400" b="1" dirty="0"/>
              <a:t>‘ de örneklenir.</a:t>
            </a:r>
          </a:p>
          <a:p>
            <a:pPr marL="64008" lvl="0" indent="0">
              <a:spcBef>
                <a:spcPts val="700"/>
              </a:spcBef>
              <a:buNone/>
            </a:pPr>
            <a:r>
              <a:rPr lang="tr-TR" sz="2400" b="1" dirty="0"/>
              <a:t>Abone Tanımlama Modülü (SIM), bir mikro denetleyici ve depolama içerir. Kimlik doğrulama, şifreleme ve hesap bilgilerini içerir.</a:t>
            </a:r>
          </a:p>
          <a:p>
            <a:pPr marL="64008" lvl="0" indent="0">
              <a:spcBef>
                <a:spcPts val="700"/>
              </a:spcBef>
              <a:buNone/>
            </a:pPr>
            <a:r>
              <a:rPr lang="tr-TR" sz="2400" b="1" dirty="0"/>
              <a:t>Sahiplerin 4 haneli PIN‘ e ihtiyacı vardır. SIM kartlar, acil tıbbi bilgiler gibi ek bilgiler içerebilir.</a:t>
            </a:r>
          </a:p>
          <a:p>
            <a:pPr marL="64008" indent="0">
              <a:buNone/>
            </a:pPr>
            <a:endParaRPr lang="tr-TR" sz="2400" b="1" dirty="0"/>
          </a:p>
          <a:p>
            <a:pPr marL="64008" indent="0">
              <a:buNone/>
            </a:pPr>
            <a:endParaRPr lang="tr-TR" sz="2400" b="1" dirty="0" smtClean="0"/>
          </a:p>
          <a:p>
            <a:pPr marL="64008" indent="0">
              <a:buNone/>
            </a:pPr>
            <a:endParaRPr lang="tr-TR" sz="2400" b="1" dirty="0"/>
          </a:p>
          <a:p>
            <a:pPr marL="64008" indent="0">
              <a:buNone/>
            </a:pPr>
            <a:endParaRPr lang="tr-TR" dirty="0"/>
          </a:p>
        </p:txBody>
      </p:sp>
    </p:spTree>
    <p:extLst>
      <p:ext uri="{BB962C8B-B14F-4D97-AF65-F5344CB8AC3E}">
        <p14:creationId xmlns:p14="http://schemas.microsoft.com/office/powerpoint/2010/main" val="3285365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400" dirty="0"/>
              <a:t>Hücresel Haberleşme</a:t>
            </a:r>
            <a:br>
              <a:rPr lang="tr-TR" sz="4400" dirty="0"/>
            </a:br>
            <a:r>
              <a:rPr lang="tr-TR" sz="4400" dirty="0" smtClean="0"/>
              <a:t>Kaynakça</a:t>
            </a:r>
            <a:endParaRPr lang="tr-TR" dirty="0"/>
          </a:p>
        </p:txBody>
      </p:sp>
      <p:sp>
        <p:nvSpPr>
          <p:cNvPr id="3" name="İçerik Yer Tutucusu 2"/>
          <p:cNvSpPr>
            <a:spLocks noGrp="1"/>
          </p:cNvSpPr>
          <p:nvPr>
            <p:ph idx="1"/>
          </p:nvPr>
        </p:nvSpPr>
        <p:spPr/>
        <p:txBody>
          <a:bodyPr/>
          <a:lstStyle/>
          <a:p>
            <a:r>
              <a:rPr lang="en-US" b="1" dirty="0"/>
              <a:t>Prof. Raj Jain from University of Washington, St </a:t>
            </a:r>
            <a:r>
              <a:rPr lang="en-US" b="1" dirty="0" smtClean="0"/>
              <a:t>Louis</a:t>
            </a:r>
            <a:endParaRPr lang="tr-TR" b="1" dirty="0" smtClean="0"/>
          </a:p>
          <a:p>
            <a:r>
              <a:rPr lang="tr-TR" b="1" dirty="0"/>
              <a:t>www.trod.org.tr</a:t>
            </a:r>
          </a:p>
        </p:txBody>
      </p:sp>
    </p:spTree>
    <p:extLst>
      <p:ext uri="{BB962C8B-B14F-4D97-AF65-F5344CB8AC3E}">
        <p14:creationId xmlns:p14="http://schemas.microsoft.com/office/powerpoint/2010/main" val="1955883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266"/>
            <a:ext cx="8229600" cy="1399032"/>
          </a:xfrm>
        </p:spPr>
        <p:txBody>
          <a:bodyPr/>
          <a:lstStyle/>
          <a:p>
            <a:r>
              <a:rPr lang="tr-TR" dirty="0" smtClean="0"/>
              <a:t>Girişim Nedir</a:t>
            </a:r>
            <a:endParaRPr lang="tr-TR" dirty="0"/>
          </a:p>
        </p:txBody>
      </p:sp>
      <p:sp>
        <p:nvSpPr>
          <p:cNvPr id="3" name="İçerik Yer Tutucusu 2"/>
          <p:cNvSpPr>
            <a:spLocks noGrp="1"/>
          </p:cNvSpPr>
          <p:nvPr>
            <p:ph idx="1"/>
          </p:nvPr>
        </p:nvSpPr>
        <p:spPr>
          <a:xfrm>
            <a:off x="457200" y="1196752"/>
            <a:ext cx="8229600" cy="5258056"/>
          </a:xfrm>
        </p:spPr>
        <p:txBody>
          <a:bodyPr/>
          <a:lstStyle/>
          <a:p>
            <a:pPr marL="64008" indent="0">
              <a:buNone/>
            </a:pPr>
            <a:r>
              <a:rPr lang="tr-TR" dirty="0" smtClean="0"/>
              <a:t>   </a:t>
            </a:r>
            <a:r>
              <a:rPr lang="tr-TR" sz="2400" dirty="0" smtClean="0"/>
              <a:t>Girişim(</a:t>
            </a:r>
            <a:r>
              <a:rPr lang="tr-TR" sz="2400" dirty="0" err="1" smtClean="0"/>
              <a:t>interference</a:t>
            </a:r>
            <a:r>
              <a:rPr lang="tr-TR" sz="2400" dirty="0" smtClean="0"/>
              <a:t>), dalgaların birbirleriyle örtüşmesi, diğer bir ifadeyle binişmesidir.</a:t>
            </a:r>
          </a:p>
          <a:p>
            <a:pPr marL="64008" indent="0">
              <a:buNone/>
            </a:pPr>
            <a:r>
              <a:rPr lang="tr-TR" sz="2400" dirty="0" smtClean="0"/>
              <a:t>    Bir ya da birden fazla sayıda farklı kaynaktan gelen dalgalar birbirlerini kuvvetlendirir ya da yok ederler.</a:t>
            </a:r>
            <a:endParaRPr lang="tr-TR" sz="2400" dirty="0"/>
          </a:p>
        </p:txBody>
      </p:sp>
      <p:sp>
        <p:nvSpPr>
          <p:cNvPr id="4" name="Dikdörtgen 3"/>
          <p:cNvSpPr/>
          <p:nvPr/>
        </p:nvSpPr>
        <p:spPr>
          <a:xfrm>
            <a:off x="755576" y="3356992"/>
            <a:ext cx="3600400"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48914"/>
            <a:ext cx="3627437"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410" y="3573016"/>
            <a:ext cx="3148731" cy="2345438"/>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1" y="3573016"/>
            <a:ext cx="3123381" cy="2345438"/>
          </a:xfrm>
          <a:prstGeom prst="rect">
            <a:avLst/>
          </a:prstGeom>
        </p:spPr>
      </p:pic>
    </p:spTree>
    <p:extLst>
      <p:ext uri="{BB962C8B-B14F-4D97-AF65-F5344CB8AC3E}">
        <p14:creationId xmlns:p14="http://schemas.microsoft.com/office/powerpoint/2010/main" val="1942016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Hücresel  Haberleşme</a:t>
            </a:r>
            <a:endParaRPr lang="tr-TR" dirty="0"/>
          </a:p>
        </p:txBody>
      </p:sp>
      <p:sp>
        <p:nvSpPr>
          <p:cNvPr id="3" name="İçerik Yer Tutucusu 2"/>
          <p:cNvSpPr>
            <a:spLocks noGrp="1"/>
          </p:cNvSpPr>
          <p:nvPr>
            <p:ph idx="1"/>
          </p:nvPr>
        </p:nvSpPr>
        <p:spPr/>
        <p:txBody>
          <a:bodyPr/>
          <a:lstStyle/>
          <a:p>
            <a:pPr marL="64008" indent="0">
              <a:buNone/>
            </a:pPr>
            <a:r>
              <a:rPr lang="tr-TR" dirty="0"/>
              <a:t> </a:t>
            </a:r>
            <a:r>
              <a:rPr lang="tr-TR" dirty="0" smtClean="0"/>
              <a:t>    </a:t>
            </a:r>
            <a:r>
              <a:rPr lang="tr-TR" sz="2400" dirty="0" smtClean="0"/>
              <a:t>Hücresel haberleşme kullanımı 1983 yılında Amerika’da başlamıştır.</a:t>
            </a:r>
          </a:p>
          <a:p>
            <a:pPr marL="64008" indent="0">
              <a:buNone/>
            </a:pPr>
            <a:r>
              <a:rPr lang="tr-TR" sz="2400" dirty="0"/>
              <a:t> </a:t>
            </a:r>
            <a:r>
              <a:rPr lang="tr-TR" sz="2400" dirty="0" smtClean="0"/>
              <a:t>     İlk hizmetler için şehir merkezlerinde ve kırsal alanlarda hizmet bölgeleri seçilmiş ve çalışmalara başlanmıştır.</a:t>
            </a:r>
          </a:p>
          <a:p>
            <a:pPr marL="64008" indent="0">
              <a:buNone/>
            </a:pPr>
            <a:r>
              <a:rPr lang="tr-TR" sz="2400" dirty="0" smtClean="0"/>
              <a:t>   - 306 adet </a:t>
            </a:r>
            <a:r>
              <a:rPr lang="tr-TR" sz="2400" dirty="0" err="1" smtClean="0"/>
              <a:t>metropolitan</a:t>
            </a:r>
            <a:r>
              <a:rPr lang="tr-TR" sz="2400" dirty="0" smtClean="0"/>
              <a:t> hizmet bölgesi</a:t>
            </a:r>
          </a:p>
          <a:p>
            <a:pPr marL="64008" indent="0">
              <a:buNone/>
            </a:pPr>
            <a:r>
              <a:rPr lang="tr-TR" sz="2400" dirty="0"/>
              <a:t> </a:t>
            </a:r>
            <a:r>
              <a:rPr lang="tr-TR" sz="2400" dirty="0" smtClean="0"/>
              <a:t>  - 428 adet kırsal hizmet bölgesi</a:t>
            </a:r>
          </a:p>
          <a:p>
            <a:pPr marL="64008" indent="0">
              <a:buNone/>
            </a:pPr>
            <a:r>
              <a:rPr lang="tr-TR" dirty="0"/>
              <a:t> </a:t>
            </a:r>
            <a:r>
              <a:rPr lang="tr-TR" dirty="0" smtClean="0"/>
              <a:t>  </a:t>
            </a:r>
          </a:p>
        </p:txBody>
      </p:sp>
    </p:spTree>
    <p:extLst>
      <p:ext uri="{BB962C8B-B14F-4D97-AF65-F5344CB8AC3E}">
        <p14:creationId xmlns:p14="http://schemas.microsoft.com/office/powerpoint/2010/main" val="2480414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Hücresel Haberleşme</a:t>
            </a:r>
            <a:endParaRPr lang="tr-TR" dirty="0"/>
          </a:p>
        </p:txBody>
      </p:sp>
      <p:sp>
        <p:nvSpPr>
          <p:cNvPr id="3" name="İçerik Yer Tutucusu 2"/>
          <p:cNvSpPr>
            <a:spLocks noGrp="1"/>
          </p:cNvSpPr>
          <p:nvPr>
            <p:ph idx="1"/>
          </p:nvPr>
        </p:nvSpPr>
        <p:spPr>
          <a:xfrm>
            <a:off x="467544" y="1916832"/>
            <a:ext cx="8229600" cy="4572000"/>
          </a:xfrm>
        </p:spPr>
        <p:txBody>
          <a:bodyPr>
            <a:normAutofit/>
          </a:bodyPr>
          <a:lstStyle/>
          <a:p>
            <a:r>
              <a:rPr lang="tr-TR" sz="2400" dirty="0" err="1" smtClean="0"/>
              <a:t>Metropolitan</a:t>
            </a:r>
            <a:r>
              <a:rPr lang="tr-TR" sz="2400" dirty="0" smtClean="0"/>
              <a:t> hizmet bölgelerinde hücre boyutları daha küçüktür.</a:t>
            </a:r>
          </a:p>
          <a:p>
            <a:r>
              <a:rPr lang="tr-TR" sz="2400" dirty="0" smtClean="0"/>
              <a:t>Hücre araları daha  azdır.</a:t>
            </a:r>
          </a:p>
          <a:p>
            <a:r>
              <a:rPr lang="tr-TR" sz="2400" dirty="0" smtClean="0"/>
              <a:t>Her baz istasyonunun aynı anda hizmet verebileceği kişi sayısı sınırlıdır.</a:t>
            </a:r>
          </a:p>
          <a:p>
            <a:r>
              <a:rPr lang="tr-TR" sz="2400" dirty="0" smtClean="0"/>
              <a:t>Şehir merkezlerinde küçük hücrelerin kullanılması ve bu hücrelerin daha sık konumlandırılmasının nedeni o bölgelerin kullanıcı sayısı bakımından yoğun olmasıdır.</a:t>
            </a:r>
          </a:p>
          <a:p>
            <a:pPr marL="64008" indent="0">
              <a:buNone/>
            </a:pPr>
            <a:r>
              <a:rPr lang="tr-TR" dirty="0"/>
              <a:t> </a:t>
            </a:r>
            <a:r>
              <a:rPr lang="tr-TR" dirty="0" smtClean="0"/>
              <a:t>   </a:t>
            </a:r>
            <a:endParaRPr lang="tr-TR" dirty="0"/>
          </a:p>
        </p:txBody>
      </p:sp>
    </p:spTree>
    <p:extLst>
      <p:ext uri="{BB962C8B-B14F-4D97-AF65-F5344CB8AC3E}">
        <p14:creationId xmlns:p14="http://schemas.microsoft.com/office/powerpoint/2010/main" val="3820435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p>
        </p:txBody>
      </p:sp>
      <p:sp>
        <p:nvSpPr>
          <p:cNvPr id="3" name="İçerik Yer Tutucusu 2"/>
          <p:cNvSpPr>
            <a:spLocks noGrp="1"/>
          </p:cNvSpPr>
          <p:nvPr>
            <p:ph idx="1"/>
          </p:nvPr>
        </p:nvSpPr>
        <p:spPr/>
        <p:txBody>
          <a:bodyPr/>
          <a:lstStyle/>
          <a:p>
            <a:r>
              <a:rPr lang="tr-TR" sz="2400" dirty="0" smtClean="0"/>
              <a:t>Kırsal hizmet bölgelerindeki hücre boyutları şehir merkezlerindekilerden büyüktür.</a:t>
            </a:r>
          </a:p>
          <a:p>
            <a:r>
              <a:rPr lang="tr-TR" sz="2400" dirty="0" smtClean="0"/>
              <a:t> Bu hücreler arasındaki uzaklık daha fazladır.</a:t>
            </a:r>
          </a:p>
          <a:p>
            <a:r>
              <a:rPr lang="tr-TR" sz="2400" dirty="0" smtClean="0"/>
              <a:t> Kullanıcı yoğunluğu kırsal bölgelerde daha azdır.</a:t>
            </a:r>
          </a:p>
          <a:p>
            <a:pPr marL="64008" indent="0">
              <a:buNone/>
            </a:pPr>
            <a:r>
              <a:rPr lang="tr-TR" sz="2400" dirty="0"/>
              <a:t> </a:t>
            </a:r>
            <a:r>
              <a:rPr lang="tr-TR" sz="2400" dirty="0" smtClean="0"/>
              <a:t> Az kullanıcı : </a:t>
            </a:r>
          </a:p>
          <a:p>
            <a:pPr marL="64008" indent="0">
              <a:buNone/>
            </a:pPr>
            <a:r>
              <a:rPr lang="tr-TR" sz="2400" dirty="0"/>
              <a:t> </a:t>
            </a:r>
            <a:r>
              <a:rPr lang="tr-TR" sz="2400" dirty="0" smtClean="0"/>
              <a:t>   Büyük hücre yapısı – Uzak aralıklarla konumlandırma</a:t>
            </a:r>
          </a:p>
          <a:p>
            <a:pPr marL="64008" indent="0">
              <a:buNone/>
            </a:pPr>
            <a:r>
              <a:rPr lang="tr-TR" sz="2400" dirty="0"/>
              <a:t> </a:t>
            </a:r>
            <a:r>
              <a:rPr lang="tr-TR" sz="2400" dirty="0" smtClean="0"/>
              <a:t> Çok kullanıcı : </a:t>
            </a:r>
          </a:p>
          <a:p>
            <a:pPr marL="64008" indent="0">
              <a:buNone/>
            </a:pPr>
            <a:r>
              <a:rPr lang="tr-TR" sz="2400" dirty="0"/>
              <a:t> </a:t>
            </a:r>
            <a:r>
              <a:rPr lang="tr-TR" sz="2400" dirty="0" smtClean="0"/>
              <a:t>   Küçük hücre yapısı – Sık aralıklarla konumlandırma </a:t>
            </a:r>
          </a:p>
          <a:p>
            <a:pPr marL="64008" indent="0">
              <a:buNone/>
            </a:pPr>
            <a:r>
              <a:rPr lang="tr-TR" sz="2400" dirty="0"/>
              <a:t> </a:t>
            </a:r>
            <a:r>
              <a:rPr lang="tr-TR" sz="2400" dirty="0" smtClean="0"/>
              <a:t> Her hizmet alanında iki adet hizmet sağlayıcı belirlenmiştir.</a:t>
            </a:r>
            <a:endParaRPr lang="tr-TR" sz="2400" dirty="0"/>
          </a:p>
        </p:txBody>
      </p:sp>
    </p:spTree>
    <p:extLst>
      <p:ext uri="{BB962C8B-B14F-4D97-AF65-F5344CB8AC3E}">
        <p14:creationId xmlns:p14="http://schemas.microsoft.com/office/powerpoint/2010/main" val="2395247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p>
        </p:txBody>
      </p:sp>
      <p:sp>
        <p:nvSpPr>
          <p:cNvPr id="3" name="İçerik Yer Tutucusu 2"/>
          <p:cNvSpPr>
            <a:spLocks noGrp="1"/>
          </p:cNvSpPr>
          <p:nvPr>
            <p:ph idx="1"/>
          </p:nvPr>
        </p:nvSpPr>
        <p:spPr/>
        <p:txBody>
          <a:bodyPr>
            <a:normAutofit/>
          </a:bodyPr>
          <a:lstStyle/>
          <a:p>
            <a:r>
              <a:rPr lang="tr-TR" sz="2400" dirty="0" smtClean="0"/>
              <a:t>Her bölgede 832 adet kanal vardır. Bu kanallar frekans bantlarını temsil eder.</a:t>
            </a:r>
          </a:p>
          <a:p>
            <a:pPr marL="64008" indent="0">
              <a:buNone/>
            </a:pPr>
            <a:r>
              <a:rPr lang="tr-TR" sz="2400" dirty="0" smtClean="0"/>
              <a:t>   -  Yani 416 çift frekans bandı mevcuttur.</a:t>
            </a:r>
          </a:p>
          <a:p>
            <a:r>
              <a:rPr lang="tr-TR" sz="2400" dirty="0" smtClean="0"/>
              <a:t>  Kullanıcıdan baz istasyonuna ve baz istasyonundan kullanıcıya olan haberleşme için ayrı frekans bantları gerekir.</a:t>
            </a:r>
          </a:p>
          <a:p>
            <a:pPr marL="64008" indent="0">
              <a:buNone/>
            </a:pPr>
            <a:r>
              <a:rPr lang="tr-TR" sz="2400" dirty="0" smtClean="0"/>
              <a:t>   - Her kullanıcı, 1 çift frekans bandına ihtiyaç duyar.</a:t>
            </a:r>
          </a:p>
          <a:p>
            <a:pPr marL="64008" indent="0">
              <a:buNone/>
            </a:pPr>
            <a:r>
              <a:rPr lang="tr-TR" sz="2400" dirty="0" smtClean="0"/>
              <a:t>   - Her baz istasyonu aynı anda 416 kullanıcıya hizmet verebilir.</a:t>
            </a:r>
          </a:p>
          <a:p>
            <a:pPr marL="64008" indent="0">
              <a:buNone/>
            </a:pPr>
            <a:r>
              <a:rPr lang="tr-TR" dirty="0" smtClean="0"/>
              <a:t>  </a:t>
            </a:r>
            <a:endParaRPr lang="tr-TR" dirty="0"/>
          </a:p>
        </p:txBody>
      </p:sp>
    </p:spTree>
    <p:extLst>
      <p:ext uri="{BB962C8B-B14F-4D97-AF65-F5344CB8AC3E}">
        <p14:creationId xmlns:p14="http://schemas.microsoft.com/office/powerpoint/2010/main" val="319062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Hücresel Haberleşme</a:t>
            </a:r>
          </a:p>
        </p:txBody>
      </p:sp>
      <p:sp>
        <p:nvSpPr>
          <p:cNvPr id="3" name="İçerik Yer Tutucusu 2"/>
          <p:cNvSpPr>
            <a:spLocks noGrp="1"/>
          </p:cNvSpPr>
          <p:nvPr>
            <p:ph idx="1"/>
          </p:nvPr>
        </p:nvSpPr>
        <p:spPr/>
        <p:txBody>
          <a:bodyPr/>
          <a:lstStyle/>
          <a:p>
            <a:r>
              <a:rPr lang="tr-TR" sz="2400" dirty="0" smtClean="0"/>
              <a:t>Kullanıcıdan baz istasyonuna ve baz istasyonundan kullanıcıya olan hizmetlerin görüldüğü frekans bantları arasında geniş bir frekans aralığı vardır.(45 MHz)</a:t>
            </a:r>
          </a:p>
          <a:p>
            <a:pPr marL="64008" indent="0">
              <a:buNone/>
            </a:pPr>
            <a:r>
              <a:rPr lang="tr-TR" sz="2400" dirty="0"/>
              <a:t> </a:t>
            </a:r>
            <a:r>
              <a:rPr lang="tr-TR" sz="2400" dirty="0" smtClean="0"/>
              <a:t>  - Bu aralık bantların birbirlerine girişim yapmasını engeller.</a:t>
            </a:r>
          </a:p>
          <a:p>
            <a:r>
              <a:rPr lang="tr-TR" sz="2400" dirty="0" smtClean="0"/>
              <a:t>Her kullanıcıya 30 kHz frekans bandı verilmiştir.</a:t>
            </a:r>
          </a:p>
          <a:p>
            <a:pPr marL="64008" indent="0">
              <a:buNone/>
            </a:pPr>
            <a:r>
              <a:rPr lang="tr-TR" sz="2400" dirty="0" smtClean="0"/>
              <a:t>   - Kullanıcıya ne kadar çok frekans bant aralığı verilebilirse ses kalitesi o kadar iyi olur. </a:t>
            </a:r>
          </a:p>
          <a:p>
            <a:pPr marL="64008" indent="0">
              <a:buNone/>
            </a:pPr>
            <a:endParaRPr lang="tr-TR" dirty="0" smtClean="0"/>
          </a:p>
        </p:txBody>
      </p:sp>
    </p:spTree>
    <p:extLst>
      <p:ext uri="{BB962C8B-B14F-4D97-AF65-F5344CB8AC3E}">
        <p14:creationId xmlns:p14="http://schemas.microsoft.com/office/powerpoint/2010/main" val="1057335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849</TotalTime>
  <Words>1241</Words>
  <Application>Microsoft Office PowerPoint</Application>
  <PresentationFormat>Ekran Gösterisi (4:3)</PresentationFormat>
  <Paragraphs>156</Paragraphs>
  <Slides>35</Slides>
  <Notes>1</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Canlı</vt:lpstr>
      <vt:lpstr>HÜCRE HABERLEŞMESİ</vt:lpstr>
      <vt:lpstr>Hücresel Haberleşme</vt:lpstr>
      <vt:lpstr>PowerPoint Sunusu</vt:lpstr>
      <vt:lpstr>Girişim Nedir</vt:lpstr>
      <vt:lpstr>Hücresel  Haberleşme</vt:lpstr>
      <vt:lpstr>Hücresel Haberleşme</vt:lpstr>
      <vt:lpstr>Hücresel Haberleşme</vt:lpstr>
      <vt:lpstr>Hücresel Haberleşme</vt:lpstr>
      <vt:lpstr>Hücresel Haberleşme</vt:lpstr>
      <vt:lpstr>Hücresel Haberleşme</vt:lpstr>
      <vt:lpstr>Hücresel Haberleşme Baz İstasyonu Nedir</vt:lpstr>
      <vt:lpstr>Hücresel Haberleşme Baz İstasyonları</vt:lpstr>
      <vt:lpstr>Hücresel Haberleşme Baz İstasyonları</vt:lpstr>
      <vt:lpstr>Hücresel Haberleşme Baz İstasyonları</vt:lpstr>
      <vt:lpstr>Hücresel Haberleşme Baz İstasyonları</vt:lpstr>
      <vt:lpstr>Hücresel Haberleşme Baz İstasyonları</vt:lpstr>
      <vt:lpstr>Hücresel Haberleşme Baz İstasyonları</vt:lpstr>
      <vt:lpstr>Hücresel Haberleşme Baz İstasyonları Çeşitleri</vt:lpstr>
      <vt:lpstr>Hücresel Haberleşme Baz İstasyonları Çeşitleri</vt:lpstr>
      <vt:lpstr>Hücresel Haberleşme Baz İstasyonları Çeşitleri</vt:lpstr>
      <vt:lpstr>Hücresel Haberleşme Nesillere Göre Hücresel Haberleşme </vt:lpstr>
      <vt:lpstr>Hücresel Haberleşme Nesillere Göre Hücresel Haberleşme</vt:lpstr>
      <vt:lpstr>PowerPoint Sunusu</vt:lpstr>
      <vt:lpstr>Hücresel Haberleşme GSM</vt:lpstr>
      <vt:lpstr>Hücresel Haberleşme GSM</vt:lpstr>
      <vt:lpstr>Hücresel Haberleşme Hücresel Mimari</vt:lpstr>
      <vt:lpstr>Hücresel Haberleşme Hücresel Mimari</vt:lpstr>
      <vt:lpstr>Hücresel Haberleşme Hücresel Mimari</vt:lpstr>
      <vt:lpstr>Hücresel Haberleşme Hücresel Mimari</vt:lpstr>
      <vt:lpstr>Hücresel Haberleşme GSM Özellikleri</vt:lpstr>
      <vt:lpstr>Hücresel Haberleşme Özet</vt:lpstr>
      <vt:lpstr>Hücresel Haberleşme Özet</vt:lpstr>
      <vt:lpstr>Hücresel Haberleşme Sorular</vt:lpstr>
      <vt:lpstr>Hücresel Haberleşme Cevaplar</vt:lpstr>
      <vt:lpstr>Hücresel Haberleşme Kaynakça</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HÜCRE HABERLEŞMESİ</dc:title>
  <dc:creator>dükkan dosya</dc:creator>
  <cp:lastModifiedBy>dükkan dosya</cp:lastModifiedBy>
  <cp:revision>42</cp:revision>
  <dcterms:created xsi:type="dcterms:W3CDTF">2022-04-07T17:21:38Z</dcterms:created>
  <dcterms:modified xsi:type="dcterms:W3CDTF">2022-04-11T21:14:36Z</dcterms:modified>
</cp:coreProperties>
</file>