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7" r:id="rId3"/>
    <p:sldId id="277" r:id="rId4"/>
    <p:sldId id="278" r:id="rId5"/>
    <p:sldId id="279" r:id="rId6"/>
    <p:sldId id="260" r:id="rId7"/>
    <p:sldId id="263" r:id="rId8"/>
    <p:sldId id="264" r:id="rId9"/>
    <p:sldId id="265" r:id="rId10"/>
    <p:sldId id="266" r:id="rId11"/>
    <p:sldId id="267" r:id="rId12"/>
    <p:sldId id="280" r:id="rId13"/>
    <p:sldId id="281" r:id="rId14"/>
    <p:sldId id="282" r:id="rId15"/>
    <p:sldId id="283" r:id="rId16"/>
    <p:sldId id="287" r:id="rId17"/>
    <p:sldId id="284" r:id="rId18"/>
    <p:sldId id="285" r:id="rId19"/>
    <p:sldId id="268" r:id="rId20"/>
    <p:sldId id="286" r:id="rId21"/>
    <p:sldId id="275" r:id="rId22"/>
    <p:sldId id="276" r:id="rId23"/>
    <p:sldId id="269" r:id="rId24"/>
    <p:sldId id="272" r:id="rId25"/>
    <p:sldId id="273" r:id="rId26"/>
    <p:sldId id="274" r:id="rId27"/>
    <p:sldId id="288" r:id="rId28"/>
    <p:sldId id="261" r:id="rId2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50F91C1-5F57-4952-8872-8F590ED7AA46}" type="datetimeFigureOut">
              <a:rPr lang="tr-TR" smtClean="0"/>
              <a:t>16.05.2022</a:t>
            </a:fld>
            <a:endParaRPr lang="tr-TR"/>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tr-TR"/>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F07F204-5FFF-4CBC-91ED-1ABE6AC28263}"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700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50F91C1-5F57-4952-8872-8F590ED7AA46}" type="datetimeFigureOut">
              <a:rPr lang="tr-TR" smtClean="0"/>
              <a:t>16.05.2022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F07F204-5FFF-4CBC-91ED-1ABE6AC28263}" type="slidenum">
              <a:rPr lang="tr-TR" smtClean="0"/>
              <a:t>‹#›</a:t>
            </a:fld>
            <a:endParaRPr lang="tr-TR"/>
          </a:p>
        </p:txBody>
      </p:sp>
    </p:spTree>
    <p:extLst>
      <p:ext uri="{BB962C8B-B14F-4D97-AF65-F5344CB8AC3E}">
        <p14:creationId xmlns:p14="http://schemas.microsoft.com/office/powerpoint/2010/main" val="1713786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50F91C1-5F57-4952-8872-8F590ED7AA46}" type="datetimeFigureOut">
              <a:rPr lang="tr-TR" smtClean="0"/>
              <a:t>16.05.2022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F07F204-5FFF-4CBC-91ED-1ABE6AC28263}" type="slidenum">
              <a:rPr lang="tr-TR" smtClean="0"/>
              <a:t>‹#›</a:t>
            </a:fld>
            <a:endParaRPr lang="tr-TR"/>
          </a:p>
        </p:txBody>
      </p:sp>
    </p:spTree>
    <p:extLst>
      <p:ext uri="{BB962C8B-B14F-4D97-AF65-F5344CB8AC3E}">
        <p14:creationId xmlns:p14="http://schemas.microsoft.com/office/powerpoint/2010/main" val="2878636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950F91C1-5F57-4952-8872-8F590ED7AA46}" type="datetimeFigureOut">
              <a:rPr lang="tr-TR" smtClean="0"/>
              <a:t>16.05.2022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F07F204-5FFF-4CBC-91ED-1ABE6AC28263}" type="slidenum">
              <a:rPr lang="tr-TR" smtClean="0"/>
              <a:t>‹#›</a:t>
            </a:fld>
            <a:endParaRPr lang="tr-TR"/>
          </a:p>
        </p:txBody>
      </p:sp>
    </p:spTree>
    <p:extLst>
      <p:ext uri="{BB962C8B-B14F-4D97-AF65-F5344CB8AC3E}">
        <p14:creationId xmlns:p14="http://schemas.microsoft.com/office/powerpoint/2010/main" val="226731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tr-TR" smtClean="0"/>
              <a:t>Asıl başlık stili için tıklatın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950F91C1-5F57-4952-8872-8F590ED7AA46}" type="datetimeFigureOut">
              <a:rPr lang="tr-TR" smtClean="0"/>
              <a:t>16.05.2022</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F07F204-5FFF-4CBC-91ED-1ABE6AC28263}" type="slidenum">
              <a:rPr lang="tr-TR" smtClean="0"/>
              <a:t>‹#›</a:t>
            </a:fld>
            <a:endParaRPr lang="tr-TR"/>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4635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950F91C1-5F57-4952-8872-8F590ED7AA46}" type="datetimeFigureOut">
              <a:rPr lang="tr-TR" smtClean="0"/>
              <a:t>16.05.2022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F07F204-5FFF-4CBC-91ED-1ABE6AC28263}" type="slidenum">
              <a:rPr lang="tr-TR" smtClean="0"/>
              <a:t>‹#›</a:t>
            </a:fld>
            <a:endParaRPr lang="tr-TR"/>
          </a:p>
        </p:txBody>
      </p:sp>
    </p:spTree>
    <p:extLst>
      <p:ext uri="{BB962C8B-B14F-4D97-AF65-F5344CB8AC3E}">
        <p14:creationId xmlns:p14="http://schemas.microsoft.com/office/powerpoint/2010/main" val="52155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tr-TR" smtClean="0"/>
              <a:t>Asıl metin stillerini düzenle</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950F91C1-5F57-4952-8872-8F590ED7AA46}" type="datetimeFigureOut">
              <a:rPr lang="tr-TR" smtClean="0"/>
              <a:t>16.05.2022</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F07F204-5FFF-4CBC-91ED-1ABE6AC28263}" type="slidenum">
              <a:rPr lang="tr-TR" smtClean="0"/>
              <a:t>‹#›</a:t>
            </a:fld>
            <a:endParaRPr lang="tr-TR"/>
          </a:p>
        </p:txBody>
      </p:sp>
    </p:spTree>
    <p:extLst>
      <p:ext uri="{BB962C8B-B14F-4D97-AF65-F5344CB8AC3E}">
        <p14:creationId xmlns:p14="http://schemas.microsoft.com/office/powerpoint/2010/main" val="553866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950F91C1-5F57-4952-8872-8F590ED7AA46}" type="datetimeFigureOut">
              <a:rPr lang="tr-TR" smtClean="0"/>
              <a:t>16.05.2022</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F07F204-5FFF-4CBC-91ED-1ABE6AC28263}" type="slidenum">
              <a:rPr lang="tr-TR" smtClean="0"/>
              <a:t>‹#›</a:t>
            </a:fld>
            <a:endParaRPr lang="tr-TR"/>
          </a:p>
        </p:txBody>
      </p:sp>
    </p:spTree>
    <p:extLst>
      <p:ext uri="{BB962C8B-B14F-4D97-AF65-F5344CB8AC3E}">
        <p14:creationId xmlns:p14="http://schemas.microsoft.com/office/powerpoint/2010/main" val="410975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F91C1-5F57-4952-8872-8F590ED7AA46}" type="datetimeFigureOut">
              <a:rPr lang="tr-TR" smtClean="0"/>
              <a:t>16.05.2022</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EF07F204-5FFF-4CBC-91ED-1ABE6AC28263}" type="slidenum">
              <a:rPr lang="tr-TR" smtClean="0"/>
              <a:t>‹#›</a:t>
            </a:fld>
            <a:endParaRPr lang="tr-TR"/>
          </a:p>
        </p:txBody>
      </p:sp>
    </p:spTree>
    <p:extLst>
      <p:ext uri="{BB962C8B-B14F-4D97-AF65-F5344CB8AC3E}">
        <p14:creationId xmlns:p14="http://schemas.microsoft.com/office/powerpoint/2010/main" val="2724720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tr-TR" smtClean="0"/>
              <a:t>Asıl başlık stili için tıklatın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950F91C1-5F57-4952-8872-8F590ED7AA46}" type="datetimeFigureOut">
              <a:rPr lang="tr-TR" smtClean="0"/>
              <a:t>16.05.2022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F07F204-5FFF-4CBC-91ED-1ABE6AC28263}" type="slidenum">
              <a:rPr lang="tr-TR" smtClean="0"/>
              <a:t>‹#›</a:t>
            </a:fld>
            <a:endParaRPr lang="tr-TR"/>
          </a:p>
        </p:txBody>
      </p:sp>
    </p:spTree>
    <p:extLst>
      <p:ext uri="{BB962C8B-B14F-4D97-AF65-F5344CB8AC3E}">
        <p14:creationId xmlns:p14="http://schemas.microsoft.com/office/powerpoint/2010/main" val="2831408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950F91C1-5F57-4952-8872-8F590ED7AA46}" type="datetimeFigureOut">
              <a:rPr lang="tr-TR" smtClean="0"/>
              <a:t>16.05.2022</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F07F204-5FFF-4CBC-91ED-1ABE6AC28263}" type="slidenum">
              <a:rPr lang="tr-TR" smtClean="0"/>
              <a:t>‹#›</a:t>
            </a:fld>
            <a:endParaRPr lang="tr-TR"/>
          </a:p>
        </p:txBody>
      </p:sp>
    </p:spTree>
    <p:extLst>
      <p:ext uri="{BB962C8B-B14F-4D97-AF65-F5344CB8AC3E}">
        <p14:creationId xmlns:p14="http://schemas.microsoft.com/office/powerpoint/2010/main" val="25532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950F91C1-5F57-4952-8872-8F590ED7AA46}" type="datetimeFigureOut">
              <a:rPr lang="tr-TR" smtClean="0"/>
              <a:t>16.05.2022</a:t>
            </a:fld>
            <a:endParaRPr lang="tr-TR"/>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tr-T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F07F204-5FFF-4CBC-91ED-1ABE6AC28263}" type="slidenum">
              <a:rPr lang="tr-TR" smtClean="0"/>
              <a:t>‹#›</a:t>
            </a:fld>
            <a:endParaRPr lang="tr-TR"/>
          </a:p>
        </p:txBody>
      </p:sp>
    </p:spTree>
    <p:extLst>
      <p:ext uri="{BB962C8B-B14F-4D97-AF65-F5344CB8AC3E}">
        <p14:creationId xmlns:p14="http://schemas.microsoft.com/office/powerpoint/2010/main" val="84956704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estcoastcomm.com/three-major-types-network-cables-used-communication-systems/" TargetMode="External"/><Relationship Id="rId2" Type="http://schemas.openxmlformats.org/officeDocument/2006/relationships/hyperlink" Target="https://www.moonelektronik.com.tr/blog/5/kablolar-ve-cesitleri.html" TargetMode="External"/><Relationship Id="rId1" Type="http://schemas.openxmlformats.org/officeDocument/2006/relationships/slideLayout" Target="../slideLayouts/slideLayout2.xml"/><Relationship Id="rId4" Type="http://schemas.openxmlformats.org/officeDocument/2006/relationships/hyperlink" Target="https://ckk.com.tr/ders/communication.html#_Toc323542009https://tr.wikipedia.org/wiki/%C4%B0letim_ortam%C4%B1https://emresupcin.com/2013/07/11/cift-bukumlu-kablo-nedir-yapisi-ve-cesitler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Unvan 1"/>
          <p:cNvSpPr>
            <a:spLocks noGrp="1"/>
          </p:cNvSpPr>
          <p:nvPr>
            <p:ph type="ctrTitle"/>
          </p:nvPr>
        </p:nvSpPr>
        <p:spPr>
          <a:xfrm>
            <a:off x="1420492" y="1203649"/>
            <a:ext cx="9626952" cy="2603241"/>
          </a:xfrm>
        </p:spPr>
        <p:txBody>
          <a:bodyPr>
            <a:noAutofit/>
          </a:bodyPr>
          <a:lstStyle/>
          <a:p>
            <a:pPr algn="ctr"/>
            <a:r>
              <a:rPr lang="tr-TR" sz="4800" b="1" dirty="0" smtClean="0"/>
              <a:t>HABERLEŞMEDE KULLANILAN KABLO ÇEŞİTLERİ</a:t>
            </a:r>
            <a:endParaRPr lang="tr-TR" sz="4800" b="1" dirty="0"/>
          </a:p>
        </p:txBody>
      </p:sp>
    </p:spTree>
    <p:extLst>
      <p:ext uri="{BB962C8B-B14F-4D97-AF65-F5344CB8AC3E}">
        <p14:creationId xmlns:p14="http://schemas.microsoft.com/office/powerpoint/2010/main" val="1401282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Nerelerde kullanılır?</a:t>
            </a:r>
            <a:endParaRPr lang="tr-TR" dirty="0"/>
          </a:p>
        </p:txBody>
      </p:sp>
      <p:sp>
        <p:nvSpPr>
          <p:cNvPr id="3" name="İçerik Yer Tutucusu 2"/>
          <p:cNvSpPr>
            <a:spLocks noGrp="1"/>
          </p:cNvSpPr>
          <p:nvPr>
            <p:ph idx="1"/>
          </p:nvPr>
        </p:nvSpPr>
        <p:spPr>
          <a:xfrm>
            <a:off x="1261872" y="2839452"/>
            <a:ext cx="8595360" cy="4351337"/>
          </a:xfrm>
        </p:spPr>
        <p:txBody>
          <a:bodyPr/>
          <a:lstStyle/>
          <a:p>
            <a:r>
              <a:rPr lang="tr-TR" dirty="0"/>
              <a:t>Haberleşme kabloları yerel telefon hatlarında kullanılan kablo çeşitleri olup ADSL internet bağlantıları için sokak kutusu ve ev arasında yer alan bağlantı içinde uygulanmaktadır. Bakır haberleşme kabloları yer altından ve yer üstü direk üstü bağlantılar ile uygulanabilir. İklimsel koşullara dayanıklı ve uzun süre bütünlüğünü koruyacak şekilde üretilmiştir.</a:t>
            </a:r>
          </a:p>
        </p:txBody>
      </p:sp>
    </p:spTree>
    <p:extLst>
      <p:ext uri="{BB962C8B-B14F-4D97-AF65-F5344CB8AC3E}">
        <p14:creationId xmlns:p14="http://schemas.microsoft.com/office/powerpoint/2010/main" val="4164585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Haberleşmede kullanılan kablo türleri</a:t>
            </a:r>
            <a:endParaRPr lang="tr-TR" dirty="0"/>
          </a:p>
        </p:txBody>
      </p:sp>
      <p:sp>
        <p:nvSpPr>
          <p:cNvPr id="3" name="İçerik Yer Tutucusu 2"/>
          <p:cNvSpPr>
            <a:spLocks noGrp="1"/>
          </p:cNvSpPr>
          <p:nvPr>
            <p:ph idx="1"/>
          </p:nvPr>
        </p:nvSpPr>
        <p:spPr>
          <a:xfrm>
            <a:off x="1261872" y="2935705"/>
            <a:ext cx="8595360" cy="4351337"/>
          </a:xfrm>
        </p:spPr>
        <p:txBody>
          <a:bodyPr/>
          <a:lstStyle/>
          <a:p>
            <a:r>
              <a:rPr lang="tr-TR" dirty="0" smtClean="0"/>
              <a:t>Bükümlü </a:t>
            </a:r>
            <a:r>
              <a:rPr lang="tr-TR" dirty="0"/>
              <a:t>çift kablo </a:t>
            </a:r>
          </a:p>
          <a:p>
            <a:r>
              <a:rPr lang="tr-TR" dirty="0" err="1"/>
              <a:t>K</a:t>
            </a:r>
            <a:r>
              <a:rPr lang="tr-TR" dirty="0" err="1" smtClean="0"/>
              <a:t>oaksiyel</a:t>
            </a:r>
            <a:r>
              <a:rPr lang="tr-TR" dirty="0" smtClean="0"/>
              <a:t> </a:t>
            </a:r>
            <a:r>
              <a:rPr lang="tr-TR" dirty="0"/>
              <a:t>kablo, </a:t>
            </a:r>
            <a:r>
              <a:rPr lang="tr-TR" dirty="0" smtClean="0"/>
              <a:t>iletişim </a:t>
            </a:r>
            <a:r>
              <a:rPr lang="tr-TR" dirty="0"/>
              <a:t>sistemlerinde kullanılan üç ana ağ kablosu türüdür</a:t>
            </a:r>
            <a:r>
              <a:rPr lang="tr-TR" dirty="0" smtClean="0"/>
              <a:t>.</a:t>
            </a:r>
          </a:p>
          <a:p>
            <a:r>
              <a:rPr lang="tr-TR" dirty="0"/>
              <a:t>Fiber optik kablo,</a:t>
            </a:r>
          </a:p>
          <a:p>
            <a:endParaRPr lang="tr-TR" dirty="0"/>
          </a:p>
        </p:txBody>
      </p:sp>
    </p:spTree>
    <p:extLst>
      <p:ext uri="{BB962C8B-B14F-4D97-AF65-F5344CB8AC3E}">
        <p14:creationId xmlns:p14="http://schemas.microsoft.com/office/powerpoint/2010/main" val="1909831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Bükümlü Çift Kablolar</a:t>
            </a:r>
          </a:p>
        </p:txBody>
      </p:sp>
      <p:sp>
        <p:nvSpPr>
          <p:cNvPr id="3" name="İçerik Yer Tutucusu 2"/>
          <p:cNvSpPr>
            <a:spLocks noGrp="1"/>
          </p:cNvSpPr>
          <p:nvPr>
            <p:ph idx="1"/>
          </p:nvPr>
        </p:nvSpPr>
        <p:spPr>
          <a:xfrm>
            <a:off x="1261872" y="2615879"/>
            <a:ext cx="8595360" cy="4351337"/>
          </a:xfrm>
        </p:spPr>
        <p:txBody>
          <a:bodyPr>
            <a:normAutofit/>
          </a:bodyPr>
          <a:lstStyle/>
          <a:p>
            <a:r>
              <a:rPr lang="tr-TR" sz="2000" dirty="0" smtClean="0"/>
              <a:t>Günümüzde </a:t>
            </a:r>
            <a:r>
              <a:rPr lang="tr-TR" sz="2000" dirty="0"/>
              <a:t>iki çeşit bükümlü çift(</a:t>
            </a:r>
            <a:r>
              <a:rPr lang="tr-TR" sz="2000" dirty="0" err="1"/>
              <a:t>Twisted</a:t>
            </a:r>
            <a:r>
              <a:rPr lang="tr-TR" sz="2000" dirty="0"/>
              <a:t> </a:t>
            </a:r>
            <a:r>
              <a:rPr lang="tr-TR" sz="2000" dirty="0" err="1"/>
              <a:t>Pair</a:t>
            </a:r>
            <a:r>
              <a:rPr lang="tr-TR" sz="2000" dirty="0"/>
              <a:t>) vardır. – UTP(Ekransız bükümlü çift) </a:t>
            </a:r>
            <a:endParaRPr lang="tr-TR" sz="2000" dirty="0" smtClean="0"/>
          </a:p>
          <a:p>
            <a:r>
              <a:rPr lang="tr-TR" sz="2000" dirty="0" smtClean="0"/>
              <a:t>Telefon </a:t>
            </a:r>
            <a:r>
              <a:rPr lang="tr-TR" sz="2000" dirty="0"/>
              <a:t>hatları ve Bilgisayar Ağlarında kullanılmaktadır. – STP(Ekranlı bükümlü çift) </a:t>
            </a:r>
            <a:endParaRPr lang="tr-TR" sz="2000" dirty="0" smtClean="0"/>
          </a:p>
          <a:p>
            <a:r>
              <a:rPr lang="tr-TR" sz="2000" dirty="0" smtClean="0"/>
              <a:t>Ethernet </a:t>
            </a:r>
            <a:r>
              <a:rPr lang="tr-TR" sz="2000" dirty="0"/>
              <a:t>ağlarında kullanılmaktadır.</a:t>
            </a:r>
          </a:p>
        </p:txBody>
      </p:sp>
    </p:spTree>
    <p:extLst>
      <p:ext uri="{BB962C8B-B14F-4D97-AF65-F5344CB8AC3E}">
        <p14:creationId xmlns:p14="http://schemas.microsoft.com/office/powerpoint/2010/main" val="1152374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Ethernet Kabloları </a:t>
            </a:r>
          </a:p>
        </p:txBody>
      </p:sp>
      <p:sp>
        <p:nvSpPr>
          <p:cNvPr id="3" name="İçerik Yer Tutucusu 2"/>
          <p:cNvSpPr>
            <a:spLocks noGrp="1"/>
          </p:cNvSpPr>
          <p:nvPr>
            <p:ph idx="1"/>
          </p:nvPr>
        </p:nvSpPr>
        <p:spPr>
          <a:xfrm>
            <a:off x="1261872" y="2789498"/>
            <a:ext cx="8595360" cy="4351337"/>
          </a:xfrm>
        </p:spPr>
        <p:txBody>
          <a:bodyPr>
            <a:normAutofit/>
          </a:bodyPr>
          <a:lstStyle/>
          <a:p>
            <a:r>
              <a:rPr lang="tr-TR" sz="2000" dirty="0" smtClean="0"/>
              <a:t>Günümüzde </a:t>
            </a:r>
            <a:r>
              <a:rPr lang="tr-TR" sz="2000" dirty="0"/>
              <a:t>mevcut bir çok </a:t>
            </a:r>
            <a:r>
              <a:rPr lang="tr-TR" sz="2000" dirty="0" err="1"/>
              <a:t>ethernet</a:t>
            </a:r>
            <a:r>
              <a:rPr lang="tr-TR" sz="2000" dirty="0"/>
              <a:t> kablosu çeşidi bulunmaktadır. Her birinin kendine özgü özellikleri bulunur. Kendi isteklerinize ve kullanım amacınıza göre seçim yapmanız hız ve maliyet açısından oldukça önemlidir. –CAT3, CAT5, CAT5E, CAT6, CAT6A, CAT7, CAT8 </a:t>
            </a:r>
          </a:p>
        </p:txBody>
      </p:sp>
    </p:spTree>
    <p:extLst>
      <p:ext uri="{BB962C8B-B14F-4D97-AF65-F5344CB8AC3E}">
        <p14:creationId xmlns:p14="http://schemas.microsoft.com/office/powerpoint/2010/main" val="39987917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157700" y="1585732"/>
            <a:ext cx="8595360" cy="4351337"/>
          </a:xfrm>
        </p:spPr>
        <p:txBody>
          <a:bodyPr>
            <a:normAutofit/>
          </a:bodyPr>
          <a:lstStyle/>
          <a:p>
            <a:r>
              <a:rPr lang="tr-TR" sz="2000" dirty="0" smtClean="0"/>
              <a:t>CAT3</a:t>
            </a:r>
            <a:r>
              <a:rPr lang="tr-TR" sz="2000" dirty="0"/>
              <a:t>, en fazla 16 MHz frekans destekleyen eski nesil bir kablodur. 2,3 ve 4 bükümlü </a:t>
            </a:r>
            <a:r>
              <a:rPr lang="tr-TR" sz="2000" dirty="0" err="1"/>
              <a:t>çift’den</a:t>
            </a:r>
            <a:r>
              <a:rPr lang="tr-TR" sz="2000" dirty="0"/>
              <a:t> meydana gelebilir. Alarm sistemlerinde kullanılabilir. </a:t>
            </a:r>
            <a:endParaRPr lang="tr-TR" sz="2000" dirty="0" smtClean="0"/>
          </a:p>
          <a:p>
            <a:r>
              <a:rPr lang="tr-TR" sz="2000" dirty="0" smtClean="0"/>
              <a:t>CAT5</a:t>
            </a:r>
            <a:r>
              <a:rPr lang="tr-TR" sz="2000" dirty="0"/>
              <a:t>, günümüz donanımlarına göre yavaş kalan eski nesil bir kablodur. </a:t>
            </a:r>
            <a:endParaRPr lang="tr-TR" sz="2000" dirty="0" smtClean="0"/>
          </a:p>
          <a:p>
            <a:r>
              <a:rPr lang="tr-TR" sz="2000" dirty="0" smtClean="0"/>
              <a:t>CAT5E</a:t>
            </a:r>
            <a:r>
              <a:rPr lang="tr-TR" sz="2000" dirty="0"/>
              <a:t>, </a:t>
            </a:r>
            <a:r>
              <a:rPr lang="tr-TR" sz="2000" dirty="0" err="1"/>
              <a:t>Gigabit</a:t>
            </a:r>
            <a:r>
              <a:rPr lang="tr-TR" sz="2000" dirty="0"/>
              <a:t> hızlarda iletim sağlayan en popüler </a:t>
            </a:r>
            <a:r>
              <a:rPr lang="tr-TR" sz="2000" dirty="0" err="1"/>
              <a:t>ethernet</a:t>
            </a:r>
            <a:r>
              <a:rPr lang="tr-TR" sz="2000" dirty="0"/>
              <a:t> kablosudur. Düşük maliyetidir. </a:t>
            </a:r>
            <a:endParaRPr lang="tr-TR" sz="2000" dirty="0" smtClean="0"/>
          </a:p>
          <a:p>
            <a:r>
              <a:rPr lang="tr-TR" sz="2000" dirty="0" smtClean="0"/>
              <a:t>CAT6</a:t>
            </a:r>
            <a:r>
              <a:rPr lang="tr-TR" sz="2000" dirty="0"/>
              <a:t>, 10 </a:t>
            </a:r>
            <a:r>
              <a:rPr lang="tr-TR" sz="2000" dirty="0" err="1"/>
              <a:t>Gbps</a:t>
            </a:r>
            <a:r>
              <a:rPr lang="tr-TR" sz="2000" dirty="0"/>
              <a:t> ve 250Mhz’e kadar destekleyen en fazla 55metreye iletim yapabilen kablo çeşididir</a:t>
            </a:r>
          </a:p>
        </p:txBody>
      </p:sp>
    </p:spTree>
    <p:extLst>
      <p:ext uri="{BB962C8B-B14F-4D97-AF65-F5344CB8AC3E}">
        <p14:creationId xmlns:p14="http://schemas.microsoft.com/office/powerpoint/2010/main" val="4002525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088251" y="1759352"/>
            <a:ext cx="8595360" cy="4351337"/>
          </a:xfrm>
        </p:spPr>
        <p:txBody>
          <a:bodyPr>
            <a:normAutofit/>
          </a:bodyPr>
          <a:lstStyle/>
          <a:p>
            <a:r>
              <a:rPr lang="tr-TR" sz="2000" dirty="0" smtClean="0"/>
              <a:t>CAT6A</a:t>
            </a:r>
            <a:r>
              <a:rPr lang="tr-TR" sz="2000" dirty="0"/>
              <a:t>, CAT6’dan farklı olarak 500Mhz’e kadar destekler ve dış katmanındaki korumalar daha fazla olduğu için CAT6’ya göre daha az esnektir. </a:t>
            </a:r>
            <a:endParaRPr lang="tr-TR" sz="2000" dirty="0" smtClean="0"/>
          </a:p>
          <a:p>
            <a:r>
              <a:rPr lang="tr-TR" sz="2000" dirty="0" smtClean="0"/>
              <a:t>CAT7</a:t>
            </a:r>
            <a:r>
              <a:rPr lang="tr-TR" sz="2000" dirty="0"/>
              <a:t>, 50 metrede 40Gb, 15 metrede 100Gb’e kadar iletim yapabilir. Büyük kurumsal ağlarda kullanılır. </a:t>
            </a:r>
            <a:endParaRPr lang="tr-TR" sz="2000" dirty="0" smtClean="0"/>
          </a:p>
          <a:p>
            <a:r>
              <a:rPr lang="tr-TR" sz="2000" dirty="0" smtClean="0"/>
              <a:t>CAT8</a:t>
            </a:r>
            <a:r>
              <a:rPr lang="tr-TR" sz="2000" dirty="0"/>
              <a:t>, 2000Mhz frekansında iletim yapabilir ve önceki kategori kablolar ile uyumlu çalışabilir.</a:t>
            </a:r>
          </a:p>
        </p:txBody>
      </p:sp>
    </p:spTree>
    <p:extLst>
      <p:ext uri="{BB962C8B-B14F-4D97-AF65-F5344CB8AC3E}">
        <p14:creationId xmlns:p14="http://schemas.microsoft.com/office/powerpoint/2010/main" val="354426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a:t>
            </a:r>
            <a:endParaRPr lang="tr-TR" dirty="0"/>
          </a:p>
        </p:txBody>
      </p:sp>
      <p:pic>
        <p:nvPicPr>
          <p:cNvPr id="6" name="İçerik Yer Tutucusu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1872" y="625033"/>
            <a:ext cx="8971273" cy="5612979"/>
          </a:xfrm>
        </p:spPr>
      </p:pic>
    </p:spTree>
    <p:extLst>
      <p:ext uri="{BB962C8B-B14F-4D97-AF65-F5344CB8AC3E}">
        <p14:creationId xmlns:p14="http://schemas.microsoft.com/office/powerpoint/2010/main" val="3082565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911969" y="1250067"/>
            <a:ext cx="9697174" cy="4364440"/>
          </a:xfrm>
          <a:prstGeom prst="rect">
            <a:avLst/>
          </a:prstGeom>
        </p:spPr>
      </p:pic>
    </p:spTree>
    <p:extLst>
      <p:ext uri="{BB962C8B-B14F-4D97-AF65-F5344CB8AC3E}">
        <p14:creationId xmlns:p14="http://schemas.microsoft.com/office/powerpoint/2010/main" val="488687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Ekranlı-Ekransız Kablo</a:t>
            </a:r>
          </a:p>
        </p:txBody>
      </p:sp>
      <p:sp>
        <p:nvSpPr>
          <p:cNvPr id="3" name="İçerik Yer Tutucusu 2"/>
          <p:cNvSpPr>
            <a:spLocks noGrp="1"/>
          </p:cNvSpPr>
          <p:nvPr>
            <p:ph idx="1"/>
          </p:nvPr>
        </p:nvSpPr>
        <p:spPr>
          <a:xfrm>
            <a:off x="1261872" y="2506663"/>
            <a:ext cx="8595360" cy="4351337"/>
          </a:xfrm>
        </p:spPr>
        <p:txBody>
          <a:bodyPr>
            <a:normAutofit/>
          </a:bodyPr>
          <a:lstStyle/>
          <a:p>
            <a:r>
              <a:rPr lang="tr-TR" sz="2000" dirty="0" smtClean="0"/>
              <a:t>Ekranlı </a:t>
            </a:r>
            <a:r>
              <a:rPr lang="tr-TR" sz="2000" dirty="0"/>
              <a:t>kablolar 2 nedenden dolayı kullanılır: – Yüksek frekans iletimlerde sinyal merkezkaç kuvvetine benzer şekilde dışa saçılma eğilimi gösterir, bunu engellemek adına korunmaya alınır. </a:t>
            </a:r>
            <a:endParaRPr lang="tr-TR" sz="2000" dirty="0" smtClean="0"/>
          </a:p>
          <a:p>
            <a:r>
              <a:rPr lang="tr-TR" sz="2000" dirty="0" smtClean="0"/>
              <a:t>Uydu </a:t>
            </a:r>
            <a:r>
              <a:rPr lang="tr-TR" sz="2000" dirty="0"/>
              <a:t>yayınları. – Düşük frekanslı iletimlerde ise daha uzağa iletim yapabilmek adına koruma yapılır. Dış ortamdaki elektromanyetik alanlardan bu şekilde korunarak sinyal yoluna devam eder</a:t>
            </a:r>
          </a:p>
        </p:txBody>
      </p:sp>
    </p:spTree>
    <p:extLst>
      <p:ext uri="{BB962C8B-B14F-4D97-AF65-F5344CB8AC3E}">
        <p14:creationId xmlns:p14="http://schemas.microsoft.com/office/powerpoint/2010/main" val="1865676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Fiber optik kablo</a:t>
            </a:r>
            <a:endParaRPr lang="tr-TR" dirty="0"/>
          </a:p>
        </p:txBody>
      </p:sp>
      <p:sp>
        <p:nvSpPr>
          <p:cNvPr id="3" name="İçerik Yer Tutucusu 2"/>
          <p:cNvSpPr>
            <a:spLocks noGrp="1"/>
          </p:cNvSpPr>
          <p:nvPr>
            <p:ph idx="1"/>
          </p:nvPr>
        </p:nvSpPr>
        <p:spPr>
          <a:xfrm>
            <a:off x="1261872" y="2775285"/>
            <a:ext cx="8595360" cy="4351337"/>
          </a:xfrm>
        </p:spPr>
        <p:txBody>
          <a:bodyPr/>
          <a:lstStyle/>
          <a:p>
            <a:r>
              <a:rPr lang="tr-TR" dirty="0"/>
              <a:t>Fiber </a:t>
            </a:r>
            <a:r>
              <a:rPr lang="tr-TR" dirty="0" smtClean="0"/>
              <a:t>optik</a:t>
            </a:r>
            <a:r>
              <a:rPr lang="tr-TR" dirty="0"/>
              <a:t> kablo, her biri ışık dalgaları üzerine modüle edilmiş mesajları iletebilen bir cam iplik demetinden oluşur</a:t>
            </a:r>
            <a:r>
              <a:rPr lang="tr-TR" dirty="0" smtClean="0"/>
              <a:t>.</a:t>
            </a:r>
            <a:endParaRPr lang="tr-TR" dirty="0"/>
          </a:p>
          <a:p>
            <a:r>
              <a:rPr lang="tr-TR" dirty="0"/>
              <a:t>Fiber Optik kablo karmaşık bir tasarıma ve yapıya sahiptir. Bu kablo tipi, ışığı çevreleyen ve onu merkezi bir çekirdek içinde tutan bir dış optik muhafazaya sahiptir. Kablonun içi (çekirdek) iki farklı şekilde yapılandırılmalıdır – </a:t>
            </a:r>
            <a:r>
              <a:rPr lang="tr-TR" dirty="0" err="1"/>
              <a:t>Single-mode</a:t>
            </a:r>
            <a:r>
              <a:rPr lang="tr-TR" dirty="0"/>
              <a:t> ve </a:t>
            </a:r>
            <a:r>
              <a:rPr lang="tr-TR" dirty="0" err="1"/>
              <a:t>multi-mode</a:t>
            </a:r>
            <a:r>
              <a:rPr lang="tr-TR" dirty="0"/>
              <a:t>; fark küçük görünse de, fiber optik kabloların performansı ve kullanımında çok büyük bir fark yaratıyor.</a:t>
            </a:r>
          </a:p>
        </p:txBody>
      </p:sp>
    </p:spTree>
    <p:extLst>
      <p:ext uri="{BB962C8B-B14F-4D97-AF65-F5344CB8AC3E}">
        <p14:creationId xmlns:p14="http://schemas.microsoft.com/office/powerpoint/2010/main" val="714654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smtClean="0"/>
              <a:t>İçerik</a:t>
            </a:r>
            <a:endParaRPr lang="tr-TR" b="1" dirty="0"/>
          </a:p>
        </p:txBody>
      </p:sp>
      <p:sp>
        <p:nvSpPr>
          <p:cNvPr id="3" name="İçerik Yer Tutucusu 2"/>
          <p:cNvSpPr>
            <a:spLocks noGrp="1"/>
          </p:cNvSpPr>
          <p:nvPr>
            <p:ph idx="1"/>
          </p:nvPr>
        </p:nvSpPr>
        <p:spPr>
          <a:xfrm>
            <a:off x="1261872" y="2575249"/>
            <a:ext cx="8595360" cy="4010746"/>
          </a:xfrm>
        </p:spPr>
        <p:txBody>
          <a:bodyPr>
            <a:normAutofit/>
          </a:bodyPr>
          <a:lstStyle/>
          <a:p>
            <a:r>
              <a:rPr lang="tr-TR" dirty="0" smtClean="0"/>
              <a:t>Tele Kelimesi</a:t>
            </a:r>
          </a:p>
          <a:p>
            <a:r>
              <a:rPr lang="tr-TR" dirty="0" smtClean="0"/>
              <a:t>Telekomünikasyon</a:t>
            </a:r>
            <a:endParaRPr lang="tr-TR" dirty="0"/>
          </a:p>
          <a:p>
            <a:r>
              <a:rPr lang="tr-TR" dirty="0" smtClean="0"/>
              <a:t>Kablolar hakkında bilgiler</a:t>
            </a:r>
          </a:p>
          <a:p>
            <a:r>
              <a:rPr lang="tr-TR" dirty="0" smtClean="0"/>
              <a:t>Haberleşmede kullanılan kablolar</a:t>
            </a:r>
          </a:p>
          <a:p>
            <a:r>
              <a:rPr lang="tr-TR" dirty="0" smtClean="0"/>
              <a:t>Bükümlü Çift Kablolar</a:t>
            </a:r>
          </a:p>
          <a:p>
            <a:r>
              <a:rPr lang="tr-TR" dirty="0" smtClean="0"/>
              <a:t>Fiber Optik Kablolar</a:t>
            </a:r>
          </a:p>
          <a:p>
            <a:r>
              <a:rPr lang="tr-TR" dirty="0" err="1" smtClean="0"/>
              <a:t>Koaksiyel</a:t>
            </a:r>
            <a:r>
              <a:rPr lang="tr-TR" dirty="0" smtClean="0"/>
              <a:t> Kablolar</a:t>
            </a:r>
          </a:p>
          <a:p>
            <a:r>
              <a:rPr lang="tr-TR" dirty="0" smtClean="0"/>
              <a:t>Kaynakça	</a:t>
            </a:r>
            <a:endParaRPr lang="tr-TR" dirty="0"/>
          </a:p>
        </p:txBody>
      </p:sp>
    </p:spTree>
    <p:extLst>
      <p:ext uri="{BB962C8B-B14F-4D97-AF65-F5344CB8AC3E}">
        <p14:creationId xmlns:p14="http://schemas.microsoft.com/office/powerpoint/2010/main" val="35319554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1513875" y="1036320"/>
            <a:ext cx="8298463" cy="4663599"/>
          </a:xfrm>
          <a:prstGeom prst="rect">
            <a:avLst/>
          </a:prstGeom>
        </p:spPr>
      </p:pic>
    </p:spTree>
    <p:extLst>
      <p:ext uri="{BB962C8B-B14F-4D97-AF65-F5344CB8AC3E}">
        <p14:creationId xmlns:p14="http://schemas.microsoft.com/office/powerpoint/2010/main" val="2915157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Fiber optik kablo</a:t>
            </a:r>
            <a:endParaRPr lang="tr-TR" dirty="0"/>
          </a:p>
        </p:txBody>
      </p:sp>
      <p:sp>
        <p:nvSpPr>
          <p:cNvPr id="3" name="İçerik Yer Tutucusu 2"/>
          <p:cNvSpPr>
            <a:spLocks noGrp="1"/>
          </p:cNvSpPr>
          <p:nvPr>
            <p:ph idx="1"/>
          </p:nvPr>
        </p:nvSpPr>
        <p:spPr>
          <a:xfrm>
            <a:off x="1261872" y="2727158"/>
            <a:ext cx="8595360" cy="4351337"/>
          </a:xfrm>
        </p:spPr>
        <p:txBody>
          <a:bodyPr/>
          <a:lstStyle/>
          <a:p>
            <a:r>
              <a:rPr lang="tr-TR" dirty="0"/>
              <a:t>Fiber optik kablo üç kısımdan oluşur.</a:t>
            </a:r>
            <a:br>
              <a:rPr lang="tr-TR" dirty="0"/>
            </a:br>
            <a:r>
              <a:rPr lang="tr-TR" dirty="0"/>
              <a:t>Bu kısımlar;</a:t>
            </a:r>
            <a:br>
              <a:rPr lang="tr-TR" dirty="0"/>
            </a:br>
            <a:r>
              <a:rPr lang="tr-TR" dirty="0"/>
              <a:t>• Işığın geçtiği çekirdekten,</a:t>
            </a:r>
            <a:br>
              <a:rPr lang="tr-TR" dirty="0"/>
            </a:br>
            <a:r>
              <a:rPr lang="tr-TR" dirty="0"/>
              <a:t>• Işığın çekirdekten yansımasını önleyici cam kılıftan,</a:t>
            </a:r>
            <a:br>
              <a:rPr lang="tr-TR" dirty="0"/>
            </a:br>
            <a:r>
              <a:rPr lang="tr-TR" dirty="0"/>
              <a:t>• Dış etkenlerden korunmasını sağlayan, plastik, koruyucu bir kılıftan oluşur.</a:t>
            </a:r>
          </a:p>
        </p:txBody>
      </p:sp>
    </p:spTree>
    <p:extLst>
      <p:ext uri="{BB962C8B-B14F-4D97-AF65-F5344CB8AC3E}">
        <p14:creationId xmlns:p14="http://schemas.microsoft.com/office/powerpoint/2010/main" val="3405391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Fiber optik kablo</a:t>
            </a:r>
            <a:endParaRPr lang="tr-TR" dirty="0"/>
          </a:p>
        </p:txBody>
      </p:sp>
      <p:sp>
        <p:nvSpPr>
          <p:cNvPr id="3" name="İçerik Yer Tutucusu 2"/>
          <p:cNvSpPr>
            <a:spLocks noGrp="1"/>
          </p:cNvSpPr>
          <p:nvPr>
            <p:ph idx="1"/>
          </p:nvPr>
        </p:nvSpPr>
        <p:spPr>
          <a:xfrm>
            <a:off x="1261872" y="2267339"/>
            <a:ext cx="8595360" cy="4351337"/>
          </a:xfrm>
        </p:spPr>
        <p:txBody>
          <a:bodyPr/>
          <a:lstStyle/>
          <a:p>
            <a:r>
              <a:rPr lang="tr-TR" dirty="0" smtClean="0"/>
              <a:t>Çekirdek</a:t>
            </a:r>
            <a:r>
              <a:rPr lang="tr-TR" dirty="0"/>
              <a:t/>
            </a:r>
            <a:br>
              <a:rPr lang="tr-TR" dirty="0"/>
            </a:br>
            <a:r>
              <a:rPr lang="tr-TR" dirty="0"/>
              <a:t>Oldukça ince bir liften oluşur. Işığın iletim sağladığı ana parçadır. </a:t>
            </a:r>
            <a:r>
              <a:rPr lang="tr-TR" dirty="0" err="1"/>
              <a:t>Silisyumdioksit</a:t>
            </a:r>
            <a:r>
              <a:rPr lang="tr-TR" dirty="0"/>
              <a:t> adı verilen cam hammaddesinden oluşur. Çekirdek kısım, </a:t>
            </a:r>
            <a:r>
              <a:rPr lang="tr-TR" dirty="0" err="1"/>
              <a:t>multi</a:t>
            </a:r>
            <a:r>
              <a:rPr lang="tr-TR" dirty="0"/>
              <a:t> </a:t>
            </a:r>
            <a:r>
              <a:rPr lang="tr-TR" dirty="0" err="1"/>
              <a:t>mode</a:t>
            </a:r>
            <a:r>
              <a:rPr lang="tr-TR" dirty="0"/>
              <a:t> kablolarda genel olarak 50-70 mikron arası değişiklik gösterebilir. Bu çap </a:t>
            </a:r>
            <a:r>
              <a:rPr lang="tr-TR" dirty="0" err="1"/>
              <a:t>single</a:t>
            </a:r>
            <a:r>
              <a:rPr lang="tr-TR" dirty="0"/>
              <a:t> </a:t>
            </a:r>
            <a:r>
              <a:rPr lang="tr-TR" dirty="0" err="1"/>
              <a:t>mode</a:t>
            </a:r>
            <a:r>
              <a:rPr lang="tr-TR" dirty="0"/>
              <a:t> kablolarda 9 mikrona düşer.</a:t>
            </a:r>
          </a:p>
          <a:p>
            <a:r>
              <a:rPr lang="tr-TR" dirty="0"/>
              <a:t>Cam Kılıf</a:t>
            </a:r>
          </a:p>
          <a:p>
            <a:r>
              <a:rPr lang="tr-TR" dirty="0"/>
              <a:t>Çekirdek lifini çevreler. Çekirdek liften geçen ışığın yansımasını engeller. Cam kılıfın çapı, SM ve MM kablolarda 125 mikron oranında üretilir.</a:t>
            </a:r>
          </a:p>
          <a:p>
            <a:r>
              <a:rPr lang="tr-TR" dirty="0"/>
              <a:t>Koruyucu Kılıf</a:t>
            </a:r>
          </a:p>
          <a:p>
            <a:r>
              <a:rPr lang="tr-TR" dirty="0"/>
              <a:t>C</a:t>
            </a:r>
            <a:r>
              <a:rPr lang="tr-TR" dirty="0" smtClean="0"/>
              <a:t>am </a:t>
            </a:r>
            <a:r>
              <a:rPr lang="tr-TR" dirty="0"/>
              <a:t>kılıf ile kaplı olan çekirdeğin dış etkilerden korunmasını sağlar.</a:t>
            </a:r>
          </a:p>
        </p:txBody>
      </p:sp>
    </p:spTree>
    <p:extLst>
      <p:ext uri="{BB962C8B-B14F-4D97-AF65-F5344CB8AC3E}">
        <p14:creationId xmlns:p14="http://schemas.microsoft.com/office/powerpoint/2010/main" val="2332706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idx="1"/>
          </p:nvPr>
        </p:nvPicPr>
        <p:blipFill>
          <a:blip r:embed="rId2"/>
          <a:stretch>
            <a:fillRect/>
          </a:stretch>
        </p:blipFill>
        <p:spPr>
          <a:xfrm>
            <a:off x="1628710" y="377583"/>
            <a:ext cx="7944498" cy="5964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34583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Koaksiyel</a:t>
            </a:r>
            <a:r>
              <a:rPr lang="tr-TR" dirty="0" smtClean="0"/>
              <a:t> kablo</a:t>
            </a:r>
            <a:endParaRPr lang="tr-TR" dirty="0"/>
          </a:p>
        </p:txBody>
      </p:sp>
      <p:sp>
        <p:nvSpPr>
          <p:cNvPr id="3" name="İçerik Yer Tutucusu 2"/>
          <p:cNvSpPr>
            <a:spLocks noGrp="1"/>
          </p:cNvSpPr>
          <p:nvPr>
            <p:ph idx="1"/>
          </p:nvPr>
        </p:nvSpPr>
        <p:spPr/>
        <p:txBody>
          <a:bodyPr/>
          <a:lstStyle/>
          <a:p>
            <a:r>
              <a:rPr lang="tr-TR" dirty="0" err="1"/>
              <a:t>Koaksiyel</a:t>
            </a:r>
            <a:r>
              <a:rPr lang="tr-TR" dirty="0"/>
              <a:t> </a:t>
            </a:r>
            <a:r>
              <a:rPr lang="tr-TR" dirty="0" smtClean="0"/>
              <a:t>kablo, </a:t>
            </a:r>
            <a:r>
              <a:rPr lang="tr-TR" dirty="0"/>
              <a:t>iç iletkeni köpük yalıtımla çevrili, simetrik olarak dokuma örgülü metal bir kalkanla sarılmış ve daha sonra plastik bir kılıfla kaplanmış başka bir bakır kablo türüdür (aşağıdaki resimde gösterildiği gibi). </a:t>
            </a:r>
            <a:endParaRPr lang="tr-TR" dirty="0" smtClean="0"/>
          </a:p>
          <a:p>
            <a:r>
              <a:rPr lang="tr-TR" dirty="0" smtClean="0"/>
              <a:t>Bu </a:t>
            </a:r>
            <a:r>
              <a:rPr lang="tr-TR" dirty="0"/>
              <a:t>benzersiz tasarım, diğer iletim hatları türlerinde meydana gelen güç kayıpları olmadan, oluklar gibi metal nesnelerin yanına </a:t>
            </a:r>
            <a:r>
              <a:rPr lang="tr-TR" dirty="0" err="1"/>
              <a:t>koaksiyel</a:t>
            </a:r>
            <a:r>
              <a:rPr lang="tr-TR" dirty="0"/>
              <a:t> kabloların döşenmesine olanak tanır. </a:t>
            </a:r>
            <a:endParaRPr lang="tr-TR" dirty="0" smtClean="0"/>
          </a:p>
          <a:p>
            <a:r>
              <a:rPr lang="tr-TR" dirty="0" smtClean="0"/>
              <a:t>80 </a:t>
            </a:r>
            <a:r>
              <a:rPr lang="tr-TR" dirty="0"/>
              <a:t>kat ve üzeri aktarım kabiliyetine sahiptir. Bu tür kablolar esas olarak radyo vericilerini ve alıcılarını antenleriyle bağlayan besleme hatlarında, bilgisayar ağ bağlantılarında ve kablolu televizyon sinyallerini dağıtmada kullanılır.</a:t>
            </a:r>
          </a:p>
          <a:p>
            <a:pPr marL="0" indent="0">
              <a:buNone/>
            </a:pPr>
            <a:endParaRPr lang="tr-TR" dirty="0"/>
          </a:p>
        </p:txBody>
      </p:sp>
    </p:spTree>
    <p:extLst>
      <p:ext uri="{BB962C8B-B14F-4D97-AF65-F5344CB8AC3E}">
        <p14:creationId xmlns:p14="http://schemas.microsoft.com/office/powerpoint/2010/main" val="2655991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stretch>
            <a:fillRect/>
          </a:stretch>
        </p:blipFill>
        <p:spPr>
          <a:xfrm>
            <a:off x="991435" y="2011236"/>
            <a:ext cx="8548563" cy="2849521"/>
          </a:xfrm>
          <a:prstGeom prst="rect">
            <a:avLst/>
          </a:prstGeom>
        </p:spPr>
      </p:pic>
    </p:spTree>
    <p:extLst>
      <p:ext uri="{BB962C8B-B14F-4D97-AF65-F5344CB8AC3E}">
        <p14:creationId xmlns:p14="http://schemas.microsoft.com/office/powerpoint/2010/main" val="824858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Sorular </a:t>
            </a:r>
            <a:endParaRPr lang="tr-TR" dirty="0"/>
          </a:p>
        </p:txBody>
      </p:sp>
      <p:sp>
        <p:nvSpPr>
          <p:cNvPr id="3" name="İçerik Yer Tutucusu 2"/>
          <p:cNvSpPr>
            <a:spLocks noGrp="1"/>
          </p:cNvSpPr>
          <p:nvPr>
            <p:ph idx="1"/>
          </p:nvPr>
        </p:nvSpPr>
        <p:spPr>
          <a:xfrm>
            <a:off x="1261872" y="2434962"/>
            <a:ext cx="8595360" cy="3657927"/>
          </a:xfrm>
        </p:spPr>
        <p:txBody>
          <a:bodyPr>
            <a:normAutofit/>
          </a:bodyPr>
          <a:lstStyle/>
          <a:p>
            <a:r>
              <a:rPr lang="tr-TR" dirty="0"/>
              <a:t>Haberleşmede kullanılan kablo </a:t>
            </a:r>
            <a:r>
              <a:rPr lang="tr-TR" dirty="0" smtClean="0"/>
              <a:t>türleri nelerdir</a:t>
            </a:r>
            <a:r>
              <a:rPr lang="tr-TR" dirty="0" smtClean="0"/>
              <a:t>?</a:t>
            </a:r>
          </a:p>
          <a:p>
            <a:pPr lvl="1"/>
            <a:r>
              <a:rPr lang="tr-TR" dirty="0" smtClean="0"/>
              <a:t>Cevap: bükümlü kablo, </a:t>
            </a:r>
            <a:r>
              <a:rPr lang="tr-TR" dirty="0" err="1" smtClean="0"/>
              <a:t>koaksiyel</a:t>
            </a:r>
            <a:r>
              <a:rPr lang="tr-TR" dirty="0" smtClean="0"/>
              <a:t> kablo, fiber optik kablo</a:t>
            </a:r>
            <a:endParaRPr lang="tr-TR" dirty="0" smtClean="0"/>
          </a:p>
          <a:p>
            <a:r>
              <a:rPr lang="tr-TR" dirty="0" smtClean="0"/>
              <a:t>Fiber optik kablo </a:t>
            </a:r>
            <a:r>
              <a:rPr lang="tr-TR" dirty="0" err="1" smtClean="0"/>
              <a:t>nun</a:t>
            </a:r>
            <a:r>
              <a:rPr lang="tr-TR" dirty="0" smtClean="0"/>
              <a:t> yapısı nasıldır</a:t>
            </a:r>
            <a:r>
              <a:rPr lang="tr-TR" dirty="0" smtClean="0"/>
              <a:t>?</a:t>
            </a:r>
          </a:p>
          <a:p>
            <a:pPr lvl="1"/>
            <a:r>
              <a:rPr lang="tr-TR" dirty="0" smtClean="0"/>
              <a:t>Cevap:</a:t>
            </a:r>
          </a:p>
          <a:p>
            <a:pPr marL="274320" lvl="1" indent="0">
              <a:buNone/>
            </a:pPr>
            <a:r>
              <a:rPr lang="tr-TR" dirty="0" smtClean="0"/>
              <a:t> 	• </a:t>
            </a:r>
            <a:r>
              <a:rPr lang="tr-TR" dirty="0"/>
              <a:t>Işığın geçtiği çekirdekten,</a:t>
            </a:r>
            <a:br>
              <a:rPr lang="tr-TR" dirty="0"/>
            </a:br>
            <a:r>
              <a:rPr lang="tr-TR" dirty="0" smtClean="0"/>
              <a:t>	• </a:t>
            </a:r>
            <a:r>
              <a:rPr lang="tr-TR" dirty="0"/>
              <a:t>Işığın çekirdekten yansımasını önleyici cam kılıftan,</a:t>
            </a:r>
            <a:br>
              <a:rPr lang="tr-TR" dirty="0"/>
            </a:br>
            <a:r>
              <a:rPr lang="tr-TR" dirty="0" smtClean="0"/>
              <a:t>	• </a:t>
            </a:r>
            <a:r>
              <a:rPr lang="tr-TR" dirty="0"/>
              <a:t>Dış etkenlerden korunmasını sağlayan, plastik, koruyucu bir kılıftan oluşur</a:t>
            </a:r>
            <a:r>
              <a:rPr lang="tr-TR" dirty="0" smtClean="0"/>
              <a:t>.</a:t>
            </a:r>
            <a:endParaRPr lang="tr-TR" dirty="0" smtClean="0"/>
          </a:p>
          <a:p>
            <a:r>
              <a:rPr lang="tr-TR" dirty="0" smtClean="0"/>
              <a:t>Haberleşme kabloları nerelerde kullanılır</a:t>
            </a:r>
            <a:r>
              <a:rPr lang="tr-TR" dirty="0" smtClean="0"/>
              <a:t>?</a:t>
            </a:r>
          </a:p>
          <a:p>
            <a:pPr lvl="1"/>
            <a:r>
              <a:rPr lang="tr-TR" dirty="0" smtClean="0"/>
              <a:t>Cevap: </a:t>
            </a:r>
            <a:r>
              <a:rPr lang="tr-TR" dirty="0"/>
              <a:t>Haberleşme kabloları yerel telefon hatlarında kullanılan kablo çeşitleri olup ADSL internet bağlantıları için sokak kutusu ve ev arasında yer alan bağlantı içinde uygulanmaktadır. </a:t>
            </a:r>
            <a:endParaRPr lang="tr-TR" dirty="0"/>
          </a:p>
        </p:txBody>
      </p:sp>
    </p:spTree>
    <p:extLst>
      <p:ext uri="{BB962C8B-B14F-4D97-AF65-F5344CB8AC3E}">
        <p14:creationId xmlns:p14="http://schemas.microsoft.com/office/powerpoint/2010/main" val="25003710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Sunum Grubu</a:t>
            </a:r>
            <a:endParaRPr lang="tr-TR" dirty="0"/>
          </a:p>
        </p:txBody>
      </p:sp>
      <p:sp>
        <p:nvSpPr>
          <p:cNvPr id="3" name="İçerik Yer Tutucusu 2"/>
          <p:cNvSpPr>
            <a:spLocks noGrp="1"/>
          </p:cNvSpPr>
          <p:nvPr>
            <p:ph idx="1"/>
          </p:nvPr>
        </p:nvSpPr>
        <p:spPr>
          <a:xfrm>
            <a:off x="1261872" y="2771191"/>
            <a:ext cx="8595360" cy="1810139"/>
          </a:xfrm>
        </p:spPr>
        <p:txBody>
          <a:bodyPr/>
          <a:lstStyle/>
          <a:p>
            <a:r>
              <a:rPr lang="tr-TR" sz="2400" dirty="0" smtClean="0"/>
              <a:t>Sabri Alperen Topcu – 193405065</a:t>
            </a:r>
          </a:p>
          <a:p>
            <a:r>
              <a:rPr lang="tr-TR" sz="2400" dirty="0" smtClean="0"/>
              <a:t>Batuhan </a:t>
            </a:r>
            <a:r>
              <a:rPr lang="tr-TR" sz="2400" dirty="0" err="1" smtClean="0"/>
              <a:t>Irmalı</a:t>
            </a:r>
            <a:r>
              <a:rPr lang="tr-TR" sz="2400" dirty="0" smtClean="0"/>
              <a:t> – 193405028</a:t>
            </a:r>
          </a:p>
          <a:p>
            <a:endParaRPr lang="tr-TR" dirty="0"/>
          </a:p>
        </p:txBody>
      </p:sp>
    </p:spTree>
    <p:extLst>
      <p:ext uri="{BB962C8B-B14F-4D97-AF65-F5344CB8AC3E}">
        <p14:creationId xmlns:p14="http://schemas.microsoft.com/office/powerpoint/2010/main" val="4220083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Kaynakça</a:t>
            </a:r>
            <a:endParaRPr lang="tr-TR" dirty="0"/>
          </a:p>
        </p:txBody>
      </p:sp>
      <p:sp>
        <p:nvSpPr>
          <p:cNvPr id="3" name="İçerik Yer Tutucusu 2"/>
          <p:cNvSpPr>
            <a:spLocks noGrp="1"/>
          </p:cNvSpPr>
          <p:nvPr>
            <p:ph idx="1"/>
          </p:nvPr>
        </p:nvSpPr>
        <p:spPr>
          <a:xfrm>
            <a:off x="1261872" y="1819256"/>
            <a:ext cx="8595360" cy="4351337"/>
          </a:xfrm>
        </p:spPr>
        <p:txBody>
          <a:bodyPr/>
          <a:lstStyle/>
          <a:p>
            <a:r>
              <a:rPr lang="tr-TR" dirty="0">
                <a:hlinkClick r:id="rId2"/>
              </a:rPr>
              <a:t>https://</a:t>
            </a:r>
            <a:r>
              <a:rPr lang="tr-TR" dirty="0" smtClean="0">
                <a:hlinkClick r:id="rId2"/>
              </a:rPr>
              <a:t>www.moonelektronik.com.tr/blog/5/kablolar-ve-cesitleri.html</a:t>
            </a:r>
            <a:endParaRPr lang="tr-TR" dirty="0" smtClean="0"/>
          </a:p>
          <a:p>
            <a:r>
              <a:rPr lang="tr-TR" dirty="0">
                <a:hlinkClick r:id="rId3"/>
              </a:rPr>
              <a:t>https://westcoastcomm.com/three-major-types-network-cables-used-communication-systems</a:t>
            </a:r>
            <a:r>
              <a:rPr lang="tr-TR" dirty="0" smtClean="0">
                <a:hlinkClick r:id="rId3"/>
              </a:rPr>
              <a:t>/</a:t>
            </a:r>
            <a:endParaRPr lang="tr-TR" dirty="0"/>
          </a:p>
          <a:p>
            <a:r>
              <a:rPr lang="tr-TR" dirty="0">
                <a:hlinkClick r:id="rId4"/>
              </a:rPr>
              <a:t>https://ckk.com.tr/ders/communication.html#_Toc323542009https://tr.wikipedia.org/wiki/%C4%B0letim_ortam%C4%B1https://emresupcin.com/2013/07/11/cift-bukumlu-kablo-nedir-yapisi-ve-cesitleri</a:t>
            </a:r>
            <a:r>
              <a:rPr lang="tr-TR" dirty="0" smtClean="0">
                <a:hlinkClick r:id="rId4"/>
              </a:rPr>
              <a:t>/</a:t>
            </a:r>
            <a:endParaRPr lang="tr-TR" dirty="0" smtClean="0"/>
          </a:p>
          <a:p>
            <a:r>
              <a:rPr lang="tr-TR" dirty="0" smtClean="0"/>
              <a:t>https</a:t>
            </a:r>
            <a:r>
              <a:rPr lang="tr-TR" dirty="0"/>
              <a:t>://</a:t>
            </a:r>
            <a:r>
              <a:rPr lang="tr-TR" dirty="0" smtClean="0"/>
              <a:t>www.elektriktesisatportali.com/ftp-f-utp-u-ftp-nedir-farki.html</a:t>
            </a:r>
          </a:p>
          <a:p>
            <a:r>
              <a:rPr lang="tr-TR" dirty="0" smtClean="0"/>
              <a:t>https</a:t>
            </a:r>
            <a:r>
              <a:rPr lang="tr-TR" dirty="0"/>
              <a:t>://</a:t>
            </a:r>
            <a:r>
              <a:rPr lang="tr-TR" dirty="0" smtClean="0"/>
              <a:t>kreasis.com/cat-ethernet-kablo-cesitleri</a:t>
            </a:r>
          </a:p>
          <a:p>
            <a:r>
              <a:rPr lang="tr-TR" dirty="0" smtClean="0"/>
              <a:t>https</a:t>
            </a:r>
            <a:r>
              <a:rPr lang="tr-TR" dirty="0"/>
              <a:t>://www.elektrikrehberiniz.com/kablo/koaksiyel-kablo-nedir-15679</a:t>
            </a:r>
            <a:r>
              <a:rPr lang="tr-TR" dirty="0" smtClean="0"/>
              <a:t>/</a:t>
            </a:r>
          </a:p>
          <a:p>
            <a:r>
              <a:rPr lang="tr-TR" dirty="0" smtClean="0"/>
              <a:t>https</a:t>
            </a:r>
            <a:r>
              <a:rPr lang="tr-TR" dirty="0"/>
              <a:t>://telecom.samm.com/fiber-optik-nedir#11</a:t>
            </a:r>
          </a:p>
        </p:txBody>
      </p:sp>
    </p:spTree>
    <p:extLst>
      <p:ext uri="{BB962C8B-B14F-4D97-AF65-F5344CB8AC3E}">
        <p14:creationId xmlns:p14="http://schemas.microsoft.com/office/powerpoint/2010/main" val="36576954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Tele Kelimesi</a:t>
            </a:r>
          </a:p>
        </p:txBody>
      </p:sp>
      <p:sp>
        <p:nvSpPr>
          <p:cNvPr id="3" name="İçerik Yer Tutucusu 2"/>
          <p:cNvSpPr>
            <a:spLocks noGrp="1"/>
          </p:cNvSpPr>
          <p:nvPr>
            <p:ph idx="1"/>
          </p:nvPr>
        </p:nvSpPr>
        <p:spPr>
          <a:xfrm>
            <a:off x="1261872" y="2392680"/>
            <a:ext cx="8595360" cy="4351337"/>
          </a:xfrm>
        </p:spPr>
        <p:txBody>
          <a:bodyPr/>
          <a:lstStyle/>
          <a:p>
            <a:r>
              <a:rPr lang="tr-TR" dirty="0"/>
              <a:t>Tele kelimesi </a:t>
            </a:r>
            <a:r>
              <a:rPr lang="tr-TR" dirty="0" err="1"/>
              <a:t>latince</a:t>
            </a:r>
            <a:r>
              <a:rPr lang="tr-TR" dirty="0"/>
              <a:t> kökenli olup ‘uzaktan’ anlamında gelmektedir</a:t>
            </a:r>
            <a:r>
              <a:rPr lang="tr-TR" dirty="0" smtClean="0"/>
              <a:t>.</a:t>
            </a:r>
          </a:p>
          <a:p>
            <a:r>
              <a:rPr lang="tr-TR" dirty="0" smtClean="0"/>
              <a:t>Telefon </a:t>
            </a:r>
            <a:r>
              <a:rPr lang="tr-TR" dirty="0"/>
              <a:t>&gt; uzaktan konuşma </a:t>
            </a:r>
            <a:endParaRPr lang="tr-TR" dirty="0" smtClean="0"/>
          </a:p>
          <a:p>
            <a:r>
              <a:rPr lang="tr-TR" dirty="0" smtClean="0"/>
              <a:t>Televizyon </a:t>
            </a:r>
            <a:r>
              <a:rPr lang="tr-TR" dirty="0"/>
              <a:t>&gt; uzaktan görme </a:t>
            </a:r>
            <a:endParaRPr lang="tr-TR" dirty="0" smtClean="0"/>
          </a:p>
          <a:p>
            <a:r>
              <a:rPr lang="tr-TR" dirty="0" err="1" smtClean="0"/>
              <a:t>Telegraf</a:t>
            </a:r>
            <a:r>
              <a:rPr lang="tr-TR" dirty="0" smtClean="0"/>
              <a:t> </a:t>
            </a:r>
            <a:r>
              <a:rPr lang="tr-TR" dirty="0"/>
              <a:t>&gt; uzaktan yazma </a:t>
            </a:r>
            <a:endParaRPr lang="tr-TR" dirty="0" smtClean="0"/>
          </a:p>
          <a:p>
            <a:r>
              <a:rPr lang="tr-TR" dirty="0" smtClean="0"/>
              <a:t>şeklinde </a:t>
            </a:r>
            <a:r>
              <a:rPr lang="tr-TR" dirty="0"/>
              <a:t>daha iyi anlayabiliriz. </a:t>
            </a:r>
          </a:p>
        </p:txBody>
      </p:sp>
    </p:spTree>
    <p:extLst>
      <p:ext uri="{BB962C8B-B14F-4D97-AF65-F5344CB8AC3E}">
        <p14:creationId xmlns:p14="http://schemas.microsoft.com/office/powerpoint/2010/main" val="2103673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Telekomünikasyon</a:t>
            </a:r>
          </a:p>
        </p:txBody>
      </p:sp>
      <p:sp>
        <p:nvSpPr>
          <p:cNvPr id="3" name="İçerik Yer Tutucusu 2"/>
          <p:cNvSpPr>
            <a:spLocks noGrp="1"/>
          </p:cNvSpPr>
          <p:nvPr>
            <p:ph idx="1"/>
          </p:nvPr>
        </p:nvSpPr>
        <p:spPr/>
        <p:txBody>
          <a:bodyPr/>
          <a:lstStyle/>
          <a:p>
            <a:r>
              <a:rPr lang="tr-TR" dirty="0" smtClean="0"/>
              <a:t>Bu </a:t>
            </a:r>
            <a:r>
              <a:rPr lang="tr-TR" dirty="0"/>
              <a:t>şekilde telekomünikasyon </a:t>
            </a:r>
            <a:r>
              <a:rPr lang="tr-TR" dirty="0" err="1"/>
              <a:t>keliemesi</a:t>
            </a:r>
            <a:r>
              <a:rPr lang="tr-TR" dirty="0"/>
              <a:t> karşımıza çıkıyor. Bu kelime uzaktan haberleşme olarak tanımlanabilir. </a:t>
            </a:r>
            <a:endParaRPr lang="tr-TR" dirty="0" smtClean="0"/>
          </a:p>
          <a:p>
            <a:r>
              <a:rPr lang="tr-TR" dirty="0" smtClean="0"/>
              <a:t>Telekomünikasyon </a:t>
            </a:r>
            <a:r>
              <a:rPr lang="tr-TR" dirty="0"/>
              <a:t>kablo aracılığı ile olabileceği gibi radyo dalgası olarak atmosfer aracılığı ile de olabilir. </a:t>
            </a:r>
            <a:endParaRPr lang="tr-TR" dirty="0" smtClean="0"/>
          </a:p>
          <a:p>
            <a:r>
              <a:rPr lang="tr-TR" dirty="0" smtClean="0"/>
              <a:t>Biz </a:t>
            </a:r>
            <a:r>
              <a:rPr lang="tr-TR" dirty="0"/>
              <a:t>bu derste telekomünikasyon için kullanılan kablo çeşitlerini anlatacağız.(</a:t>
            </a:r>
            <a:r>
              <a:rPr lang="tr-TR" dirty="0" err="1"/>
              <a:t>Kılavuzlu</a:t>
            </a:r>
            <a:r>
              <a:rPr lang="tr-TR" dirty="0"/>
              <a:t> ortam.) </a:t>
            </a:r>
          </a:p>
        </p:txBody>
      </p:sp>
    </p:spTree>
    <p:extLst>
      <p:ext uri="{BB962C8B-B14F-4D97-AF65-F5344CB8AC3E}">
        <p14:creationId xmlns:p14="http://schemas.microsoft.com/office/powerpoint/2010/main" val="2191221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Telekomünikasyon</a:t>
            </a:r>
          </a:p>
        </p:txBody>
      </p:sp>
      <p:sp>
        <p:nvSpPr>
          <p:cNvPr id="3" name="İçerik Yer Tutucusu 2"/>
          <p:cNvSpPr>
            <a:spLocks noGrp="1"/>
          </p:cNvSpPr>
          <p:nvPr>
            <p:ph idx="1"/>
          </p:nvPr>
        </p:nvSpPr>
        <p:spPr/>
        <p:txBody>
          <a:bodyPr/>
          <a:lstStyle/>
          <a:p>
            <a:r>
              <a:rPr lang="tr-TR" dirty="0" smtClean="0"/>
              <a:t>Telekomünikasyon </a:t>
            </a:r>
            <a:r>
              <a:rPr lang="tr-TR" dirty="0" err="1"/>
              <a:t>kılavuzlu</a:t>
            </a:r>
            <a:r>
              <a:rPr lang="tr-TR" dirty="0"/>
              <a:t> ve kılavuzsuz iletim ortamlarında gerçekleştirilebilir. – </a:t>
            </a:r>
            <a:r>
              <a:rPr lang="tr-TR" dirty="0" err="1"/>
              <a:t>Kılavuzlu</a:t>
            </a:r>
            <a:r>
              <a:rPr lang="tr-TR" dirty="0"/>
              <a:t> Ortam için örnek verecek olursak: </a:t>
            </a:r>
            <a:endParaRPr lang="tr-TR" dirty="0" smtClean="0"/>
          </a:p>
          <a:p>
            <a:r>
              <a:rPr lang="tr-TR" dirty="0" smtClean="0"/>
              <a:t>Telefon </a:t>
            </a:r>
            <a:r>
              <a:rPr lang="tr-TR" dirty="0"/>
              <a:t>hatları, bükümlü çift kablolar, </a:t>
            </a:r>
            <a:r>
              <a:rPr lang="tr-TR" dirty="0" err="1"/>
              <a:t>koaksiyel</a:t>
            </a:r>
            <a:r>
              <a:rPr lang="tr-TR" dirty="0"/>
              <a:t> kablolar, fiber optik kablolar. – Kılavuzsuz Ortam için örnek verecek olursak: </a:t>
            </a:r>
            <a:endParaRPr lang="tr-TR" dirty="0" smtClean="0"/>
          </a:p>
          <a:p>
            <a:r>
              <a:rPr lang="tr-TR" dirty="0" smtClean="0"/>
              <a:t>Mikrodalga</a:t>
            </a:r>
            <a:r>
              <a:rPr lang="tr-TR" dirty="0"/>
              <a:t>, radyo, kızılötesi dalgalar</a:t>
            </a:r>
          </a:p>
        </p:txBody>
      </p:sp>
    </p:spTree>
    <p:extLst>
      <p:ext uri="{BB962C8B-B14F-4D97-AF65-F5344CB8AC3E}">
        <p14:creationId xmlns:p14="http://schemas.microsoft.com/office/powerpoint/2010/main" val="3530797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Kablolar hakkında bilgiler</a:t>
            </a:r>
            <a:endParaRPr lang="tr-TR" b="1" dirty="0"/>
          </a:p>
        </p:txBody>
      </p:sp>
      <p:sp>
        <p:nvSpPr>
          <p:cNvPr id="3" name="İçerik Yer Tutucusu 2"/>
          <p:cNvSpPr>
            <a:spLocks noGrp="1"/>
          </p:cNvSpPr>
          <p:nvPr>
            <p:ph idx="1"/>
          </p:nvPr>
        </p:nvSpPr>
        <p:spPr>
          <a:xfrm>
            <a:off x="1261872" y="2472614"/>
            <a:ext cx="8595360" cy="2500604"/>
          </a:xfrm>
        </p:spPr>
        <p:txBody>
          <a:bodyPr/>
          <a:lstStyle/>
          <a:p>
            <a:r>
              <a:rPr lang="tr-TR" dirty="0"/>
              <a:t>Elektriği ileten araçlara </a:t>
            </a:r>
            <a:r>
              <a:rPr lang="tr-TR" b="1" dirty="0" smtClean="0"/>
              <a:t>kablo</a:t>
            </a:r>
            <a:r>
              <a:rPr lang="tr-TR" dirty="0"/>
              <a:t> denir</a:t>
            </a:r>
            <a:r>
              <a:rPr lang="tr-TR" dirty="0" smtClean="0"/>
              <a:t>.</a:t>
            </a:r>
            <a:endParaRPr lang="tr-TR" dirty="0"/>
          </a:p>
          <a:p>
            <a:r>
              <a:rPr lang="tr-TR" dirty="0"/>
              <a:t>Kablolar iletken ve yalıtkan olmak üzere temel iki öğeden oluşmaktadır</a:t>
            </a:r>
            <a:r>
              <a:rPr lang="tr-TR" dirty="0" smtClean="0"/>
              <a:t>.</a:t>
            </a:r>
          </a:p>
          <a:p>
            <a:r>
              <a:rPr lang="tr-TR" dirty="0"/>
              <a:t>Yaptıkları ve kullanılan alanlarına göre yer  seçimi yapılır ve yüzlerce kablo tipleri bulunabilir. </a:t>
            </a:r>
            <a:endParaRPr lang="tr-TR" dirty="0" smtClean="0"/>
          </a:p>
          <a:p>
            <a:endParaRPr lang="tr-TR" dirty="0"/>
          </a:p>
        </p:txBody>
      </p:sp>
    </p:spTree>
    <p:extLst>
      <p:ext uri="{BB962C8B-B14F-4D97-AF65-F5344CB8AC3E}">
        <p14:creationId xmlns:p14="http://schemas.microsoft.com/office/powerpoint/2010/main" val="1936883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Özelliklerine göre kablo çeşitleri</a:t>
            </a:r>
            <a:endParaRPr lang="tr-TR" dirty="0"/>
          </a:p>
        </p:txBody>
      </p:sp>
      <p:sp>
        <p:nvSpPr>
          <p:cNvPr id="3" name="İçerik Yer Tutucusu 2"/>
          <p:cNvSpPr>
            <a:spLocks noGrp="1"/>
          </p:cNvSpPr>
          <p:nvPr>
            <p:ph idx="1"/>
          </p:nvPr>
        </p:nvSpPr>
        <p:spPr>
          <a:xfrm>
            <a:off x="1261872" y="2807368"/>
            <a:ext cx="8595360" cy="4351337"/>
          </a:xfrm>
        </p:spPr>
        <p:txBody>
          <a:bodyPr/>
          <a:lstStyle/>
          <a:p>
            <a:r>
              <a:rPr lang="tr-TR" dirty="0" smtClean="0"/>
              <a:t>Sinyal kontrol kabloları</a:t>
            </a:r>
          </a:p>
          <a:p>
            <a:r>
              <a:rPr lang="tr-TR" dirty="0" smtClean="0"/>
              <a:t>Enerji kabloları</a:t>
            </a:r>
          </a:p>
          <a:p>
            <a:r>
              <a:rPr lang="tr-TR" dirty="0" smtClean="0"/>
              <a:t>Spiral kablo</a:t>
            </a:r>
          </a:p>
          <a:p>
            <a:r>
              <a:rPr lang="tr-TR" dirty="0" err="1" smtClean="0"/>
              <a:t>Halojensiz</a:t>
            </a:r>
            <a:r>
              <a:rPr lang="tr-TR" dirty="0" smtClean="0"/>
              <a:t> kablolar</a:t>
            </a:r>
          </a:p>
          <a:p>
            <a:r>
              <a:rPr lang="tr-TR" dirty="0" smtClean="0"/>
              <a:t>HABERLEŞME KABLOLARI</a:t>
            </a:r>
            <a:endParaRPr lang="tr-TR" dirty="0"/>
          </a:p>
        </p:txBody>
      </p:sp>
    </p:spTree>
    <p:extLst>
      <p:ext uri="{BB962C8B-B14F-4D97-AF65-F5344CB8AC3E}">
        <p14:creationId xmlns:p14="http://schemas.microsoft.com/office/powerpoint/2010/main" val="3517622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Haberleşme kablosu nedir?</a:t>
            </a:r>
            <a:endParaRPr lang="tr-TR" dirty="0"/>
          </a:p>
        </p:txBody>
      </p:sp>
      <p:sp>
        <p:nvSpPr>
          <p:cNvPr id="3" name="İçerik Yer Tutucusu 2"/>
          <p:cNvSpPr>
            <a:spLocks noGrp="1"/>
          </p:cNvSpPr>
          <p:nvPr>
            <p:ph idx="1"/>
          </p:nvPr>
        </p:nvSpPr>
        <p:spPr>
          <a:xfrm>
            <a:off x="1261872" y="2855495"/>
            <a:ext cx="8595360" cy="4351337"/>
          </a:xfrm>
        </p:spPr>
        <p:txBody>
          <a:bodyPr/>
          <a:lstStyle/>
          <a:p>
            <a:r>
              <a:rPr lang="tr-TR" dirty="0"/>
              <a:t>Haberleşme kabloları yerel olarak kullanılan bakır içeriğe sahip ürünlerdir. Uygun maliyeti olduğu için sık kullanılan ürünler arasında yer almaktadır. Talep doğrultusunda istenilen ölçülerde üretilebilmektedir.</a:t>
            </a:r>
          </a:p>
        </p:txBody>
      </p:sp>
    </p:spTree>
    <p:extLst>
      <p:ext uri="{BB962C8B-B14F-4D97-AF65-F5344CB8AC3E}">
        <p14:creationId xmlns:p14="http://schemas.microsoft.com/office/powerpoint/2010/main" val="2634387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Genel yapısı</a:t>
            </a:r>
            <a:endParaRPr lang="tr-TR" dirty="0"/>
          </a:p>
        </p:txBody>
      </p:sp>
      <p:sp>
        <p:nvSpPr>
          <p:cNvPr id="3" name="İçerik Yer Tutucusu 2"/>
          <p:cNvSpPr>
            <a:spLocks noGrp="1"/>
          </p:cNvSpPr>
          <p:nvPr>
            <p:ph idx="1"/>
          </p:nvPr>
        </p:nvSpPr>
        <p:spPr>
          <a:xfrm>
            <a:off x="1261872" y="2817845"/>
            <a:ext cx="8595360" cy="4351337"/>
          </a:xfrm>
        </p:spPr>
        <p:txBody>
          <a:bodyPr/>
          <a:lstStyle/>
          <a:p>
            <a:pPr marL="0" indent="0">
              <a:buNone/>
            </a:pPr>
            <a:r>
              <a:rPr lang="tr-TR" dirty="0"/>
              <a:t>• İzoleye sahip oldukları</a:t>
            </a:r>
            <a:br>
              <a:rPr lang="tr-TR" dirty="0"/>
            </a:br>
            <a:r>
              <a:rPr lang="tr-TR" dirty="0"/>
              <a:t>• </a:t>
            </a:r>
            <a:r>
              <a:rPr lang="tr-TR" dirty="0" err="1"/>
              <a:t>Polivinilklorür</a:t>
            </a:r>
            <a:r>
              <a:rPr lang="tr-TR" dirty="0"/>
              <a:t> kaplama oldukları</a:t>
            </a:r>
            <a:br>
              <a:rPr lang="tr-TR" dirty="0"/>
            </a:br>
            <a:r>
              <a:rPr lang="tr-TR" dirty="0"/>
              <a:t>• Çift bölüm ya da dörtlü yapıda oldukları</a:t>
            </a:r>
            <a:br>
              <a:rPr lang="tr-TR" dirty="0"/>
            </a:br>
            <a:r>
              <a:rPr lang="tr-TR" dirty="0"/>
              <a:t>• Dolgulu ve dolgusuz olarak üretildikleri görülmektedir.</a:t>
            </a:r>
          </a:p>
        </p:txBody>
      </p:sp>
    </p:spTree>
    <p:extLst>
      <p:ext uri="{BB962C8B-B14F-4D97-AF65-F5344CB8AC3E}">
        <p14:creationId xmlns:p14="http://schemas.microsoft.com/office/powerpoint/2010/main" val="4242302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Manzara</Template>
  <TotalTime>167</TotalTime>
  <Words>611</Words>
  <Application>Microsoft Office PowerPoint</Application>
  <PresentationFormat>Geniş ekran</PresentationFormat>
  <Paragraphs>95</Paragraphs>
  <Slides>28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28</vt:i4>
      </vt:variant>
    </vt:vector>
  </HeadingPairs>
  <TitlesOfParts>
    <vt:vector size="32" baseType="lpstr">
      <vt:lpstr>Arial</vt:lpstr>
      <vt:lpstr>Century Schoolbook</vt:lpstr>
      <vt:lpstr>Wingdings 2</vt:lpstr>
      <vt:lpstr>View</vt:lpstr>
      <vt:lpstr>HABERLEŞMEDE KULLANILAN KABLO ÇEŞİTLERİ</vt:lpstr>
      <vt:lpstr>İçerik</vt:lpstr>
      <vt:lpstr>Tele Kelimesi</vt:lpstr>
      <vt:lpstr>Telekomünikasyon</vt:lpstr>
      <vt:lpstr>Telekomünikasyon</vt:lpstr>
      <vt:lpstr>Kablolar hakkında bilgiler</vt:lpstr>
      <vt:lpstr>Özelliklerine göre kablo çeşitleri</vt:lpstr>
      <vt:lpstr>Haberleşme kablosu nedir?</vt:lpstr>
      <vt:lpstr>Genel yapısı</vt:lpstr>
      <vt:lpstr>Nerelerde kullanılır?</vt:lpstr>
      <vt:lpstr>Haberleşmede kullanılan kablo türleri</vt:lpstr>
      <vt:lpstr>Bükümlü Çift Kablolar</vt:lpstr>
      <vt:lpstr>Ethernet Kabloları </vt:lpstr>
      <vt:lpstr>PowerPoint Sunusu</vt:lpstr>
      <vt:lpstr>PowerPoint Sunusu</vt:lpstr>
      <vt:lpstr>                                   </vt:lpstr>
      <vt:lpstr>PowerPoint Sunusu</vt:lpstr>
      <vt:lpstr>Ekranlı-Ekransız Kablo</vt:lpstr>
      <vt:lpstr>Fiber optik kablo</vt:lpstr>
      <vt:lpstr>PowerPoint Sunusu</vt:lpstr>
      <vt:lpstr>Fiber optik kablo</vt:lpstr>
      <vt:lpstr>Fiber optik kablo</vt:lpstr>
      <vt:lpstr>PowerPoint Sunusu</vt:lpstr>
      <vt:lpstr>Koaksiyel kablo</vt:lpstr>
      <vt:lpstr>PowerPoint Sunusu</vt:lpstr>
      <vt:lpstr>Sorular </vt:lpstr>
      <vt:lpstr>Sunum Grubu</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HABERLEŞMEDE KULLANILAN KABLO ÇEŞİTLERİ</dc:title>
  <dc:creator>alperen topcu</dc:creator>
  <cp:lastModifiedBy>alperen topcu</cp:lastModifiedBy>
  <cp:revision>24</cp:revision>
  <dcterms:created xsi:type="dcterms:W3CDTF">2022-05-01T10:15:53Z</dcterms:created>
  <dcterms:modified xsi:type="dcterms:W3CDTF">2022-05-16T18:25:16Z</dcterms:modified>
</cp:coreProperties>
</file>