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2" r:id="rId4"/>
    <p:sldMasterId id="214748371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Newsreader"/>
      <p:regular r:id="rId29"/>
      <p:bold r:id="rId30"/>
      <p:italic r:id="rId31"/>
      <p:boldItalic r:id="rId32"/>
    </p:embeddedFont>
    <p:embeddedFont>
      <p:font typeface="DM Sans Light"/>
      <p:regular r:id="rId33"/>
      <p:bold r:id="rId34"/>
      <p:italic r:id="rId35"/>
      <p:boldItalic r:id="rId36"/>
    </p:embeddedFont>
    <p:embeddedFont>
      <p:font typeface="DM Sans SemiBold"/>
      <p:regular r:id="rId37"/>
      <p:bold r:id="rId38"/>
      <p:italic r:id="rId39"/>
      <p:boldItalic r:id="rId40"/>
    </p:embeddedFont>
    <p:embeddedFont>
      <p:font typeface="DM Sans"/>
      <p:regular r:id="rId41"/>
      <p:bold r:id="rId42"/>
      <p:italic r:id="rId43"/>
      <p:boldItalic r:id="rId44"/>
    </p:embeddedFont>
    <p:embeddedFont>
      <p:font typeface="Newsreader SemiBold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SemiBold-boldItalic.fntdata"/><Relationship Id="rId42" Type="http://schemas.openxmlformats.org/officeDocument/2006/relationships/font" Target="fonts/DMSans-bold.fntdata"/><Relationship Id="rId41" Type="http://schemas.openxmlformats.org/officeDocument/2006/relationships/font" Target="fonts/DMSans-regular.fntdata"/><Relationship Id="rId44" Type="http://schemas.openxmlformats.org/officeDocument/2006/relationships/font" Target="fonts/DMSans-boldItalic.fntdata"/><Relationship Id="rId43" Type="http://schemas.openxmlformats.org/officeDocument/2006/relationships/font" Target="fonts/DMSans-italic.fntdata"/><Relationship Id="rId46" Type="http://schemas.openxmlformats.org/officeDocument/2006/relationships/font" Target="fonts/NewsreaderSemiBold-bold.fntdata"/><Relationship Id="rId45" Type="http://schemas.openxmlformats.org/officeDocument/2006/relationships/font" Target="fonts/Newsreader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NewsreaderSemiBold-boldItalic.fntdata"/><Relationship Id="rId47" Type="http://schemas.openxmlformats.org/officeDocument/2006/relationships/font" Target="fonts/NewsreaderSemiBold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ewsreader-italic.fntdata"/><Relationship Id="rId30" Type="http://schemas.openxmlformats.org/officeDocument/2006/relationships/font" Target="fonts/Newsreader-bold.fntdata"/><Relationship Id="rId33" Type="http://schemas.openxmlformats.org/officeDocument/2006/relationships/font" Target="fonts/DMSansLight-regular.fntdata"/><Relationship Id="rId32" Type="http://schemas.openxmlformats.org/officeDocument/2006/relationships/font" Target="fonts/Newsreader-boldItalic.fntdata"/><Relationship Id="rId35" Type="http://schemas.openxmlformats.org/officeDocument/2006/relationships/font" Target="fonts/DMSansLight-italic.fntdata"/><Relationship Id="rId34" Type="http://schemas.openxmlformats.org/officeDocument/2006/relationships/font" Target="fonts/DMSansLight-bold.fntdata"/><Relationship Id="rId37" Type="http://schemas.openxmlformats.org/officeDocument/2006/relationships/font" Target="fonts/DMSansSemiBold-regular.fntdata"/><Relationship Id="rId36" Type="http://schemas.openxmlformats.org/officeDocument/2006/relationships/font" Target="fonts/DMSansLight-boldItalic.fntdata"/><Relationship Id="rId39" Type="http://schemas.openxmlformats.org/officeDocument/2006/relationships/font" Target="fonts/DMSansSemiBold-italic.fntdata"/><Relationship Id="rId38" Type="http://schemas.openxmlformats.org/officeDocument/2006/relationships/font" Target="fonts/DMSansSemiBold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29" Type="http://schemas.openxmlformats.org/officeDocument/2006/relationships/font" Target="fonts/Newsreader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54c496af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54c496af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54c496afb9_0_1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54c496afb9_0_1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54c496afb9_0_1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354c496afb9_0_1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354c496afb9_0_1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354c496afb9_0_1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354c496afb9_0_2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354c496afb9_0_2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54c496afb9_0_2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354c496afb9_0_2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354c496afb9_0_2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354c496afb9_0_2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354c496afb9_0_2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354c496afb9_0_2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3559e5721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3559e5721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3559e57215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3559e57215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54c496afb9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354c496afb9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54c496afb9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54c496afb9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54c496afb9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354c496afb9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54c496afb9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54c496afb9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4c496afb9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4c496afb9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54c496afb9_0_1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54c496afb9_0_1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354c496afb9_0_1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354c496afb9_0_1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354c496afb9_0_1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354c496afb9_0_1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only">
  <p:cSld name="BLANK_1_1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61975" y="957403"/>
            <a:ext cx="5627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BLANK_1_1_1_1_3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61975" y="957403"/>
            <a:ext cx="5627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2" type="subTitle"/>
          </p:nvPr>
        </p:nvSpPr>
        <p:spPr>
          <a:xfrm>
            <a:off x="362125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3" type="subTitle"/>
          </p:nvPr>
        </p:nvSpPr>
        <p:spPr>
          <a:xfrm>
            <a:off x="3154650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4" type="subTitle"/>
          </p:nvPr>
        </p:nvSpPr>
        <p:spPr>
          <a:xfrm>
            <a:off x="6216650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5" type="subTitle"/>
          </p:nvPr>
        </p:nvSpPr>
        <p:spPr>
          <a:xfrm>
            <a:off x="362125" y="2206700"/>
            <a:ext cx="2575800" cy="12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eyebrow ">
  <p:cSld name="BLANK_1_1_1_1_2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61975" y="988557"/>
            <a:ext cx="5018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2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>
  <p:cSld name="BLANK_1_1_1_1_1_1_1_1_1_1_1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361975" y="2841984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361975" y="962100"/>
            <a:ext cx="4163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7"/>
          <p:cNvSpPr txBox="1"/>
          <p:nvPr>
            <p:ph idx="2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3" type="subTitle"/>
          </p:nvPr>
        </p:nvSpPr>
        <p:spPr>
          <a:xfrm>
            <a:off x="4909675" y="2841984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4" type="subTitle"/>
          </p:nvPr>
        </p:nvSpPr>
        <p:spPr>
          <a:xfrm>
            <a:off x="361975" y="3493626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5" type="subTitle"/>
          </p:nvPr>
        </p:nvSpPr>
        <p:spPr>
          <a:xfrm>
            <a:off x="4909675" y="3493626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6" type="subTitle"/>
          </p:nvPr>
        </p:nvSpPr>
        <p:spPr>
          <a:xfrm>
            <a:off x="361975" y="4145267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7" type="subTitle"/>
          </p:nvPr>
        </p:nvSpPr>
        <p:spPr>
          <a:xfrm>
            <a:off x="4909675" y="4145267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Light">
  <p:cSld name="BLANK_1_1_1_1_1_1_1_1_1_1_1_1_1_1_2">
    <p:bg>
      <p:bgPr>
        <a:solidFill>
          <a:schemeClr val="accent6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u="sng"/>
          </a:p>
        </p:txBody>
      </p:sp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845475" y="136102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85" name="Google Shape;85;p18"/>
          <p:cNvSpPr txBox="1"/>
          <p:nvPr>
            <p:ph idx="3" type="subTitle"/>
          </p:nvPr>
        </p:nvSpPr>
        <p:spPr>
          <a:xfrm>
            <a:off x="4845475" y="102837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845475" y="2595865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5" type="subTitle"/>
          </p:nvPr>
        </p:nvSpPr>
        <p:spPr>
          <a:xfrm>
            <a:off x="4845475" y="2263215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6" type="body"/>
          </p:nvPr>
        </p:nvSpPr>
        <p:spPr>
          <a:xfrm>
            <a:off x="4845475" y="387007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7" type="subTitle"/>
          </p:nvPr>
        </p:nvSpPr>
        <p:spPr>
          <a:xfrm>
            <a:off x="4845475" y="353742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91" name="Google Shape;91;p18"/>
          <p:cNvSpPr txBox="1"/>
          <p:nvPr>
            <p:ph idx="8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Light - Alt 1">
  <p:cSld name="BLANK_1_1_1_1_1_1_1_1_1_1_1_1_1_1_2_2">
    <p:bg>
      <p:bgPr>
        <a:solidFill>
          <a:schemeClr val="accent6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2" type="body"/>
          </p:nvPr>
        </p:nvSpPr>
        <p:spPr>
          <a:xfrm>
            <a:off x="4845475" y="998689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95" name="Google Shape;95;p19"/>
          <p:cNvSpPr txBox="1"/>
          <p:nvPr>
            <p:ph idx="3" type="subTitle"/>
          </p:nvPr>
        </p:nvSpPr>
        <p:spPr>
          <a:xfrm>
            <a:off x="4845475" y="666041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4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5" type="body"/>
          </p:nvPr>
        </p:nvSpPr>
        <p:spPr>
          <a:xfrm>
            <a:off x="4845475" y="3927439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6" type="subTitle"/>
          </p:nvPr>
        </p:nvSpPr>
        <p:spPr>
          <a:xfrm>
            <a:off x="4845475" y="3594791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7" type="body"/>
          </p:nvPr>
        </p:nvSpPr>
        <p:spPr>
          <a:xfrm>
            <a:off x="4845475" y="2431037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8" type="subTitle"/>
          </p:nvPr>
        </p:nvSpPr>
        <p:spPr>
          <a:xfrm>
            <a:off x="4845475" y="2098390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2" name="Google Shape;102;p19"/>
          <p:cNvSpPr txBox="1"/>
          <p:nvPr>
            <p:ph idx="9" type="body"/>
          </p:nvPr>
        </p:nvSpPr>
        <p:spPr>
          <a:xfrm>
            <a:off x="356100" y="3243900"/>
            <a:ext cx="2798700" cy="133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Dark">
  <p:cSld name="BLANK_1_1_1_1_1_1_1_1_1_1_1_1_1_1_2_1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4845475" y="136102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07" name="Google Shape;107;p20"/>
          <p:cNvSpPr txBox="1"/>
          <p:nvPr>
            <p:ph idx="3" type="subTitle"/>
          </p:nvPr>
        </p:nvSpPr>
        <p:spPr>
          <a:xfrm>
            <a:off x="4845475" y="102837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4845475" y="2595865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20"/>
          <p:cNvSpPr txBox="1"/>
          <p:nvPr>
            <p:ph idx="5" type="subTitle"/>
          </p:nvPr>
        </p:nvSpPr>
        <p:spPr>
          <a:xfrm>
            <a:off x="4845475" y="2263215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4845475" y="387007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11" name="Google Shape;111;p20"/>
          <p:cNvSpPr txBox="1"/>
          <p:nvPr>
            <p:ph idx="7" type="subTitle"/>
          </p:nvPr>
        </p:nvSpPr>
        <p:spPr>
          <a:xfrm>
            <a:off x="4845475" y="353742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8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four big ideas">
  <p:cSld name="BLANK_1_1_1_1_1_1_1_1_1_1_1_1_1_1_1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2610420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16" name="Google Shape;116;p21"/>
          <p:cNvSpPr txBox="1"/>
          <p:nvPr>
            <p:ph idx="2" type="subTitle"/>
          </p:nvPr>
        </p:nvSpPr>
        <p:spPr>
          <a:xfrm>
            <a:off x="2610418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4" type="body"/>
          </p:nvPr>
        </p:nvSpPr>
        <p:spPr>
          <a:xfrm>
            <a:off x="4889772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21"/>
          <p:cNvSpPr txBox="1"/>
          <p:nvPr>
            <p:ph idx="5" type="subTitle"/>
          </p:nvPr>
        </p:nvSpPr>
        <p:spPr>
          <a:xfrm>
            <a:off x="4889774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21" name="Google Shape;121;p21"/>
          <p:cNvSpPr txBox="1"/>
          <p:nvPr>
            <p:ph idx="6" type="body"/>
          </p:nvPr>
        </p:nvSpPr>
        <p:spPr>
          <a:xfrm>
            <a:off x="7130875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22" name="Google Shape;122;p21"/>
          <p:cNvSpPr txBox="1"/>
          <p:nvPr>
            <p:ph idx="7" type="subTitle"/>
          </p:nvPr>
        </p:nvSpPr>
        <p:spPr>
          <a:xfrm>
            <a:off x="7130874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23" name="Google Shape;123;p21"/>
          <p:cNvSpPr txBox="1"/>
          <p:nvPr>
            <p:ph idx="8" type="body"/>
          </p:nvPr>
        </p:nvSpPr>
        <p:spPr>
          <a:xfrm>
            <a:off x="360525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9" type="subTitle"/>
          </p:nvPr>
        </p:nvSpPr>
        <p:spPr>
          <a:xfrm>
            <a:off x="360533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1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1938175" y="988550"/>
            <a:ext cx="5267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big ideas">
  <p:cSld name="BLANK_1_1_1_1_1_1_1_1_1_1_1_1_1_1_1_3">
    <p:bg>
      <p:bgPr>
        <a:solidFill>
          <a:schemeClr val="accen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2" type="body"/>
          </p:nvPr>
        </p:nvSpPr>
        <p:spPr>
          <a:xfrm>
            <a:off x="36197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3" type="subTitle"/>
          </p:nvPr>
        </p:nvSpPr>
        <p:spPr>
          <a:xfrm>
            <a:off x="36197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4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1938175" y="988550"/>
            <a:ext cx="5267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134" name="Google Shape;134;p22"/>
          <p:cNvSpPr txBox="1"/>
          <p:nvPr>
            <p:ph idx="5" type="subTitle"/>
          </p:nvPr>
        </p:nvSpPr>
        <p:spPr>
          <a:xfrm>
            <a:off x="731927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6" type="body"/>
          </p:nvPr>
        </p:nvSpPr>
        <p:spPr>
          <a:xfrm>
            <a:off x="2101300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7" type="body"/>
          </p:nvPr>
        </p:nvSpPr>
        <p:spPr>
          <a:xfrm>
            <a:off x="384062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8" type="body"/>
          </p:nvPr>
        </p:nvSpPr>
        <p:spPr>
          <a:xfrm>
            <a:off x="5579950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9" type="subTitle"/>
          </p:nvPr>
        </p:nvSpPr>
        <p:spPr>
          <a:xfrm>
            <a:off x="2101300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13" type="subTitle"/>
          </p:nvPr>
        </p:nvSpPr>
        <p:spPr>
          <a:xfrm>
            <a:off x="384062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14" type="subTitle"/>
          </p:nvPr>
        </p:nvSpPr>
        <p:spPr>
          <a:xfrm>
            <a:off x="5579950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1" name="Google Shape;141;p22"/>
          <p:cNvSpPr txBox="1"/>
          <p:nvPr>
            <p:ph idx="15" type="body"/>
          </p:nvPr>
        </p:nvSpPr>
        <p:spPr>
          <a:xfrm>
            <a:off x="731927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1">
  <p:cSld name="BLANK_1_1_1_1_1_1_1_1_1_1_1_1_1_1_1_2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3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3"/>
          <p:cNvSpPr txBox="1"/>
          <p:nvPr>
            <p:ph idx="2" type="body"/>
          </p:nvPr>
        </p:nvSpPr>
        <p:spPr>
          <a:xfrm>
            <a:off x="7130875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3" type="subTitle"/>
          </p:nvPr>
        </p:nvSpPr>
        <p:spPr>
          <a:xfrm>
            <a:off x="7130875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idx="4" type="subTitle"/>
          </p:nvPr>
        </p:nvSpPr>
        <p:spPr>
          <a:xfrm>
            <a:off x="7130875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5" type="body"/>
          </p:nvPr>
        </p:nvSpPr>
        <p:spPr>
          <a:xfrm>
            <a:off x="4892138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6" type="subTitle"/>
          </p:nvPr>
        </p:nvSpPr>
        <p:spPr>
          <a:xfrm>
            <a:off x="4892138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idx="7" type="subTitle"/>
          </p:nvPr>
        </p:nvSpPr>
        <p:spPr>
          <a:xfrm>
            <a:off x="4892138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8" type="body"/>
          </p:nvPr>
        </p:nvSpPr>
        <p:spPr>
          <a:xfrm>
            <a:off x="2607050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9" type="subTitle"/>
          </p:nvPr>
        </p:nvSpPr>
        <p:spPr>
          <a:xfrm>
            <a:off x="2607050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13" type="subTitle"/>
          </p:nvPr>
        </p:nvSpPr>
        <p:spPr>
          <a:xfrm>
            <a:off x="2607050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14" type="body"/>
          </p:nvPr>
        </p:nvSpPr>
        <p:spPr>
          <a:xfrm>
            <a:off x="361975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15" type="subTitle"/>
          </p:nvPr>
        </p:nvSpPr>
        <p:spPr>
          <a:xfrm>
            <a:off x="361975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6" type="subTitle"/>
          </p:nvPr>
        </p:nvSpPr>
        <p:spPr>
          <a:xfrm>
            <a:off x="361975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17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1406600" y="988557"/>
            <a:ext cx="6330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_7_1_1_1_1_1_1_1_1_1_1_1_1_1_1_1_1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/>
          <p:nvPr>
            <p:ph idx="2" type="pic"/>
          </p:nvPr>
        </p:nvSpPr>
        <p:spPr>
          <a:xfrm>
            <a:off x="4587725" y="-8750"/>
            <a:ext cx="4572000" cy="51522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24"/>
          <p:cNvSpPr txBox="1"/>
          <p:nvPr>
            <p:ph type="title"/>
          </p:nvPr>
        </p:nvSpPr>
        <p:spPr>
          <a:xfrm>
            <a:off x="361975" y="923525"/>
            <a:ext cx="38601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idx="1" type="subTitle"/>
          </p:nvPr>
        </p:nvSpPr>
        <p:spPr>
          <a:xfrm>
            <a:off x="361975" y="255533"/>
            <a:ext cx="3860100" cy="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4"/>
          <p:cNvSpPr txBox="1"/>
          <p:nvPr>
            <p:ph idx="3" type="body"/>
          </p:nvPr>
        </p:nvSpPr>
        <p:spPr>
          <a:xfrm>
            <a:off x="547575" y="3337797"/>
            <a:ext cx="3492600" cy="13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and Four steps">
  <p:cSld name="CUSTOM_7_1_1_1_1_1_1_1_1_1_1_1_1_1_1_1_1_1_2"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5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25"/>
          <p:cNvSpPr/>
          <p:nvPr/>
        </p:nvSpPr>
        <p:spPr>
          <a:xfrm>
            <a:off x="50" y="2785800"/>
            <a:ext cx="2294400" cy="23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2286125" y="2068875"/>
            <a:ext cx="2294400" cy="307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4565475" y="1495326"/>
            <a:ext cx="2294400" cy="364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6849550" y="732775"/>
            <a:ext cx="2294400" cy="441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375350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01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2665113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02</a:t>
            </a:r>
            <a:endParaRPr sz="30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4937688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03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7230513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04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75" name="Google Shape;175;p25"/>
          <p:cNvSpPr txBox="1"/>
          <p:nvPr>
            <p:ph type="title"/>
          </p:nvPr>
        </p:nvSpPr>
        <p:spPr>
          <a:xfrm>
            <a:off x="361975" y="988782"/>
            <a:ext cx="3231600" cy="76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9pPr>
          </a:lstStyle>
          <a:p/>
        </p:txBody>
      </p:sp>
      <p:sp>
        <p:nvSpPr>
          <p:cNvPr id="176" name="Google Shape;176;p25"/>
          <p:cNvSpPr txBox="1"/>
          <p:nvPr>
            <p:ph idx="2" type="subTitle"/>
          </p:nvPr>
        </p:nvSpPr>
        <p:spPr>
          <a:xfrm>
            <a:off x="382691" y="3129231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5"/>
          <p:cNvSpPr txBox="1"/>
          <p:nvPr>
            <p:ph idx="3" type="subTitle"/>
          </p:nvPr>
        </p:nvSpPr>
        <p:spPr>
          <a:xfrm>
            <a:off x="377048" y="3344302"/>
            <a:ext cx="1689600" cy="96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78" name="Google Shape;178;p25"/>
          <p:cNvSpPr txBox="1"/>
          <p:nvPr>
            <p:ph idx="4" type="subTitle"/>
          </p:nvPr>
        </p:nvSpPr>
        <p:spPr>
          <a:xfrm>
            <a:off x="2671462" y="2450249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Google Shape;179;p25"/>
          <p:cNvSpPr txBox="1"/>
          <p:nvPr>
            <p:ph idx="5" type="subTitle"/>
          </p:nvPr>
        </p:nvSpPr>
        <p:spPr>
          <a:xfrm>
            <a:off x="2665825" y="2665171"/>
            <a:ext cx="1689600" cy="14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80" name="Google Shape;180;p25"/>
          <p:cNvSpPr txBox="1"/>
          <p:nvPr>
            <p:ph idx="6" type="subTitle"/>
          </p:nvPr>
        </p:nvSpPr>
        <p:spPr>
          <a:xfrm>
            <a:off x="4943337" y="1884672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5"/>
          <p:cNvSpPr txBox="1"/>
          <p:nvPr>
            <p:ph idx="7" type="subTitle"/>
          </p:nvPr>
        </p:nvSpPr>
        <p:spPr>
          <a:xfrm>
            <a:off x="4937700" y="2099593"/>
            <a:ext cx="1689600" cy="162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82" name="Google Shape;182;p25"/>
          <p:cNvSpPr txBox="1"/>
          <p:nvPr>
            <p:ph idx="8" type="subTitle"/>
          </p:nvPr>
        </p:nvSpPr>
        <p:spPr>
          <a:xfrm>
            <a:off x="7238787" y="1057472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5"/>
          <p:cNvSpPr txBox="1"/>
          <p:nvPr>
            <p:ph idx="9" type="subTitle"/>
          </p:nvPr>
        </p:nvSpPr>
        <p:spPr>
          <a:xfrm>
            <a:off x="7233150" y="1272358"/>
            <a:ext cx="1689600" cy="219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Light">
  <p:cSld name="CUSTOM_7_1_1_1_1_1_1_1_1_1_1_1_1_1_1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6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6"/>
          <p:cNvSpPr txBox="1"/>
          <p:nvPr>
            <p:ph type="title"/>
          </p:nvPr>
        </p:nvSpPr>
        <p:spPr>
          <a:xfrm>
            <a:off x="1453650" y="1325938"/>
            <a:ext cx="6236700" cy="201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  <p:sp>
        <p:nvSpPr>
          <p:cNvPr id="188" name="Google Shape;188;p26"/>
          <p:cNvSpPr/>
          <p:nvPr>
            <p:ph idx="2" type="pic"/>
          </p:nvPr>
        </p:nvSpPr>
        <p:spPr>
          <a:xfrm>
            <a:off x="1442350" y="3492500"/>
            <a:ext cx="408900" cy="40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9" name="Google Shape;189;p26"/>
          <p:cNvSpPr txBox="1"/>
          <p:nvPr>
            <p:ph idx="3" type="subTitle"/>
          </p:nvPr>
        </p:nvSpPr>
        <p:spPr>
          <a:xfrm>
            <a:off x="1957375" y="3536000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90" name="Google Shape;190;p26"/>
          <p:cNvSpPr txBox="1"/>
          <p:nvPr>
            <p:ph idx="4" type="subTitle"/>
          </p:nvPr>
        </p:nvSpPr>
        <p:spPr>
          <a:xfrm>
            <a:off x="1957375" y="3678443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Dark">
  <p:cSld name="CUSTOM_7_1_1_1_1_1_1_1_1_1_1_1_1_1_1_1_1_1_1_1_1"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7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1453650" y="1325938"/>
            <a:ext cx="6236700" cy="201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27"/>
          <p:cNvSpPr/>
          <p:nvPr>
            <p:ph idx="2" type="pic"/>
          </p:nvPr>
        </p:nvSpPr>
        <p:spPr>
          <a:xfrm>
            <a:off x="1442350" y="3492500"/>
            <a:ext cx="408900" cy="40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6" name="Google Shape;196;p27"/>
          <p:cNvSpPr txBox="1"/>
          <p:nvPr>
            <p:ph idx="3" type="subTitle"/>
          </p:nvPr>
        </p:nvSpPr>
        <p:spPr>
          <a:xfrm>
            <a:off x="1957375" y="3536000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97" name="Google Shape;197;p27"/>
          <p:cNvSpPr txBox="1"/>
          <p:nvPr>
            <p:ph idx="4" type="subTitle"/>
          </p:nvPr>
        </p:nvSpPr>
        <p:spPr>
          <a:xfrm>
            <a:off x="1957375" y="3678443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modules">
  <p:cSld name="CUSTOM"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28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28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" name="Google Shape;202;p28"/>
          <p:cNvSpPr txBox="1"/>
          <p:nvPr>
            <p:ph idx="3" type="body"/>
          </p:nvPr>
        </p:nvSpPr>
        <p:spPr>
          <a:xfrm>
            <a:off x="361975" y="3256513"/>
            <a:ext cx="3860100" cy="132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03" name="Google Shape;203;p28"/>
          <p:cNvSpPr txBox="1"/>
          <p:nvPr>
            <p:ph idx="4" type="title"/>
          </p:nvPr>
        </p:nvSpPr>
        <p:spPr>
          <a:xfrm>
            <a:off x="4800825" y="258072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04" name="Google Shape;204;p28"/>
          <p:cNvSpPr txBox="1"/>
          <p:nvPr>
            <p:ph idx="5" type="title"/>
          </p:nvPr>
        </p:nvSpPr>
        <p:spPr>
          <a:xfrm>
            <a:off x="7094925" y="258072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" name="Google Shape;205;p28"/>
          <p:cNvSpPr txBox="1"/>
          <p:nvPr>
            <p:ph idx="6" type="title"/>
          </p:nvPr>
        </p:nvSpPr>
        <p:spPr>
          <a:xfrm>
            <a:off x="4800825" y="1698225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28"/>
          <p:cNvSpPr txBox="1"/>
          <p:nvPr>
            <p:ph idx="7" type="body"/>
          </p:nvPr>
        </p:nvSpPr>
        <p:spPr>
          <a:xfrm>
            <a:off x="4800825" y="4122308"/>
            <a:ext cx="39759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07" name="Google Shape;207;p28"/>
          <p:cNvSpPr txBox="1"/>
          <p:nvPr>
            <p:ph idx="8" type="title"/>
          </p:nvPr>
        </p:nvSpPr>
        <p:spPr>
          <a:xfrm>
            <a:off x="4800825" y="3215225"/>
            <a:ext cx="3975900" cy="79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6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Google Shape;208;p28"/>
          <p:cNvSpPr txBox="1"/>
          <p:nvPr>
            <p:ph idx="9" type="body"/>
          </p:nvPr>
        </p:nvSpPr>
        <p:spPr>
          <a:xfrm>
            <a:off x="4800825" y="22687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28"/>
          <p:cNvSpPr txBox="1"/>
          <p:nvPr>
            <p:ph idx="13" type="body"/>
          </p:nvPr>
        </p:nvSpPr>
        <p:spPr>
          <a:xfrm>
            <a:off x="7115650" y="22687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28"/>
          <p:cNvSpPr txBox="1"/>
          <p:nvPr>
            <p:ph idx="14" type="body"/>
          </p:nvPr>
        </p:nvSpPr>
        <p:spPr>
          <a:xfrm>
            <a:off x="4800825" y="8601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modules">
  <p:cSld name="CUSTOM_1"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" name="Google Shape;213;p29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29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5" name="Google Shape;215;p29"/>
          <p:cNvSpPr txBox="1"/>
          <p:nvPr>
            <p:ph idx="3" type="body"/>
          </p:nvPr>
        </p:nvSpPr>
        <p:spPr>
          <a:xfrm>
            <a:off x="4800825" y="3665600"/>
            <a:ext cx="39759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6" name="Google Shape;216;p29"/>
          <p:cNvSpPr txBox="1"/>
          <p:nvPr>
            <p:ph idx="4" type="subTitle"/>
          </p:nvPr>
        </p:nvSpPr>
        <p:spPr>
          <a:xfrm>
            <a:off x="4800825" y="3285232"/>
            <a:ext cx="3975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idx="5" type="body"/>
          </p:nvPr>
        </p:nvSpPr>
        <p:spPr>
          <a:xfrm>
            <a:off x="2611802" y="3665600"/>
            <a:ext cx="16275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18" name="Google Shape;218;p29"/>
          <p:cNvSpPr txBox="1"/>
          <p:nvPr>
            <p:ph idx="6" type="subTitle"/>
          </p:nvPr>
        </p:nvSpPr>
        <p:spPr>
          <a:xfrm>
            <a:off x="2611802" y="3285232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9" name="Google Shape;219;p29"/>
          <p:cNvSpPr txBox="1"/>
          <p:nvPr>
            <p:ph idx="7" type="body"/>
          </p:nvPr>
        </p:nvSpPr>
        <p:spPr>
          <a:xfrm>
            <a:off x="361977" y="3665600"/>
            <a:ext cx="16275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29"/>
          <p:cNvSpPr txBox="1"/>
          <p:nvPr>
            <p:ph idx="8" type="subTitle"/>
          </p:nvPr>
        </p:nvSpPr>
        <p:spPr>
          <a:xfrm>
            <a:off x="361977" y="3285232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1" name="Google Shape;221;p29"/>
          <p:cNvSpPr txBox="1"/>
          <p:nvPr>
            <p:ph idx="9" type="body"/>
          </p:nvPr>
        </p:nvSpPr>
        <p:spPr>
          <a:xfrm>
            <a:off x="4900725" y="1196103"/>
            <a:ext cx="1627500" cy="13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2" name="Google Shape;222;p29"/>
          <p:cNvSpPr txBox="1"/>
          <p:nvPr>
            <p:ph idx="13" type="subTitle"/>
          </p:nvPr>
        </p:nvSpPr>
        <p:spPr>
          <a:xfrm>
            <a:off x="4900725" y="706863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3" name="Google Shape;223;p29"/>
          <p:cNvSpPr txBox="1"/>
          <p:nvPr>
            <p:ph idx="14" type="body"/>
          </p:nvPr>
        </p:nvSpPr>
        <p:spPr>
          <a:xfrm>
            <a:off x="7149175" y="1196103"/>
            <a:ext cx="1627500" cy="13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24" name="Google Shape;224;p29"/>
          <p:cNvSpPr txBox="1"/>
          <p:nvPr>
            <p:ph idx="15" type="subTitle"/>
          </p:nvPr>
        </p:nvSpPr>
        <p:spPr>
          <a:xfrm>
            <a:off x="7149175" y="706863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5" name="Google Shape;225;p2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modules">
  <p:cSld name="CUSTOM_1_1"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30"/>
          <p:cNvSpPr txBox="1"/>
          <p:nvPr>
            <p:ph type="title"/>
          </p:nvPr>
        </p:nvSpPr>
        <p:spPr>
          <a:xfrm>
            <a:off x="5796575" y="2351325"/>
            <a:ext cx="9895200" cy="7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1" name="Google Shape;231;p30"/>
          <p:cNvSpPr txBox="1"/>
          <p:nvPr>
            <p:ph idx="3" type="title"/>
          </p:nvPr>
        </p:nvSpPr>
        <p:spPr>
          <a:xfrm>
            <a:off x="5796575" y="507450"/>
            <a:ext cx="9895200" cy="7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9pPr>
          </a:lstStyle>
          <a:p/>
        </p:txBody>
      </p:sp>
      <p:sp>
        <p:nvSpPr>
          <p:cNvPr id="232" name="Google Shape;232;p30"/>
          <p:cNvSpPr txBox="1"/>
          <p:nvPr>
            <p:ph idx="4" type="subTitle"/>
          </p:nvPr>
        </p:nvSpPr>
        <p:spPr>
          <a:xfrm>
            <a:off x="5712600" y="4290612"/>
            <a:ext cx="2613300" cy="54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3" name="Google Shape;233;p30"/>
          <p:cNvSpPr txBox="1"/>
          <p:nvPr>
            <p:ph idx="5" type="subTitle"/>
          </p:nvPr>
        </p:nvSpPr>
        <p:spPr>
          <a:xfrm>
            <a:off x="5712600" y="3243901"/>
            <a:ext cx="2613300" cy="43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4" name="Google Shape;234;p30"/>
          <p:cNvSpPr txBox="1"/>
          <p:nvPr>
            <p:ph idx="6" type="subTitle"/>
          </p:nvPr>
        </p:nvSpPr>
        <p:spPr>
          <a:xfrm>
            <a:off x="5712600" y="1318375"/>
            <a:ext cx="2613300" cy="483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modules">
  <p:cSld name="CUSTOM_1_1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31"/>
          <p:cNvSpPr txBox="1"/>
          <p:nvPr>
            <p:ph type="title"/>
          </p:nvPr>
        </p:nvSpPr>
        <p:spPr>
          <a:xfrm>
            <a:off x="361975" y="988557"/>
            <a:ext cx="5018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1">
  <p:cSld name="CUSTOM_2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/>
          <p:nvPr>
            <p:ph idx="2" type="pic"/>
          </p:nvPr>
        </p:nvSpPr>
        <p:spPr>
          <a:xfrm>
            <a:off x="6289075" y="1793300"/>
            <a:ext cx="2853300" cy="33504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32"/>
          <p:cNvSpPr/>
          <p:nvPr/>
        </p:nvSpPr>
        <p:spPr>
          <a:xfrm>
            <a:off x="6289085" y="0"/>
            <a:ext cx="2853300" cy="17931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3" name="Google Shape;243;p32"/>
          <p:cNvSpPr txBox="1"/>
          <p:nvPr>
            <p:ph type="title"/>
          </p:nvPr>
        </p:nvSpPr>
        <p:spPr>
          <a:xfrm>
            <a:off x="361975" y="988550"/>
            <a:ext cx="5356800" cy="22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361975" y="3541582"/>
            <a:ext cx="3777000" cy="10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45" name="Google Shape;245;p3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32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2">
  <p:cSld name="CUSTOM_2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33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3"/>
          <p:cNvSpPr txBox="1"/>
          <p:nvPr>
            <p:ph idx="2" type="body"/>
          </p:nvPr>
        </p:nvSpPr>
        <p:spPr>
          <a:xfrm>
            <a:off x="1957800" y="4195275"/>
            <a:ext cx="5228400" cy="39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51" name="Google Shape;251;p33"/>
          <p:cNvSpPr txBox="1"/>
          <p:nvPr>
            <p:ph idx="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52" name="Google Shape;252;p33"/>
          <p:cNvSpPr txBox="1"/>
          <p:nvPr>
            <p:ph type="title"/>
          </p:nvPr>
        </p:nvSpPr>
        <p:spPr>
          <a:xfrm>
            <a:off x="719400" y="988550"/>
            <a:ext cx="7705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53" name="Google Shape;253;p33"/>
          <p:cNvSpPr/>
          <p:nvPr>
            <p:ph idx="4" type="pic"/>
          </p:nvPr>
        </p:nvSpPr>
        <p:spPr>
          <a:xfrm>
            <a:off x="3982589" y="2427948"/>
            <a:ext cx="1179600" cy="141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3">
  <p:cSld name="CUSTOM_2_1_2">
    <p:bg>
      <p:bgPr>
        <a:solidFill>
          <a:schemeClr val="accen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4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4"/>
          <p:cNvSpPr txBox="1"/>
          <p:nvPr>
            <p:ph idx="2" type="subTitle"/>
          </p:nvPr>
        </p:nvSpPr>
        <p:spPr>
          <a:xfrm>
            <a:off x="3154650" y="1051772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8" name="Google Shape;258;p34"/>
          <p:cNvSpPr txBox="1"/>
          <p:nvPr>
            <p:ph type="title"/>
          </p:nvPr>
        </p:nvSpPr>
        <p:spPr>
          <a:xfrm>
            <a:off x="3154650" y="1801500"/>
            <a:ext cx="5622000" cy="2832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259" name="Google Shape;259;p34"/>
          <p:cNvSpPr/>
          <p:nvPr>
            <p:ph idx="3" type="pic"/>
          </p:nvPr>
        </p:nvSpPr>
        <p:spPr>
          <a:xfrm>
            <a:off x="361975" y="1066100"/>
            <a:ext cx="1967700" cy="131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header">
  <p:cSld name="CUSTOM_2_1_2_1_2"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/>
          <p:nvPr>
            <p:ph idx="2" type="pic"/>
          </p:nvPr>
        </p:nvSpPr>
        <p:spPr>
          <a:xfrm>
            <a:off x="361975" y="781775"/>
            <a:ext cx="2872800" cy="37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62" name="Google Shape;262;p3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35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35"/>
          <p:cNvSpPr txBox="1"/>
          <p:nvPr>
            <p:ph idx="3" type="subTitle"/>
          </p:nvPr>
        </p:nvSpPr>
        <p:spPr>
          <a:xfrm>
            <a:off x="3657600" y="1051772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5" name="Google Shape;265;p35"/>
          <p:cNvSpPr txBox="1"/>
          <p:nvPr>
            <p:ph type="title"/>
          </p:nvPr>
        </p:nvSpPr>
        <p:spPr>
          <a:xfrm>
            <a:off x="3657600" y="1555450"/>
            <a:ext cx="5622000" cy="175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6" name="Google Shape;266;p35"/>
          <p:cNvSpPr txBox="1"/>
          <p:nvPr>
            <p:ph idx="4" type="body"/>
          </p:nvPr>
        </p:nvSpPr>
        <p:spPr>
          <a:xfrm>
            <a:off x="3657600" y="3556575"/>
            <a:ext cx="3554400" cy="1029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5">
  <p:cSld name="CUSTOM_2_1_2_1_1">
    <p:bg>
      <p:bgPr>
        <a:solidFill>
          <a:schemeClr val="accent2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reflective glass facade of a skyscraper. " id="268" name="Google Shape;268;p36"/>
          <p:cNvPicPr preferRelativeResize="0"/>
          <p:nvPr/>
        </p:nvPicPr>
        <p:blipFill rotWithShape="1">
          <a:blip r:embed="rId2">
            <a:alphaModFix amt="14000"/>
          </a:blip>
          <a:srcRect b="15604" l="0" r="0" t="0"/>
          <a:stretch/>
        </p:blipFill>
        <p:spPr>
          <a:xfrm>
            <a:off x="0" y="-81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6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6"/>
          <p:cNvSpPr txBox="1"/>
          <p:nvPr>
            <p:ph idx="2" type="body"/>
          </p:nvPr>
        </p:nvSpPr>
        <p:spPr>
          <a:xfrm>
            <a:off x="1957800" y="4195275"/>
            <a:ext cx="5228400" cy="39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72" name="Google Shape;272;p36"/>
          <p:cNvSpPr txBox="1"/>
          <p:nvPr>
            <p:ph idx="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73" name="Google Shape;273;p36"/>
          <p:cNvSpPr txBox="1"/>
          <p:nvPr>
            <p:ph type="title"/>
          </p:nvPr>
        </p:nvSpPr>
        <p:spPr>
          <a:xfrm>
            <a:off x="719400" y="988550"/>
            <a:ext cx="7705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74" name="Google Shape;274;p36"/>
          <p:cNvSpPr/>
          <p:nvPr>
            <p:ph idx="4" type="pic"/>
          </p:nvPr>
        </p:nvSpPr>
        <p:spPr>
          <a:xfrm>
            <a:off x="3588150" y="2027104"/>
            <a:ext cx="1967700" cy="131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- Alt 2">
  <p:cSld name="CUSTOM_2_1_1_1">
    <p:bg>
      <p:bgPr>
        <a:solidFill>
          <a:schemeClr val="accen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modern glass skyscraper. " id="276" name="Google Shape;276;p37"/>
          <p:cNvPicPr preferRelativeResize="0"/>
          <p:nvPr/>
        </p:nvPicPr>
        <p:blipFill rotWithShape="1">
          <a:blip r:embed="rId2">
            <a:alphaModFix amt="14000"/>
          </a:blip>
          <a:srcRect b="15604" l="0" r="0" t="0"/>
          <a:stretch/>
        </p:blipFill>
        <p:spPr>
          <a:xfrm>
            <a:off x="0" y="-81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37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7"/>
          <p:cNvSpPr txBox="1"/>
          <p:nvPr>
            <p:ph idx="2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80" name="Google Shape;280;p37"/>
          <p:cNvSpPr txBox="1"/>
          <p:nvPr>
            <p:ph type="title"/>
          </p:nvPr>
        </p:nvSpPr>
        <p:spPr>
          <a:xfrm>
            <a:off x="1128900" y="1430400"/>
            <a:ext cx="6886200" cy="228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verview - Six modules">
  <p:cSld name="CUSTOM_3"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" name="Google Shape;282;p38"/>
          <p:cNvCxnSpPr/>
          <p:nvPr/>
        </p:nvCxnSpPr>
        <p:spPr>
          <a:xfrm>
            <a:off x="6096087" y="1794800"/>
            <a:ext cx="0" cy="2755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8"/>
          <p:cNvCxnSpPr/>
          <p:nvPr/>
        </p:nvCxnSpPr>
        <p:spPr>
          <a:xfrm>
            <a:off x="3048087" y="1794800"/>
            <a:ext cx="0" cy="2755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38"/>
          <p:cNvCxnSpPr/>
          <p:nvPr/>
        </p:nvCxnSpPr>
        <p:spPr>
          <a:xfrm>
            <a:off x="50" y="3174279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38"/>
          <p:cNvSpPr txBox="1"/>
          <p:nvPr>
            <p:ph idx="1" type="subTitle"/>
          </p:nvPr>
        </p:nvSpPr>
        <p:spPr>
          <a:xfrm>
            <a:off x="363200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6" name="Google Shape;286;p38"/>
          <p:cNvSpPr txBox="1"/>
          <p:nvPr>
            <p:ph idx="2" type="subTitle"/>
          </p:nvPr>
        </p:nvSpPr>
        <p:spPr>
          <a:xfrm>
            <a:off x="361975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87" name="Google Shape;287;p3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38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38"/>
          <p:cNvSpPr txBox="1"/>
          <p:nvPr>
            <p:ph type="title"/>
          </p:nvPr>
        </p:nvSpPr>
        <p:spPr>
          <a:xfrm>
            <a:off x="361975" y="962092"/>
            <a:ext cx="5718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38"/>
          <p:cNvSpPr txBox="1"/>
          <p:nvPr>
            <p:ph idx="4" type="subTitle"/>
          </p:nvPr>
        </p:nvSpPr>
        <p:spPr>
          <a:xfrm>
            <a:off x="3411825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38"/>
          <p:cNvSpPr txBox="1"/>
          <p:nvPr>
            <p:ph idx="5" type="subTitle"/>
          </p:nvPr>
        </p:nvSpPr>
        <p:spPr>
          <a:xfrm>
            <a:off x="3410600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2" name="Google Shape;292;p38"/>
          <p:cNvSpPr txBox="1"/>
          <p:nvPr>
            <p:ph idx="6" type="subTitle"/>
          </p:nvPr>
        </p:nvSpPr>
        <p:spPr>
          <a:xfrm>
            <a:off x="6460475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38"/>
          <p:cNvSpPr txBox="1"/>
          <p:nvPr>
            <p:ph idx="7" type="subTitle"/>
          </p:nvPr>
        </p:nvSpPr>
        <p:spPr>
          <a:xfrm>
            <a:off x="6459250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4" name="Google Shape;294;p38"/>
          <p:cNvSpPr txBox="1"/>
          <p:nvPr>
            <p:ph idx="8" type="subTitle"/>
          </p:nvPr>
        </p:nvSpPr>
        <p:spPr>
          <a:xfrm>
            <a:off x="363200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38"/>
          <p:cNvSpPr txBox="1"/>
          <p:nvPr>
            <p:ph idx="9" type="subTitle"/>
          </p:nvPr>
        </p:nvSpPr>
        <p:spPr>
          <a:xfrm>
            <a:off x="361975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6" name="Google Shape;296;p38"/>
          <p:cNvSpPr txBox="1"/>
          <p:nvPr>
            <p:ph idx="13" type="subTitle"/>
          </p:nvPr>
        </p:nvSpPr>
        <p:spPr>
          <a:xfrm>
            <a:off x="3411825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7" name="Google Shape;297;p38"/>
          <p:cNvSpPr txBox="1"/>
          <p:nvPr>
            <p:ph idx="14" type="subTitle"/>
          </p:nvPr>
        </p:nvSpPr>
        <p:spPr>
          <a:xfrm>
            <a:off x="3410600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8" name="Google Shape;298;p38"/>
          <p:cNvSpPr txBox="1"/>
          <p:nvPr>
            <p:ph idx="15" type="subTitle"/>
          </p:nvPr>
        </p:nvSpPr>
        <p:spPr>
          <a:xfrm>
            <a:off x="6460475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9" name="Google Shape;299;p38"/>
          <p:cNvSpPr txBox="1"/>
          <p:nvPr>
            <p:ph idx="16" type="subTitle"/>
          </p:nvPr>
        </p:nvSpPr>
        <p:spPr>
          <a:xfrm>
            <a:off x="6459250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- Alt 1">
  <p:cSld name="CUSTOM_4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/>
          <p:nvPr>
            <p:ph idx="1" type="subTitle"/>
          </p:nvPr>
        </p:nvSpPr>
        <p:spPr>
          <a:xfrm>
            <a:off x="742900" y="2158550"/>
            <a:ext cx="3213000" cy="1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02" name="Google Shape;302;p39"/>
          <p:cNvSpPr txBox="1"/>
          <p:nvPr>
            <p:ph idx="2" type="body"/>
          </p:nvPr>
        </p:nvSpPr>
        <p:spPr>
          <a:xfrm>
            <a:off x="742900" y="2381875"/>
            <a:ext cx="3213000" cy="4617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03" name="Google Shape;303;p39"/>
          <p:cNvSpPr/>
          <p:nvPr>
            <p:ph idx="3" type="pic"/>
          </p:nvPr>
        </p:nvSpPr>
        <p:spPr>
          <a:xfrm>
            <a:off x="5402575" y="0"/>
            <a:ext cx="3739800" cy="31296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39"/>
          <p:cNvSpPr txBox="1"/>
          <p:nvPr>
            <p:ph type="title"/>
          </p:nvPr>
        </p:nvSpPr>
        <p:spPr>
          <a:xfrm>
            <a:off x="361975" y="988550"/>
            <a:ext cx="4297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305" name="Google Shape;305;p39"/>
          <p:cNvSpPr txBox="1"/>
          <p:nvPr>
            <p:ph idx="4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3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39"/>
          <p:cNvSpPr txBox="1"/>
          <p:nvPr>
            <p:ph idx="5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39"/>
          <p:cNvSpPr txBox="1"/>
          <p:nvPr>
            <p:ph idx="6" type="subTitle"/>
          </p:nvPr>
        </p:nvSpPr>
        <p:spPr>
          <a:xfrm>
            <a:off x="5785175" y="3335324"/>
            <a:ext cx="29916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9" name="Google Shape;309;p39"/>
          <p:cNvSpPr txBox="1"/>
          <p:nvPr>
            <p:ph idx="7" type="subTitle"/>
          </p:nvPr>
        </p:nvSpPr>
        <p:spPr>
          <a:xfrm>
            <a:off x="742900" y="3910855"/>
            <a:ext cx="3213000" cy="1386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10" name="Google Shape;310;p39"/>
          <p:cNvSpPr txBox="1"/>
          <p:nvPr>
            <p:ph idx="8" type="body"/>
          </p:nvPr>
        </p:nvSpPr>
        <p:spPr>
          <a:xfrm>
            <a:off x="742900" y="4134180"/>
            <a:ext cx="32130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11" name="Google Shape;311;p39"/>
          <p:cNvSpPr txBox="1"/>
          <p:nvPr>
            <p:ph idx="9" type="subTitle"/>
          </p:nvPr>
        </p:nvSpPr>
        <p:spPr>
          <a:xfrm>
            <a:off x="742900" y="3050778"/>
            <a:ext cx="3213000" cy="1386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12" name="Google Shape;312;p39"/>
          <p:cNvSpPr txBox="1"/>
          <p:nvPr>
            <p:ph idx="13" type="body"/>
          </p:nvPr>
        </p:nvSpPr>
        <p:spPr>
          <a:xfrm>
            <a:off x="742900" y="3274103"/>
            <a:ext cx="3213000" cy="4617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13" name="Google Shape;313;p39"/>
          <p:cNvSpPr txBox="1"/>
          <p:nvPr>
            <p:ph idx="14" type="body"/>
          </p:nvPr>
        </p:nvSpPr>
        <p:spPr>
          <a:xfrm>
            <a:off x="5785175" y="4134175"/>
            <a:ext cx="29916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- Alt 2">
  <p:cSld name="CUSTOM_4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/>
          <p:nvPr>
            <p:ph idx="2" type="pic"/>
          </p:nvPr>
        </p:nvSpPr>
        <p:spPr>
          <a:xfrm>
            <a:off x="75" y="0"/>
            <a:ext cx="2853300" cy="24366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4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40"/>
          <p:cNvSpPr txBox="1"/>
          <p:nvPr>
            <p:ph idx="1" type="subTitle"/>
          </p:nvPr>
        </p:nvSpPr>
        <p:spPr>
          <a:xfrm>
            <a:off x="361975" y="2614325"/>
            <a:ext cx="20616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Four members">
  <p:cSld name="CUSTOM_5"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/>
          <p:nvPr>
            <p:ph idx="1" type="body"/>
          </p:nvPr>
        </p:nvSpPr>
        <p:spPr>
          <a:xfrm>
            <a:off x="352800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0" name="Google Shape;320;p41"/>
          <p:cNvSpPr txBox="1"/>
          <p:nvPr>
            <p:ph idx="2" type="body"/>
          </p:nvPr>
        </p:nvSpPr>
        <p:spPr>
          <a:xfrm>
            <a:off x="7187875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1" name="Google Shape;321;p41"/>
          <p:cNvSpPr txBox="1"/>
          <p:nvPr>
            <p:ph idx="3" type="body"/>
          </p:nvPr>
        </p:nvSpPr>
        <p:spPr>
          <a:xfrm>
            <a:off x="4924400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2" name="Google Shape;322;p41"/>
          <p:cNvSpPr txBox="1"/>
          <p:nvPr>
            <p:ph idx="4" type="body"/>
          </p:nvPr>
        </p:nvSpPr>
        <p:spPr>
          <a:xfrm>
            <a:off x="2643063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3" name="Google Shape;323;p41"/>
          <p:cNvSpPr/>
          <p:nvPr>
            <p:ph idx="5" type="pic"/>
          </p:nvPr>
        </p:nvSpPr>
        <p:spPr>
          <a:xfrm>
            <a:off x="2941550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41"/>
          <p:cNvSpPr/>
          <p:nvPr>
            <p:ph idx="6" type="pic"/>
          </p:nvPr>
        </p:nvSpPr>
        <p:spPr>
          <a:xfrm>
            <a:off x="5227063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41"/>
          <p:cNvSpPr/>
          <p:nvPr>
            <p:ph idx="7" type="pic"/>
          </p:nvPr>
        </p:nvSpPr>
        <p:spPr>
          <a:xfrm>
            <a:off x="7495263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26" name="Google Shape;326;p41"/>
          <p:cNvCxnSpPr/>
          <p:nvPr/>
        </p:nvCxnSpPr>
        <p:spPr>
          <a:xfrm>
            <a:off x="228612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41"/>
          <p:cNvCxnSpPr/>
          <p:nvPr/>
        </p:nvCxnSpPr>
        <p:spPr>
          <a:xfrm>
            <a:off x="458052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41"/>
          <p:cNvCxnSpPr/>
          <p:nvPr/>
        </p:nvCxnSpPr>
        <p:spPr>
          <a:xfrm>
            <a:off x="685707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41"/>
          <p:cNvSpPr/>
          <p:nvPr>
            <p:ph idx="8" type="pic"/>
          </p:nvPr>
        </p:nvSpPr>
        <p:spPr>
          <a:xfrm>
            <a:off x="651288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1"/>
          <p:cNvSpPr txBox="1"/>
          <p:nvPr>
            <p:ph type="title"/>
          </p:nvPr>
        </p:nvSpPr>
        <p:spPr>
          <a:xfrm>
            <a:off x="361975" y="962092"/>
            <a:ext cx="5718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4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41"/>
          <p:cNvSpPr txBox="1"/>
          <p:nvPr>
            <p:ph idx="9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3" name="Google Shape;333;p41"/>
          <p:cNvSpPr txBox="1"/>
          <p:nvPr>
            <p:ph idx="13" type="subTitle"/>
          </p:nvPr>
        </p:nvSpPr>
        <p:spPr>
          <a:xfrm>
            <a:off x="353250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4" name="Google Shape;334;p41"/>
          <p:cNvSpPr txBox="1"/>
          <p:nvPr>
            <p:ph idx="14" type="subTitle"/>
          </p:nvPr>
        </p:nvSpPr>
        <p:spPr>
          <a:xfrm>
            <a:off x="353250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5" name="Google Shape;335;p41"/>
          <p:cNvSpPr txBox="1"/>
          <p:nvPr>
            <p:ph idx="15" type="subTitle"/>
          </p:nvPr>
        </p:nvSpPr>
        <p:spPr>
          <a:xfrm>
            <a:off x="353250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36" name="Google Shape;336;p41"/>
          <p:cNvSpPr txBox="1"/>
          <p:nvPr>
            <p:ph idx="16" type="subTitle"/>
          </p:nvPr>
        </p:nvSpPr>
        <p:spPr>
          <a:xfrm>
            <a:off x="7188325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7" name="Google Shape;337;p41"/>
          <p:cNvSpPr txBox="1"/>
          <p:nvPr>
            <p:ph idx="17" type="subTitle"/>
          </p:nvPr>
        </p:nvSpPr>
        <p:spPr>
          <a:xfrm>
            <a:off x="7188325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" name="Google Shape;338;p41"/>
          <p:cNvSpPr txBox="1"/>
          <p:nvPr>
            <p:ph idx="18" type="subTitle"/>
          </p:nvPr>
        </p:nvSpPr>
        <p:spPr>
          <a:xfrm>
            <a:off x="7188325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39" name="Google Shape;339;p41"/>
          <p:cNvSpPr txBox="1"/>
          <p:nvPr>
            <p:ph idx="19" type="subTitle"/>
          </p:nvPr>
        </p:nvSpPr>
        <p:spPr>
          <a:xfrm>
            <a:off x="4924850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0" name="Google Shape;340;p41"/>
          <p:cNvSpPr txBox="1"/>
          <p:nvPr>
            <p:ph idx="20" type="subTitle"/>
          </p:nvPr>
        </p:nvSpPr>
        <p:spPr>
          <a:xfrm>
            <a:off x="4924850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1" name="Google Shape;341;p41"/>
          <p:cNvSpPr txBox="1"/>
          <p:nvPr>
            <p:ph idx="21" type="subTitle"/>
          </p:nvPr>
        </p:nvSpPr>
        <p:spPr>
          <a:xfrm>
            <a:off x="4924850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42" name="Google Shape;342;p41"/>
          <p:cNvSpPr txBox="1"/>
          <p:nvPr>
            <p:ph idx="22" type="subTitle"/>
          </p:nvPr>
        </p:nvSpPr>
        <p:spPr>
          <a:xfrm>
            <a:off x="2643513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3" name="Google Shape;343;p41"/>
          <p:cNvSpPr txBox="1"/>
          <p:nvPr>
            <p:ph idx="23" type="subTitle"/>
          </p:nvPr>
        </p:nvSpPr>
        <p:spPr>
          <a:xfrm>
            <a:off x="2643513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4" name="Google Shape;344;p41"/>
          <p:cNvSpPr txBox="1"/>
          <p:nvPr>
            <p:ph idx="24" type="subTitle"/>
          </p:nvPr>
        </p:nvSpPr>
        <p:spPr>
          <a:xfrm>
            <a:off x="2643513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Eight members">
  <p:cSld name="CUSTOM_6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2"/>
          <p:cNvSpPr txBox="1"/>
          <p:nvPr>
            <p:ph idx="1" type="subTitle"/>
          </p:nvPr>
        </p:nvSpPr>
        <p:spPr>
          <a:xfrm>
            <a:off x="6750600" y="1283963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7" name="Google Shape;347;p42"/>
          <p:cNvSpPr txBox="1"/>
          <p:nvPr>
            <p:ph idx="2" type="subTitle"/>
          </p:nvPr>
        </p:nvSpPr>
        <p:spPr>
          <a:xfrm>
            <a:off x="6750600" y="105475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48" name="Google Shape;348;p42"/>
          <p:cNvSpPr txBox="1"/>
          <p:nvPr>
            <p:ph idx="3" type="subTitle"/>
          </p:nvPr>
        </p:nvSpPr>
        <p:spPr>
          <a:xfrm>
            <a:off x="6750600" y="142790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49" name="Google Shape;349;p42"/>
          <p:cNvSpPr/>
          <p:nvPr>
            <p:ph idx="4" type="pic"/>
          </p:nvPr>
        </p:nvSpPr>
        <p:spPr>
          <a:xfrm>
            <a:off x="6080709" y="1066100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42"/>
          <p:cNvSpPr txBox="1"/>
          <p:nvPr>
            <p:ph idx="5" type="subTitle"/>
          </p:nvPr>
        </p:nvSpPr>
        <p:spPr>
          <a:xfrm>
            <a:off x="3824550" y="1283963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51" name="Google Shape;351;p42"/>
          <p:cNvSpPr txBox="1"/>
          <p:nvPr>
            <p:ph idx="6" type="subTitle"/>
          </p:nvPr>
        </p:nvSpPr>
        <p:spPr>
          <a:xfrm>
            <a:off x="3824550" y="105475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52" name="Google Shape;352;p42"/>
          <p:cNvSpPr txBox="1"/>
          <p:nvPr>
            <p:ph idx="7" type="subTitle"/>
          </p:nvPr>
        </p:nvSpPr>
        <p:spPr>
          <a:xfrm>
            <a:off x="3824550" y="142790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53" name="Google Shape;353;p42"/>
          <p:cNvSpPr/>
          <p:nvPr>
            <p:ph idx="8" type="pic"/>
          </p:nvPr>
        </p:nvSpPr>
        <p:spPr>
          <a:xfrm>
            <a:off x="3154659" y="1066100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54" name="Google Shape;354;p42"/>
          <p:cNvSpPr txBox="1"/>
          <p:nvPr>
            <p:ph idx="9" type="subTitle"/>
          </p:nvPr>
        </p:nvSpPr>
        <p:spPr>
          <a:xfrm>
            <a:off x="6750600" y="2193728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55" name="Google Shape;355;p42"/>
          <p:cNvSpPr txBox="1"/>
          <p:nvPr>
            <p:ph idx="13" type="subTitle"/>
          </p:nvPr>
        </p:nvSpPr>
        <p:spPr>
          <a:xfrm>
            <a:off x="6750600" y="196451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56" name="Google Shape;356;p42"/>
          <p:cNvSpPr txBox="1"/>
          <p:nvPr>
            <p:ph idx="14" type="subTitle"/>
          </p:nvPr>
        </p:nvSpPr>
        <p:spPr>
          <a:xfrm>
            <a:off x="6750600" y="233766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57" name="Google Shape;357;p42"/>
          <p:cNvSpPr/>
          <p:nvPr>
            <p:ph idx="15" type="pic"/>
          </p:nvPr>
        </p:nvSpPr>
        <p:spPr>
          <a:xfrm>
            <a:off x="6080709" y="1975864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58" name="Google Shape;358;p42"/>
          <p:cNvSpPr txBox="1"/>
          <p:nvPr>
            <p:ph idx="16" type="subTitle"/>
          </p:nvPr>
        </p:nvSpPr>
        <p:spPr>
          <a:xfrm>
            <a:off x="3824550" y="2193728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59" name="Google Shape;359;p42"/>
          <p:cNvSpPr txBox="1"/>
          <p:nvPr>
            <p:ph idx="17" type="subTitle"/>
          </p:nvPr>
        </p:nvSpPr>
        <p:spPr>
          <a:xfrm>
            <a:off x="3824550" y="196451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60" name="Google Shape;360;p42"/>
          <p:cNvSpPr txBox="1"/>
          <p:nvPr>
            <p:ph idx="18" type="subTitle"/>
          </p:nvPr>
        </p:nvSpPr>
        <p:spPr>
          <a:xfrm>
            <a:off x="3824550" y="233766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61" name="Google Shape;361;p42"/>
          <p:cNvSpPr/>
          <p:nvPr>
            <p:ph idx="19" type="pic"/>
          </p:nvPr>
        </p:nvSpPr>
        <p:spPr>
          <a:xfrm>
            <a:off x="3154659" y="1975864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62" name="Google Shape;362;p42"/>
          <p:cNvSpPr txBox="1"/>
          <p:nvPr>
            <p:ph idx="20" type="subTitle"/>
          </p:nvPr>
        </p:nvSpPr>
        <p:spPr>
          <a:xfrm>
            <a:off x="6750600" y="3101715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63" name="Google Shape;363;p42"/>
          <p:cNvSpPr txBox="1"/>
          <p:nvPr>
            <p:ph idx="21" type="subTitle"/>
          </p:nvPr>
        </p:nvSpPr>
        <p:spPr>
          <a:xfrm>
            <a:off x="6750600" y="287250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64" name="Google Shape;364;p42"/>
          <p:cNvSpPr txBox="1"/>
          <p:nvPr>
            <p:ph idx="22" type="subTitle"/>
          </p:nvPr>
        </p:nvSpPr>
        <p:spPr>
          <a:xfrm>
            <a:off x="6750600" y="324565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65" name="Google Shape;365;p42"/>
          <p:cNvSpPr/>
          <p:nvPr>
            <p:ph idx="23" type="pic"/>
          </p:nvPr>
        </p:nvSpPr>
        <p:spPr>
          <a:xfrm>
            <a:off x="6080709" y="2883852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66" name="Google Shape;366;p42"/>
          <p:cNvSpPr txBox="1"/>
          <p:nvPr>
            <p:ph idx="24" type="subTitle"/>
          </p:nvPr>
        </p:nvSpPr>
        <p:spPr>
          <a:xfrm>
            <a:off x="3824550" y="3101715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67" name="Google Shape;367;p42"/>
          <p:cNvSpPr txBox="1"/>
          <p:nvPr>
            <p:ph idx="25" type="subTitle"/>
          </p:nvPr>
        </p:nvSpPr>
        <p:spPr>
          <a:xfrm>
            <a:off x="3824550" y="287250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68" name="Google Shape;368;p42"/>
          <p:cNvSpPr txBox="1"/>
          <p:nvPr>
            <p:ph idx="26" type="subTitle"/>
          </p:nvPr>
        </p:nvSpPr>
        <p:spPr>
          <a:xfrm>
            <a:off x="3824550" y="324565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69" name="Google Shape;369;p42"/>
          <p:cNvSpPr/>
          <p:nvPr>
            <p:ph idx="27" type="pic"/>
          </p:nvPr>
        </p:nvSpPr>
        <p:spPr>
          <a:xfrm>
            <a:off x="3154659" y="2883852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70" name="Google Shape;370;p42"/>
          <p:cNvSpPr txBox="1"/>
          <p:nvPr>
            <p:ph idx="28" type="subTitle"/>
          </p:nvPr>
        </p:nvSpPr>
        <p:spPr>
          <a:xfrm>
            <a:off x="6750600" y="4022919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71" name="Google Shape;371;p42"/>
          <p:cNvSpPr txBox="1"/>
          <p:nvPr>
            <p:ph idx="29" type="subTitle"/>
          </p:nvPr>
        </p:nvSpPr>
        <p:spPr>
          <a:xfrm>
            <a:off x="6750600" y="379370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72" name="Google Shape;372;p42"/>
          <p:cNvSpPr txBox="1"/>
          <p:nvPr>
            <p:ph idx="30" type="subTitle"/>
          </p:nvPr>
        </p:nvSpPr>
        <p:spPr>
          <a:xfrm>
            <a:off x="6750600" y="416685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73" name="Google Shape;373;p42"/>
          <p:cNvSpPr/>
          <p:nvPr>
            <p:ph idx="31" type="pic"/>
          </p:nvPr>
        </p:nvSpPr>
        <p:spPr>
          <a:xfrm>
            <a:off x="6080709" y="3805056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74" name="Google Shape;374;p42"/>
          <p:cNvSpPr txBox="1"/>
          <p:nvPr>
            <p:ph idx="32" type="subTitle"/>
          </p:nvPr>
        </p:nvSpPr>
        <p:spPr>
          <a:xfrm>
            <a:off x="3824550" y="4022919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75" name="Google Shape;375;p42"/>
          <p:cNvSpPr txBox="1"/>
          <p:nvPr>
            <p:ph idx="33" type="subTitle"/>
          </p:nvPr>
        </p:nvSpPr>
        <p:spPr>
          <a:xfrm>
            <a:off x="3824550" y="379370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76" name="Google Shape;376;p42"/>
          <p:cNvSpPr txBox="1"/>
          <p:nvPr>
            <p:ph idx="34" type="subTitle"/>
          </p:nvPr>
        </p:nvSpPr>
        <p:spPr>
          <a:xfrm>
            <a:off x="3824550" y="416685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77" name="Google Shape;377;p42"/>
          <p:cNvSpPr/>
          <p:nvPr>
            <p:ph idx="35" type="pic"/>
          </p:nvPr>
        </p:nvSpPr>
        <p:spPr>
          <a:xfrm>
            <a:off x="3154659" y="3805056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Google Shape;378;p42"/>
          <p:cNvSpPr txBox="1"/>
          <p:nvPr>
            <p:ph type="title"/>
          </p:nvPr>
        </p:nvSpPr>
        <p:spPr>
          <a:xfrm>
            <a:off x="361975" y="962100"/>
            <a:ext cx="2450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79" name="Google Shape;379;p4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42"/>
          <p:cNvSpPr txBox="1"/>
          <p:nvPr>
            <p:ph idx="36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otlight - Alt 2">
  <p:cSld name="CUSTOM_7_1">
    <p:bg>
      <p:bgPr>
        <a:solidFill>
          <a:schemeClr val="accent2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"/>
          <p:cNvSpPr/>
          <p:nvPr/>
        </p:nvSpPr>
        <p:spPr>
          <a:xfrm>
            <a:off x="0" y="0"/>
            <a:ext cx="4567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3" name="Google Shape;383;p43"/>
          <p:cNvSpPr txBox="1"/>
          <p:nvPr>
            <p:ph type="title"/>
          </p:nvPr>
        </p:nvSpPr>
        <p:spPr>
          <a:xfrm>
            <a:off x="4975925" y="989088"/>
            <a:ext cx="3783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84" name="Google Shape;384;p43"/>
          <p:cNvSpPr/>
          <p:nvPr>
            <p:ph idx="2" type="pic"/>
          </p:nvPr>
        </p:nvSpPr>
        <p:spPr>
          <a:xfrm flipH="1">
            <a:off x="953803" y="1066100"/>
            <a:ext cx="2664300" cy="300270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43"/>
          <p:cNvSpPr txBox="1"/>
          <p:nvPr>
            <p:ph idx="1" type="body"/>
          </p:nvPr>
        </p:nvSpPr>
        <p:spPr>
          <a:xfrm>
            <a:off x="4975925" y="4125662"/>
            <a:ext cx="3783600" cy="4617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86" name="Google Shape;386;p4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43"/>
          <p:cNvSpPr txBox="1"/>
          <p:nvPr>
            <p:ph idx="3" type="body"/>
          </p:nvPr>
        </p:nvSpPr>
        <p:spPr>
          <a:xfrm>
            <a:off x="4975925" y="1943891"/>
            <a:ext cx="3783600" cy="12432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9pPr>
          </a:lstStyle>
          <a:p/>
        </p:txBody>
      </p:sp>
      <p:sp>
        <p:nvSpPr>
          <p:cNvPr id="388" name="Google Shape;388;p43"/>
          <p:cNvSpPr txBox="1"/>
          <p:nvPr>
            <p:ph idx="4" type="subTitle"/>
          </p:nvPr>
        </p:nvSpPr>
        <p:spPr>
          <a:xfrm>
            <a:off x="4975925" y="732775"/>
            <a:ext cx="37836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89" name="Google Shape;389;p43"/>
          <p:cNvSpPr txBox="1"/>
          <p:nvPr>
            <p:ph idx="5" type="subTitle"/>
          </p:nvPr>
        </p:nvSpPr>
        <p:spPr>
          <a:xfrm>
            <a:off x="4975925" y="1647132"/>
            <a:ext cx="3783600" cy="1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90" name="Google Shape;390;p43"/>
          <p:cNvSpPr txBox="1"/>
          <p:nvPr>
            <p:ph idx="6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 chart background">
  <p:cSld name="CUSTOM_8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44"/>
          <p:cNvGrpSpPr/>
          <p:nvPr/>
        </p:nvGrpSpPr>
        <p:grpSpPr>
          <a:xfrm>
            <a:off x="49" y="514398"/>
            <a:ext cx="9144297" cy="4115162"/>
            <a:chOff x="-18500" y="514395"/>
            <a:chExt cx="9219900" cy="4115162"/>
          </a:xfrm>
        </p:grpSpPr>
        <p:cxnSp>
          <p:nvCxnSpPr>
            <p:cNvPr id="393" name="Google Shape;393;p44"/>
            <p:cNvCxnSpPr/>
            <p:nvPr/>
          </p:nvCxnSpPr>
          <p:spPr>
            <a:xfrm>
              <a:off x="-18500" y="1028790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44"/>
            <p:cNvCxnSpPr/>
            <p:nvPr/>
          </p:nvCxnSpPr>
          <p:spPr>
            <a:xfrm>
              <a:off x="-18500" y="4629557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" name="Google Shape;395;p44"/>
            <p:cNvCxnSpPr/>
            <p:nvPr/>
          </p:nvCxnSpPr>
          <p:spPr>
            <a:xfrm>
              <a:off x="-18500" y="4115162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44"/>
            <p:cNvCxnSpPr/>
            <p:nvPr/>
          </p:nvCxnSpPr>
          <p:spPr>
            <a:xfrm>
              <a:off x="-18500" y="3600767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p44"/>
            <p:cNvCxnSpPr/>
            <p:nvPr/>
          </p:nvCxnSpPr>
          <p:spPr>
            <a:xfrm>
              <a:off x="-18500" y="3086371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" name="Google Shape;398;p44"/>
            <p:cNvCxnSpPr/>
            <p:nvPr/>
          </p:nvCxnSpPr>
          <p:spPr>
            <a:xfrm>
              <a:off x="-18500" y="2571976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" name="Google Shape;399;p44"/>
            <p:cNvCxnSpPr/>
            <p:nvPr/>
          </p:nvCxnSpPr>
          <p:spPr>
            <a:xfrm>
              <a:off x="-18500" y="2057581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p44"/>
            <p:cNvCxnSpPr/>
            <p:nvPr/>
          </p:nvCxnSpPr>
          <p:spPr>
            <a:xfrm>
              <a:off x="-18500" y="1543186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44"/>
            <p:cNvCxnSpPr/>
            <p:nvPr/>
          </p:nvCxnSpPr>
          <p:spPr>
            <a:xfrm>
              <a:off x="-18500" y="514395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2" name="Google Shape;402;p4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p44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44"/>
          <p:cNvSpPr txBox="1"/>
          <p:nvPr>
            <p:ph idx="2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>
  <p:cSld name="CUSTOM_8_1">
    <p:bg>
      <p:bgPr>
        <a:solidFill>
          <a:schemeClr val="accent2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/>
          <p:nvPr/>
        </p:nvSpPr>
        <p:spPr>
          <a:xfrm>
            <a:off x="50" y="-300"/>
            <a:ext cx="6708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451472" y="2024100"/>
            <a:ext cx="4163100" cy="13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8" name="Google Shape;408;p45"/>
          <p:cNvSpPr txBox="1"/>
          <p:nvPr>
            <p:ph idx="1" type="subTitle"/>
          </p:nvPr>
        </p:nvSpPr>
        <p:spPr>
          <a:xfrm>
            <a:off x="451475" y="3776250"/>
            <a:ext cx="4163100" cy="4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1" name="Google Shape;411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0" name="Google Shape;420;p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5" name="Google Shape;425;p5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0" name="Google Shape;430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1" name="Google Shape;431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6" name="Google Shape;436;p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7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57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1" name="Google Shape;441;p57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2" name="Google Shape;442;p57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3" name="Google Shape;443;p57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4" name="Google Shape;444;p57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5" name="Google Shape;445;p57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58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9" name="Google Shape;449;p58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52" name="Google Shape;452;p59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3" name="Google Shape;453;p59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4" name="Google Shape;454;p59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5" name="Google Shape;455;p59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0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8" name="Google Shape;458;p60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9" name="Google Shape;459;p6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60" name="Google Shape;460;p60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1" name="Google Shape;461;p60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2" name="Google Shape;462;p60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3" name="Google Shape;463;p60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1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6" name="Google Shape;466;p61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7" name="Google Shape;467;p61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8" name="Google Shape;468;p61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9" name="Google Shape;469;p61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0" name="Google Shape;470;p61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1" name="Google Shape;471;p61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2" name="Google Shape;472;p61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3" name="Google Shape;473;p61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62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3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9" name="Google Shape;479;p63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80" name="Google Shape;480;p63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81" name="Google Shape;481;p63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2" name="Google Shape;482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63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4" name="Google Shape;484;p63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4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7" name="Google Shape;487;p64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88" name="Google Shape;488;p64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89" name="Google Shape;489;p64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0" name="Google Shape;490;p64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91" name="Google Shape;491;p64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2" name="Google Shape;492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64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4" name="Google Shape;494;p64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5" name="Google Shape;495;p64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5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6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0" name="Google Shape;500;p66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1" name="Google Shape;501;p66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2" name="Google Shape;502;p66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3" name="Google Shape;503;p66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4" name="Google Shape;504;p66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5" name="Google Shape;505;p66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66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7" name="Google Shape;507;p66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8" name="Google Shape;508;p66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54" Type="http://schemas.openxmlformats.org/officeDocument/2006/relationships/theme" Target="../theme/theme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61850" y="2004025"/>
            <a:ext cx="56274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38150" y="524575"/>
            <a:ext cx="54330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ewsreader"/>
              <a:buNone/>
              <a:defRPr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700200" y="1614100"/>
            <a:ext cx="37566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529">
          <p15:clr>
            <a:srgbClr val="E46962"/>
          </p15:clr>
        </p15:guide>
        <p15:guide id="2" orient="horz" pos="233">
          <p15:clr>
            <a:srgbClr val="E46962"/>
          </p15:clr>
        </p15:guide>
        <p15:guide id="3" orient="horz" pos="3011">
          <p15:clr>
            <a:srgbClr val="E46962"/>
          </p15:clr>
        </p15:guide>
        <p15:guide id="4" pos="2850">
          <p15:clr>
            <a:srgbClr val="E46962"/>
          </p15:clr>
        </p15:guide>
        <p15:guide id="5" pos="2910">
          <p15:clr>
            <a:srgbClr val="E46962"/>
          </p15:clr>
        </p15:guide>
        <p15:guide id="6" pos="1468">
          <p15:clr>
            <a:srgbClr val="E46962"/>
          </p15:clr>
        </p15:guide>
        <p15:guide id="7" pos="1527">
          <p15:clr>
            <a:srgbClr val="E46962"/>
          </p15:clr>
        </p15:guide>
        <p15:guide id="8" pos="4226">
          <p15:clr>
            <a:srgbClr val="E46962"/>
          </p15:clr>
        </p15:guide>
        <p15:guide id="9" pos="4285">
          <p15:clr>
            <a:srgbClr val="E46962"/>
          </p15:clr>
        </p15:guide>
        <p15:guide id="10" pos="3773">
          <p15:clr>
            <a:srgbClr val="E46962"/>
          </p15:clr>
        </p15:guide>
        <p15:guide id="11" pos="3830">
          <p15:clr>
            <a:srgbClr val="E46962"/>
          </p15:clr>
        </p15:guide>
        <p15:guide id="12" pos="1930">
          <p15:clr>
            <a:srgbClr val="E46962"/>
          </p15:clr>
        </p15:guide>
        <p15:guide id="13" pos="1987">
          <p15:clr>
            <a:srgbClr val="E46962"/>
          </p15:clr>
        </p15:guide>
        <p15:guide id="14" orient="horz" pos="2867">
          <p15:clr>
            <a:srgbClr val="E46962"/>
          </p15:clr>
        </p15:guide>
        <p15:guide id="15" orient="horz" pos="1135">
          <p15:clr>
            <a:srgbClr val="E46962"/>
          </p15:clr>
        </p15:guide>
        <p15:guide id="16" orient="horz" pos="1194">
          <p15:clr>
            <a:srgbClr val="E46962"/>
          </p15:clr>
        </p15:guide>
        <p15:guide id="17" orient="horz" pos="2043">
          <p15:clr>
            <a:srgbClr val="E46962"/>
          </p15:clr>
        </p15:guide>
        <p15:guide id="18" orient="horz" pos="2103">
          <p15:clr>
            <a:srgbClr val="E46962"/>
          </p15:clr>
        </p15:guide>
        <p15:guide id="19" pos="228">
          <p15:clr>
            <a:srgbClr val="E46962"/>
          </p15:clr>
        </p15:guide>
        <p15:guide id="20" orient="horz" pos="672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i.org/10.1057/ces.2009.5" TargetMode="External"/><Relationship Id="rId4" Type="http://schemas.openxmlformats.org/officeDocument/2006/relationships/hyperlink" Target="https://doi.org/10.1177/21582440231199659" TargetMode="External"/><Relationship Id="rId9" Type="http://schemas.openxmlformats.org/officeDocument/2006/relationships/hyperlink" Target="https://www.sciencedirect.com/topics/engineering/random-forest" TargetMode="External"/><Relationship Id="rId5" Type="http://schemas.openxmlformats.org/officeDocument/2006/relationships/hyperlink" Target="https://doi.org/10.1177/21582440231199659" TargetMode="External"/><Relationship Id="rId6" Type="http://schemas.openxmlformats.org/officeDocument/2006/relationships/hyperlink" Target="https://doi.org/10.1007/bf00292648" TargetMode="External"/><Relationship Id="rId7" Type="http://schemas.openxmlformats.org/officeDocument/2006/relationships/hyperlink" Target="https://doi.org/10.1007/bf00292648" TargetMode="External"/><Relationship Id="rId8" Type="http://schemas.openxmlformats.org/officeDocument/2006/relationships/hyperlink" Target="https://doi.org/10.1177/1536867x20909688" TargetMode="External"/><Relationship Id="rId10" Type="http://schemas.openxmlformats.org/officeDocument/2006/relationships/hyperlink" Target="https://doi.org/10.1016/j.conbuildmat.2023.132596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7"/>
          <p:cNvSpPr txBox="1"/>
          <p:nvPr>
            <p:ph type="title"/>
          </p:nvPr>
        </p:nvSpPr>
        <p:spPr>
          <a:xfrm>
            <a:off x="361975" y="819375"/>
            <a:ext cx="3860100" cy="23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Which </a:t>
            </a:r>
            <a:r>
              <a:rPr b="1" i="1" lang="en" sz="3300"/>
              <a:t>Economic</a:t>
            </a:r>
            <a:r>
              <a:rPr lang="en" sz="3300"/>
              <a:t> Factors have an impact on the </a:t>
            </a:r>
            <a:r>
              <a:rPr b="1" i="1" lang="en" sz="3300"/>
              <a:t>Happiness</a:t>
            </a:r>
            <a:r>
              <a:rPr lang="en" sz="3300"/>
              <a:t> of a Country?</a:t>
            </a:r>
            <a:endParaRPr sz="3300"/>
          </a:p>
        </p:txBody>
      </p:sp>
      <p:sp>
        <p:nvSpPr>
          <p:cNvPr id="514" name="Google Shape;514;p67"/>
          <p:cNvSpPr txBox="1"/>
          <p:nvPr>
            <p:ph idx="1" type="subTitle"/>
          </p:nvPr>
        </p:nvSpPr>
        <p:spPr>
          <a:xfrm>
            <a:off x="361975" y="255533"/>
            <a:ext cx="3860100" cy="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Musa Bin Salman Makhdoom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1810407</a:t>
            </a:r>
            <a:endParaRPr/>
          </a:p>
        </p:txBody>
      </p:sp>
      <p:sp>
        <p:nvSpPr>
          <p:cNvPr id="515" name="Google Shape;515;p67"/>
          <p:cNvSpPr txBox="1"/>
          <p:nvPr>
            <p:ph idx="3" type="body"/>
          </p:nvPr>
        </p:nvSpPr>
        <p:spPr>
          <a:xfrm>
            <a:off x="361975" y="3139875"/>
            <a:ext cx="3492600" cy="17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98450" lvl="0" marL="457200" rtl="0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Char char="-"/>
            </a:pPr>
            <a:r>
              <a:rPr b="1" lang="en" sz="1100">
                <a:latin typeface="DM Sans"/>
                <a:ea typeface="DM Sans"/>
                <a:cs typeface="DM Sans"/>
                <a:sym typeface="DM Sans"/>
              </a:rPr>
              <a:t>Wha</a:t>
            </a:r>
            <a:r>
              <a:rPr b="1" lang="en" sz="1100">
                <a:latin typeface="DM Sans"/>
                <a:ea typeface="DM Sans"/>
                <a:cs typeface="DM Sans"/>
                <a:sym typeface="DM Sans"/>
              </a:rPr>
              <a:t>t really is the purpose of</a:t>
            </a:r>
            <a:r>
              <a:rPr b="1" lang="en" sz="110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 economic </a:t>
            </a:r>
            <a:r>
              <a:rPr b="1" lang="en" sz="110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upliftment?</a:t>
            </a:r>
            <a:endParaRPr b="1" sz="1100">
              <a:solidFill>
                <a:srgbClr val="FFFF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8450" lvl="0" marL="457200" rtl="0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Char char="-"/>
            </a:pPr>
            <a:r>
              <a:rPr b="1" lang="en" sz="1100">
                <a:latin typeface="DM Sans"/>
                <a:ea typeface="DM Sans"/>
                <a:cs typeface="DM Sans"/>
                <a:sym typeface="DM Sans"/>
              </a:rPr>
              <a:t>What do figures such as </a:t>
            </a:r>
            <a:r>
              <a:rPr b="1" i="1" lang="en" sz="110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GDP, inflation, rate of employment</a:t>
            </a:r>
            <a:r>
              <a:rPr b="1" lang="en" sz="1100">
                <a:latin typeface="DM Sans"/>
                <a:ea typeface="DM Sans"/>
                <a:cs typeface="DM Sans"/>
                <a:sym typeface="DM Sans"/>
              </a:rPr>
              <a:t> etc. really signify? </a:t>
            </a:r>
            <a:endParaRPr b="1" sz="1100">
              <a:latin typeface="DM Sans"/>
              <a:ea typeface="DM Sans"/>
              <a:cs typeface="DM Sans"/>
              <a:sym typeface="DM Sans"/>
            </a:endParaRPr>
          </a:p>
          <a:p>
            <a:pPr indent="-298450" lvl="0" marL="457200" rtl="0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Char char="-"/>
            </a:pPr>
            <a:r>
              <a:rPr b="1" lang="en" sz="1100">
                <a:latin typeface="DM Sans"/>
                <a:ea typeface="DM Sans"/>
                <a:cs typeface="DM Sans"/>
                <a:sym typeface="DM Sans"/>
              </a:rPr>
              <a:t>Are these just numbers on a screen or do they really have an impact on the </a:t>
            </a:r>
            <a:r>
              <a:rPr b="1" lang="en" sz="1100">
                <a:solidFill>
                  <a:srgbClr val="FFFF00"/>
                </a:solidFill>
                <a:latin typeface="DM Sans"/>
                <a:ea typeface="DM Sans"/>
                <a:cs typeface="DM Sans"/>
                <a:sym typeface="DM Sans"/>
              </a:rPr>
              <a:t>quality of people’s lives?</a:t>
            </a:r>
            <a:endParaRPr b="1" sz="1100">
              <a:solidFill>
                <a:srgbClr val="FFFF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 u="sng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descr="Hand writing happy face icon on yellow background. (Provided by Getty Images)" id="516" name="Google Shape;51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8950" y="0"/>
            <a:ext cx="4525051" cy="28789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conomic growth and investment. Paper boat made of dollar bills and charts and graphs of financial indicators (Provided by Getty Images)" id="517" name="Google Shape;517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8950" y="2412553"/>
            <a:ext cx="4525051" cy="2730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76"/>
          <p:cNvSpPr/>
          <p:nvPr/>
        </p:nvSpPr>
        <p:spPr>
          <a:xfrm>
            <a:off x="4565475" y="732776"/>
            <a:ext cx="4578600" cy="127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50" name="Google Shape;650;p76"/>
          <p:cNvSpPr/>
          <p:nvPr/>
        </p:nvSpPr>
        <p:spPr>
          <a:xfrm>
            <a:off x="4565475" y="2009342"/>
            <a:ext cx="4578600" cy="127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51" name="Google Shape;651;p76"/>
          <p:cNvSpPr/>
          <p:nvPr/>
        </p:nvSpPr>
        <p:spPr>
          <a:xfrm>
            <a:off x="4565475" y="3281209"/>
            <a:ext cx="4578600" cy="1276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52" name="Google Shape;652;p7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3" name="Google Shape;653;p76"/>
          <p:cNvSpPr txBox="1"/>
          <p:nvPr>
            <p:ph idx="2" type="body"/>
          </p:nvPr>
        </p:nvSpPr>
        <p:spPr>
          <a:xfrm>
            <a:off x="4845475" y="1249453"/>
            <a:ext cx="3382500" cy="7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Random Forest </a:t>
            </a:r>
            <a:r>
              <a:rPr b="1" lang="en" sz="1100"/>
              <a:t>ranks the importance</a:t>
            </a:r>
            <a:r>
              <a:rPr lang="en" sz="1100"/>
              <a:t> of each economic variable, helping us </a:t>
            </a:r>
            <a:r>
              <a:rPr b="1" i="1" lang="en" sz="1100"/>
              <a:t>pinpoint</a:t>
            </a:r>
            <a:r>
              <a:rPr lang="en" sz="1100"/>
              <a:t> which factors most influence happiness ‘</a:t>
            </a:r>
            <a:r>
              <a:rPr lang="en" sz="800"/>
              <a:t>OpenAI2025, ChatGPT[Large language model], OpenAI, viewed 3 May 2025’ http//chat.openai.com/chat&gt;</a:t>
            </a:r>
            <a:endParaRPr sz="800"/>
          </a:p>
        </p:txBody>
      </p:sp>
      <p:sp>
        <p:nvSpPr>
          <p:cNvPr id="654" name="Google Shape;654;p76"/>
          <p:cNvSpPr txBox="1"/>
          <p:nvPr>
            <p:ph idx="3" type="subTitle"/>
          </p:nvPr>
        </p:nvSpPr>
        <p:spPr>
          <a:xfrm>
            <a:off x="4845475" y="958402"/>
            <a:ext cx="33825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Identifying Key Drivers</a:t>
            </a:r>
            <a:endParaRPr b="1"/>
          </a:p>
        </p:txBody>
      </p:sp>
      <p:sp>
        <p:nvSpPr>
          <p:cNvPr id="655" name="Google Shape;655;p76"/>
          <p:cNvSpPr txBox="1"/>
          <p:nvPr>
            <p:ph idx="4" type="body"/>
          </p:nvPr>
        </p:nvSpPr>
        <p:spPr>
          <a:xfrm>
            <a:off x="4845475" y="2431090"/>
            <a:ext cx="3382500" cy="7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It captures complex, </a:t>
            </a:r>
            <a:r>
              <a:rPr b="1" lang="en" sz="1100"/>
              <a:t>non-linear</a:t>
            </a:r>
            <a:r>
              <a:rPr lang="en" sz="1100"/>
              <a:t> relationships between economic indicators and happiness that simpler models might miss </a:t>
            </a:r>
            <a:r>
              <a:rPr lang="en" sz="1100"/>
              <a:t>‘</a:t>
            </a:r>
            <a:r>
              <a:rPr lang="en" sz="800"/>
              <a:t>OpenAI2025, ChatGPT[Large language model], OpenAI, viewed 3 May 2025’ http//chat.openai.com/chat&gt;</a:t>
            </a:r>
            <a:endParaRPr sz="1100"/>
          </a:p>
        </p:txBody>
      </p:sp>
      <p:sp>
        <p:nvSpPr>
          <p:cNvPr id="656" name="Google Shape;656;p76"/>
          <p:cNvSpPr txBox="1"/>
          <p:nvPr>
            <p:ph idx="5" type="subTitle"/>
          </p:nvPr>
        </p:nvSpPr>
        <p:spPr>
          <a:xfrm>
            <a:off x="4845475" y="2119790"/>
            <a:ext cx="33825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Handling Complexity</a:t>
            </a:r>
            <a:endParaRPr b="1"/>
          </a:p>
        </p:txBody>
      </p:sp>
      <p:sp>
        <p:nvSpPr>
          <p:cNvPr id="657" name="Google Shape;657;p76"/>
          <p:cNvSpPr txBox="1"/>
          <p:nvPr>
            <p:ph idx="6" type="body"/>
          </p:nvPr>
        </p:nvSpPr>
        <p:spPr>
          <a:xfrm>
            <a:off x="4845475" y="3870078"/>
            <a:ext cx="3382500" cy="6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By combining multiple decision trees, Random Forest enhances prediction accuracy and reduces the risk of overfitting </a:t>
            </a:r>
            <a:r>
              <a:rPr lang="en" sz="1100"/>
              <a:t>‘</a:t>
            </a:r>
            <a:r>
              <a:rPr lang="en" sz="800"/>
              <a:t>OpenAI2025, ChatGPT[Large language model], OpenAI, viewed 3 May 2025’ http//chat.openai.com/chat&gt;</a:t>
            </a:r>
            <a:endParaRPr sz="1100"/>
          </a:p>
        </p:txBody>
      </p:sp>
      <p:sp>
        <p:nvSpPr>
          <p:cNvPr id="658" name="Google Shape;658;p76"/>
          <p:cNvSpPr txBox="1"/>
          <p:nvPr>
            <p:ph idx="7" type="subTitle"/>
          </p:nvPr>
        </p:nvSpPr>
        <p:spPr>
          <a:xfrm>
            <a:off x="4845475" y="3537427"/>
            <a:ext cx="33825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Improving Predictive Power</a:t>
            </a:r>
            <a:endParaRPr b="1"/>
          </a:p>
        </p:txBody>
      </p:sp>
      <p:sp>
        <p:nvSpPr>
          <p:cNvPr id="659" name="Google Shape;659;p76"/>
          <p:cNvSpPr txBox="1"/>
          <p:nvPr>
            <p:ph type="title"/>
          </p:nvPr>
        </p:nvSpPr>
        <p:spPr>
          <a:xfrm>
            <a:off x="209850" y="2263225"/>
            <a:ext cx="4269900" cy="4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Why use </a:t>
            </a:r>
            <a:r>
              <a:rPr b="1" i="1" lang="en" sz="2600"/>
              <a:t>Random Forest?</a:t>
            </a:r>
            <a:endParaRPr b="1" i="1" sz="2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77"/>
          <p:cNvSpPr/>
          <p:nvPr/>
        </p:nvSpPr>
        <p:spPr>
          <a:xfrm>
            <a:off x="5493600" y="75"/>
            <a:ext cx="3664800" cy="196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5" name="Google Shape;665;p77"/>
          <p:cNvSpPr/>
          <p:nvPr/>
        </p:nvSpPr>
        <p:spPr>
          <a:xfrm>
            <a:off x="5493600" y="1962763"/>
            <a:ext cx="3664800" cy="196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6" name="Google Shape;666;p77"/>
          <p:cNvSpPr/>
          <p:nvPr/>
        </p:nvSpPr>
        <p:spPr>
          <a:xfrm>
            <a:off x="5493600" y="3925375"/>
            <a:ext cx="3664800" cy="122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00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7" name="Google Shape;667;p7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8" name="Google Shape;668;p77"/>
          <p:cNvSpPr txBox="1"/>
          <p:nvPr>
            <p:ph idx="5" type="subTitle"/>
          </p:nvPr>
        </p:nvSpPr>
        <p:spPr>
          <a:xfrm>
            <a:off x="5566575" y="3121650"/>
            <a:ext cx="3467700" cy="43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RANDOM FOREST WITH</a:t>
            </a:r>
            <a:r>
              <a:rPr b="1" lang="en">
                <a:solidFill>
                  <a:srgbClr val="0000FF"/>
                </a:solidFill>
              </a:rPr>
              <a:t> </a:t>
            </a:r>
            <a:r>
              <a:rPr b="1" lang="en">
                <a:solidFill>
                  <a:srgbClr val="FFFF00"/>
                </a:solidFill>
              </a:rPr>
              <a:t>GDP AND EMPLOYMENT RATE</a:t>
            </a:r>
            <a:r>
              <a:rPr b="1" lang="en"/>
              <a:t> AS FEATURES TO PREDICT </a:t>
            </a:r>
            <a:r>
              <a:rPr b="1" lang="en">
                <a:solidFill>
                  <a:srgbClr val="FFFF00"/>
                </a:solidFill>
              </a:rPr>
              <a:t>HAPPINESS</a:t>
            </a:r>
            <a:r>
              <a:rPr b="1" lang="en"/>
              <a:t> SCORES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9" name="Google Shape;669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600" y="75"/>
            <a:ext cx="3649703" cy="8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77"/>
          <p:cNvSpPr txBox="1"/>
          <p:nvPr>
            <p:ph idx="4" type="subTitle"/>
          </p:nvPr>
        </p:nvSpPr>
        <p:spPr>
          <a:xfrm>
            <a:off x="5566575" y="886685"/>
            <a:ext cx="3649800" cy="47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LINEAR REGRESSION WITH </a:t>
            </a:r>
            <a:r>
              <a:rPr b="1" lang="en">
                <a:solidFill>
                  <a:srgbClr val="0000FF"/>
                </a:solidFill>
              </a:rPr>
              <a:t>GDP</a:t>
            </a:r>
            <a:r>
              <a:rPr b="1" lang="en"/>
              <a:t> </a:t>
            </a:r>
            <a:r>
              <a:rPr b="1" lang="en">
                <a:solidFill>
                  <a:srgbClr val="0000FF"/>
                </a:solidFill>
              </a:rPr>
              <a:t>AND EMPLOYMENT RATE</a:t>
            </a:r>
            <a:br>
              <a:rPr b="1" lang="en"/>
            </a:br>
            <a:r>
              <a:rPr b="1" lang="en"/>
              <a:t>AS FEATURES TO PREDICT</a:t>
            </a:r>
            <a:r>
              <a:rPr b="1" lang="en">
                <a:solidFill>
                  <a:srgbClr val="0000FF"/>
                </a:solidFill>
              </a:rPr>
              <a:t> HAPPINESS</a:t>
            </a:r>
            <a:r>
              <a:rPr b="1" lang="en"/>
              <a:t> SCORES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77"/>
          <p:cNvSpPr txBox="1"/>
          <p:nvPr>
            <p:ph idx="4" type="subTitle"/>
          </p:nvPr>
        </p:nvSpPr>
        <p:spPr>
          <a:xfrm>
            <a:off x="5566575" y="1482460"/>
            <a:ext cx="3649800" cy="47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Shows </a:t>
            </a:r>
            <a:r>
              <a:rPr i="1" lang="en">
                <a:solidFill>
                  <a:srgbClr val="0000FF"/>
                </a:solidFill>
              </a:rPr>
              <a:t>NO</a:t>
            </a:r>
            <a:r>
              <a:rPr i="1" lang="en"/>
              <a:t> </a:t>
            </a:r>
            <a:r>
              <a:rPr lang="en"/>
              <a:t>clear relationship between either </a:t>
            </a:r>
            <a:r>
              <a:rPr i="1" lang="en"/>
              <a:t>GDP</a:t>
            </a:r>
            <a:r>
              <a:rPr lang="en"/>
              <a:t> or </a:t>
            </a:r>
            <a:r>
              <a:rPr i="1" lang="en"/>
              <a:t>Employment</a:t>
            </a:r>
            <a:r>
              <a:rPr lang="en"/>
              <a:t> rate with the </a:t>
            </a:r>
            <a:r>
              <a:rPr lang="en">
                <a:solidFill>
                  <a:srgbClr val="0000FF"/>
                </a:solidFill>
              </a:rPr>
              <a:t>happiness scores </a:t>
            </a:r>
            <a:r>
              <a:rPr lang="en"/>
              <a:t>as per the R2 value which is negative.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2" name="Google Shape;672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9950" y="1931100"/>
            <a:ext cx="3664800" cy="1035706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77"/>
          <p:cNvSpPr txBox="1"/>
          <p:nvPr>
            <p:ph idx="5" type="subTitle"/>
          </p:nvPr>
        </p:nvSpPr>
        <p:spPr>
          <a:xfrm>
            <a:off x="5566575" y="3616300"/>
            <a:ext cx="3467700" cy="43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Shows </a:t>
            </a:r>
            <a:r>
              <a:rPr i="1" lang="en">
                <a:solidFill>
                  <a:srgbClr val="FFFF00"/>
                </a:solidFill>
              </a:rPr>
              <a:t>NO</a:t>
            </a:r>
            <a:r>
              <a:rPr lang="en"/>
              <a:t> clear relationship between either </a:t>
            </a:r>
            <a:r>
              <a:rPr i="1" lang="en"/>
              <a:t>GDP</a:t>
            </a:r>
            <a:r>
              <a:rPr lang="en"/>
              <a:t> or </a:t>
            </a:r>
            <a:r>
              <a:rPr i="1" lang="en"/>
              <a:t>Employment</a:t>
            </a:r>
            <a:r>
              <a:rPr lang="en"/>
              <a:t> rate with the</a:t>
            </a:r>
            <a:r>
              <a:rPr lang="en">
                <a:solidFill>
                  <a:srgbClr val="FFFF00"/>
                </a:solidFill>
              </a:rPr>
              <a:t> happiness scores</a:t>
            </a:r>
            <a:r>
              <a:rPr lang="en"/>
              <a:t> as per the R2 value which is negative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4" name="Google Shape;674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438087"/>
            <a:ext cx="5489949" cy="3705424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77"/>
          <p:cNvSpPr txBox="1"/>
          <p:nvPr>
            <p:ph idx="4294967295" type="title"/>
          </p:nvPr>
        </p:nvSpPr>
        <p:spPr>
          <a:xfrm>
            <a:off x="111125" y="217725"/>
            <a:ext cx="5267700" cy="11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200">
                <a:solidFill>
                  <a:schemeClr val="dk1"/>
                </a:solidFill>
              </a:rPr>
              <a:t>Initial Results</a:t>
            </a:r>
            <a:endParaRPr i="1" sz="3200">
              <a:solidFill>
                <a:schemeClr val="dk1"/>
              </a:solidFill>
            </a:endParaRPr>
          </a:p>
        </p:txBody>
      </p:sp>
      <p:sp>
        <p:nvSpPr>
          <p:cNvPr id="676" name="Google Shape;676;p77"/>
          <p:cNvSpPr/>
          <p:nvPr/>
        </p:nvSpPr>
        <p:spPr>
          <a:xfrm rot="-1663559">
            <a:off x="8040191" y="600213"/>
            <a:ext cx="172168" cy="352523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7" name="Google Shape;677;p77"/>
          <p:cNvSpPr/>
          <p:nvPr/>
        </p:nvSpPr>
        <p:spPr>
          <a:xfrm rot="1658253">
            <a:off x="7664158" y="2687002"/>
            <a:ext cx="172028" cy="35251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78"/>
          <p:cNvSpPr/>
          <p:nvPr/>
        </p:nvSpPr>
        <p:spPr>
          <a:xfrm>
            <a:off x="5493600" y="75"/>
            <a:ext cx="3664800" cy="196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3" name="Google Shape;683;p78"/>
          <p:cNvSpPr/>
          <p:nvPr/>
        </p:nvSpPr>
        <p:spPr>
          <a:xfrm>
            <a:off x="5493600" y="3925375"/>
            <a:ext cx="3664800" cy="122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4" name="Google Shape;684;p7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5" name="Google Shape;685;p78"/>
          <p:cNvSpPr txBox="1"/>
          <p:nvPr>
            <p:ph idx="4" type="subTitle"/>
          </p:nvPr>
        </p:nvSpPr>
        <p:spPr>
          <a:xfrm>
            <a:off x="5566575" y="886685"/>
            <a:ext cx="3649800" cy="479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This Area chart shows the </a:t>
            </a:r>
            <a:r>
              <a:rPr b="1" lang="en">
                <a:solidFill>
                  <a:srgbClr val="0000FF"/>
                </a:solidFill>
              </a:rPr>
              <a:t>average of Happiness Score </a:t>
            </a:r>
            <a:r>
              <a:rPr b="1" lang="en"/>
              <a:t>against </a:t>
            </a:r>
            <a:r>
              <a:rPr b="1" lang="en">
                <a:solidFill>
                  <a:srgbClr val="0000FF"/>
                </a:solidFill>
              </a:rPr>
              <a:t>Mental Health Index</a:t>
            </a:r>
            <a:r>
              <a:rPr b="1" lang="en"/>
              <a:t> (Score)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78"/>
          <p:cNvSpPr txBox="1"/>
          <p:nvPr>
            <p:ph idx="5" type="subTitle"/>
          </p:nvPr>
        </p:nvSpPr>
        <p:spPr>
          <a:xfrm>
            <a:off x="5592150" y="2546375"/>
            <a:ext cx="3467700" cy="79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Although the relationship </a:t>
            </a:r>
            <a:r>
              <a:rPr lang="en">
                <a:solidFill>
                  <a:srgbClr val="FFFF00"/>
                </a:solidFill>
              </a:rPr>
              <a:t>does not seem linear</a:t>
            </a:r>
            <a:r>
              <a:rPr lang="en"/>
              <a:t> in nature, the trend line clearly shows that with increasing mental health index, the </a:t>
            </a:r>
            <a:r>
              <a:rPr lang="en">
                <a:solidFill>
                  <a:srgbClr val="FFFF00"/>
                </a:solidFill>
              </a:rPr>
              <a:t>happiness scores tend to increase</a:t>
            </a:r>
            <a:r>
              <a:rPr lang="en"/>
              <a:t> over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78"/>
          <p:cNvSpPr txBox="1"/>
          <p:nvPr>
            <p:ph idx="4294967295" type="title"/>
          </p:nvPr>
        </p:nvSpPr>
        <p:spPr>
          <a:xfrm>
            <a:off x="111125" y="217725"/>
            <a:ext cx="5267700" cy="11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200">
                <a:solidFill>
                  <a:schemeClr val="dk1"/>
                </a:solidFill>
              </a:rPr>
              <a:t>Initial Results</a:t>
            </a:r>
            <a:endParaRPr i="1" sz="3200">
              <a:solidFill>
                <a:schemeClr val="dk1"/>
              </a:solidFill>
            </a:endParaRPr>
          </a:p>
        </p:txBody>
      </p:sp>
      <p:pic>
        <p:nvPicPr>
          <p:cNvPr id="688" name="Google Shape;688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6425"/>
            <a:ext cx="5489950" cy="2686953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78"/>
          <p:cNvSpPr txBox="1"/>
          <p:nvPr>
            <p:ph idx="4" type="subTitle"/>
          </p:nvPr>
        </p:nvSpPr>
        <p:spPr>
          <a:xfrm>
            <a:off x="5640000" y="4111100"/>
            <a:ext cx="3362400" cy="66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However, the same </a:t>
            </a:r>
            <a:r>
              <a:rPr b="1" i="1" lang="en"/>
              <a:t>cannot</a:t>
            </a:r>
            <a:r>
              <a:rPr b="1" lang="en"/>
              <a:t> be said about the relationship between </a:t>
            </a:r>
            <a:r>
              <a:rPr b="1" lang="en">
                <a:solidFill>
                  <a:srgbClr val="0000FF"/>
                </a:solidFill>
              </a:rPr>
              <a:t>happiness scores</a:t>
            </a:r>
            <a:r>
              <a:rPr b="1" lang="en"/>
              <a:t> and various</a:t>
            </a:r>
            <a:r>
              <a:rPr b="1" lang="en">
                <a:solidFill>
                  <a:srgbClr val="0000FF"/>
                </a:solidFill>
              </a:rPr>
              <a:t> economic indicators </a:t>
            </a:r>
            <a:r>
              <a:rPr b="1" i="1" lang="en">
                <a:solidFill>
                  <a:srgbClr val="741B47"/>
                </a:solidFill>
              </a:rPr>
              <a:t>uptil now</a:t>
            </a:r>
            <a:r>
              <a:rPr b="1" lang="en">
                <a:solidFill>
                  <a:srgbClr val="0000FF"/>
                </a:solidFill>
              </a:rPr>
              <a:t>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90" name="Google Shape;690;p78"/>
          <p:cNvSpPr/>
          <p:nvPr/>
        </p:nvSpPr>
        <p:spPr>
          <a:xfrm>
            <a:off x="7544025" y="4434350"/>
            <a:ext cx="258000" cy="2340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79"/>
          <p:cNvSpPr/>
          <p:nvPr/>
        </p:nvSpPr>
        <p:spPr>
          <a:xfrm>
            <a:off x="5493600" y="75"/>
            <a:ext cx="3664800" cy="196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6" name="Google Shape;696;p7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7" name="Google Shape;697;p79"/>
          <p:cNvSpPr txBox="1"/>
          <p:nvPr>
            <p:ph idx="4294967295" type="title"/>
          </p:nvPr>
        </p:nvSpPr>
        <p:spPr>
          <a:xfrm>
            <a:off x="111125" y="98675"/>
            <a:ext cx="3225900" cy="11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</a:rPr>
              <a:t>Initial Results</a:t>
            </a:r>
            <a:br>
              <a:rPr i="1" lang="en" sz="2400">
                <a:solidFill>
                  <a:schemeClr val="dk1"/>
                </a:solidFill>
              </a:rPr>
            </a:br>
            <a:r>
              <a:rPr i="1" lang="en" sz="2400">
                <a:solidFill>
                  <a:schemeClr val="dk1"/>
                </a:solidFill>
              </a:rPr>
              <a:t>(Comparisons)</a:t>
            </a:r>
            <a:endParaRPr i="1" sz="2400">
              <a:solidFill>
                <a:schemeClr val="dk1"/>
              </a:solidFill>
            </a:endParaRPr>
          </a:p>
        </p:txBody>
      </p:sp>
      <p:pic>
        <p:nvPicPr>
          <p:cNvPr id="698" name="Google Shape;69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514" y="75"/>
            <a:ext cx="5516887" cy="262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75" y="2622715"/>
            <a:ext cx="5267699" cy="2520785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79"/>
          <p:cNvSpPr txBox="1"/>
          <p:nvPr>
            <p:ph idx="4294967295" type="title"/>
          </p:nvPr>
        </p:nvSpPr>
        <p:spPr>
          <a:xfrm>
            <a:off x="183600" y="1359625"/>
            <a:ext cx="2240100" cy="9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00FF00"/>
                </a:solidFill>
              </a:rPr>
              <a:t>Comparison of Happiness Scores </a:t>
            </a:r>
            <a:r>
              <a:rPr i="1" lang="en" sz="1400">
                <a:solidFill>
                  <a:schemeClr val="dk1"/>
                </a:solidFill>
              </a:rPr>
              <a:t>Australia vs India</a:t>
            </a:r>
            <a:endParaRPr i="1" sz="1400">
              <a:solidFill>
                <a:schemeClr val="dk1"/>
              </a:solidFill>
            </a:endParaRPr>
          </a:p>
        </p:txBody>
      </p:sp>
      <p:sp>
        <p:nvSpPr>
          <p:cNvPr id="701" name="Google Shape;701;p79"/>
          <p:cNvSpPr txBox="1"/>
          <p:nvPr>
            <p:ph idx="4294967295" type="title"/>
          </p:nvPr>
        </p:nvSpPr>
        <p:spPr>
          <a:xfrm>
            <a:off x="6589425" y="3579050"/>
            <a:ext cx="2240100" cy="9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00FF00"/>
                </a:solidFill>
              </a:rPr>
              <a:t>Comparison of GDP per Capita </a:t>
            </a:r>
            <a:r>
              <a:rPr i="1" lang="en" sz="1400">
                <a:solidFill>
                  <a:schemeClr val="dk1"/>
                </a:solidFill>
              </a:rPr>
              <a:t>Australia vs India</a:t>
            </a:r>
            <a:endParaRPr i="1" sz="1400">
              <a:solidFill>
                <a:schemeClr val="dk1"/>
              </a:solidFill>
            </a:endParaRPr>
          </a:p>
        </p:txBody>
      </p:sp>
      <p:sp>
        <p:nvSpPr>
          <p:cNvPr id="702" name="Google Shape;702;p79"/>
          <p:cNvSpPr/>
          <p:nvPr/>
        </p:nvSpPr>
        <p:spPr>
          <a:xfrm>
            <a:off x="2305275" y="1630625"/>
            <a:ext cx="1031700" cy="17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3" name="Google Shape;703;p79"/>
          <p:cNvSpPr/>
          <p:nvPr/>
        </p:nvSpPr>
        <p:spPr>
          <a:xfrm rot="10800000">
            <a:off x="5423900" y="3797600"/>
            <a:ext cx="1031700" cy="17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80"/>
          <p:cNvSpPr txBox="1"/>
          <p:nvPr>
            <p:ph type="title"/>
          </p:nvPr>
        </p:nvSpPr>
        <p:spPr>
          <a:xfrm>
            <a:off x="5143500" y="1967100"/>
            <a:ext cx="4000500" cy="1370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203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/>
              <a:t>‘None of us is as smart as all of us’</a:t>
            </a:r>
            <a:br>
              <a:rPr lang="en" sz="3000"/>
            </a:br>
            <a:endParaRPr i="1" sz="3000"/>
          </a:p>
        </p:txBody>
      </p:sp>
      <p:pic>
        <p:nvPicPr>
          <p:cNvPr descr="collaboration icon. Filled collaboration icon for website design and mobile, app development. collaboration icon from filled filled management elements collection isolated on black background. (Provided by Getty Images)" id="709" name="Google Shape;709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1"/>
            <a:ext cx="51435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80"/>
          <p:cNvSpPr txBox="1"/>
          <p:nvPr>
            <p:ph idx="1" type="subTitle"/>
          </p:nvPr>
        </p:nvSpPr>
        <p:spPr>
          <a:xfrm>
            <a:off x="644550" y="369300"/>
            <a:ext cx="3370500" cy="75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ewsreader"/>
                <a:ea typeface="Newsreader"/>
                <a:cs typeface="Newsreader"/>
                <a:sym typeface="Newsreader"/>
              </a:rPr>
              <a:t>Through peer review &amp; feedback, I realized that exploring </a:t>
            </a:r>
            <a:r>
              <a:rPr b="1" lang="en" sz="1300">
                <a:latin typeface="Newsreader"/>
                <a:ea typeface="Newsreader"/>
                <a:cs typeface="Newsreader"/>
                <a:sym typeface="Newsreader"/>
              </a:rPr>
              <a:t>nonlinear models</a:t>
            </a:r>
            <a:r>
              <a:rPr lang="en" sz="1300">
                <a:latin typeface="Newsreader"/>
                <a:ea typeface="Newsreader"/>
                <a:cs typeface="Newsreader"/>
                <a:sym typeface="Newsreader"/>
              </a:rPr>
              <a:t>, </a:t>
            </a:r>
            <a:r>
              <a:rPr b="1" lang="en" sz="1300">
                <a:latin typeface="Newsreader"/>
                <a:ea typeface="Newsreader"/>
                <a:cs typeface="Newsreader"/>
                <a:sym typeface="Newsreader"/>
              </a:rPr>
              <a:t>clustering countries</a:t>
            </a:r>
            <a:r>
              <a:rPr lang="en" sz="1300">
                <a:latin typeface="Newsreader"/>
                <a:ea typeface="Newsreader"/>
                <a:cs typeface="Newsreader"/>
                <a:sym typeface="Newsreader"/>
              </a:rPr>
              <a:t>, and </a:t>
            </a:r>
            <a:r>
              <a:rPr b="1" lang="en" sz="1300">
                <a:latin typeface="Newsreader"/>
                <a:ea typeface="Newsreader"/>
                <a:cs typeface="Newsreader"/>
                <a:sym typeface="Newsreader"/>
              </a:rPr>
              <a:t>refining indicators</a:t>
            </a:r>
            <a:r>
              <a:rPr lang="en" sz="1300">
                <a:latin typeface="Newsreader"/>
                <a:ea typeface="Newsreader"/>
                <a:cs typeface="Newsreader"/>
                <a:sym typeface="Newsreader"/>
              </a:rPr>
              <a:t> could help uncover hidden insights.</a:t>
            </a:r>
            <a:endParaRPr sz="1500">
              <a:latin typeface="Newsreader"/>
              <a:ea typeface="Newsreader"/>
              <a:cs typeface="Newsreader"/>
              <a:sym typeface="Newsread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81"/>
          <p:cNvSpPr/>
          <p:nvPr/>
        </p:nvSpPr>
        <p:spPr>
          <a:xfrm>
            <a:off x="50" y="2785800"/>
            <a:ext cx="2294400" cy="23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16" name="Google Shape;716;p81"/>
          <p:cNvSpPr/>
          <p:nvPr/>
        </p:nvSpPr>
        <p:spPr>
          <a:xfrm>
            <a:off x="2286125" y="2068875"/>
            <a:ext cx="2294400" cy="3074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17" name="Google Shape;717;p81"/>
          <p:cNvSpPr/>
          <p:nvPr/>
        </p:nvSpPr>
        <p:spPr>
          <a:xfrm>
            <a:off x="4565475" y="1495326"/>
            <a:ext cx="2294400" cy="364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18" name="Google Shape;718;p81"/>
          <p:cNvSpPr/>
          <p:nvPr/>
        </p:nvSpPr>
        <p:spPr>
          <a:xfrm>
            <a:off x="6849550" y="732775"/>
            <a:ext cx="2294400" cy="441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19" name="Google Shape;719;p81"/>
          <p:cNvSpPr txBox="1"/>
          <p:nvPr/>
        </p:nvSpPr>
        <p:spPr>
          <a:xfrm>
            <a:off x="375350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01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720" name="Google Shape;720;p81"/>
          <p:cNvSpPr txBox="1"/>
          <p:nvPr/>
        </p:nvSpPr>
        <p:spPr>
          <a:xfrm>
            <a:off x="2665113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02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721" name="Google Shape;721;p81"/>
          <p:cNvSpPr txBox="1"/>
          <p:nvPr/>
        </p:nvSpPr>
        <p:spPr>
          <a:xfrm>
            <a:off x="4937688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03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722" name="Google Shape;722;p81"/>
          <p:cNvSpPr txBox="1"/>
          <p:nvPr/>
        </p:nvSpPr>
        <p:spPr>
          <a:xfrm>
            <a:off x="7230513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04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723" name="Google Shape;723;p81"/>
          <p:cNvSpPr txBox="1"/>
          <p:nvPr>
            <p:ph type="title"/>
          </p:nvPr>
        </p:nvSpPr>
        <p:spPr>
          <a:xfrm>
            <a:off x="361975" y="451732"/>
            <a:ext cx="3231600" cy="76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What’s Next?</a:t>
            </a:r>
            <a:endParaRPr i="1"/>
          </a:p>
        </p:txBody>
      </p:sp>
      <p:sp>
        <p:nvSpPr>
          <p:cNvPr id="724" name="Google Shape;724;p81"/>
          <p:cNvSpPr txBox="1"/>
          <p:nvPr>
            <p:ph idx="2" type="subTitle"/>
          </p:nvPr>
        </p:nvSpPr>
        <p:spPr>
          <a:xfrm>
            <a:off x="382691" y="3129231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REFINE THE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81"/>
          <p:cNvSpPr txBox="1"/>
          <p:nvPr>
            <p:ph idx="3" type="subTitle"/>
          </p:nvPr>
        </p:nvSpPr>
        <p:spPr>
          <a:xfrm>
            <a:off x="377048" y="3344302"/>
            <a:ext cx="1689600" cy="96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Reassess and clean economic &amp; social indicators for accuracy and relevance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81"/>
          <p:cNvSpPr txBox="1"/>
          <p:nvPr>
            <p:ph idx="4" type="subTitle"/>
          </p:nvPr>
        </p:nvSpPr>
        <p:spPr>
          <a:xfrm>
            <a:off x="2473025" y="2479050"/>
            <a:ext cx="2058300" cy="37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ADDITIONAL DATASETS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7" name="Google Shape;727;p81"/>
          <p:cNvSpPr txBox="1"/>
          <p:nvPr>
            <p:ph idx="5" type="subTitle"/>
          </p:nvPr>
        </p:nvSpPr>
        <p:spPr>
          <a:xfrm>
            <a:off x="2502600" y="2785796"/>
            <a:ext cx="1689600" cy="14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Segment countries by income level, region and development status and use more data to increase accuracy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8" name="Google Shape;728;p81"/>
          <p:cNvSpPr txBox="1"/>
          <p:nvPr>
            <p:ph idx="6" type="subTitle"/>
          </p:nvPr>
        </p:nvSpPr>
        <p:spPr>
          <a:xfrm>
            <a:off x="4618951" y="1884675"/>
            <a:ext cx="21840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COMPLEX INTERACTIONS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81"/>
          <p:cNvSpPr txBox="1"/>
          <p:nvPr>
            <p:ph idx="7" type="subTitle"/>
          </p:nvPr>
        </p:nvSpPr>
        <p:spPr>
          <a:xfrm>
            <a:off x="4937700" y="2218643"/>
            <a:ext cx="1689600" cy="162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models and visuals such as pair plots or correlation heatmaps to uncover hidden relationships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81"/>
          <p:cNvSpPr txBox="1"/>
          <p:nvPr>
            <p:ph idx="8" type="subTitle"/>
          </p:nvPr>
        </p:nvSpPr>
        <p:spPr>
          <a:xfrm>
            <a:off x="7238787" y="1057472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ANALYSES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81"/>
          <p:cNvSpPr txBox="1"/>
          <p:nvPr>
            <p:ph idx="9" type="subTitle"/>
          </p:nvPr>
        </p:nvSpPr>
        <p:spPr>
          <a:xfrm>
            <a:off x="7233150" y="1272358"/>
            <a:ext cx="1689600" cy="219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models like Gradient Boosting to detect complex patterns and categorise countries based on indicators and happiness scores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82"/>
          <p:cNvSpPr txBox="1"/>
          <p:nvPr>
            <p:ph type="title"/>
          </p:nvPr>
        </p:nvSpPr>
        <p:spPr>
          <a:xfrm>
            <a:off x="451472" y="2024100"/>
            <a:ext cx="4163100" cy="13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737" name="Google Shape;737;p82"/>
          <p:cNvSpPr txBox="1"/>
          <p:nvPr>
            <p:ph idx="1" type="subTitle"/>
          </p:nvPr>
        </p:nvSpPr>
        <p:spPr>
          <a:xfrm>
            <a:off x="451475" y="3776250"/>
            <a:ext cx="3370500" cy="7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ewsreader"/>
                <a:ea typeface="Newsreader"/>
                <a:cs typeface="Newsreader"/>
                <a:sym typeface="Newsreader"/>
              </a:rPr>
              <a:t>“The ultimate purpose of economics is to understand and promote the enhancement of well-being.”</a:t>
            </a:r>
            <a:endParaRPr b="1">
              <a:latin typeface="Newsreader"/>
              <a:ea typeface="Newsreader"/>
              <a:cs typeface="Newsreader"/>
              <a:sym typeface="Newsread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ewsreader"/>
                <a:ea typeface="Newsreader"/>
                <a:cs typeface="Newsreader"/>
                <a:sym typeface="Newsreader"/>
              </a:rPr>
              <a:t>– </a:t>
            </a:r>
            <a:r>
              <a:rPr i="1" lang="en">
                <a:latin typeface="Newsreader"/>
                <a:ea typeface="Newsreader"/>
                <a:cs typeface="Newsreader"/>
                <a:sym typeface="Newsreader"/>
              </a:rPr>
              <a:t>Ben Bernanke</a:t>
            </a:r>
            <a:endParaRPr sz="1900">
              <a:latin typeface="Newsreader"/>
              <a:ea typeface="Newsreader"/>
              <a:cs typeface="Newsreader"/>
              <a:sym typeface="Newsread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83"/>
          <p:cNvSpPr txBox="1"/>
          <p:nvPr>
            <p:ph type="title"/>
          </p:nvPr>
        </p:nvSpPr>
        <p:spPr>
          <a:xfrm>
            <a:off x="216750" y="1066100"/>
            <a:ext cx="8616600" cy="366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Pryor, F. (2009). Happiness and Economic Systems. </a:t>
            </a:r>
            <a:r>
              <a:rPr i="1" lang="en" sz="800">
                <a:latin typeface="Arial"/>
                <a:ea typeface="Arial"/>
                <a:cs typeface="Arial"/>
                <a:sym typeface="Arial"/>
              </a:rPr>
              <a:t>Comparative Economic Studies</a:t>
            </a:r>
            <a:r>
              <a:rPr lang="en" sz="800">
                <a:latin typeface="Arial"/>
                <a:ea typeface="Arial"/>
                <a:cs typeface="Arial"/>
                <a:sym typeface="Arial"/>
              </a:rPr>
              <a:t>, 51(3), pp.367–383. doi:</a:t>
            </a:r>
            <a:r>
              <a:rPr lang="en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https://doi.org/10.1057/ces.2009.5</a:t>
            </a:r>
            <a:r>
              <a:rPr lang="en" sz="800">
                <a:latin typeface="Arial"/>
                <a:ea typeface="Arial"/>
                <a:cs typeface="Arial"/>
                <a:sym typeface="Arial"/>
              </a:rPr>
              <a:t>.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Lee, Y.M. and Goh, K. (2023). The Happiness-Economic Well-Being Nexus: New Insights From Global Panel Data. </a:t>
            </a:r>
            <a:r>
              <a:rPr i="1" lang="en" sz="800">
                <a:latin typeface="Arial"/>
                <a:ea typeface="Arial"/>
                <a:cs typeface="Arial"/>
                <a:sym typeface="Arial"/>
              </a:rPr>
              <a:t>SAGE Open</a:t>
            </a:r>
            <a:r>
              <a:rPr lang="en" sz="800">
                <a:latin typeface="Arial"/>
                <a:ea typeface="Arial"/>
                <a:cs typeface="Arial"/>
                <a:sym typeface="Arial"/>
              </a:rPr>
              <a:t>, 13(4). doi:</a:t>
            </a:r>
            <a:r>
              <a:rPr lang="en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https://doi.org/10.1177/21582440231199659</a:t>
            </a:r>
            <a:r>
              <a:rPr lang="en" sz="800">
                <a:latin typeface="Arial"/>
                <a:ea typeface="Arial"/>
                <a:cs typeface="Arial"/>
                <a:sym typeface="Arial"/>
              </a:rPr>
              <a:t>.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Lee, Y.M. and Goh, K. (2023). The Happiness-Economic Well-Being Nexus: New Insights From Global Panel Data. </a:t>
            </a:r>
            <a:r>
              <a:rPr i="1" lang="en" sz="800">
                <a:latin typeface="Arial"/>
                <a:ea typeface="Arial"/>
                <a:cs typeface="Arial"/>
                <a:sym typeface="Arial"/>
              </a:rPr>
              <a:t>SAGE Open</a:t>
            </a:r>
            <a:r>
              <a:rPr lang="en" sz="800">
                <a:latin typeface="Arial"/>
                <a:ea typeface="Arial"/>
                <a:cs typeface="Arial"/>
                <a:sym typeface="Arial"/>
              </a:rPr>
              <a:t>, 13(4). doi:</a:t>
            </a:r>
            <a:r>
              <a:rPr lang="en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https://doi.org/10.1177/21582440231199659</a:t>
            </a:r>
            <a:r>
              <a:rPr lang="en" sz="800">
                <a:latin typeface="Arial"/>
                <a:ea typeface="Arial"/>
                <a:cs typeface="Arial"/>
                <a:sym typeface="Arial"/>
              </a:rPr>
              <a:t>.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Veenhoven, R. (1991). Is happiness relative? </a:t>
            </a:r>
            <a:r>
              <a:rPr i="1" lang="en" sz="800">
                <a:latin typeface="Arial"/>
                <a:ea typeface="Arial"/>
                <a:cs typeface="Arial"/>
                <a:sym typeface="Arial"/>
              </a:rPr>
              <a:t>Social Indicators Research</a:t>
            </a:r>
            <a:r>
              <a:rPr lang="en" sz="800">
                <a:latin typeface="Arial"/>
                <a:ea typeface="Arial"/>
                <a:cs typeface="Arial"/>
                <a:sym typeface="Arial"/>
              </a:rPr>
              <a:t>, [online] 24(1), pp.1–34. doi:</a:t>
            </a:r>
            <a:r>
              <a:rPr lang="en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https://doi.org/10.1007/bf00292648</a:t>
            </a:r>
            <a:r>
              <a:rPr lang="en" sz="800">
                <a:latin typeface="Arial"/>
                <a:ea typeface="Arial"/>
                <a:cs typeface="Arial"/>
                <a:sym typeface="Arial"/>
              </a:rPr>
              <a:t>.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Veenhoven, R. (1991). Is happiness relative? </a:t>
            </a:r>
            <a:r>
              <a:rPr i="1" lang="en" sz="800">
                <a:latin typeface="Arial"/>
                <a:ea typeface="Arial"/>
                <a:cs typeface="Arial"/>
                <a:sym typeface="Arial"/>
              </a:rPr>
              <a:t>Social Indicators Research</a:t>
            </a:r>
            <a:r>
              <a:rPr lang="en" sz="800">
                <a:latin typeface="Arial"/>
                <a:ea typeface="Arial"/>
                <a:cs typeface="Arial"/>
                <a:sym typeface="Arial"/>
              </a:rPr>
              <a:t>, [online] 24(1), pp.1–34. doi:</a:t>
            </a:r>
            <a:r>
              <a:rPr lang="en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https://doi.org/10.1007/bf00292648</a:t>
            </a:r>
            <a:r>
              <a:rPr lang="en" sz="800">
                <a:latin typeface="Arial"/>
                <a:ea typeface="Arial"/>
                <a:cs typeface="Arial"/>
                <a:sym typeface="Arial"/>
              </a:rPr>
              <a:t>.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Schonlau, M. and Zou, R.Y. (2020). The random forest algorithm for statistical learning. </a:t>
            </a:r>
            <a:r>
              <a:rPr i="1" lang="en" sz="800">
                <a:latin typeface="Arial"/>
                <a:ea typeface="Arial"/>
                <a:cs typeface="Arial"/>
                <a:sym typeface="Arial"/>
              </a:rPr>
              <a:t>The Stata Journal: Promoting Communications on Statistics and Stata</a:t>
            </a:r>
            <a:r>
              <a:rPr lang="en" sz="800">
                <a:latin typeface="Arial"/>
                <a:ea typeface="Arial"/>
                <a:cs typeface="Arial"/>
                <a:sym typeface="Arial"/>
              </a:rPr>
              <a:t>, [online] 20(1), pp.3–29. doi:</a:t>
            </a:r>
            <a:r>
              <a:rPr lang="en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https://doi.org/10.1177/1536867x20909688</a:t>
            </a:r>
            <a:r>
              <a:rPr lang="en" sz="800">
                <a:latin typeface="Arial"/>
                <a:ea typeface="Arial"/>
                <a:cs typeface="Arial"/>
                <a:sym typeface="Arial"/>
              </a:rPr>
              <a:t>.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Misra, S. and Li, H. (2017). </a:t>
            </a:r>
            <a:r>
              <a:rPr i="1" lang="en" sz="800">
                <a:latin typeface="Arial"/>
                <a:ea typeface="Arial"/>
                <a:cs typeface="Arial"/>
                <a:sym typeface="Arial"/>
              </a:rPr>
              <a:t>Random Forest - an Overview | ScienceDirect Topics</a:t>
            </a:r>
            <a:r>
              <a:rPr lang="en" sz="800">
                <a:latin typeface="Arial"/>
                <a:ea typeface="Arial"/>
                <a:cs typeface="Arial"/>
                <a:sym typeface="Arial"/>
              </a:rPr>
              <a:t>. [online] Sciencedirect.com. Available at: </a:t>
            </a:r>
            <a:r>
              <a:rPr lang="en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https://www.sciencedirect.com/topics/engineering/random-forest</a:t>
            </a:r>
            <a:r>
              <a:rPr lang="en" sz="800">
                <a:latin typeface="Arial"/>
                <a:ea typeface="Arial"/>
                <a:cs typeface="Arial"/>
                <a:sym typeface="Arial"/>
              </a:rPr>
              <a:t>.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Xu, D., Xu, X., Forde, M.C. and Caballero, A. (2023). Concrete and steel bridge Structural Health Monitoring—Insight into choices for machine learning applications. </a:t>
            </a:r>
            <a:r>
              <a:rPr i="1" lang="en" sz="800">
                <a:latin typeface="Arial"/>
                <a:ea typeface="Arial"/>
                <a:cs typeface="Arial"/>
                <a:sym typeface="Arial"/>
              </a:rPr>
              <a:t>Construction and Building Materials</a:t>
            </a:r>
            <a:r>
              <a:rPr lang="en" sz="800">
                <a:latin typeface="Arial"/>
                <a:ea typeface="Arial"/>
                <a:cs typeface="Arial"/>
                <a:sym typeface="Arial"/>
              </a:rPr>
              <a:t>, [online] 402, p.132596. doi:</a:t>
            </a:r>
            <a:r>
              <a:rPr lang="en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https://doi.org/10.1016/j.conbuildmat.2023.132596</a:t>
            </a:r>
            <a:r>
              <a:rPr lang="en" sz="800">
                <a:latin typeface="Arial"/>
                <a:ea typeface="Arial"/>
                <a:cs typeface="Arial"/>
                <a:sym typeface="Arial"/>
              </a:rPr>
              <a:t>.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rial"/>
                <a:ea typeface="Arial"/>
                <a:cs typeface="Arial"/>
                <a:sym typeface="Arial"/>
              </a:rPr>
              <a:t>Biau, G. and Fr, G. (2012). Analysis of a Random Forests Model. </a:t>
            </a:r>
            <a:r>
              <a:rPr i="1" lang="en" sz="800">
                <a:latin typeface="Arial"/>
                <a:ea typeface="Arial"/>
                <a:cs typeface="Arial"/>
                <a:sym typeface="Arial"/>
              </a:rPr>
              <a:t>Journal of Machine Learning Research</a:t>
            </a:r>
            <a:r>
              <a:rPr lang="en" sz="800">
                <a:latin typeface="Arial"/>
                <a:ea typeface="Arial"/>
                <a:cs typeface="Arial"/>
                <a:sym typeface="Arial"/>
              </a:rPr>
              <a:t>, [online] 13(1063-1095), pp.1063–1095. Available at: https://www.jmlr.org/papers/volume13/biau12a/biau12a.pdf.</a:t>
            </a:r>
            <a:endParaRPr sz="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‌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‌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‌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‌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‌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‌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‌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‌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‌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83"/>
          <p:cNvSpPr txBox="1"/>
          <p:nvPr>
            <p:ph idx="4294967295" type="title"/>
          </p:nvPr>
        </p:nvSpPr>
        <p:spPr>
          <a:xfrm>
            <a:off x="264525" y="51082"/>
            <a:ext cx="32316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References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84"/>
          <p:cNvSpPr txBox="1"/>
          <p:nvPr>
            <p:ph idx="4294967295" type="title"/>
          </p:nvPr>
        </p:nvSpPr>
        <p:spPr>
          <a:xfrm>
            <a:off x="264525" y="51082"/>
            <a:ext cx="3231600" cy="7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References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749" name="Google Shape;749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50" y="902572"/>
            <a:ext cx="3832424" cy="2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046" y="902571"/>
            <a:ext cx="3832426" cy="1058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0574" y="2037886"/>
            <a:ext cx="3406901" cy="2877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8"/>
          <p:cNvSpPr/>
          <p:nvPr/>
        </p:nvSpPr>
        <p:spPr>
          <a:xfrm>
            <a:off x="50" y="1804397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3" name="Google Shape;523;p68"/>
          <p:cNvSpPr/>
          <p:nvPr/>
        </p:nvSpPr>
        <p:spPr>
          <a:xfrm>
            <a:off x="3048087" y="1804397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4" name="Google Shape;524;p68"/>
          <p:cNvSpPr/>
          <p:nvPr/>
        </p:nvSpPr>
        <p:spPr>
          <a:xfrm>
            <a:off x="6096124" y="1804397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5" name="Google Shape;525;p68"/>
          <p:cNvSpPr/>
          <p:nvPr/>
        </p:nvSpPr>
        <p:spPr>
          <a:xfrm>
            <a:off x="50" y="3174279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6" name="Google Shape;526;p68"/>
          <p:cNvSpPr/>
          <p:nvPr/>
        </p:nvSpPr>
        <p:spPr>
          <a:xfrm>
            <a:off x="3048087" y="3174279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7" name="Google Shape;527;p68"/>
          <p:cNvSpPr/>
          <p:nvPr/>
        </p:nvSpPr>
        <p:spPr>
          <a:xfrm>
            <a:off x="6096124" y="3174279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8" name="Google Shape;528;p68"/>
          <p:cNvSpPr txBox="1"/>
          <p:nvPr>
            <p:ph idx="1" type="subTitle"/>
          </p:nvPr>
        </p:nvSpPr>
        <p:spPr>
          <a:xfrm>
            <a:off x="363200" y="2027088"/>
            <a:ext cx="2321700" cy="58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Growth without </a:t>
            </a:r>
            <a:r>
              <a:rPr b="1" i="1" lang="en"/>
              <a:t>joy</a:t>
            </a:r>
            <a:r>
              <a:rPr b="1" lang="en"/>
              <a:t> is useless</a:t>
            </a:r>
            <a:endParaRPr b="1"/>
          </a:p>
        </p:txBody>
      </p:sp>
      <p:sp>
        <p:nvSpPr>
          <p:cNvPr id="529" name="Google Shape;529;p68"/>
          <p:cNvSpPr txBox="1"/>
          <p:nvPr>
            <p:ph type="title"/>
          </p:nvPr>
        </p:nvSpPr>
        <p:spPr>
          <a:xfrm>
            <a:off x="361975" y="962092"/>
            <a:ext cx="5718600" cy="4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Why did I choose this topic?</a:t>
            </a:r>
            <a:endParaRPr i="1"/>
          </a:p>
        </p:txBody>
      </p:sp>
      <p:sp>
        <p:nvSpPr>
          <p:cNvPr id="530" name="Google Shape;530;p68"/>
          <p:cNvSpPr txBox="1"/>
          <p:nvPr>
            <p:ph idx="4" type="subTitle"/>
          </p:nvPr>
        </p:nvSpPr>
        <p:spPr>
          <a:xfrm>
            <a:off x="3364200" y="1990950"/>
            <a:ext cx="2321700" cy="58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Inequality masks </a:t>
            </a:r>
            <a:r>
              <a:rPr b="1" i="1" lang="en"/>
              <a:t>real </a:t>
            </a:r>
            <a:r>
              <a:rPr b="1" lang="en"/>
              <a:t>progress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68"/>
          <p:cNvSpPr txBox="1"/>
          <p:nvPr>
            <p:ph idx="6" type="subTitle"/>
          </p:nvPr>
        </p:nvSpPr>
        <p:spPr>
          <a:xfrm>
            <a:off x="6459250" y="1990950"/>
            <a:ext cx="2321700" cy="4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True success is </a:t>
            </a:r>
            <a:r>
              <a:rPr b="1" i="1" lang="en"/>
              <a:t>shared </a:t>
            </a:r>
            <a:r>
              <a:rPr b="1" lang="en"/>
              <a:t>success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68"/>
          <p:cNvSpPr txBox="1"/>
          <p:nvPr>
            <p:ph idx="8" type="subTitle"/>
          </p:nvPr>
        </p:nvSpPr>
        <p:spPr>
          <a:xfrm>
            <a:off x="363200" y="3864775"/>
            <a:ext cx="2321700" cy="4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Stats don’t show </a:t>
            </a:r>
            <a:r>
              <a:rPr b="1" i="1" lang="en"/>
              <a:t>suffering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68"/>
          <p:cNvSpPr txBox="1"/>
          <p:nvPr>
            <p:ph idx="13" type="subTitle"/>
          </p:nvPr>
        </p:nvSpPr>
        <p:spPr>
          <a:xfrm>
            <a:off x="3411825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Purpose</a:t>
            </a:r>
            <a:r>
              <a:rPr b="1" lang="en"/>
              <a:t> behind prosperity matters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68"/>
          <p:cNvSpPr txBox="1"/>
          <p:nvPr>
            <p:ph idx="15" type="subTitle"/>
          </p:nvPr>
        </p:nvSpPr>
        <p:spPr>
          <a:xfrm>
            <a:off x="6460475" y="3864775"/>
            <a:ext cx="2321700" cy="4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People</a:t>
            </a:r>
            <a:r>
              <a:rPr b="1" lang="en"/>
              <a:t> &gt; Numbers &gt; Profits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68"/>
          <p:cNvSpPr/>
          <p:nvPr/>
        </p:nvSpPr>
        <p:spPr>
          <a:xfrm>
            <a:off x="1342100" y="2772688"/>
            <a:ext cx="363900" cy="750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36" name="Google Shape;536;p68"/>
          <p:cNvSpPr/>
          <p:nvPr/>
        </p:nvSpPr>
        <p:spPr>
          <a:xfrm>
            <a:off x="4343100" y="2772700"/>
            <a:ext cx="363900" cy="750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37" name="Google Shape;537;p68"/>
          <p:cNvSpPr/>
          <p:nvPr/>
        </p:nvSpPr>
        <p:spPr>
          <a:xfrm>
            <a:off x="7554700" y="2711413"/>
            <a:ext cx="363900" cy="750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9"/>
          <p:cNvSpPr/>
          <p:nvPr/>
        </p:nvSpPr>
        <p:spPr>
          <a:xfrm>
            <a:off x="6857075" y="1517400"/>
            <a:ext cx="2294400" cy="36261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3" name="Google Shape;543;p69"/>
          <p:cNvSpPr/>
          <p:nvPr/>
        </p:nvSpPr>
        <p:spPr>
          <a:xfrm>
            <a:off x="4562625" y="1517400"/>
            <a:ext cx="2294400" cy="36261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4" name="Google Shape;544;p69"/>
          <p:cNvSpPr/>
          <p:nvPr/>
        </p:nvSpPr>
        <p:spPr>
          <a:xfrm>
            <a:off x="2294450" y="1517400"/>
            <a:ext cx="2294400" cy="36261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5" name="Google Shape;545;p69"/>
          <p:cNvSpPr/>
          <p:nvPr/>
        </p:nvSpPr>
        <p:spPr>
          <a:xfrm>
            <a:off x="0" y="1517550"/>
            <a:ext cx="2294400" cy="36261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6" name="Google Shape;546;p69"/>
          <p:cNvSpPr txBox="1"/>
          <p:nvPr>
            <p:ph type="title"/>
          </p:nvPr>
        </p:nvSpPr>
        <p:spPr>
          <a:xfrm>
            <a:off x="388800" y="567500"/>
            <a:ext cx="8272500" cy="4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Let's</a:t>
            </a:r>
            <a:r>
              <a:rPr i="1" lang="en"/>
              <a:t> take a look at what the </a:t>
            </a:r>
            <a:r>
              <a:rPr b="1" i="1" lang="en"/>
              <a:t>data</a:t>
            </a:r>
            <a:r>
              <a:rPr i="1" lang="en"/>
              <a:t> says</a:t>
            </a:r>
            <a:endParaRPr i="1"/>
          </a:p>
        </p:txBody>
      </p:sp>
      <p:pic>
        <p:nvPicPr>
          <p:cNvPr id="547" name="Google Shape;547;p69"/>
          <p:cNvPicPr preferRelativeResize="0"/>
          <p:nvPr/>
        </p:nvPicPr>
        <p:blipFill rotWithShape="1">
          <a:blip r:embed="rId3">
            <a:alphaModFix/>
          </a:blip>
          <a:srcRect b="1232" l="0" r="1700" t="8130"/>
          <a:stretch/>
        </p:blipFill>
        <p:spPr>
          <a:xfrm>
            <a:off x="151225" y="1895400"/>
            <a:ext cx="4467725" cy="3122426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69"/>
          <p:cNvSpPr txBox="1"/>
          <p:nvPr>
            <p:ph type="title"/>
          </p:nvPr>
        </p:nvSpPr>
        <p:spPr>
          <a:xfrm>
            <a:off x="4824825" y="2229900"/>
            <a:ext cx="4094700" cy="2201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‘Happiness is reported to be as </a:t>
            </a:r>
            <a:r>
              <a:rPr b="1" i="1" lang="en" sz="1300">
                <a:latin typeface="Times New Roman"/>
                <a:ea typeface="Times New Roman"/>
                <a:cs typeface="Times New Roman"/>
                <a:sym typeface="Times New Roman"/>
              </a:rPr>
              <a:t>high</a:t>
            </a: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 in poor countries as it is in rich countries (Easterlin), no less among paralyzed accident victims than it is among lottery winners (Brickman) and </a:t>
            </a:r>
            <a:r>
              <a:rPr b="1" i="1" lang="en" sz="1300">
                <a:latin typeface="Times New Roman"/>
                <a:ea typeface="Times New Roman"/>
                <a:cs typeface="Times New Roman"/>
                <a:sym typeface="Times New Roman"/>
              </a:rPr>
              <a:t>unrelated</a:t>
            </a: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 to stable living conditions (Inglehart and Rabier). These sensational claims are inspected but found to be </a:t>
            </a:r>
            <a:r>
              <a:rPr b="1" i="1" lang="en" sz="1300">
                <a:latin typeface="Times New Roman"/>
                <a:ea typeface="Times New Roman"/>
                <a:cs typeface="Times New Roman"/>
                <a:sym typeface="Times New Roman"/>
              </a:rPr>
              <a:t>untrue</a:t>
            </a:r>
            <a:r>
              <a:rPr b="1" lang="en" sz="1300">
                <a:latin typeface="Times New Roman"/>
                <a:ea typeface="Times New Roman"/>
                <a:cs typeface="Times New Roman"/>
                <a:sym typeface="Times New Roman"/>
              </a:rPr>
              <a:t>’ (Veenhoven, 1991).</a:t>
            </a:r>
            <a:endParaRPr i="1" sz="3700"/>
          </a:p>
        </p:txBody>
      </p:sp>
      <p:sp>
        <p:nvSpPr>
          <p:cNvPr id="549" name="Google Shape;549;p69"/>
          <p:cNvSpPr txBox="1"/>
          <p:nvPr>
            <p:ph type="title"/>
          </p:nvPr>
        </p:nvSpPr>
        <p:spPr>
          <a:xfrm>
            <a:off x="151225" y="1379750"/>
            <a:ext cx="8272500" cy="263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900"/>
              <a:t>Average of Happiness Score by Country (Heatmap)</a:t>
            </a:r>
            <a:endParaRPr i="1"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0"/>
          <p:cNvSpPr/>
          <p:nvPr/>
        </p:nvSpPr>
        <p:spPr>
          <a:xfrm>
            <a:off x="6857075" y="790175"/>
            <a:ext cx="2294400" cy="43533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5" name="Google Shape;555;p70"/>
          <p:cNvSpPr/>
          <p:nvPr/>
        </p:nvSpPr>
        <p:spPr>
          <a:xfrm>
            <a:off x="4562625" y="1517400"/>
            <a:ext cx="2294400" cy="36261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6" name="Google Shape;556;p70"/>
          <p:cNvSpPr/>
          <p:nvPr/>
        </p:nvSpPr>
        <p:spPr>
          <a:xfrm>
            <a:off x="2294450" y="1517400"/>
            <a:ext cx="2294400" cy="36261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7" name="Google Shape;557;p70"/>
          <p:cNvSpPr/>
          <p:nvPr/>
        </p:nvSpPr>
        <p:spPr>
          <a:xfrm>
            <a:off x="0" y="790175"/>
            <a:ext cx="2294400" cy="43536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8" name="Google Shape;558;p70"/>
          <p:cNvSpPr txBox="1"/>
          <p:nvPr>
            <p:ph type="title"/>
          </p:nvPr>
        </p:nvSpPr>
        <p:spPr>
          <a:xfrm>
            <a:off x="388800" y="174200"/>
            <a:ext cx="8272500" cy="4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What does the </a:t>
            </a:r>
            <a:r>
              <a:rPr b="1" i="1" lang="en"/>
              <a:t>Data</a:t>
            </a:r>
            <a:r>
              <a:rPr i="1" lang="en"/>
              <a:t> look like?</a:t>
            </a:r>
            <a:endParaRPr i="1"/>
          </a:p>
        </p:txBody>
      </p:sp>
      <p:pic>
        <p:nvPicPr>
          <p:cNvPr id="559" name="Google Shape;55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00" y="790175"/>
            <a:ext cx="6333650" cy="424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1"/>
          <p:cNvSpPr/>
          <p:nvPr/>
        </p:nvSpPr>
        <p:spPr>
          <a:xfrm>
            <a:off x="2286125" y="1895400"/>
            <a:ext cx="2294400" cy="3248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65" name="Google Shape;565;p71"/>
          <p:cNvSpPr/>
          <p:nvPr/>
        </p:nvSpPr>
        <p:spPr>
          <a:xfrm>
            <a:off x="4565475" y="1895400"/>
            <a:ext cx="2294400" cy="324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66" name="Google Shape;566;p71"/>
          <p:cNvSpPr/>
          <p:nvPr/>
        </p:nvSpPr>
        <p:spPr>
          <a:xfrm>
            <a:off x="6849550" y="1895400"/>
            <a:ext cx="2294400" cy="324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67" name="Google Shape;567;p71"/>
          <p:cNvSpPr/>
          <p:nvPr/>
        </p:nvSpPr>
        <p:spPr>
          <a:xfrm>
            <a:off x="50" y="1895400"/>
            <a:ext cx="2294400" cy="324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68" name="Google Shape;568;p71"/>
          <p:cNvSpPr txBox="1"/>
          <p:nvPr>
            <p:ph idx="1" type="body"/>
          </p:nvPr>
        </p:nvSpPr>
        <p:spPr>
          <a:xfrm>
            <a:off x="2610425" y="2943375"/>
            <a:ext cx="1723200" cy="208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i="1" lang="en">
                <a:latin typeface="DM Sans Light"/>
                <a:ea typeface="DM Sans Light"/>
                <a:cs typeface="DM Sans Light"/>
                <a:sym typeface="DM Sans Light"/>
              </a:rPr>
              <a:t>Includes</a:t>
            </a:r>
            <a:r>
              <a:rPr lang="en">
                <a:latin typeface="DM Sans Light"/>
                <a:ea typeface="DM Sans Light"/>
                <a:cs typeface="DM Sans Light"/>
                <a:sym typeface="DM Sans Light"/>
              </a:rPr>
              <a:t> (but not limited to):</a:t>
            </a:r>
            <a:endParaRPr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569" name="Google Shape;569;p71"/>
          <p:cNvSpPr txBox="1"/>
          <p:nvPr>
            <p:ph idx="2" type="subTitle"/>
          </p:nvPr>
        </p:nvSpPr>
        <p:spPr>
          <a:xfrm>
            <a:off x="2610418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Economic Factors by Country</a:t>
            </a:r>
            <a:endParaRPr/>
          </a:p>
        </p:txBody>
      </p:sp>
      <p:sp>
        <p:nvSpPr>
          <p:cNvPr id="570" name="Google Shape;570;p71"/>
          <p:cNvSpPr txBox="1"/>
          <p:nvPr>
            <p:ph idx="4294967295" type="subTitle"/>
          </p:nvPr>
        </p:nvSpPr>
        <p:spPr>
          <a:xfrm>
            <a:off x="2490450" y="732775"/>
            <a:ext cx="4163100" cy="1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571" name="Google Shape;571;p71"/>
          <p:cNvSpPr txBox="1"/>
          <p:nvPr>
            <p:ph idx="4" type="body"/>
          </p:nvPr>
        </p:nvSpPr>
        <p:spPr>
          <a:xfrm>
            <a:off x="4889775" y="2943375"/>
            <a:ext cx="1723200" cy="92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i="1" lang="en">
                <a:latin typeface="DM Sans Light"/>
                <a:ea typeface="DM Sans Light"/>
                <a:cs typeface="DM Sans Light"/>
                <a:sym typeface="DM Sans Light"/>
              </a:rPr>
              <a:t>Includes</a:t>
            </a:r>
            <a:r>
              <a:rPr lang="en">
                <a:latin typeface="DM Sans Light"/>
                <a:ea typeface="DM Sans Light"/>
                <a:cs typeface="DM Sans Light"/>
                <a:sym typeface="DM Sans Light"/>
              </a:rPr>
              <a:t> (but not limited to):</a:t>
            </a:r>
            <a:endParaRPr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572" name="Google Shape;572;p71"/>
          <p:cNvSpPr txBox="1"/>
          <p:nvPr>
            <p:ph idx="5" type="subTitle"/>
          </p:nvPr>
        </p:nvSpPr>
        <p:spPr>
          <a:xfrm>
            <a:off x="4889774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Social Factors by Country</a:t>
            </a:r>
            <a:endParaRPr/>
          </a:p>
        </p:txBody>
      </p:sp>
      <p:sp>
        <p:nvSpPr>
          <p:cNvPr id="573" name="Google Shape;573;p71"/>
          <p:cNvSpPr txBox="1"/>
          <p:nvPr>
            <p:ph idx="6" type="body"/>
          </p:nvPr>
        </p:nvSpPr>
        <p:spPr>
          <a:xfrm>
            <a:off x="7130875" y="2943375"/>
            <a:ext cx="1723200" cy="22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lang="en">
                <a:latin typeface="DM Sans Light"/>
                <a:ea typeface="DM Sans Light"/>
                <a:cs typeface="DM Sans Light"/>
                <a:sym typeface="DM Sans Light"/>
              </a:rPr>
              <a:t>Includes (but not limited to):</a:t>
            </a:r>
            <a:endParaRPr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574" name="Google Shape;574;p71"/>
          <p:cNvSpPr txBox="1"/>
          <p:nvPr>
            <p:ph idx="7" type="subTitle"/>
          </p:nvPr>
        </p:nvSpPr>
        <p:spPr>
          <a:xfrm>
            <a:off x="7130874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Important Features</a:t>
            </a:r>
            <a:endParaRPr/>
          </a:p>
        </p:txBody>
      </p:sp>
      <p:sp>
        <p:nvSpPr>
          <p:cNvPr id="575" name="Google Shape;575;p71"/>
          <p:cNvSpPr txBox="1"/>
          <p:nvPr>
            <p:ph idx="8" type="body"/>
          </p:nvPr>
        </p:nvSpPr>
        <p:spPr>
          <a:xfrm>
            <a:off x="389775" y="3337800"/>
            <a:ext cx="1645800" cy="89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M Sans Light"/>
                <a:ea typeface="DM Sans Light"/>
                <a:cs typeface="DM Sans Light"/>
                <a:sym typeface="DM Sans Light"/>
              </a:rPr>
              <a:t>Over </a:t>
            </a:r>
            <a:r>
              <a:rPr b="1" lang="en"/>
              <a:t>4000</a:t>
            </a:r>
            <a:r>
              <a:rPr lang="en">
                <a:latin typeface="DM Sans Light"/>
                <a:ea typeface="DM Sans Light"/>
                <a:cs typeface="DM Sans Light"/>
                <a:sym typeface="DM Sans Light"/>
              </a:rPr>
              <a:t> instances </a:t>
            </a:r>
            <a:endParaRPr>
              <a:latin typeface="DM Sans Light"/>
              <a:ea typeface="DM Sans Light"/>
              <a:cs typeface="DM Sans Light"/>
              <a:sym typeface="DM Sans Light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DM Sans Light"/>
                <a:ea typeface="DM Sans Light"/>
                <a:cs typeface="DM Sans Light"/>
                <a:sym typeface="DM Sans Light"/>
              </a:rPr>
              <a:t>10 countries </a:t>
            </a:r>
            <a:endParaRPr>
              <a:latin typeface="DM Sans Light"/>
              <a:ea typeface="DM Sans Light"/>
              <a:cs typeface="DM Sans Light"/>
              <a:sym typeface="DM Sans Light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latin typeface="DM Sans Light"/>
                <a:ea typeface="DM Sans Light"/>
                <a:cs typeface="DM Sans Light"/>
                <a:sym typeface="DM Sans Light"/>
              </a:rPr>
              <a:t>Over </a:t>
            </a:r>
            <a:r>
              <a:rPr b="1" lang="en"/>
              <a:t>10</a:t>
            </a:r>
            <a:r>
              <a:rPr lang="en">
                <a:latin typeface="DM Sans Light"/>
                <a:ea typeface="DM Sans Light"/>
                <a:cs typeface="DM Sans Light"/>
                <a:sym typeface="DM Sans Light"/>
              </a:rPr>
              <a:t> years of Data</a:t>
            </a:r>
            <a:endParaRPr>
              <a:latin typeface="DM Sans Light"/>
              <a:ea typeface="DM Sans Light"/>
              <a:cs typeface="DM Sans Light"/>
              <a:sym typeface="DM Sans Light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576" name="Google Shape;576;p71"/>
          <p:cNvSpPr txBox="1"/>
          <p:nvPr>
            <p:ph idx="9" type="subTitle"/>
          </p:nvPr>
        </p:nvSpPr>
        <p:spPr>
          <a:xfrm>
            <a:off x="360533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Happiness Scores by Country</a:t>
            </a:r>
            <a:endParaRPr/>
          </a:p>
        </p:txBody>
      </p:sp>
      <p:sp>
        <p:nvSpPr>
          <p:cNvPr id="577" name="Google Shape;577;p71"/>
          <p:cNvSpPr txBox="1"/>
          <p:nvPr>
            <p:ph type="title"/>
          </p:nvPr>
        </p:nvSpPr>
        <p:spPr>
          <a:xfrm>
            <a:off x="1938150" y="526600"/>
            <a:ext cx="5267700" cy="69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200"/>
              <a:t>What does the </a:t>
            </a:r>
            <a:r>
              <a:rPr b="1" i="1" lang="en" sz="3200"/>
              <a:t>Data</a:t>
            </a:r>
            <a:r>
              <a:rPr i="1" lang="en" sz="3200"/>
              <a:t> consist of?</a:t>
            </a:r>
            <a:endParaRPr i="1" sz="3200"/>
          </a:p>
        </p:txBody>
      </p:sp>
      <p:sp>
        <p:nvSpPr>
          <p:cNvPr id="578" name="Google Shape;578;p71"/>
          <p:cNvSpPr txBox="1"/>
          <p:nvPr/>
        </p:nvSpPr>
        <p:spPr>
          <a:xfrm>
            <a:off x="7091730" y="3261950"/>
            <a:ext cx="1723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5494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→"/>
            </a:pPr>
            <a:r>
              <a:rPr b="1" lang="en" sz="1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Population</a:t>
            </a:r>
            <a:endParaRPr b="1" sz="1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15494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→"/>
            </a:pPr>
            <a:r>
              <a:rPr b="1" lang="en" sz="1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Urbanization Rate</a:t>
            </a:r>
            <a:endParaRPr b="1" sz="1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15494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→"/>
            </a:pPr>
            <a:r>
              <a:rPr b="1" lang="en" sz="1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Climate Index</a:t>
            </a:r>
            <a:endParaRPr sz="1000">
              <a:solidFill>
                <a:schemeClr val="lt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579" name="Google Shape;579;p71"/>
          <p:cNvSpPr txBox="1"/>
          <p:nvPr/>
        </p:nvSpPr>
        <p:spPr>
          <a:xfrm>
            <a:off x="4827275" y="3267300"/>
            <a:ext cx="1881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5494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→"/>
            </a:pPr>
            <a:r>
              <a:rPr b="1"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Freedom</a:t>
            </a:r>
            <a:endParaRPr b="1"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15494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→"/>
            </a:pPr>
            <a:r>
              <a:rPr b="1"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Generosity</a:t>
            </a:r>
            <a:endParaRPr b="1"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15494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→"/>
            </a:pPr>
            <a:r>
              <a:rPr b="1"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Corruption Perception</a:t>
            </a:r>
            <a:endParaRPr sz="10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580" name="Google Shape;580;p71"/>
          <p:cNvSpPr txBox="1"/>
          <p:nvPr/>
        </p:nvSpPr>
        <p:spPr>
          <a:xfrm>
            <a:off x="2568363" y="3267300"/>
            <a:ext cx="1723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5494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→"/>
            </a:pPr>
            <a:r>
              <a:rPr b="1" lang="en" sz="1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G</a:t>
            </a:r>
            <a:r>
              <a:rPr b="1" lang="en" sz="1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DP per Capita</a:t>
            </a:r>
            <a:endParaRPr b="1" sz="1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15494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→"/>
            </a:pPr>
            <a:r>
              <a:rPr b="1" lang="en" sz="1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Inflation</a:t>
            </a:r>
            <a:endParaRPr b="1" sz="1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154940" lvl="0" marL="1828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→"/>
            </a:pPr>
            <a:r>
              <a:rPr b="1" lang="en" sz="1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Unemployment</a:t>
            </a:r>
            <a:endParaRPr b="1" sz="1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2"/>
          <p:cNvSpPr/>
          <p:nvPr/>
        </p:nvSpPr>
        <p:spPr>
          <a:xfrm>
            <a:off x="4565475" y="0"/>
            <a:ext cx="2294400" cy="1486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6" name="Google Shape;586;p72"/>
          <p:cNvSpPr/>
          <p:nvPr/>
        </p:nvSpPr>
        <p:spPr>
          <a:xfrm>
            <a:off x="6849550" y="0"/>
            <a:ext cx="2294400" cy="297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7" name="Google Shape;587;p72"/>
          <p:cNvSpPr/>
          <p:nvPr/>
        </p:nvSpPr>
        <p:spPr>
          <a:xfrm>
            <a:off x="4565475" y="1486800"/>
            <a:ext cx="2294400" cy="148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8" name="Google Shape;588;p72"/>
          <p:cNvSpPr/>
          <p:nvPr/>
        </p:nvSpPr>
        <p:spPr>
          <a:xfrm>
            <a:off x="4565475" y="2973600"/>
            <a:ext cx="4578600" cy="217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Shows that countries in the highest happiness bracket also have significantly higher average GDP per capita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9" name="Google Shape;589;p72"/>
          <p:cNvSpPr txBox="1"/>
          <p:nvPr>
            <p:ph type="title"/>
          </p:nvPr>
        </p:nvSpPr>
        <p:spPr>
          <a:xfrm>
            <a:off x="361975" y="1483605"/>
            <a:ext cx="3860100" cy="2031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i="1" lang="en"/>
              <a:t>Deeper Dive</a:t>
            </a:r>
            <a:r>
              <a:rPr lang="en"/>
              <a:t> into what the Data has to say about the correlation of some </a:t>
            </a:r>
            <a:r>
              <a:rPr b="1" i="1" lang="en"/>
              <a:t>Key </a:t>
            </a:r>
            <a:r>
              <a:rPr i="1" lang="en"/>
              <a:t>Economic </a:t>
            </a:r>
            <a:r>
              <a:rPr lang="en"/>
              <a:t>Factors and the </a:t>
            </a:r>
            <a:r>
              <a:rPr i="1" lang="en"/>
              <a:t>Happiness</a:t>
            </a:r>
            <a:r>
              <a:rPr lang="en"/>
              <a:t> Scores of a Country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72"/>
          <p:cNvSpPr txBox="1"/>
          <p:nvPr>
            <p:ph idx="5" type="title"/>
          </p:nvPr>
        </p:nvSpPr>
        <p:spPr>
          <a:xfrm>
            <a:off x="7094925" y="258072"/>
            <a:ext cx="1762200" cy="581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00M</a:t>
            </a:r>
            <a:endParaRPr/>
          </a:p>
        </p:txBody>
      </p:sp>
      <p:sp>
        <p:nvSpPr>
          <p:cNvPr id="591" name="Google Shape;591;p72"/>
          <p:cNvSpPr txBox="1"/>
          <p:nvPr>
            <p:ph idx="9" type="body"/>
          </p:nvPr>
        </p:nvSpPr>
        <p:spPr>
          <a:xfrm>
            <a:off x="4618950" y="2345875"/>
            <a:ext cx="4505700" cy="62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Reveals a consistent upward trend in 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happiness with increased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employment rates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reinforcing the i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dea that economic inclusion boosts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well-being.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92" name="Google Shape;592;p72"/>
          <p:cNvPicPr preferRelativeResize="0"/>
          <p:nvPr/>
        </p:nvPicPr>
        <p:blipFill rotWithShape="1">
          <a:blip r:embed="rId3">
            <a:alphaModFix/>
          </a:blip>
          <a:srcRect b="0" l="0" r="0" t="2940"/>
          <a:stretch/>
        </p:blipFill>
        <p:spPr>
          <a:xfrm>
            <a:off x="4572000" y="2973600"/>
            <a:ext cx="4578600" cy="180635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72"/>
          <p:cNvSpPr txBox="1"/>
          <p:nvPr/>
        </p:nvSpPr>
        <p:spPr>
          <a:xfrm>
            <a:off x="4572000" y="4694100"/>
            <a:ext cx="37365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Shows that countries in the highest happiness bracket also have significantly higher average GDP per capita</a:t>
            </a:r>
            <a:endParaRPr b="1" sz="1200">
              <a:solidFill>
                <a:schemeClr val="lt1"/>
              </a:solidFill>
            </a:endParaRPr>
          </a:p>
        </p:txBody>
      </p:sp>
      <p:pic>
        <p:nvPicPr>
          <p:cNvPr id="594" name="Google Shape;594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4578600" cy="22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3"/>
          <p:cNvSpPr/>
          <p:nvPr/>
        </p:nvSpPr>
        <p:spPr>
          <a:xfrm>
            <a:off x="2129711" y="922030"/>
            <a:ext cx="1825500" cy="525300"/>
          </a:xfrm>
          <a:prstGeom prst="rect">
            <a:avLst/>
          </a:prstGeom>
          <a:solidFill>
            <a:srgbClr val="0856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COLLECTION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00" name="Google Shape;600;p73"/>
          <p:cNvSpPr/>
          <p:nvPr/>
        </p:nvSpPr>
        <p:spPr>
          <a:xfrm>
            <a:off x="2129663" y="1857064"/>
            <a:ext cx="18255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 PROCESSING</a:t>
            </a:r>
            <a:endParaRPr b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Google Shape;601;p73"/>
          <p:cNvSpPr/>
          <p:nvPr/>
        </p:nvSpPr>
        <p:spPr>
          <a:xfrm>
            <a:off x="3447725" y="3104066"/>
            <a:ext cx="1825500" cy="5253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PREDICTIVE ANALYTICS</a:t>
            </a: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MODELS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02" name="Google Shape;602;p73"/>
          <p:cNvSpPr/>
          <p:nvPr/>
        </p:nvSpPr>
        <p:spPr>
          <a:xfrm>
            <a:off x="712314" y="3104066"/>
            <a:ext cx="1825500" cy="5253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EXPLORATION</a:t>
            </a:r>
            <a:b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(VISUALIZATION)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03" name="Google Shape;603;p73"/>
          <p:cNvCxnSpPr>
            <a:stCxn id="600" idx="0"/>
            <a:endCxn id="599" idx="2"/>
          </p:cNvCxnSpPr>
          <p:nvPr/>
        </p:nvCxnSpPr>
        <p:spPr>
          <a:xfrm rot="-5400000">
            <a:off x="2837813" y="1651864"/>
            <a:ext cx="409800" cy="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4" name="Google Shape;604;p73"/>
          <p:cNvCxnSpPr>
            <a:stCxn id="600" idx="2"/>
            <a:endCxn id="601" idx="0"/>
          </p:cNvCxnSpPr>
          <p:nvPr/>
        </p:nvCxnSpPr>
        <p:spPr>
          <a:xfrm flipH="1" rot="-5400000">
            <a:off x="3340613" y="2084164"/>
            <a:ext cx="721800" cy="13182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5" name="Google Shape;605;p73"/>
          <p:cNvCxnSpPr>
            <a:stCxn id="602" idx="0"/>
            <a:endCxn id="600" idx="2"/>
          </p:cNvCxnSpPr>
          <p:nvPr/>
        </p:nvCxnSpPr>
        <p:spPr>
          <a:xfrm rot="-5400000">
            <a:off x="1972764" y="2034566"/>
            <a:ext cx="721800" cy="14172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6" name="Google Shape;606;p73"/>
          <p:cNvCxnSpPr>
            <a:stCxn id="607" idx="3"/>
            <a:endCxn id="601" idx="2"/>
          </p:cNvCxnSpPr>
          <p:nvPr/>
        </p:nvCxnSpPr>
        <p:spPr>
          <a:xfrm flipH="1" rot="10800000">
            <a:off x="3908213" y="3629289"/>
            <a:ext cx="452400" cy="8880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8" name="Google Shape;608;p73"/>
          <p:cNvCxnSpPr>
            <a:stCxn id="607" idx="1"/>
            <a:endCxn id="602" idx="2"/>
          </p:cNvCxnSpPr>
          <p:nvPr/>
        </p:nvCxnSpPr>
        <p:spPr>
          <a:xfrm rot="10800000">
            <a:off x="1625213" y="3629289"/>
            <a:ext cx="457500" cy="8880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7" name="Google Shape;607;p73"/>
          <p:cNvSpPr/>
          <p:nvPr/>
        </p:nvSpPr>
        <p:spPr>
          <a:xfrm>
            <a:off x="2082713" y="4254639"/>
            <a:ext cx="1825500" cy="525300"/>
          </a:xfrm>
          <a:prstGeom prst="rect">
            <a:avLst/>
          </a:prstGeom>
          <a:solidFill>
            <a:srgbClr val="0B77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PREDICTION OF </a:t>
            </a:r>
            <a:r>
              <a:rPr b="1" i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HAPPINESS SCORES</a:t>
            </a: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IN RELATION TO </a:t>
            </a:r>
            <a:r>
              <a:rPr b="1" i="1"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KEY ECONOMIC FACTORS</a:t>
            </a:r>
            <a:endParaRPr b="1" i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9" name="Google Shape;609;p73"/>
          <p:cNvSpPr txBox="1"/>
          <p:nvPr>
            <p:ph idx="4294967295" type="title"/>
          </p:nvPr>
        </p:nvSpPr>
        <p:spPr>
          <a:xfrm>
            <a:off x="179500" y="141300"/>
            <a:ext cx="8669100" cy="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100">
                <a:solidFill>
                  <a:schemeClr val="dk1"/>
                </a:solidFill>
              </a:rPr>
              <a:t>Steps taken to achieve the Ultimate Goal</a:t>
            </a:r>
            <a:r>
              <a:rPr i="1" lang="en" sz="3100">
                <a:solidFill>
                  <a:schemeClr val="dk1"/>
                </a:solidFill>
              </a:rPr>
              <a:t> </a:t>
            </a:r>
            <a:r>
              <a:rPr i="1" lang="en" sz="2300">
                <a:solidFill>
                  <a:schemeClr val="dk1"/>
                </a:solidFill>
              </a:rPr>
              <a:t> </a:t>
            </a:r>
            <a:endParaRPr i="1" sz="2300"/>
          </a:p>
        </p:txBody>
      </p:sp>
      <p:cxnSp>
        <p:nvCxnSpPr>
          <p:cNvPr id="610" name="Google Shape;610;p73"/>
          <p:cNvCxnSpPr>
            <a:stCxn id="607" idx="2"/>
          </p:cNvCxnSpPr>
          <p:nvPr/>
        </p:nvCxnSpPr>
        <p:spPr>
          <a:xfrm flipH="1" rot="-5400000">
            <a:off x="4939013" y="2836389"/>
            <a:ext cx="116400" cy="40035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1" name="Google Shape;611;p73"/>
          <p:cNvCxnSpPr>
            <a:endCxn id="612" idx="2"/>
          </p:cNvCxnSpPr>
          <p:nvPr/>
        </p:nvCxnSpPr>
        <p:spPr>
          <a:xfrm rot="-5400000">
            <a:off x="6091336" y="4004405"/>
            <a:ext cx="1815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2" name="Google Shape;612;p73"/>
          <p:cNvSpPr/>
          <p:nvPr/>
        </p:nvSpPr>
        <p:spPr>
          <a:xfrm>
            <a:off x="6086536" y="2571755"/>
            <a:ext cx="1825500" cy="525300"/>
          </a:xfrm>
          <a:prstGeom prst="rect">
            <a:avLst/>
          </a:prstGeom>
          <a:solidFill>
            <a:srgbClr val="0856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ASSISTANCE IN CREATING A BETTER ECONOMIC POLICY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13" name="Google Shape;613;p73"/>
          <p:cNvSpPr/>
          <p:nvPr/>
        </p:nvSpPr>
        <p:spPr>
          <a:xfrm>
            <a:off x="6855450" y="1910650"/>
            <a:ext cx="273600" cy="5253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4" name="Google Shape;614;p73"/>
          <p:cNvSpPr/>
          <p:nvPr/>
        </p:nvSpPr>
        <p:spPr>
          <a:xfrm>
            <a:off x="5927678" y="969075"/>
            <a:ext cx="2143200" cy="888000"/>
          </a:xfrm>
          <a:prstGeom prst="roundRect">
            <a:avLst>
              <a:gd fmla="val 50000" name="adj"/>
            </a:avLst>
          </a:prstGeom>
          <a:solidFill>
            <a:srgbClr val="0942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WHICH AIMS TO EVENTUALLY UPLIFT THE QUALITY OF PEOPLE’S LIVES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5" name="Google Shape;615;p73"/>
          <p:cNvSpPr/>
          <p:nvPr/>
        </p:nvSpPr>
        <p:spPr>
          <a:xfrm rot="3257396">
            <a:off x="7879543" y="326088"/>
            <a:ext cx="776619" cy="48437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4"/>
          <p:cNvSpPr/>
          <p:nvPr/>
        </p:nvSpPr>
        <p:spPr>
          <a:xfrm>
            <a:off x="4565475" y="732776"/>
            <a:ext cx="4578600" cy="127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1" name="Google Shape;621;p74"/>
          <p:cNvSpPr/>
          <p:nvPr/>
        </p:nvSpPr>
        <p:spPr>
          <a:xfrm>
            <a:off x="4565475" y="2009342"/>
            <a:ext cx="4578600" cy="1276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2" name="Google Shape;622;p74"/>
          <p:cNvSpPr/>
          <p:nvPr/>
        </p:nvSpPr>
        <p:spPr>
          <a:xfrm>
            <a:off x="4565475" y="3281209"/>
            <a:ext cx="4578600" cy="127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3" name="Google Shape;623;p74"/>
          <p:cNvSpPr txBox="1"/>
          <p:nvPr>
            <p:ph idx="2" type="body"/>
          </p:nvPr>
        </p:nvSpPr>
        <p:spPr>
          <a:xfrm>
            <a:off x="4845475" y="1361028"/>
            <a:ext cx="33825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Generated to identify the impact of certain economic factors on the happiness scores of a country</a:t>
            </a:r>
            <a:endParaRPr sz="1100"/>
          </a:p>
        </p:txBody>
      </p:sp>
      <p:sp>
        <p:nvSpPr>
          <p:cNvPr id="624" name="Google Shape;624;p74"/>
          <p:cNvSpPr txBox="1"/>
          <p:nvPr>
            <p:ph idx="3" type="subTitle"/>
          </p:nvPr>
        </p:nvSpPr>
        <p:spPr>
          <a:xfrm>
            <a:off x="4845475" y="1028377"/>
            <a:ext cx="33825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Visualizations</a:t>
            </a:r>
            <a:endParaRPr b="1"/>
          </a:p>
        </p:txBody>
      </p:sp>
      <p:sp>
        <p:nvSpPr>
          <p:cNvPr id="625" name="Google Shape;625;p74"/>
          <p:cNvSpPr txBox="1"/>
          <p:nvPr>
            <p:ph idx="4" type="body"/>
          </p:nvPr>
        </p:nvSpPr>
        <p:spPr>
          <a:xfrm>
            <a:off x="4845475" y="2433540"/>
            <a:ext cx="3382500" cy="754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Applied to quantify the strength &amp; direction of the relationship between </a:t>
            </a:r>
            <a:r>
              <a:rPr lang="en" sz="1100"/>
              <a:t>certain</a:t>
            </a:r>
            <a:r>
              <a:rPr lang="en" sz="1100"/>
              <a:t> economic indicators and national happiness scores </a:t>
            </a:r>
            <a:r>
              <a:rPr lang="en" sz="1100"/>
              <a:t>‘</a:t>
            </a:r>
            <a:r>
              <a:rPr lang="en" sz="800"/>
              <a:t>OpenAI2025, ChatGPT[Large language model], OpenAI, viewed 3 May 2025’ http//chat.openai.com/chat&gt;</a:t>
            </a:r>
            <a:endParaRPr sz="1100"/>
          </a:p>
        </p:txBody>
      </p:sp>
      <p:sp>
        <p:nvSpPr>
          <p:cNvPr id="626" name="Google Shape;626;p74"/>
          <p:cNvSpPr txBox="1"/>
          <p:nvPr>
            <p:ph idx="5" type="subTitle"/>
          </p:nvPr>
        </p:nvSpPr>
        <p:spPr>
          <a:xfrm>
            <a:off x="4845475" y="2124690"/>
            <a:ext cx="33825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Linear Regression</a:t>
            </a:r>
            <a:endParaRPr b="1"/>
          </a:p>
        </p:txBody>
      </p:sp>
      <p:sp>
        <p:nvSpPr>
          <p:cNvPr id="627" name="Google Shape;627;p74"/>
          <p:cNvSpPr txBox="1"/>
          <p:nvPr>
            <p:ph idx="6" type="body"/>
          </p:nvPr>
        </p:nvSpPr>
        <p:spPr>
          <a:xfrm>
            <a:off x="4845475" y="3870078"/>
            <a:ext cx="3382500" cy="631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Applied to identify which economic variables have the strongest impact on the happiness scores </a:t>
            </a:r>
            <a:r>
              <a:rPr lang="en" sz="1100"/>
              <a:t>‘</a:t>
            </a:r>
            <a:r>
              <a:rPr lang="en" sz="800"/>
              <a:t>OpenAI2025, ChatGPT[Large language model], OpenAI, viewed 3 May 2025’ http//chat.openai.com/chat&gt;</a:t>
            </a:r>
            <a:endParaRPr sz="1100"/>
          </a:p>
        </p:txBody>
      </p:sp>
      <p:sp>
        <p:nvSpPr>
          <p:cNvPr id="628" name="Google Shape;628;p74"/>
          <p:cNvSpPr txBox="1"/>
          <p:nvPr>
            <p:ph idx="7" type="subTitle"/>
          </p:nvPr>
        </p:nvSpPr>
        <p:spPr>
          <a:xfrm>
            <a:off x="4845475" y="3537427"/>
            <a:ext cx="33825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Random Forest</a:t>
            </a:r>
            <a:endParaRPr b="1"/>
          </a:p>
        </p:txBody>
      </p:sp>
      <p:sp>
        <p:nvSpPr>
          <p:cNvPr id="629" name="Google Shape;629;p74"/>
          <p:cNvSpPr txBox="1"/>
          <p:nvPr>
            <p:ph type="title"/>
          </p:nvPr>
        </p:nvSpPr>
        <p:spPr>
          <a:xfrm>
            <a:off x="399750" y="1462447"/>
            <a:ext cx="3860100" cy="23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</a:t>
            </a:r>
            <a:r>
              <a:rPr b="1" i="1" lang="en"/>
              <a:t>Descriptive</a:t>
            </a:r>
            <a:r>
              <a:rPr b="1" i="1" lang="en"/>
              <a:t> &amp; Predictive </a:t>
            </a:r>
            <a:r>
              <a:rPr lang="en"/>
              <a:t>Models were used to</a:t>
            </a:r>
            <a:r>
              <a:rPr i="1" lang="en"/>
              <a:t> identify &amp; explore</a:t>
            </a:r>
            <a:r>
              <a:rPr lang="en"/>
              <a:t> the correlations between </a:t>
            </a:r>
            <a:r>
              <a:rPr b="1" lang="en"/>
              <a:t>KEY </a:t>
            </a:r>
            <a:r>
              <a:rPr i="1" lang="en"/>
              <a:t>Economic Factors </a:t>
            </a:r>
            <a:r>
              <a:rPr lang="en"/>
              <a:t>and the </a:t>
            </a:r>
            <a:r>
              <a:rPr i="1" lang="en"/>
              <a:t>Happiness Scores</a:t>
            </a:r>
            <a:r>
              <a:rPr lang="en"/>
              <a:t> by Country?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5"/>
          <p:cNvSpPr/>
          <p:nvPr/>
        </p:nvSpPr>
        <p:spPr>
          <a:xfrm>
            <a:off x="4565475" y="732776"/>
            <a:ext cx="4578600" cy="127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5" name="Google Shape;635;p75"/>
          <p:cNvSpPr/>
          <p:nvPr/>
        </p:nvSpPr>
        <p:spPr>
          <a:xfrm>
            <a:off x="4565475" y="2009342"/>
            <a:ext cx="4578600" cy="127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6" name="Google Shape;636;p75"/>
          <p:cNvSpPr/>
          <p:nvPr/>
        </p:nvSpPr>
        <p:spPr>
          <a:xfrm>
            <a:off x="4565475" y="3281209"/>
            <a:ext cx="4578600" cy="1276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7" name="Google Shape;637;p7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8" name="Google Shape;638;p75"/>
          <p:cNvSpPr txBox="1"/>
          <p:nvPr>
            <p:ph idx="2" type="body"/>
          </p:nvPr>
        </p:nvSpPr>
        <p:spPr>
          <a:xfrm>
            <a:off x="4845475" y="1160928"/>
            <a:ext cx="3382500" cy="8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Allows us to measure how much each economic factor—like </a:t>
            </a:r>
            <a:r>
              <a:rPr b="1" i="1" lang="en" sz="1100"/>
              <a:t>GDP, inflation, or employment</a:t>
            </a:r>
            <a:r>
              <a:rPr lang="en" sz="1100"/>
              <a:t>—directly affects national happiness scores </a:t>
            </a:r>
            <a:r>
              <a:rPr lang="en" sz="1100"/>
              <a:t>‘</a:t>
            </a:r>
            <a:r>
              <a:rPr lang="en" sz="800"/>
              <a:t>OpenAI2025, ChatGPT[Large language model], OpenAI, viewed 3 May 2025’ http//chat.openai.com/chat&gt;</a:t>
            </a:r>
            <a:endParaRPr sz="1100"/>
          </a:p>
        </p:txBody>
      </p:sp>
      <p:sp>
        <p:nvSpPr>
          <p:cNvPr id="639" name="Google Shape;639;p75"/>
          <p:cNvSpPr txBox="1"/>
          <p:nvPr>
            <p:ph idx="3" type="subTitle"/>
          </p:nvPr>
        </p:nvSpPr>
        <p:spPr>
          <a:xfrm>
            <a:off x="4845475" y="897527"/>
            <a:ext cx="33825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Quantifying Relationships</a:t>
            </a:r>
            <a:endParaRPr b="1"/>
          </a:p>
        </p:txBody>
      </p:sp>
      <p:sp>
        <p:nvSpPr>
          <p:cNvPr id="640" name="Google Shape;640;p75"/>
          <p:cNvSpPr txBox="1"/>
          <p:nvPr>
            <p:ph idx="4" type="body"/>
          </p:nvPr>
        </p:nvSpPr>
        <p:spPr>
          <a:xfrm>
            <a:off x="4845475" y="2595865"/>
            <a:ext cx="3382500" cy="585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It will help us forecast future happiness levels based on economic changes </a:t>
            </a:r>
            <a:r>
              <a:rPr lang="en" sz="1100"/>
              <a:t>‘</a:t>
            </a:r>
            <a:r>
              <a:rPr lang="en" sz="800"/>
              <a:t>OpenAI2025, ChatGPT[Large language model], OpenAI, viewed 3 May 2025’ http//chat.openai.com/chat&gt;</a:t>
            </a:r>
            <a:endParaRPr sz="1100"/>
          </a:p>
        </p:txBody>
      </p:sp>
      <p:sp>
        <p:nvSpPr>
          <p:cNvPr id="641" name="Google Shape;641;p75"/>
          <p:cNvSpPr txBox="1"/>
          <p:nvPr>
            <p:ph idx="5" type="subTitle"/>
          </p:nvPr>
        </p:nvSpPr>
        <p:spPr>
          <a:xfrm>
            <a:off x="4845475" y="2263215"/>
            <a:ext cx="33825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Predicting Happiness</a:t>
            </a:r>
            <a:endParaRPr b="1"/>
          </a:p>
        </p:txBody>
      </p:sp>
      <p:sp>
        <p:nvSpPr>
          <p:cNvPr id="642" name="Google Shape;642;p75"/>
          <p:cNvSpPr txBox="1"/>
          <p:nvPr>
            <p:ph idx="6" type="body"/>
          </p:nvPr>
        </p:nvSpPr>
        <p:spPr>
          <a:xfrm>
            <a:off x="4845475" y="3696828"/>
            <a:ext cx="3382500" cy="8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Linear regression offers a</a:t>
            </a:r>
            <a:r>
              <a:rPr b="1" i="1" lang="en" sz="1100"/>
              <a:t> transparent, easy-to-understand</a:t>
            </a:r>
            <a:r>
              <a:rPr lang="en" sz="1100"/>
              <a:t> model, making insights accessible for policy and decision-makers</a:t>
            </a:r>
            <a:r>
              <a:rPr lang="en" sz="1100"/>
              <a:t> </a:t>
            </a:r>
            <a:r>
              <a:rPr lang="en" sz="1100"/>
              <a:t>‘</a:t>
            </a:r>
            <a:r>
              <a:rPr lang="en" sz="800"/>
              <a:t>OpenAI2025, ChatGPT[Large language model], OpenAI, viewed 3 May 2025’ http//chat.openai.com/chat&gt;</a:t>
            </a:r>
            <a:endParaRPr sz="1100"/>
          </a:p>
        </p:txBody>
      </p:sp>
      <p:sp>
        <p:nvSpPr>
          <p:cNvPr id="643" name="Google Shape;643;p75"/>
          <p:cNvSpPr txBox="1"/>
          <p:nvPr>
            <p:ph idx="7" type="subTitle"/>
          </p:nvPr>
        </p:nvSpPr>
        <p:spPr>
          <a:xfrm>
            <a:off x="4845475" y="3417777"/>
            <a:ext cx="33825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Simplicity &amp; Interpretability</a:t>
            </a:r>
            <a:endParaRPr b="1"/>
          </a:p>
        </p:txBody>
      </p:sp>
      <p:sp>
        <p:nvSpPr>
          <p:cNvPr id="644" name="Google Shape;644;p75"/>
          <p:cNvSpPr txBox="1"/>
          <p:nvPr>
            <p:ph type="title"/>
          </p:nvPr>
        </p:nvSpPr>
        <p:spPr>
          <a:xfrm>
            <a:off x="209850" y="2263225"/>
            <a:ext cx="4269900" cy="4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Why use </a:t>
            </a:r>
            <a:r>
              <a:rPr b="1" i="1" lang="en" sz="2600"/>
              <a:t>Linear Regression?</a:t>
            </a:r>
            <a:endParaRPr b="1" i="1"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usiness Plan Presentation">
  <a:themeElements>
    <a:clrScheme name="Simple Light">
      <a:dk1>
        <a:srgbClr val="F9F9F9"/>
      </a:dk1>
      <a:lt1>
        <a:srgbClr val="183C40"/>
      </a:lt1>
      <a:dk2>
        <a:srgbClr val="20494D"/>
      </a:dk2>
      <a:lt2>
        <a:srgbClr val="799DA7"/>
      </a:lt2>
      <a:accent1>
        <a:srgbClr val="B0D5CD"/>
      </a:accent1>
      <a:accent2>
        <a:srgbClr val="A6DAEA"/>
      </a:accent2>
      <a:accent3>
        <a:srgbClr val="B78D43"/>
      </a:accent3>
      <a:accent4>
        <a:srgbClr val="9AA864"/>
      </a:accent4>
      <a:accent5>
        <a:srgbClr val="426345"/>
      </a:accent5>
      <a:accent6>
        <a:srgbClr val="DCDCDC"/>
      </a:accent6>
      <a:hlink>
        <a:srgbClr val="B0D5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