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7" r:id="rId3"/>
    <p:sldId id="264" r:id="rId4"/>
    <p:sldId id="258" r:id="rId5"/>
    <p:sldId id="257" r:id="rId6"/>
    <p:sldId id="259" r:id="rId7"/>
    <p:sldId id="260" r:id="rId8"/>
    <p:sldId id="265" r:id="rId9"/>
    <p:sldId id="261" r:id="rId10"/>
    <p:sldId id="262" r:id="rId11"/>
    <p:sldId id="266"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87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262426"/>
            <a:ext cx="7477601" cy="1666399"/>
          </a:xfrm>
          <a:prstGeom prst="rect">
            <a:avLst/>
          </a:prstGeom>
          <a:noFill/>
          <a:ln/>
        </p:spPr>
        <p:txBody>
          <a:bodyPr wrap="square" rtlCol="0" anchor="t"/>
          <a:lstStyle/>
          <a:p>
            <a:pPr marL="0" indent="0">
              <a:lnSpc>
                <a:spcPts val="6561"/>
              </a:lnSpc>
              <a:buNone/>
            </a:pPr>
            <a:r>
              <a:rPr lang="en-US" sz="5249" dirty="0">
                <a:solidFill>
                  <a:srgbClr val="38512F"/>
                </a:solidFill>
                <a:latin typeface="Lora" pitchFamily="34" charset="0"/>
                <a:ea typeface="Lora" pitchFamily="34" charset="-122"/>
                <a:cs typeface="Lora" pitchFamily="34" charset="-120"/>
              </a:rPr>
              <a:t>Optimization, A Pillar of Data Science</a:t>
            </a:r>
            <a:endParaRPr lang="en-US" sz="5249" dirty="0"/>
          </a:p>
        </p:txBody>
      </p:sp>
      <p:sp>
        <p:nvSpPr>
          <p:cNvPr id="6" name="Text 3"/>
          <p:cNvSpPr/>
          <p:nvPr/>
        </p:nvSpPr>
        <p:spPr>
          <a:xfrm>
            <a:off x="833199" y="4262080"/>
            <a:ext cx="74776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Welcome to this presentation on optimization, one of the foundational concepts of data science. In this presentation, we will explore the importance, definition, real-life applications, challenges,  best practices for optimization and future trends in optimization.</a:t>
            </a:r>
            <a:endParaRPr lang="en-US" sz="1750" dirty="0"/>
          </a:p>
        </p:txBody>
      </p:sp>
      <p:sp>
        <p:nvSpPr>
          <p:cNvPr id="7" name="TextBox 6">
            <a:extLst>
              <a:ext uri="{FF2B5EF4-FFF2-40B4-BE49-F238E27FC236}">
                <a16:creationId xmlns:a16="http://schemas.microsoft.com/office/drawing/2014/main" id="{F639B6E4-45C8-CA2B-12D6-4F79AFFB000E}"/>
              </a:ext>
            </a:extLst>
          </p:cNvPr>
          <p:cNvSpPr txBox="1"/>
          <p:nvPr/>
        </p:nvSpPr>
        <p:spPr>
          <a:xfrm>
            <a:off x="833199" y="6891454"/>
            <a:ext cx="3749952" cy="369332"/>
          </a:xfrm>
          <a:prstGeom prst="rect">
            <a:avLst/>
          </a:prstGeom>
          <a:noFill/>
        </p:spPr>
        <p:txBody>
          <a:bodyPr wrap="square" rtlCol="0">
            <a:spAutoFit/>
          </a:bodyPr>
          <a:lstStyle/>
          <a:p>
            <a:r>
              <a:rPr lang="en-US" dirty="0"/>
              <a:t>--23071A6740-Musab </a:t>
            </a:r>
            <a:r>
              <a:rPr lang="en-US" dirty="0" err="1"/>
              <a:t>wasiuddin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237363" y="701393"/>
            <a:ext cx="9933503"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Best Practices for Implementing Optimization in Data Science Projects</a:t>
            </a:r>
            <a:endParaRPr lang="en-US" sz="4374" dirty="0"/>
          </a:p>
        </p:txBody>
      </p:sp>
      <p:sp>
        <p:nvSpPr>
          <p:cNvPr id="5" name="Shape 3"/>
          <p:cNvSpPr/>
          <p:nvPr/>
        </p:nvSpPr>
        <p:spPr>
          <a:xfrm>
            <a:off x="2348389" y="2921675"/>
            <a:ext cx="4855726" cy="1998583"/>
          </a:xfrm>
          <a:prstGeom prst="roundRect">
            <a:avLst>
              <a:gd name="adj" fmla="val 3335"/>
            </a:avLst>
          </a:prstGeom>
          <a:solidFill>
            <a:srgbClr val="F6E9D5"/>
          </a:solidFill>
          <a:ln/>
        </p:spPr>
      </p:sp>
      <p:sp>
        <p:nvSpPr>
          <p:cNvPr id="6" name="Text 4"/>
          <p:cNvSpPr/>
          <p:nvPr/>
        </p:nvSpPr>
        <p:spPr>
          <a:xfrm>
            <a:off x="2570559" y="3143845"/>
            <a:ext cx="3878580" cy="35480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Define the problem clearly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7" name="Text 5"/>
          <p:cNvSpPr/>
          <p:nvPr/>
        </p:nvSpPr>
        <p:spPr>
          <a:xfrm>
            <a:off x="2570559" y="3631883"/>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Before starting any optimization project, define the problem statement clearly, including goals, constraints, and available resources.</a:t>
            </a:r>
            <a:endParaRPr lang="en-US" sz="1750" dirty="0"/>
          </a:p>
        </p:txBody>
      </p:sp>
      <p:sp>
        <p:nvSpPr>
          <p:cNvPr id="8" name="Shape 6"/>
          <p:cNvSpPr/>
          <p:nvPr/>
        </p:nvSpPr>
        <p:spPr>
          <a:xfrm>
            <a:off x="7426285" y="2921675"/>
            <a:ext cx="4855726" cy="1998583"/>
          </a:xfrm>
          <a:prstGeom prst="roundRect">
            <a:avLst>
              <a:gd name="adj" fmla="val 3335"/>
            </a:avLst>
          </a:prstGeom>
          <a:solidFill>
            <a:srgbClr val="F6E9D5"/>
          </a:solidFill>
          <a:ln/>
        </p:spPr>
      </p:sp>
      <p:sp>
        <p:nvSpPr>
          <p:cNvPr id="9" name="Text 7"/>
          <p:cNvSpPr/>
          <p:nvPr/>
        </p:nvSpPr>
        <p:spPr>
          <a:xfrm>
            <a:off x="7648456" y="3143845"/>
            <a:ext cx="3931920" cy="35480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Choose the right algorithm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10" name="Text 8"/>
          <p:cNvSpPr/>
          <p:nvPr/>
        </p:nvSpPr>
        <p:spPr>
          <a:xfrm>
            <a:off x="7648456" y="3631883"/>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Different optimization techniques are better suited to different problem types. Choose the right technique for your problem carefully.</a:t>
            </a:r>
            <a:endParaRPr lang="en-US" sz="1750" dirty="0"/>
          </a:p>
        </p:txBody>
      </p:sp>
      <p:sp>
        <p:nvSpPr>
          <p:cNvPr id="11" name="Shape 9"/>
          <p:cNvSpPr/>
          <p:nvPr/>
        </p:nvSpPr>
        <p:spPr>
          <a:xfrm>
            <a:off x="2348389" y="5142428"/>
            <a:ext cx="4855726" cy="1998583"/>
          </a:xfrm>
          <a:prstGeom prst="roundRect">
            <a:avLst>
              <a:gd name="adj" fmla="val 3335"/>
            </a:avLst>
          </a:prstGeom>
          <a:solidFill>
            <a:srgbClr val="F6E9D5"/>
          </a:solidFill>
          <a:ln/>
        </p:spPr>
      </p:sp>
      <p:sp>
        <p:nvSpPr>
          <p:cNvPr id="12" name="Text 10"/>
          <p:cNvSpPr/>
          <p:nvPr/>
        </p:nvSpPr>
        <p:spPr>
          <a:xfrm>
            <a:off x="2570559" y="5364599"/>
            <a:ext cx="2221944" cy="35480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Start small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13" name="Text 11"/>
          <p:cNvSpPr/>
          <p:nvPr/>
        </p:nvSpPr>
        <p:spPr>
          <a:xfrm>
            <a:off x="2570559" y="585263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Start with a simple implementation of the optimization model, validate the results, and then build more complex models as needed.</a:t>
            </a:r>
            <a:endParaRPr lang="en-US" sz="1750" dirty="0"/>
          </a:p>
        </p:txBody>
      </p:sp>
      <p:sp>
        <p:nvSpPr>
          <p:cNvPr id="14" name="Shape 12"/>
          <p:cNvSpPr/>
          <p:nvPr/>
        </p:nvSpPr>
        <p:spPr>
          <a:xfrm>
            <a:off x="7426285" y="5142428"/>
            <a:ext cx="4855726" cy="1998583"/>
          </a:xfrm>
          <a:prstGeom prst="roundRect">
            <a:avLst>
              <a:gd name="adj" fmla="val 3335"/>
            </a:avLst>
          </a:prstGeom>
          <a:solidFill>
            <a:srgbClr val="F6E9D5"/>
          </a:solidFill>
          <a:ln/>
        </p:spPr>
      </p:sp>
      <p:sp>
        <p:nvSpPr>
          <p:cNvPr id="15" name="Text 13"/>
          <p:cNvSpPr/>
          <p:nvPr/>
        </p:nvSpPr>
        <p:spPr>
          <a:xfrm>
            <a:off x="7648456" y="5364599"/>
            <a:ext cx="4069080" cy="35480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Monitor and validate results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16" name="Text 14"/>
          <p:cNvSpPr/>
          <p:nvPr/>
        </p:nvSpPr>
        <p:spPr>
          <a:xfrm>
            <a:off x="7648456" y="585263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Monitor the results of optimization continually to ensure that they are reliable, stable, and provide the expected outcome.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411968" y="779978"/>
            <a:ext cx="7734300" cy="685443"/>
          </a:xfrm>
          <a:prstGeom prst="rect">
            <a:avLst/>
          </a:prstGeom>
          <a:noFill/>
          <a:ln/>
        </p:spPr>
        <p:txBody>
          <a:bodyPr wrap="none" rtlCol="0" anchor="t"/>
          <a:lstStyle/>
          <a:p>
            <a:pPr marL="0" indent="0">
              <a:lnSpc>
                <a:spcPts val="5398"/>
              </a:lnSpc>
              <a:buNone/>
            </a:pPr>
            <a:r>
              <a:rPr lang="en-US" sz="4318" dirty="0">
                <a:solidFill>
                  <a:srgbClr val="38512F"/>
                </a:solidFill>
                <a:latin typeface="Lora" pitchFamily="34" charset="0"/>
                <a:ea typeface="Lora" pitchFamily="34" charset="-122"/>
                <a:cs typeface="Lora" pitchFamily="34" charset="-120"/>
              </a:rPr>
              <a:t>Future Trends in Optimization</a:t>
            </a:r>
            <a:endParaRPr lang="en-US" sz="4318" dirty="0"/>
          </a:p>
        </p:txBody>
      </p:sp>
      <p:sp>
        <p:nvSpPr>
          <p:cNvPr id="5" name="Shape 3"/>
          <p:cNvSpPr/>
          <p:nvPr/>
        </p:nvSpPr>
        <p:spPr>
          <a:xfrm>
            <a:off x="2411968" y="1904048"/>
            <a:ext cx="4793575" cy="3009900"/>
          </a:xfrm>
          <a:prstGeom prst="roundRect">
            <a:avLst>
              <a:gd name="adj" fmla="val 2186"/>
            </a:avLst>
          </a:prstGeom>
          <a:solidFill>
            <a:srgbClr val="F6E9D5"/>
          </a:solidFill>
          <a:ln/>
        </p:spPr>
      </p:sp>
      <p:sp>
        <p:nvSpPr>
          <p:cNvPr id="6" name="Text 4"/>
          <p:cNvSpPr/>
          <p:nvPr/>
        </p:nvSpPr>
        <p:spPr>
          <a:xfrm>
            <a:off x="2631281" y="2123361"/>
            <a:ext cx="4354949" cy="685324"/>
          </a:xfrm>
          <a:prstGeom prst="rect">
            <a:avLst/>
          </a:prstGeom>
          <a:noFill/>
          <a:ln/>
        </p:spPr>
        <p:txBody>
          <a:bodyPr wrap="square" rtlCol="0" anchor="t"/>
          <a:lstStyle/>
          <a:p>
            <a:pPr marL="0" indent="0">
              <a:lnSpc>
                <a:spcPts val="2699"/>
              </a:lnSpc>
              <a:buNone/>
            </a:pPr>
            <a:r>
              <a:rPr lang="en-US" sz="2159" dirty="0">
                <a:solidFill>
                  <a:srgbClr val="38512F"/>
                </a:solidFill>
                <a:latin typeface="Lora" pitchFamily="34" charset="0"/>
                <a:ea typeface="Lora" pitchFamily="34" charset="-122"/>
                <a:cs typeface="Lora" pitchFamily="34" charset="-120"/>
              </a:rPr>
              <a:t>Advances in Metaheuristic Algorithms</a:t>
            </a:r>
            <a:endParaRPr lang="en-US" sz="2159" dirty="0"/>
          </a:p>
        </p:txBody>
      </p:sp>
      <p:sp>
        <p:nvSpPr>
          <p:cNvPr id="7" name="Text 5"/>
          <p:cNvSpPr/>
          <p:nvPr/>
        </p:nvSpPr>
        <p:spPr>
          <a:xfrm>
            <a:off x="2631281" y="2940248"/>
            <a:ext cx="4354949" cy="1403509"/>
          </a:xfrm>
          <a:prstGeom prst="rect">
            <a:avLst/>
          </a:prstGeom>
          <a:noFill/>
          <a:ln/>
        </p:spPr>
        <p:txBody>
          <a:bodyPr wrap="square" rtlCol="0" anchor="t"/>
          <a:lstStyle/>
          <a:p>
            <a:pPr marL="0" indent="0">
              <a:lnSpc>
                <a:spcPts val="2764"/>
              </a:lnSpc>
              <a:buNone/>
            </a:pPr>
            <a:r>
              <a:rPr lang="en-US" sz="1727" dirty="0">
                <a:solidFill>
                  <a:srgbClr val="3A3630"/>
                </a:solidFill>
                <a:latin typeface="Source Sans Pro" pitchFamily="34" charset="0"/>
                <a:ea typeface="Source Sans Pro" pitchFamily="34" charset="-122"/>
                <a:cs typeface="Source Sans Pro" pitchFamily="34" charset="-120"/>
              </a:rPr>
              <a:t>Metaheuristic algorithms like swarm intelligence, ant colony optimization, and particle swarm are emerging as promising solutions to large-scale optimization problems.</a:t>
            </a:r>
            <a:endParaRPr lang="en-US" sz="1727" dirty="0"/>
          </a:p>
        </p:txBody>
      </p:sp>
      <p:sp>
        <p:nvSpPr>
          <p:cNvPr id="8" name="Shape 6"/>
          <p:cNvSpPr/>
          <p:nvPr/>
        </p:nvSpPr>
        <p:spPr>
          <a:xfrm>
            <a:off x="7424857" y="1904048"/>
            <a:ext cx="4793575" cy="3009900"/>
          </a:xfrm>
          <a:prstGeom prst="roundRect">
            <a:avLst>
              <a:gd name="adj" fmla="val 2186"/>
            </a:avLst>
          </a:prstGeom>
          <a:solidFill>
            <a:srgbClr val="F6E9D5"/>
          </a:solidFill>
          <a:ln/>
        </p:spPr>
      </p:sp>
      <p:sp>
        <p:nvSpPr>
          <p:cNvPr id="9" name="Text 7"/>
          <p:cNvSpPr/>
          <p:nvPr/>
        </p:nvSpPr>
        <p:spPr>
          <a:xfrm>
            <a:off x="7644170" y="2123361"/>
            <a:ext cx="4354949" cy="685324"/>
          </a:xfrm>
          <a:prstGeom prst="rect">
            <a:avLst/>
          </a:prstGeom>
          <a:noFill/>
          <a:ln/>
        </p:spPr>
        <p:txBody>
          <a:bodyPr wrap="square" rtlCol="0" anchor="t"/>
          <a:lstStyle/>
          <a:p>
            <a:pPr marL="0" indent="0">
              <a:lnSpc>
                <a:spcPts val="2699"/>
              </a:lnSpc>
              <a:buNone/>
            </a:pPr>
            <a:r>
              <a:rPr lang="en-US" sz="2159" dirty="0">
                <a:solidFill>
                  <a:srgbClr val="38512F"/>
                </a:solidFill>
                <a:latin typeface="Lora" pitchFamily="34" charset="0"/>
                <a:ea typeface="Lora" pitchFamily="34" charset="-122"/>
                <a:cs typeface="Lora" pitchFamily="34" charset="-120"/>
              </a:rPr>
              <a:t>Integration of Optimization with Machine Learning</a:t>
            </a:r>
            <a:endParaRPr lang="en-US" sz="2159" dirty="0"/>
          </a:p>
        </p:txBody>
      </p:sp>
      <p:sp>
        <p:nvSpPr>
          <p:cNvPr id="10" name="Text 8"/>
          <p:cNvSpPr/>
          <p:nvPr/>
        </p:nvSpPr>
        <p:spPr>
          <a:xfrm>
            <a:off x="7644170" y="2940248"/>
            <a:ext cx="4354949" cy="1754386"/>
          </a:xfrm>
          <a:prstGeom prst="rect">
            <a:avLst/>
          </a:prstGeom>
          <a:noFill/>
          <a:ln/>
        </p:spPr>
        <p:txBody>
          <a:bodyPr wrap="square" rtlCol="0" anchor="t"/>
          <a:lstStyle/>
          <a:p>
            <a:pPr marL="0" indent="0">
              <a:lnSpc>
                <a:spcPts val="2764"/>
              </a:lnSpc>
              <a:buNone/>
            </a:pPr>
            <a:r>
              <a:rPr lang="en-US" sz="1727" dirty="0">
                <a:solidFill>
                  <a:srgbClr val="3A3630"/>
                </a:solidFill>
                <a:latin typeface="Source Sans Pro" pitchFamily="34" charset="0"/>
                <a:ea typeface="Source Sans Pro" pitchFamily="34" charset="-122"/>
                <a:cs typeface="Source Sans Pro" pitchFamily="34" charset="-120"/>
              </a:rPr>
              <a:t>There's a growing trend towards integrating optimization and machine learning to create smarter and more efficient algorithms that can handle large and complex data sets with less human intervention.</a:t>
            </a:r>
            <a:endParaRPr lang="en-US" sz="1727" dirty="0"/>
          </a:p>
        </p:txBody>
      </p:sp>
      <p:sp>
        <p:nvSpPr>
          <p:cNvPr id="11" name="Shape 9"/>
          <p:cNvSpPr/>
          <p:nvPr/>
        </p:nvSpPr>
        <p:spPr>
          <a:xfrm>
            <a:off x="2411968" y="5133261"/>
            <a:ext cx="4793575" cy="2316361"/>
          </a:xfrm>
          <a:prstGeom prst="roundRect">
            <a:avLst>
              <a:gd name="adj" fmla="val 2841"/>
            </a:avLst>
          </a:prstGeom>
          <a:solidFill>
            <a:srgbClr val="F6E9D5"/>
          </a:solidFill>
          <a:ln/>
        </p:spPr>
      </p:sp>
      <p:sp>
        <p:nvSpPr>
          <p:cNvPr id="12" name="Text 10"/>
          <p:cNvSpPr/>
          <p:nvPr/>
        </p:nvSpPr>
        <p:spPr>
          <a:xfrm>
            <a:off x="2631281" y="5352574"/>
            <a:ext cx="3253740" cy="342662"/>
          </a:xfrm>
          <a:prstGeom prst="rect">
            <a:avLst/>
          </a:prstGeom>
          <a:noFill/>
          <a:ln/>
        </p:spPr>
        <p:txBody>
          <a:bodyPr wrap="none" rtlCol="0" anchor="t"/>
          <a:lstStyle/>
          <a:p>
            <a:pPr marL="0" indent="0">
              <a:lnSpc>
                <a:spcPts val="2699"/>
              </a:lnSpc>
              <a:buNone/>
            </a:pPr>
            <a:r>
              <a:rPr lang="en-US" sz="2159" dirty="0">
                <a:solidFill>
                  <a:srgbClr val="38512F"/>
                </a:solidFill>
                <a:latin typeface="Lora" pitchFamily="34" charset="0"/>
                <a:ea typeface="Lora" pitchFamily="34" charset="-122"/>
                <a:cs typeface="Lora" pitchFamily="34" charset="-120"/>
              </a:rPr>
              <a:t>Optimization for Big Data</a:t>
            </a:r>
            <a:endParaRPr lang="en-US" sz="2159" dirty="0"/>
          </a:p>
        </p:txBody>
      </p:sp>
      <p:sp>
        <p:nvSpPr>
          <p:cNvPr id="13" name="Text 11"/>
          <p:cNvSpPr/>
          <p:nvPr/>
        </p:nvSpPr>
        <p:spPr>
          <a:xfrm>
            <a:off x="2631281" y="5826800"/>
            <a:ext cx="4354949" cy="1403509"/>
          </a:xfrm>
          <a:prstGeom prst="rect">
            <a:avLst/>
          </a:prstGeom>
          <a:noFill/>
          <a:ln/>
        </p:spPr>
        <p:txBody>
          <a:bodyPr wrap="square" rtlCol="0" anchor="t"/>
          <a:lstStyle/>
          <a:p>
            <a:pPr marL="0" indent="0">
              <a:lnSpc>
                <a:spcPts val="2764"/>
              </a:lnSpc>
              <a:buNone/>
            </a:pPr>
            <a:r>
              <a:rPr lang="en-US" sz="1727" dirty="0">
                <a:solidFill>
                  <a:srgbClr val="3A3630"/>
                </a:solidFill>
                <a:latin typeface="Source Sans Pro" pitchFamily="34" charset="0"/>
                <a:ea typeface="Source Sans Pro" pitchFamily="34" charset="-122"/>
                <a:cs typeface="Source Sans Pro" pitchFamily="34" charset="-120"/>
              </a:rPr>
              <a:t>Due to the exponential growth of data, optimization techniques are needed to scale data analytics and machine learning models for processing massive amounts of data.</a:t>
            </a:r>
            <a:endParaRPr lang="en-US" sz="1727" dirty="0"/>
          </a:p>
        </p:txBody>
      </p:sp>
      <p:sp>
        <p:nvSpPr>
          <p:cNvPr id="14" name="Shape 12"/>
          <p:cNvSpPr/>
          <p:nvPr/>
        </p:nvSpPr>
        <p:spPr>
          <a:xfrm>
            <a:off x="7424857" y="5133261"/>
            <a:ext cx="4793575" cy="2316361"/>
          </a:xfrm>
          <a:prstGeom prst="roundRect">
            <a:avLst>
              <a:gd name="adj" fmla="val 2841"/>
            </a:avLst>
          </a:prstGeom>
          <a:solidFill>
            <a:srgbClr val="F6E9D5"/>
          </a:solidFill>
          <a:ln/>
        </p:spPr>
      </p:sp>
      <p:sp>
        <p:nvSpPr>
          <p:cNvPr id="15" name="Text 13"/>
          <p:cNvSpPr/>
          <p:nvPr/>
        </p:nvSpPr>
        <p:spPr>
          <a:xfrm>
            <a:off x="7644170" y="5352574"/>
            <a:ext cx="4069080" cy="342662"/>
          </a:xfrm>
          <a:prstGeom prst="rect">
            <a:avLst/>
          </a:prstGeom>
          <a:noFill/>
          <a:ln/>
        </p:spPr>
        <p:txBody>
          <a:bodyPr wrap="none" rtlCol="0" anchor="t"/>
          <a:lstStyle/>
          <a:p>
            <a:pPr marL="0" indent="0">
              <a:lnSpc>
                <a:spcPts val="2699"/>
              </a:lnSpc>
              <a:buNone/>
            </a:pPr>
            <a:r>
              <a:rPr lang="en-US" sz="2159" dirty="0">
                <a:solidFill>
                  <a:srgbClr val="38512F"/>
                </a:solidFill>
                <a:latin typeface="Lora" pitchFamily="34" charset="0"/>
                <a:ea typeface="Lora" pitchFamily="34" charset="-122"/>
                <a:cs typeface="Lora" pitchFamily="34" charset="-120"/>
              </a:rPr>
              <a:t>Optimization for Deep Learning</a:t>
            </a:r>
            <a:endParaRPr lang="en-US" sz="2159" dirty="0"/>
          </a:p>
        </p:txBody>
      </p:sp>
      <p:sp>
        <p:nvSpPr>
          <p:cNvPr id="16" name="Text 14"/>
          <p:cNvSpPr/>
          <p:nvPr/>
        </p:nvSpPr>
        <p:spPr>
          <a:xfrm>
            <a:off x="7644170" y="5826800"/>
            <a:ext cx="4354949" cy="1403509"/>
          </a:xfrm>
          <a:prstGeom prst="rect">
            <a:avLst/>
          </a:prstGeom>
          <a:noFill/>
          <a:ln/>
        </p:spPr>
        <p:txBody>
          <a:bodyPr wrap="square" rtlCol="0" anchor="t"/>
          <a:lstStyle/>
          <a:p>
            <a:pPr marL="0" indent="0">
              <a:lnSpc>
                <a:spcPts val="2764"/>
              </a:lnSpc>
              <a:buNone/>
            </a:pPr>
            <a:r>
              <a:rPr lang="en-US" sz="1727" dirty="0">
                <a:solidFill>
                  <a:srgbClr val="3A3630"/>
                </a:solidFill>
                <a:latin typeface="Source Sans Pro" pitchFamily="34" charset="0"/>
                <a:ea typeface="Source Sans Pro" pitchFamily="34" charset="-122"/>
                <a:cs typeface="Source Sans Pro" pitchFamily="34" charset="-120"/>
              </a:rPr>
              <a:t>Optimization techniques are required to fine-tune the parameters of deep learning models, to improve the accuracy of predictions, and reduce the time and resources required for training.</a:t>
            </a:r>
            <a:endParaRPr lang="en-US" sz="1727"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018109"/>
            <a:ext cx="7477601" cy="2083118"/>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Conclusion: The Future of Optimization in Data Science</a:t>
            </a:r>
            <a:endParaRPr lang="en-US" sz="4374" dirty="0"/>
          </a:p>
        </p:txBody>
      </p:sp>
      <p:sp>
        <p:nvSpPr>
          <p:cNvPr id="6" name="Text 3"/>
          <p:cNvSpPr/>
          <p:nvPr/>
        </p:nvSpPr>
        <p:spPr>
          <a:xfrm>
            <a:off x="6319599" y="4434483"/>
            <a:ext cx="7477601"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Optimization is an essential pillar of data science, and the field is poised to benefit from advancements in optimization algorithms and techniques. As data volume and complexity grow, the importance of optimization will only continue to rise. The implementation of optimization in data science is crucial for real-world problem-solving.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703790" y="2043487"/>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Contents</a:t>
            </a:r>
            <a:endParaRPr lang="en-US" sz="4374" dirty="0"/>
          </a:p>
        </p:txBody>
      </p:sp>
      <p:sp>
        <p:nvSpPr>
          <p:cNvPr id="5" name="Text 3"/>
          <p:cNvSpPr/>
          <p:nvPr/>
        </p:nvSpPr>
        <p:spPr>
          <a:xfrm>
            <a:off x="2703790" y="3173730"/>
            <a:ext cx="9578102"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3A3630"/>
                </a:solidFill>
                <a:latin typeface="Source Sans Pro" pitchFamily="34" charset="0"/>
                <a:ea typeface="Source Sans Pro" pitchFamily="34" charset="-122"/>
                <a:cs typeface="Source Sans Pro" pitchFamily="34" charset="-120"/>
              </a:rPr>
              <a:t>Definition of optimization</a:t>
            </a:r>
            <a:endParaRPr lang="en-US" sz="2400" dirty="0"/>
          </a:p>
        </p:txBody>
      </p:sp>
      <p:sp>
        <p:nvSpPr>
          <p:cNvPr id="6" name="Text 4"/>
          <p:cNvSpPr/>
          <p:nvPr/>
        </p:nvSpPr>
        <p:spPr>
          <a:xfrm>
            <a:off x="2703790" y="3979046"/>
            <a:ext cx="9578102"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3A3630"/>
                </a:solidFill>
                <a:latin typeface="Source Sans Pro" pitchFamily="34" charset="0"/>
                <a:ea typeface="Source Sans Pro" pitchFamily="34" charset="-122"/>
                <a:cs typeface="Source Sans Pro" pitchFamily="34" charset="-120"/>
              </a:rPr>
              <a:t>Optimization algorithms and techniques</a:t>
            </a:r>
            <a:endParaRPr lang="en-US" sz="2400" dirty="0"/>
          </a:p>
        </p:txBody>
      </p:sp>
      <p:sp>
        <p:nvSpPr>
          <p:cNvPr id="7" name="Text 5"/>
          <p:cNvSpPr/>
          <p:nvPr/>
        </p:nvSpPr>
        <p:spPr>
          <a:xfrm>
            <a:off x="2703790" y="4429816"/>
            <a:ext cx="9578102"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3A3630"/>
                </a:solidFill>
                <a:latin typeface="Source Sans Pro" pitchFamily="34" charset="0"/>
                <a:ea typeface="Source Sans Pro" pitchFamily="34" charset="-122"/>
                <a:cs typeface="Source Sans Pro" pitchFamily="34" charset="-120"/>
              </a:rPr>
              <a:t>Real-life applications of optimization</a:t>
            </a:r>
            <a:endParaRPr lang="en-US" sz="2400" dirty="0"/>
          </a:p>
        </p:txBody>
      </p:sp>
      <p:sp>
        <p:nvSpPr>
          <p:cNvPr id="8" name="Text 6"/>
          <p:cNvSpPr/>
          <p:nvPr/>
        </p:nvSpPr>
        <p:spPr>
          <a:xfrm>
            <a:off x="2703790" y="4946391"/>
            <a:ext cx="9578102"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3A3630"/>
                </a:solidFill>
                <a:latin typeface="Source Sans Pro" pitchFamily="34" charset="0"/>
                <a:ea typeface="Source Sans Pro" pitchFamily="34" charset="-122"/>
              </a:rPr>
              <a:t>Best practices for implementing optimization</a:t>
            </a:r>
            <a:endParaRPr lang="en-US" sz="2400" dirty="0"/>
          </a:p>
        </p:txBody>
      </p:sp>
      <p:sp>
        <p:nvSpPr>
          <p:cNvPr id="9" name="Text 7"/>
          <p:cNvSpPr/>
          <p:nvPr/>
        </p:nvSpPr>
        <p:spPr>
          <a:xfrm>
            <a:off x="2703790" y="5388551"/>
            <a:ext cx="9578102"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3A3630"/>
                </a:solidFill>
                <a:latin typeface="Source Sans Pro" pitchFamily="34" charset="0"/>
                <a:ea typeface="Source Sans Pro" pitchFamily="34" charset="-122"/>
              </a:rPr>
              <a:t>Future trends in Optimization</a:t>
            </a:r>
            <a:endParaRPr lang="en-US" sz="2400" dirty="0"/>
          </a:p>
        </p:txBody>
      </p:sp>
      <p:sp>
        <p:nvSpPr>
          <p:cNvPr id="10" name="Text 8"/>
          <p:cNvSpPr/>
          <p:nvPr/>
        </p:nvSpPr>
        <p:spPr>
          <a:xfrm>
            <a:off x="2703790" y="5830711"/>
            <a:ext cx="9578102"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3A3630"/>
                </a:solidFill>
                <a:latin typeface="Source Sans Pro" pitchFamily="34" charset="0"/>
                <a:ea typeface="Source Sans Pro" pitchFamily="34" charset="-122"/>
              </a:rPr>
              <a:t>Conclusion</a:t>
            </a:r>
            <a:endParaRPr lang="en-US" sz="2400" dirty="0"/>
          </a:p>
        </p:txBody>
      </p:sp>
      <p:sp>
        <p:nvSpPr>
          <p:cNvPr id="11" name="Text 9"/>
          <p:cNvSpPr/>
          <p:nvPr/>
        </p:nvSpPr>
        <p:spPr>
          <a:xfrm>
            <a:off x="2703790" y="3575960"/>
            <a:ext cx="9578102" cy="355402"/>
          </a:xfrm>
          <a:prstGeom prst="rect">
            <a:avLst/>
          </a:prstGeom>
          <a:noFill/>
          <a:ln/>
        </p:spPr>
        <p:txBody>
          <a:bodyPr wrap="none" rtlCol="0" anchor="t"/>
          <a:lstStyle/>
          <a:p>
            <a:pPr marL="342900" indent="-342900" algn="l">
              <a:lnSpc>
                <a:spcPts val="2799"/>
              </a:lnSpc>
              <a:buSzPct val="100000"/>
              <a:buChar char="•"/>
            </a:pPr>
            <a:r>
              <a:rPr lang="en-US" sz="2400" dirty="0">
                <a:solidFill>
                  <a:srgbClr val="3A3630"/>
                </a:solidFill>
                <a:latin typeface="Source Sans Pro" pitchFamily="34" charset="0"/>
                <a:ea typeface="Source Sans Pro" pitchFamily="34" charset="-122"/>
              </a:rPr>
              <a:t>Importance of Optimization</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080617"/>
            <a:ext cx="9306401"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What is Optimization in Data Science?</a:t>
            </a:r>
            <a:endParaRPr lang="en-US" sz="4374" dirty="0"/>
          </a:p>
        </p:txBody>
      </p:sp>
      <p:sp>
        <p:nvSpPr>
          <p:cNvPr id="6" name="Shape 3"/>
          <p:cNvSpPr/>
          <p:nvPr/>
        </p:nvSpPr>
        <p:spPr>
          <a:xfrm>
            <a:off x="4490799" y="3802618"/>
            <a:ext cx="4542115" cy="2346365"/>
          </a:xfrm>
          <a:prstGeom prst="roundRect">
            <a:avLst>
              <a:gd name="adj" fmla="val 2841"/>
            </a:avLst>
          </a:prstGeom>
          <a:solidFill>
            <a:srgbClr val="F6E9D5"/>
          </a:solidFill>
          <a:ln/>
        </p:spPr>
      </p:sp>
      <p:sp>
        <p:nvSpPr>
          <p:cNvPr id="7" name="Text 4"/>
          <p:cNvSpPr/>
          <p:nvPr/>
        </p:nvSpPr>
        <p:spPr>
          <a:xfrm>
            <a:off x="4712970" y="4024789"/>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Definition</a:t>
            </a:r>
            <a:endParaRPr lang="en-US" sz="2187" dirty="0"/>
          </a:p>
        </p:txBody>
      </p:sp>
      <p:sp>
        <p:nvSpPr>
          <p:cNvPr id="8" name="Text 5"/>
          <p:cNvSpPr/>
          <p:nvPr/>
        </p:nvSpPr>
        <p:spPr>
          <a:xfrm>
            <a:off x="4712970" y="4505206"/>
            <a:ext cx="4097774"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Optimization in data science is the process of finding the best solution to a mathematical problem from all possible solutions.</a:t>
            </a:r>
            <a:endParaRPr lang="en-US" sz="1750" dirty="0"/>
          </a:p>
        </p:txBody>
      </p:sp>
      <p:sp>
        <p:nvSpPr>
          <p:cNvPr id="9" name="Shape 6"/>
          <p:cNvSpPr/>
          <p:nvPr/>
        </p:nvSpPr>
        <p:spPr>
          <a:xfrm>
            <a:off x="9255085" y="3802618"/>
            <a:ext cx="4542115" cy="2346365"/>
          </a:xfrm>
          <a:prstGeom prst="roundRect">
            <a:avLst>
              <a:gd name="adj" fmla="val 2841"/>
            </a:avLst>
          </a:prstGeom>
          <a:solidFill>
            <a:srgbClr val="F6E9D5"/>
          </a:solidFill>
          <a:ln/>
        </p:spPr>
      </p:sp>
      <p:sp>
        <p:nvSpPr>
          <p:cNvPr id="10" name="Text 7"/>
          <p:cNvSpPr/>
          <p:nvPr/>
        </p:nvSpPr>
        <p:spPr>
          <a:xfrm>
            <a:off x="9477256" y="4024789"/>
            <a:ext cx="2221944"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Importance</a:t>
            </a:r>
            <a:endParaRPr lang="en-US" sz="2187" dirty="0"/>
          </a:p>
        </p:txBody>
      </p:sp>
      <p:sp>
        <p:nvSpPr>
          <p:cNvPr id="11" name="Text 8"/>
          <p:cNvSpPr/>
          <p:nvPr/>
        </p:nvSpPr>
        <p:spPr>
          <a:xfrm>
            <a:off x="9477256" y="4505206"/>
            <a:ext cx="4097774"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Optimization helps data scientists in decision-making, provides better insights for businesses to improve their processes, products, and services.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834872"/>
            <a:ext cx="9933503"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Definition and Explanation of Optimization</a:t>
            </a:r>
            <a:endParaRPr lang="en-US" sz="4374" dirty="0"/>
          </a:p>
        </p:txBody>
      </p:sp>
      <p:sp>
        <p:nvSpPr>
          <p:cNvPr id="7" name="Text 5"/>
          <p:cNvSpPr/>
          <p:nvPr/>
        </p:nvSpPr>
        <p:spPr>
          <a:xfrm>
            <a:off x="3070744" y="3779043"/>
            <a:ext cx="2948940"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Objective Function</a:t>
            </a:r>
            <a:endParaRPr lang="en-US" sz="2624" dirty="0"/>
          </a:p>
        </p:txBody>
      </p:sp>
      <p:sp>
        <p:nvSpPr>
          <p:cNvPr id="8" name="Text 6"/>
          <p:cNvSpPr/>
          <p:nvPr/>
        </p:nvSpPr>
        <p:spPr>
          <a:xfrm>
            <a:off x="3198495" y="4352151"/>
            <a:ext cx="2949416"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Objective Function is a mathematical formula for evaluating how well a particular solution meets the requirements of a problem.</a:t>
            </a:r>
            <a:endParaRPr lang="en-US" sz="1750" dirty="0"/>
          </a:p>
        </p:txBody>
      </p:sp>
      <p:sp>
        <p:nvSpPr>
          <p:cNvPr id="9" name="Text 7"/>
          <p:cNvSpPr/>
          <p:nvPr/>
        </p:nvSpPr>
        <p:spPr>
          <a:xfrm>
            <a:off x="7757285" y="3832987"/>
            <a:ext cx="2666286" cy="416481"/>
          </a:xfrm>
          <a:prstGeom prst="rect">
            <a:avLst/>
          </a:prstGeom>
          <a:noFill/>
          <a:ln/>
        </p:spPr>
        <p:txBody>
          <a:bodyPr wrap="none" rtlCol="0" anchor="t"/>
          <a:lstStyle/>
          <a:p>
            <a:pPr marL="0" indent="0">
              <a:lnSpc>
                <a:spcPts val="3281"/>
              </a:lnSpc>
              <a:buNone/>
            </a:pPr>
            <a:r>
              <a:rPr lang="en-US" sz="2624" dirty="0">
                <a:solidFill>
                  <a:srgbClr val="38512F"/>
                </a:solidFill>
                <a:latin typeface="Lora" pitchFamily="34" charset="0"/>
                <a:ea typeface="Lora" pitchFamily="34" charset="-122"/>
                <a:cs typeface="Lora" pitchFamily="34" charset="-120"/>
              </a:rPr>
              <a:t>Constraints</a:t>
            </a:r>
            <a:endParaRPr lang="en-US" sz="2624" dirty="0"/>
          </a:p>
        </p:txBody>
      </p:sp>
      <p:sp>
        <p:nvSpPr>
          <p:cNvPr id="10" name="Text 8"/>
          <p:cNvSpPr/>
          <p:nvPr/>
        </p:nvSpPr>
        <p:spPr>
          <a:xfrm>
            <a:off x="7757285" y="4352151"/>
            <a:ext cx="2949416"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Constraints are restrictions on the possible values of the decision variables of an optimization problem.</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589484"/>
            <a:ext cx="9933503"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The Importance of Optimization in Data Science</a:t>
            </a:r>
            <a:endParaRPr lang="en-US" sz="4374" dirty="0"/>
          </a:p>
        </p:txBody>
      </p:sp>
      <p:sp>
        <p:nvSpPr>
          <p:cNvPr id="5" name="Shape 3"/>
          <p:cNvSpPr/>
          <p:nvPr/>
        </p:nvSpPr>
        <p:spPr>
          <a:xfrm>
            <a:off x="2348389" y="3596164"/>
            <a:ext cx="499943" cy="499943"/>
          </a:xfrm>
          <a:prstGeom prst="roundRect">
            <a:avLst>
              <a:gd name="adj" fmla="val 13333"/>
            </a:avLst>
          </a:prstGeom>
          <a:solidFill>
            <a:srgbClr val="F6E9D5"/>
          </a:solidFill>
          <a:ln/>
        </p:spPr>
      </p:sp>
      <p:sp>
        <p:nvSpPr>
          <p:cNvPr id="6" name="Text 4"/>
          <p:cNvSpPr/>
          <p:nvPr/>
        </p:nvSpPr>
        <p:spPr>
          <a:xfrm>
            <a:off x="2537341" y="3637836"/>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7" name="Text 5"/>
          <p:cNvSpPr/>
          <p:nvPr/>
        </p:nvSpPr>
        <p:spPr>
          <a:xfrm>
            <a:off x="3070503" y="3672483"/>
            <a:ext cx="2440900" cy="70199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Maximize Performance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8" name="Text 6"/>
          <p:cNvSpPr/>
          <p:nvPr/>
        </p:nvSpPr>
        <p:spPr>
          <a:xfrm>
            <a:off x="3070503" y="4507706"/>
            <a:ext cx="2440900"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Optimization improves the performance of machine learning algorithms and models, resulting in better accuracy and less error.</a:t>
            </a:r>
            <a:endParaRPr lang="en-US" sz="1750" dirty="0"/>
          </a:p>
        </p:txBody>
      </p:sp>
      <p:sp>
        <p:nvSpPr>
          <p:cNvPr id="9" name="Shape 7"/>
          <p:cNvSpPr/>
          <p:nvPr/>
        </p:nvSpPr>
        <p:spPr>
          <a:xfrm>
            <a:off x="5733574" y="3596164"/>
            <a:ext cx="499943" cy="499943"/>
          </a:xfrm>
          <a:prstGeom prst="roundRect">
            <a:avLst>
              <a:gd name="adj" fmla="val 13333"/>
            </a:avLst>
          </a:prstGeom>
          <a:solidFill>
            <a:srgbClr val="F6E9D5"/>
          </a:solidFill>
          <a:ln/>
        </p:spPr>
      </p:sp>
      <p:sp>
        <p:nvSpPr>
          <p:cNvPr id="10" name="Text 8"/>
          <p:cNvSpPr/>
          <p:nvPr/>
        </p:nvSpPr>
        <p:spPr>
          <a:xfrm>
            <a:off x="5895856" y="3637836"/>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1" name="Text 9"/>
          <p:cNvSpPr/>
          <p:nvPr/>
        </p:nvSpPr>
        <p:spPr>
          <a:xfrm>
            <a:off x="6455688" y="3672483"/>
            <a:ext cx="2221944" cy="35480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Reduce Costs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12" name="Text 10"/>
          <p:cNvSpPr/>
          <p:nvPr/>
        </p:nvSpPr>
        <p:spPr>
          <a:xfrm>
            <a:off x="6455688" y="4160520"/>
            <a:ext cx="2440900"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By reducing resources used, optimization reduces the cost associated with data science projects and algorithms.</a:t>
            </a:r>
            <a:endParaRPr lang="en-US" sz="1750" dirty="0"/>
          </a:p>
        </p:txBody>
      </p:sp>
      <p:sp>
        <p:nvSpPr>
          <p:cNvPr id="13" name="Shape 11"/>
          <p:cNvSpPr/>
          <p:nvPr/>
        </p:nvSpPr>
        <p:spPr>
          <a:xfrm>
            <a:off x="9118759" y="3596164"/>
            <a:ext cx="499943" cy="499943"/>
          </a:xfrm>
          <a:prstGeom prst="roundRect">
            <a:avLst>
              <a:gd name="adj" fmla="val 13333"/>
            </a:avLst>
          </a:prstGeom>
          <a:solidFill>
            <a:srgbClr val="F6E9D5"/>
          </a:solidFill>
          <a:ln/>
        </p:spPr>
      </p:sp>
      <p:sp>
        <p:nvSpPr>
          <p:cNvPr id="14" name="Text 12"/>
          <p:cNvSpPr/>
          <p:nvPr/>
        </p:nvSpPr>
        <p:spPr>
          <a:xfrm>
            <a:off x="9277231" y="3637836"/>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5" name="Text 13"/>
          <p:cNvSpPr/>
          <p:nvPr/>
        </p:nvSpPr>
        <p:spPr>
          <a:xfrm>
            <a:off x="9840873" y="3672483"/>
            <a:ext cx="2440900" cy="70199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Enhance Efficiency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16" name="Text 14"/>
          <p:cNvSpPr/>
          <p:nvPr/>
        </p:nvSpPr>
        <p:spPr>
          <a:xfrm>
            <a:off x="9840873" y="4507706"/>
            <a:ext cx="2440900" cy="2132409"/>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By reducing computation time, optimization improves the efficiency of data science projects and enables quicker decision-making.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976193"/>
            <a:ext cx="9933503"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Common Optimization Algorithms and Techniques</a:t>
            </a:r>
            <a:endParaRPr lang="en-US" sz="4374" dirty="0"/>
          </a:p>
        </p:txBody>
      </p:sp>
      <p:pic>
        <p:nvPicPr>
          <p:cNvPr id="5" name="Image 0" descr="preencoded.png"/>
          <p:cNvPicPr>
            <a:picLocks noChangeAspect="1"/>
          </p:cNvPicPr>
          <p:nvPr/>
        </p:nvPicPr>
        <p:blipFill>
          <a:blip r:embed="rId3"/>
          <a:stretch>
            <a:fillRect/>
          </a:stretch>
        </p:blipFill>
        <p:spPr>
          <a:xfrm>
            <a:off x="3880722" y="2864449"/>
            <a:ext cx="3088958" cy="1909048"/>
          </a:xfrm>
          <a:prstGeom prst="rect">
            <a:avLst/>
          </a:prstGeom>
        </p:spPr>
      </p:pic>
      <p:sp>
        <p:nvSpPr>
          <p:cNvPr id="6" name="Text 3"/>
          <p:cNvSpPr/>
          <p:nvPr/>
        </p:nvSpPr>
        <p:spPr>
          <a:xfrm>
            <a:off x="3709039" y="4951355"/>
            <a:ext cx="228600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Gradient Descent</a:t>
            </a:r>
            <a:endParaRPr lang="en-US" sz="2187" dirty="0"/>
          </a:p>
        </p:txBody>
      </p:sp>
      <p:sp>
        <p:nvSpPr>
          <p:cNvPr id="7" name="Text 4"/>
          <p:cNvSpPr/>
          <p:nvPr/>
        </p:nvSpPr>
        <p:spPr>
          <a:xfrm>
            <a:off x="3709039" y="5298541"/>
            <a:ext cx="3088958" cy="1421606"/>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 popular optimization algorithm for finding the minimum of a function by iteratively reducing the gradient.</a:t>
            </a:r>
            <a:endParaRPr lang="en-US" sz="1750" dirty="0"/>
          </a:p>
        </p:txBody>
      </p:sp>
      <p:pic>
        <p:nvPicPr>
          <p:cNvPr id="8" name="Image 1" descr="preencoded.png"/>
          <p:cNvPicPr>
            <a:picLocks noChangeAspect="1"/>
          </p:cNvPicPr>
          <p:nvPr/>
        </p:nvPicPr>
        <p:blipFill>
          <a:blip r:embed="rId4"/>
          <a:stretch>
            <a:fillRect/>
          </a:stretch>
        </p:blipFill>
        <p:spPr>
          <a:xfrm>
            <a:off x="7444739" y="2803972"/>
            <a:ext cx="3088958" cy="1909048"/>
          </a:xfrm>
          <a:prstGeom prst="rect">
            <a:avLst/>
          </a:prstGeom>
        </p:spPr>
      </p:pic>
      <p:sp>
        <p:nvSpPr>
          <p:cNvPr id="9" name="Text 5"/>
          <p:cNvSpPr/>
          <p:nvPr/>
        </p:nvSpPr>
        <p:spPr>
          <a:xfrm>
            <a:off x="7336633" y="4932503"/>
            <a:ext cx="265938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Simulated Annealing</a:t>
            </a:r>
            <a:endParaRPr lang="en-US" sz="2187" dirty="0"/>
          </a:p>
        </p:txBody>
      </p:sp>
      <p:sp>
        <p:nvSpPr>
          <p:cNvPr id="10" name="Text 6"/>
          <p:cNvSpPr/>
          <p:nvPr/>
        </p:nvSpPr>
        <p:spPr>
          <a:xfrm>
            <a:off x="7444739" y="5355469"/>
            <a:ext cx="3088958" cy="1777008"/>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An optimization algorithm for finding the global maximum or minimum of a function by mimicking the way metals cool and anneal.</a:t>
            </a:r>
            <a:endParaRPr lang="en-US" sz="1750" dirty="0"/>
          </a:p>
        </p:txBody>
      </p:sp>
      <p:pic>
        <p:nvPicPr>
          <p:cNvPr id="11" name="Image 2" descr="preencoded.png"/>
          <p:cNvPicPr>
            <a:picLocks noChangeAspect="1"/>
          </p:cNvPicPr>
          <p:nvPr/>
        </p:nvPicPr>
        <p:blipFill>
          <a:blip r:embed="rId5"/>
          <a:stretch>
            <a:fillRect/>
          </a:stretch>
        </p:blipFill>
        <p:spPr>
          <a:xfrm>
            <a:off x="11337607" y="2809280"/>
            <a:ext cx="3089077" cy="1909167"/>
          </a:xfrm>
          <a:prstGeom prst="rect">
            <a:avLst/>
          </a:prstGeom>
        </p:spPr>
      </p:pic>
      <p:sp>
        <p:nvSpPr>
          <p:cNvPr id="12" name="Text 7"/>
          <p:cNvSpPr/>
          <p:nvPr/>
        </p:nvSpPr>
        <p:spPr>
          <a:xfrm>
            <a:off x="11337607" y="4863406"/>
            <a:ext cx="238506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Genetic Algorithm</a:t>
            </a:r>
            <a:endParaRPr lang="en-US" sz="2187" dirty="0"/>
          </a:p>
        </p:txBody>
      </p:sp>
      <p:sp>
        <p:nvSpPr>
          <p:cNvPr id="13" name="Text 8"/>
          <p:cNvSpPr/>
          <p:nvPr/>
        </p:nvSpPr>
        <p:spPr>
          <a:xfrm>
            <a:off x="11337606" y="5298490"/>
            <a:ext cx="3089077" cy="1421606"/>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An optimization technique that mimics the process of natural selection to find the optimal solution to a problem.</a:t>
            </a:r>
            <a:endParaRPr lang="en-US" sz="1750" dirty="0"/>
          </a:p>
        </p:txBody>
      </p:sp>
      <p:pic>
        <p:nvPicPr>
          <p:cNvPr id="15" name="Image 0" descr="preencoded.png">
            <a:extLst>
              <a:ext uri="{FF2B5EF4-FFF2-40B4-BE49-F238E27FC236}">
                <a16:creationId xmlns:a16="http://schemas.microsoft.com/office/drawing/2014/main" id="{FECF8237-6B2F-840D-DD5C-47791D128923}"/>
              </a:ext>
            </a:extLst>
          </p:cNvPr>
          <p:cNvPicPr>
            <a:picLocks noChangeAspect="1"/>
          </p:cNvPicPr>
          <p:nvPr/>
        </p:nvPicPr>
        <p:blipFill>
          <a:blip r:embed="rId6"/>
          <a:stretch>
            <a:fillRect/>
          </a:stretch>
        </p:blipFill>
        <p:spPr>
          <a:xfrm>
            <a:off x="316705" y="2892056"/>
            <a:ext cx="3088958" cy="1909048"/>
          </a:xfrm>
          <a:prstGeom prst="rect">
            <a:avLst/>
          </a:prstGeom>
        </p:spPr>
      </p:pic>
      <p:sp>
        <p:nvSpPr>
          <p:cNvPr id="16" name="Text 3">
            <a:extLst>
              <a:ext uri="{FF2B5EF4-FFF2-40B4-BE49-F238E27FC236}">
                <a16:creationId xmlns:a16="http://schemas.microsoft.com/office/drawing/2014/main" id="{E8DB9427-0697-D53E-3318-8D2D579F6FD7}"/>
              </a:ext>
            </a:extLst>
          </p:cNvPr>
          <p:cNvSpPr/>
          <p:nvPr/>
        </p:nvSpPr>
        <p:spPr>
          <a:xfrm>
            <a:off x="316705" y="4932503"/>
            <a:ext cx="266700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Linear Programming</a:t>
            </a:r>
            <a:endParaRPr lang="en-US" sz="2187" dirty="0"/>
          </a:p>
        </p:txBody>
      </p:sp>
      <p:sp>
        <p:nvSpPr>
          <p:cNvPr id="17" name="Text 4">
            <a:extLst>
              <a:ext uri="{FF2B5EF4-FFF2-40B4-BE49-F238E27FC236}">
                <a16:creationId xmlns:a16="http://schemas.microsoft.com/office/drawing/2014/main" id="{D90999DF-A1EA-9C3E-A0FE-955807A77D61}"/>
              </a:ext>
            </a:extLst>
          </p:cNvPr>
          <p:cNvSpPr/>
          <p:nvPr/>
        </p:nvSpPr>
        <p:spPr>
          <a:xfrm>
            <a:off x="316705" y="5355001"/>
            <a:ext cx="3088958" cy="1421606"/>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A method to find an optimal solution when there are constraints and variables in a linear relationship.</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2934"/>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3657600" cy="8232934"/>
          </a:xfrm>
          <a:prstGeom prst="rect">
            <a:avLst/>
          </a:prstGeom>
        </p:spPr>
      </p:pic>
      <p:sp>
        <p:nvSpPr>
          <p:cNvPr id="5" name="Text 2"/>
          <p:cNvSpPr/>
          <p:nvPr/>
        </p:nvSpPr>
        <p:spPr>
          <a:xfrm>
            <a:off x="4455081" y="576858"/>
            <a:ext cx="9377839" cy="1311116"/>
          </a:xfrm>
          <a:prstGeom prst="rect">
            <a:avLst/>
          </a:prstGeom>
          <a:noFill/>
          <a:ln/>
        </p:spPr>
        <p:txBody>
          <a:bodyPr wrap="square" rtlCol="0" anchor="t"/>
          <a:lstStyle/>
          <a:p>
            <a:pPr marL="0" indent="0">
              <a:lnSpc>
                <a:spcPts val="5162"/>
              </a:lnSpc>
              <a:buNone/>
            </a:pPr>
            <a:r>
              <a:rPr lang="en-US" sz="4129" dirty="0">
                <a:solidFill>
                  <a:srgbClr val="38512F"/>
                </a:solidFill>
                <a:latin typeface="Lora" pitchFamily="34" charset="0"/>
                <a:ea typeface="Lora" pitchFamily="34" charset="-122"/>
                <a:cs typeface="Lora" pitchFamily="34" charset="-120"/>
              </a:rPr>
              <a:t>Real-life Applications of Optimization in Data Science</a:t>
            </a:r>
            <a:endParaRPr lang="en-US" sz="4129" dirty="0"/>
          </a:p>
        </p:txBody>
      </p:sp>
      <p:sp>
        <p:nvSpPr>
          <p:cNvPr id="6" name="Shape 3"/>
          <p:cNvSpPr/>
          <p:nvPr/>
        </p:nvSpPr>
        <p:spPr>
          <a:xfrm>
            <a:off x="4756547" y="2202537"/>
            <a:ext cx="26194" cy="5453539"/>
          </a:xfrm>
          <a:prstGeom prst="rect">
            <a:avLst/>
          </a:prstGeom>
          <a:solidFill>
            <a:srgbClr val="38512F"/>
          </a:solidFill>
          <a:ln/>
        </p:spPr>
      </p:sp>
      <p:sp>
        <p:nvSpPr>
          <p:cNvPr id="7" name="Shape 4"/>
          <p:cNvSpPr/>
          <p:nvPr/>
        </p:nvSpPr>
        <p:spPr>
          <a:xfrm>
            <a:off x="5005626" y="2589252"/>
            <a:ext cx="734139" cy="26194"/>
          </a:xfrm>
          <a:prstGeom prst="rect">
            <a:avLst/>
          </a:prstGeom>
          <a:solidFill>
            <a:srgbClr val="38512F"/>
          </a:solidFill>
          <a:ln/>
        </p:spPr>
      </p:sp>
      <p:sp>
        <p:nvSpPr>
          <p:cNvPr id="8" name="Shape 5"/>
          <p:cNvSpPr/>
          <p:nvPr/>
        </p:nvSpPr>
        <p:spPr>
          <a:xfrm>
            <a:off x="4533662" y="2366367"/>
            <a:ext cx="471964" cy="471964"/>
          </a:xfrm>
          <a:prstGeom prst="roundRect">
            <a:avLst>
              <a:gd name="adj" fmla="val 13334"/>
            </a:avLst>
          </a:prstGeom>
          <a:solidFill>
            <a:srgbClr val="F6E9D5"/>
          </a:solidFill>
          <a:ln/>
        </p:spPr>
      </p:sp>
      <p:sp>
        <p:nvSpPr>
          <p:cNvPr id="9" name="Text 6"/>
          <p:cNvSpPr/>
          <p:nvPr/>
        </p:nvSpPr>
        <p:spPr>
          <a:xfrm>
            <a:off x="4712494" y="2405658"/>
            <a:ext cx="114300" cy="393263"/>
          </a:xfrm>
          <a:prstGeom prst="rect">
            <a:avLst/>
          </a:prstGeom>
          <a:noFill/>
          <a:ln/>
        </p:spPr>
        <p:txBody>
          <a:bodyPr wrap="none" rtlCol="0" anchor="t"/>
          <a:lstStyle/>
          <a:p>
            <a:pPr marL="0" indent="0" algn="ctr">
              <a:lnSpc>
                <a:spcPts val="3097"/>
              </a:lnSpc>
              <a:buNone/>
            </a:pPr>
            <a:r>
              <a:rPr lang="en-US" sz="2478" dirty="0">
                <a:solidFill>
                  <a:srgbClr val="38512F"/>
                </a:solidFill>
                <a:latin typeface="Lora" pitchFamily="34" charset="0"/>
                <a:ea typeface="Lora" pitchFamily="34" charset="-122"/>
                <a:cs typeface="Lora" pitchFamily="34" charset="-120"/>
              </a:rPr>
              <a:t>1</a:t>
            </a:r>
            <a:endParaRPr lang="en-US" sz="2478" dirty="0"/>
          </a:p>
        </p:txBody>
      </p:sp>
      <p:sp>
        <p:nvSpPr>
          <p:cNvPr id="10" name="Text 7"/>
          <p:cNvSpPr/>
          <p:nvPr/>
        </p:nvSpPr>
        <p:spPr>
          <a:xfrm>
            <a:off x="5923359" y="2412206"/>
            <a:ext cx="2827020" cy="335280"/>
          </a:xfrm>
          <a:prstGeom prst="rect">
            <a:avLst/>
          </a:prstGeom>
          <a:noFill/>
          <a:ln/>
        </p:spPr>
        <p:txBody>
          <a:bodyPr wrap="none" rtlCol="0" anchor="t"/>
          <a:lstStyle/>
          <a:p>
            <a:pPr marL="0" indent="0" algn="l">
              <a:lnSpc>
                <a:spcPts val="2581"/>
              </a:lnSpc>
              <a:buNone/>
            </a:pPr>
            <a:r>
              <a:rPr lang="en-US" sz="2065" dirty="0">
                <a:solidFill>
                  <a:srgbClr val="38512F"/>
                </a:solidFill>
                <a:latin typeface="Lora" pitchFamily="34" charset="0"/>
                <a:ea typeface="Lora" pitchFamily="34" charset="-122"/>
                <a:cs typeface="Lora" pitchFamily="34" charset="-120"/>
              </a:rPr>
              <a:t>Marketing Analytics </a:t>
            </a:r>
            <a:r>
              <a:rPr lang="en-US" sz="2065" dirty="0">
                <a:solidFill>
                  <a:srgbClr val="000000"/>
                </a:solidFill>
                <a:latin typeface="Lora" pitchFamily="34" charset="0"/>
                <a:ea typeface="Lora" pitchFamily="34" charset="-122"/>
                <a:cs typeface="Lora" pitchFamily="34" charset="-120"/>
              </a:rPr>
              <a:t>📈</a:t>
            </a:r>
            <a:endParaRPr lang="en-US" sz="2065" dirty="0"/>
          </a:p>
        </p:txBody>
      </p:sp>
      <p:sp>
        <p:nvSpPr>
          <p:cNvPr id="11" name="Text 8"/>
          <p:cNvSpPr/>
          <p:nvPr/>
        </p:nvSpPr>
        <p:spPr>
          <a:xfrm>
            <a:off x="5923359" y="2873335"/>
            <a:ext cx="7909560" cy="671274"/>
          </a:xfrm>
          <a:prstGeom prst="rect">
            <a:avLst/>
          </a:prstGeom>
          <a:noFill/>
          <a:ln/>
        </p:spPr>
        <p:txBody>
          <a:bodyPr wrap="square" rtlCol="0" anchor="t"/>
          <a:lstStyle/>
          <a:p>
            <a:pPr marL="0" indent="0" algn="l">
              <a:lnSpc>
                <a:spcPts val="2643"/>
              </a:lnSpc>
              <a:buNone/>
            </a:pPr>
            <a:r>
              <a:rPr lang="en-US" sz="1652" dirty="0">
                <a:solidFill>
                  <a:srgbClr val="3A3630"/>
                </a:solidFill>
                <a:latin typeface="Source Sans Pro" pitchFamily="34" charset="0"/>
                <a:ea typeface="Source Sans Pro" pitchFamily="34" charset="-122"/>
                <a:cs typeface="Source Sans Pro" pitchFamily="34" charset="-120"/>
              </a:rPr>
              <a:t>Optimization helps marketers to identify the most effective marketing strategies and channels to increase returns on investment.</a:t>
            </a:r>
            <a:endParaRPr lang="en-US" sz="1652" dirty="0"/>
          </a:p>
        </p:txBody>
      </p:sp>
      <p:sp>
        <p:nvSpPr>
          <p:cNvPr id="12" name="Shape 9"/>
          <p:cNvSpPr/>
          <p:nvPr/>
        </p:nvSpPr>
        <p:spPr>
          <a:xfrm>
            <a:off x="5005626" y="4476988"/>
            <a:ext cx="734139" cy="26194"/>
          </a:xfrm>
          <a:prstGeom prst="rect">
            <a:avLst/>
          </a:prstGeom>
          <a:solidFill>
            <a:srgbClr val="38512F"/>
          </a:solidFill>
          <a:ln/>
        </p:spPr>
      </p:sp>
      <p:sp>
        <p:nvSpPr>
          <p:cNvPr id="13" name="Shape 10"/>
          <p:cNvSpPr/>
          <p:nvPr/>
        </p:nvSpPr>
        <p:spPr>
          <a:xfrm>
            <a:off x="4533662" y="4254103"/>
            <a:ext cx="471964" cy="471964"/>
          </a:xfrm>
          <a:prstGeom prst="roundRect">
            <a:avLst>
              <a:gd name="adj" fmla="val 13334"/>
            </a:avLst>
          </a:prstGeom>
          <a:solidFill>
            <a:srgbClr val="F6E9D5"/>
          </a:solidFill>
          <a:ln/>
        </p:spPr>
      </p:sp>
      <p:sp>
        <p:nvSpPr>
          <p:cNvPr id="14" name="Text 11"/>
          <p:cNvSpPr/>
          <p:nvPr/>
        </p:nvSpPr>
        <p:spPr>
          <a:xfrm>
            <a:off x="4685824" y="4293394"/>
            <a:ext cx="167640" cy="393263"/>
          </a:xfrm>
          <a:prstGeom prst="rect">
            <a:avLst/>
          </a:prstGeom>
          <a:noFill/>
          <a:ln/>
        </p:spPr>
        <p:txBody>
          <a:bodyPr wrap="none" rtlCol="0" anchor="t"/>
          <a:lstStyle/>
          <a:p>
            <a:pPr marL="0" indent="0" algn="ctr">
              <a:lnSpc>
                <a:spcPts val="3097"/>
              </a:lnSpc>
              <a:buNone/>
            </a:pPr>
            <a:r>
              <a:rPr lang="en-US" sz="2478" dirty="0">
                <a:solidFill>
                  <a:srgbClr val="38512F"/>
                </a:solidFill>
                <a:latin typeface="Lora" pitchFamily="34" charset="0"/>
                <a:ea typeface="Lora" pitchFamily="34" charset="-122"/>
                <a:cs typeface="Lora" pitchFamily="34" charset="-120"/>
              </a:rPr>
              <a:t>2</a:t>
            </a:r>
            <a:endParaRPr lang="en-US" sz="2478" dirty="0"/>
          </a:p>
        </p:txBody>
      </p:sp>
      <p:sp>
        <p:nvSpPr>
          <p:cNvPr id="15" name="Text 12"/>
          <p:cNvSpPr/>
          <p:nvPr/>
        </p:nvSpPr>
        <p:spPr>
          <a:xfrm>
            <a:off x="5923359" y="4299942"/>
            <a:ext cx="3695700" cy="335280"/>
          </a:xfrm>
          <a:prstGeom prst="rect">
            <a:avLst/>
          </a:prstGeom>
          <a:noFill/>
          <a:ln/>
        </p:spPr>
        <p:txBody>
          <a:bodyPr wrap="none" rtlCol="0" anchor="t"/>
          <a:lstStyle/>
          <a:p>
            <a:pPr marL="0" indent="0" algn="l">
              <a:lnSpc>
                <a:spcPts val="2581"/>
              </a:lnSpc>
              <a:buNone/>
            </a:pPr>
            <a:r>
              <a:rPr lang="en-US" sz="2065" dirty="0">
                <a:solidFill>
                  <a:srgbClr val="38512F"/>
                </a:solidFill>
                <a:latin typeface="Lora" pitchFamily="34" charset="0"/>
                <a:ea typeface="Lora" pitchFamily="34" charset="-122"/>
                <a:cs typeface="Lora" pitchFamily="34" charset="-120"/>
              </a:rPr>
              <a:t>Supply Chain Management </a:t>
            </a:r>
            <a:r>
              <a:rPr lang="en-US" sz="2065" dirty="0">
                <a:solidFill>
                  <a:srgbClr val="000000"/>
                </a:solidFill>
                <a:latin typeface="Lora" pitchFamily="34" charset="0"/>
                <a:ea typeface="Lora" pitchFamily="34" charset="-122"/>
                <a:cs typeface="Lora" pitchFamily="34" charset="-120"/>
              </a:rPr>
              <a:t>⛓</a:t>
            </a:r>
            <a:endParaRPr lang="en-US" sz="2065" dirty="0"/>
          </a:p>
        </p:txBody>
      </p:sp>
      <p:sp>
        <p:nvSpPr>
          <p:cNvPr id="16" name="Text 13"/>
          <p:cNvSpPr/>
          <p:nvPr/>
        </p:nvSpPr>
        <p:spPr>
          <a:xfrm>
            <a:off x="5923359" y="4761071"/>
            <a:ext cx="7909560" cy="671274"/>
          </a:xfrm>
          <a:prstGeom prst="rect">
            <a:avLst/>
          </a:prstGeom>
          <a:noFill/>
          <a:ln/>
        </p:spPr>
        <p:txBody>
          <a:bodyPr wrap="square" rtlCol="0" anchor="t"/>
          <a:lstStyle/>
          <a:p>
            <a:pPr marL="0" indent="0" algn="l">
              <a:lnSpc>
                <a:spcPts val="2643"/>
              </a:lnSpc>
              <a:buNone/>
            </a:pPr>
            <a:r>
              <a:rPr lang="en-US" sz="1652" dirty="0">
                <a:solidFill>
                  <a:srgbClr val="3A3630"/>
                </a:solidFill>
                <a:latin typeface="Source Sans Pro" pitchFamily="34" charset="0"/>
                <a:ea typeface="Source Sans Pro" pitchFamily="34" charset="-122"/>
                <a:cs typeface="Source Sans Pro" pitchFamily="34" charset="-120"/>
              </a:rPr>
              <a:t>Optimization is used in logistics and operations management to route trucks, allocate resources and inventory management.</a:t>
            </a:r>
            <a:endParaRPr lang="en-US" sz="1652" dirty="0"/>
          </a:p>
        </p:txBody>
      </p:sp>
      <p:sp>
        <p:nvSpPr>
          <p:cNvPr id="17" name="Shape 14"/>
          <p:cNvSpPr/>
          <p:nvPr/>
        </p:nvSpPr>
        <p:spPr>
          <a:xfrm>
            <a:off x="5005626" y="6364724"/>
            <a:ext cx="734139" cy="26194"/>
          </a:xfrm>
          <a:prstGeom prst="rect">
            <a:avLst/>
          </a:prstGeom>
          <a:solidFill>
            <a:srgbClr val="38512F"/>
          </a:solidFill>
          <a:ln/>
        </p:spPr>
      </p:sp>
      <p:sp>
        <p:nvSpPr>
          <p:cNvPr id="18" name="Shape 15"/>
          <p:cNvSpPr/>
          <p:nvPr/>
        </p:nvSpPr>
        <p:spPr>
          <a:xfrm>
            <a:off x="4533662" y="6141839"/>
            <a:ext cx="471964" cy="471964"/>
          </a:xfrm>
          <a:prstGeom prst="roundRect">
            <a:avLst>
              <a:gd name="adj" fmla="val 13334"/>
            </a:avLst>
          </a:prstGeom>
          <a:solidFill>
            <a:srgbClr val="F6E9D5"/>
          </a:solidFill>
          <a:ln/>
        </p:spPr>
      </p:sp>
      <p:sp>
        <p:nvSpPr>
          <p:cNvPr id="19" name="Text 16"/>
          <p:cNvSpPr/>
          <p:nvPr/>
        </p:nvSpPr>
        <p:spPr>
          <a:xfrm>
            <a:off x="4682014" y="6181130"/>
            <a:ext cx="175260" cy="393263"/>
          </a:xfrm>
          <a:prstGeom prst="rect">
            <a:avLst/>
          </a:prstGeom>
          <a:noFill/>
          <a:ln/>
        </p:spPr>
        <p:txBody>
          <a:bodyPr wrap="none" rtlCol="0" anchor="t"/>
          <a:lstStyle/>
          <a:p>
            <a:pPr marL="0" indent="0" algn="ctr">
              <a:lnSpc>
                <a:spcPts val="3097"/>
              </a:lnSpc>
              <a:buNone/>
            </a:pPr>
            <a:r>
              <a:rPr lang="en-US" sz="2478" dirty="0">
                <a:solidFill>
                  <a:srgbClr val="38512F"/>
                </a:solidFill>
                <a:latin typeface="Lora" pitchFamily="34" charset="0"/>
                <a:ea typeface="Lora" pitchFamily="34" charset="-122"/>
                <a:cs typeface="Lora" pitchFamily="34" charset="-120"/>
              </a:rPr>
              <a:t>3</a:t>
            </a:r>
            <a:endParaRPr lang="en-US" sz="2478" dirty="0"/>
          </a:p>
        </p:txBody>
      </p:sp>
      <p:sp>
        <p:nvSpPr>
          <p:cNvPr id="20" name="Text 17"/>
          <p:cNvSpPr/>
          <p:nvPr/>
        </p:nvSpPr>
        <p:spPr>
          <a:xfrm>
            <a:off x="5923359" y="6187678"/>
            <a:ext cx="2097643" cy="335280"/>
          </a:xfrm>
          <a:prstGeom prst="rect">
            <a:avLst/>
          </a:prstGeom>
          <a:noFill/>
          <a:ln/>
        </p:spPr>
        <p:txBody>
          <a:bodyPr wrap="none" rtlCol="0" anchor="t"/>
          <a:lstStyle/>
          <a:p>
            <a:pPr marL="0" indent="0" algn="l">
              <a:lnSpc>
                <a:spcPts val="2581"/>
              </a:lnSpc>
              <a:buNone/>
            </a:pPr>
            <a:r>
              <a:rPr lang="en-US" sz="2065" dirty="0">
                <a:solidFill>
                  <a:srgbClr val="38512F"/>
                </a:solidFill>
                <a:latin typeface="Lora" pitchFamily="34" charset="0"/>
                <a:ea typeface="Lora" pitchFamily="34" charset="-122"/>
                <a:cs typeface="Lora" pitchFamily="34" charset="-120"/>
              </a:rPr>
              <a:t>Healthcare </a:t>
            </a:r>
            <a:r>
              <a:rPr lang="en-US" sz="2065" dirty="0">
                <a:solidFill>
                  <a:srgbClr val="000000"/>
                </a:solidFill>
                <a:latin typeface="Lora" pitchFamily="34" charset="0"/>
                <a:ea typeface="Lora" pitchFamily="34" charset="-122"/>
                <a:cs typeface="Lora" pitchFamily="34" charset="-120"/>
              </a:rPr>
              <a:t>🏥</a:t>
            </a:r>
            <a:endParaRPr lang="en-US" sz="2065" dirty="0"/>
          </a:p>
        </p:txBody>
      </p:sp>
      <p:sp>
        <p:nvSpPr>
          <p:cNvPr id="21" name="Text 18"/>
          <p:cNvSpPr/>
          <p:nvPr/>
        </p:nvSpPr>
        <p:spPr>
          <a:xfrm>
            <a:off x="5923359" y="6648807"/>
            <a:ext cx="7909560" cy="671274"/>
          </a:xfrm>
          <a:prstGeom prst="rect">
            <a:avLst/>
          </a:prstGeom>
          <a:noFill/>
          <a:ln/>
        </p:spPr>
        <p:txBody>
          <a:bodyPr wrap="square" rtlCol="0" anchor="t"/>
          <a:lstStyle/>
          <a:p>
            <a:pPr marL="0" indent="0" algn="l">
              <a:lnSpc>
                <a:spcPts val="2643"/>
              </a:lnSpc>
              <a:buNone/>
            </a:pPr>
            <a:r>
              <a:rPr lang="en-US" sz="1652" dirty="0">
                <a:solidFill>
                  <a:srgbClr val="3A3630"/>
                </a:solidFill>
                <a:latin typeface="Source Sans Pro" pitchFamily="34" charset="0"/>
                <a:ea typeface="Source Sans Pro" pitchFamily="34" charset="-122"/>
                <a:cs typeface="Source Sans Pro" pitchFamily="34" charset="-120"/>
              </a:rPr>
              <a:t>Optimization can be used to allocate medical resources, predict the spread of diseases and optimize clinical trials.</a:t>
            </a:r>
            <a:endParaRPr lang="en-US" sz="165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31148"/>
          </a:xfrm>
          <a:prstGeom prst="rect">
            <a:avLst/>
          </a:prstGeom>
          <a:solidFill>
            <a:srgbClr val="FEF5E7"/>
          </a:solidFill>
          <a:ln/>
        </p:spPr>
      </p:sp>
      <p:sp>
        <p:nvSpPr>
          <p:cNvPr id="4" name="Text 2"/>
          <p:cNvSpPr/>
          <p:nvPr/>
        </p:nvSpPr>
        <p:spPr>
          <a:xfrm>
            <a:off x="3214211" y="504468"/>
            <a:ext cx="8201977" cy="1146572"/>
          </a:xfrm>
          <a:prstGeom prst="rect">
            <a:avLst/>
          </a:prstGeom>
          <a:noFill/>
          <a:ln/>
        </p:spPr>
        <p:txBody>
          <a:bodyPr wrap="square" rtlCol="0" anchor="t"/>
          <a:lstStyle/>
          <a:p>
            <a:pPr marL="0" indent="0">
              <a:lnSpc>
                <a:spcPts val="4514"/>
              </a:lnSpc>
              <a:buNone/>
            </a:pPr>
            <a:r>
              <a:rPr lang="en-US" sz="3612" dirty="0">
                <a:solidFill>
                  <a:srgbClr val="38512F"/>
                </a:solidFill>
                <a:latin typeface="Lora" pitchFamily="34" charset="0"/>
                <a:ea typeface="Lora" pitchFamily="34" charset="-122"/>
                <a:cs typeface="Lora" pitchFamily="34" charset="-120"/>
              </a:rPr>
              <a:t>Applications of Optimization in Data Science</a:t>
            </a:r>
            <a:endParaRPr lang="en-US" sz="3612" dirty="0"/>
          </a:p>
        </p:txBody>
      </p:sp>
      <p:sp>
        <p:nvSpPr>
          <p:cNvPr id="5" name="Shape 3"/>
          <p:cNvSpPr/>
          <p:nvPr/>
        </p:nvSpPr>
        <p:spPr>
          <a:xfrm>
            <a:off x="7303770" y="2017871"/>
            <a:ext cx="22860" cy="5708809"/>
          </a:xfrm>
          <a:prstGeom prst="rect">
            <a:avLst/>
          </a:prstGeom>
          <a:solidFill>
            <a:srgbClr val="38512F"/>
          </a:solidFill>
          <a:ln/>
        </p:spPr>
      </p:sp>
      <p:sp>
        <p:nvSpPr>
          <p:cNvPr id="6" name="Shape 4"/>
          <p:cNvSpPr/>
          <p:nvPr/>
        </p:nvSpPr>
        <p:spPr>
          <a:xfrm>
            <a:off x="7521595" y="2356009"/>
            <a:ext cx="642104" cy="22860"/>
          </a:xfrm>
          <a:prstGeom prst="rect">
            <a:avLst/>
          </a:prstGeom>
          <a:solidFill>
            <a:srgbClr val="38512F"/>
          </a:solidFill>
          <a:ln/>
        </p:spPr>
      </p:sp>
      <p:sp>
        <p:nvSpPr>
          <p:cNvPr id="7" name="Shape 5"/>
          <p:cNvSpPr/>
          <p:nvPr/>
        </p:nvSpPr>
        <p:spPr>
          <a:xfrm>
            <a:off x="7108805" y="2161103"/>
            <a:ext cx="412790" cy="412790"/>
          </a:xfrm>
          <a:prstGeom prst="roundRect">
            <a:avLst>
              <a:gd name="adj" fmla="val 13334"/>
            </a:avLst>
          </a:prstGeom>
          <a:solidFill>
            <a:srgbClr val="F6E9D5"/>
          </a:solidFill>
          <a:ln/>
        </p:spPr>
      </p:sp>
      <p:sp>
        <p:nvSpPr>
          <p:cNvPr id="8" name="Text 6"/>
          <p:cNvSpPr/>
          <p:nvPr/>
        </p:nvSpPr>
        <p:spPr>
          <a:xfrm>
            <a:off x="7265610" y="2195513"/>
            <a:ext cx="99060" cy="343853"/>
          </a:xfrm>
          <a:prstGeom prst="rect">
            <a:avLst/>
          </a:prstGeom>
          <a:noFill/>
          <a:ln/>
        </p:spPr>
        <p:txBody>
          <a:bodyPr wrap="none" rtlCol="0" anchor="t"/>
          <a:lstStyle/>
          <a:p>
            <a:pPr marL="0" indent="0" algn="ctr">
              <a:lnSpc>
                <a:spcPts val="2709"/>
              </a:lnSpc>
              <a:buNone/>
            </a:pPr>
            <a:r>
              <a:rPr lang="en-US" sz="2167" dirty="0">
                <a:solidFill>
                  <a:srgbClr val="38512F"/>
                </a:solidFill>
                <a:latin typeface="Lora" pitchFamily="34" charset="0"/>
                <a:ea typeface="Lora" pitchFamily="34" charset="-122"/>
                <a:cs typeface="Lora" pitchFamily="34" charset="-120"/>
              </a:rPr>
              <a:t>1</a:t>
            </a:r>
            <a:endParaRPr lang="en-US" sz="2167" dirty="0"/>
          </a:p>
        </p:txBody>
      </p:sp>
      <p:sp>
        <p:nvSpPr>
          <p:cNvPr id="9" name="Text 7"/>
          <p:cNvSpPr/>
          <p:nvPr/>
        </p:nvSpPr>
        <p:spPr>
          <a:xfrm>
            <a:off x="8324255" y="2201228"/>
            <a:ext cx="2827020" cy="286583"/>
          </a:xfrm>
          <a:prstGeom prst="rect">
            <a:avLst/>
          </a:prstGeom>
          <a:noFill/>
          <a:ln/>
        </p:spPr>
        <p:txBody>
          <a:bodyPr wrap="none" rtlCol="0" anchor="t"/>
          <a:lstStyle/>
          <a:p>
            <a:pPr marL="0" indent="0" algn="l">
              <a:lnSpc>
                <a:spcPts val="2257"/>
              </a:lnSpc>
              <a:buNone/>
            </a:pPr>
            <a:r>
              <a:rPr lang="en-US" sz="1806" dirty="0">
                <a:solidFill>
                  <a:srgbClr val="38512F"/>
                </a:solidFill>
                <a:latin typeface="Lora" pitchFamily="34" charset="0"/>
                <a:ea typeface="Lora" pitchFamily="34" charset="-122"/>
                <a:cs typeface="Lora" pitchFamily="34" charset="-120"/>
              </a:rPr>
              <a:t>Recommendation Systems</a:t>
            </a:r>
            <a:endParaRPr lang="en-US" sz="1806" dirty="0"/>
          </a:p>
        </p:txBody>
      </p:sp>
      <p:sp>
        <p:nvSpPr>
          <p:cNvPr id="10" name="Text 8"/>
          <p:cNvSpPr/>
          <p:nvPr/>
        </p:nvSpPr>
        <p:spPr>
          <a:xfrm>
            <a:off x="8324255" y="2597825"/>
            <a:ext cx="3091934" cy="1173956"/>
          </a:xfrm>
          <a:prstGeom prst="rect">
            <a:avLst/>
          </a:prstGeom>
          <a:noFill/>
          <a:ln/>
        </p:spPr>
        <p:txBody>
          <a:bodyPr wrap="square" rtlCol="0" anchor="t"/>
          <a:lstStyle/>
          <a:p>
            <a:pPr marL="0" indent="0" algn="l">
              <a:lnSpc>
                <a:spcPts val="2311"/>
              </a:lnSpc>
              <a:buNone/>
            </a:pPr>
            <a:r>
              <a:rPr lang="en-US" sz="1445" dirty="0">
                <a:solidFill>
                  <a:srgbClr val="3A3630"/>
                </a:solidFill>
                <a:latin typeface="Source Sans Pro" pitchFamily="34" charset="0"/>
                <a:ea typeface="Source Sans Pro" pitchFamily="34" charset="-122"/>
                <a:cs typeface="Source Sans Pro" pitchFamily="34" charset="-120"/>
              </a:rPr>
              <a:t>Optimization is used in recommendation systems to suggest a list of relevant items for users based on their behavior and preferences.</a:t>
            </a:r>
            <a:endParaRPr lang="en-US" sz="1445" dirty="0"/>
          </a:p>
        </p:txBody>
      </p:sp>
      <p:sp>
        <p:nvSpPr>
          <p:cNvPr id="11" name="Shape 9"/>
          <p:cNvSpPr/>
          <p:nvPr/>
        </p:nvSpPr>
        <p:spPr>
          <a:xfrm>
            <a:off x="6466701" y="3273147"/>
            <a:ext cx="642104" cy="22860"/>
          </a:xfrm>
          <a:prstGeom prst="rect">
            <a:avLst/>
          </a:prstGeom>
          <a:solidFill>
            <a:srgbClr val="38512F"/>
          </a:solidFill>
          <a:ln/>
        </p:spPr>
      </p:sp>
      <p:sp>
        <p:nvSpPr>
          <p:cNvPr id="12" name="Shape 10"/>
          <p:cNvSpPr/>
          <p:nvPr/>
        </p:nvSpPr>
        <p:spPr>
          <a:xfrm>
            <a:off x="7108805" y="3078242"/>
            <a:ext cx="412790" cy="412790"/>
          </a:xfrm>
          <a:prstGeom prst="roundRect">
            <a:avLst>
              <a:gd name="adj" fmla="val 13334"/>
            </a:avLst>
          </a:prstGeom>
          <a:solidFill>
            <a:srgbClr val="F6E9D5"/>
          </a:solidFill>
          <a:ln/>
        </p:spPr>
      </p:sp>
      <p:sp>
        <p:nvSpPr>
          <p:cNvPr id="13" name="Text 11"/>
          <p:cNvSpPr/>
          <p:nvPr/>
        </p:nvSpPr>
        <p:spPr>
          <a:xfrm>
            <a:off x="7242750" y="3112651"/>
            <a:ext cx="144780" cy="343853"/>
          </a:xfrm>
          <a:prstGeom prst="rect">
            <a:avLst/>
          </a:prstGeom>
          <a:noFill/>
          <a:ln/>
        </p:spPr>
        <p:txBody>
          <a:bodyPr wrap="none" rtlCol="0" anchor="t"/>
          <a:lstStyle/>
          <a:p>
            <a:pPr marL="0" indent="0" algn="ctr">
              <a:lnSpc>
                <a:spcPts val="2709"/>
              </a:lnSpc>
              <a:buNone/>
            </a:pPr>
            <a:r>
              <a:rPr lang="en-US" sz="2167" dirty="0">
                <a:solidFill>
                  <a:srgbClr val="38512F"/>
                </a:solidFill>
                <a:latin typeface="Lora" pitchFamily="34" charset="0"/>
                <a:ea typeface="Lora" pitchFamily="34" charset="-122"/>
                <a:cs typeface="Lora" pitchFamily="34" charset="-120"/>
              </a:rPr>
              <a:t>2</a:t>
            </a:r>
            <a:endParaRPr lang="en-US" sz="2167" dirty="0"/>
          </a:p>
        </p:txBody>
      </p:sp>
      <p:sp>
        <p:nvSpPr>
          <p:cNvPr id="14" name="Text 12"/>
          <p:cNvSpPr/>
          <p:nvPr/>
        </p:nvSpPr>
        <p:spPr>
          <a:xfrm>
            <a:off x="3441025" y="3118366"/>
            <a:ext cx="2865120" cy="286583"/>
          </a:xfrm>
          <a:prstGeom prst="rect">
            <a:avLst/>
          </a:prstGeom>
          <a:noFill/>
          <a:ln/>
        </p:spPr>
        <p:txBody>
          <a:bodyPr wrap="none" rtlCol="0" anchor="t"/>
          <a:lstStyle/>
          <a:p>
            <a:pPr marL="0" indent="0" algn="r">
              <a:lnSpc>
                <a:spcPts val="2257"/>
              </a:lnSpc>
              <a:buNone/>
            </a:pPr>
            <a:r>
              <a:rPr lang="en-US" sz="1806" dirty="0">
                <a:solidFill>
                  <a:srgbClr val="38512F"/>
                </a:solidFill>
                <a:latin typeface="Lora" pitchFamily="34" charset="0"/>
                <a:ea typeface="Lora" pitchFamily="34" charset="-122"/>
                <a:cs typeface="Lora" pitchFamily="34" charset="-120"/>
              </a:rPr>
              <a:t>Supply Chain Optimization</a:t>
            </a:r>
            <a:endParaRPr lang="en-US" sz="1806" dirty="0"/>
          </a:p>
        </p:txBody>
      </p:sp>
      <p:sp>
        <p:nvSpPr>
          <p:cNvPr id="15" name="Text 13"/>
          <p:cNvSpPr/>
          <p:nvPr/>
        </p:nvSpPr>
        <p:spPr>
          <a:xfrm>
            <a:off x="3214211" y="3514963"/>
            <a:ext cx="3091934" cy="1760934"/>
          </a:xfrm>
          <a:prstGeom prst="rect">
            <a:avLst/>
          </a:prstGeom>
          <a:noFill/>
          <a:ln/>
        </p:spPr>
        <p:txBody>
          <a:bodyPr wrap="square" rtlCol="0" anchor="t"/>
          <a:lstStyle/>
          <a:p>
            <a:pPr marL="0" indent="0" algn="r">
              <a:lnSpc>
                <a:spcPts val="2311"/>
              </a:lnSpc>
              <a:buNone/>
            </a:pPr>
            <a:r>
              <a:rPr lang="en-US" sz="1445" dirty="0">
                <a:solidFill>
                  <a:srgbClr val="3A3630"/>
                </a:solidFill>
                <a:latin typeface="Source Sans Pro" pitchFamily="34" charset="0"/>
                <a:ea typeface="Source Sans Pro" pitchFamily="34" charset="-122"/>
                <a:cs typeface="Source Sans Pro" pitchFamily="34" charset="-120"/>
              </a:rPr>
              <a:t>Optimization is used to optimize logistics and transportation routes, inventory management, and delivery schedules for maximum efficiency and profitability in supply chain management.</a:t>
            </a:r>
            <a:endParaRPr lang="en-US" sz="1445" dirty="0"/>
          </a:p>
        </p:txBody>
      </p:sp>
      <p:sp>
        <p:nvSpPr>
          <p:cNvPr id="16" name="Shape 14"/>
          <p:cNvSpPr/>
          <p:nvPr/>
        </p:nvSpPr>
        <p:spPr>
          <a:xfrm>
            <a:off x="7521595" y="4626888"/>
            <a:ext cx="642104" cy="22860"/>
          </a:xfrm>
          <a:prstGeom prst="rect">
            <a:avLst/>
          </a:prstGeom>
          <a:solidFill>
            <a:srgbClr val="38512F"/>
          </a:solidFill>
          <a:ln/>
        </p:spPr>
      </p:sp>
      <p:sp>
        <p:nvSpPr>
          <p:cNvPr id="17" name="Shape 15"/>
          <p:cNvSpPr/>
          <p:nvPr/>
        </p:nvSpPr>
        <p:spPr>
          <a:xfrm>
            <a:off x="7108805" y="4431983"/>
            <a:ext cx="412790" cy="412790"/>
          </a:xfrm>
          <a:prstGeom prst="roundRect">
            <a:avLst>
              <a:gd name="adj" fmla="val 13334"/>
            </a:avLst>
          </a:prstGeom>
          <a:solidFill>
            <a:srgbClr val="F6E9D5"/>
          </a:solidFill>
          <a:ln/>
        </p:spPr>
      </p:sp>
      <p:sp>
        <p:nvSpPr>
          <p:cNvPr id="18" name="Text 16"/>
          <p:cNvSpPr/>
          <p:nvPr/>
        </p:nvSpPr>
        <p:spPr>
          <a:xfrm>
            <a:off x="7238940" y="4466392"/>
            <a:ext cx="152400" cy="343853"/>
          </a:xfrm>
          <a:prstGeom prst="rect">
            <a:avLst/>
          </a:prstGeom>
          <a:noFill/>
          <a:ln/>
        </p:spPr>
        <p:txBody>
          <a:bodyPr wrap="none" rtlCol="0" anchor="t"/>
          <a:lstStyle/>
          <a:p>
            <a:pPr marL="0" indent="0" algn="ctr">
              <a:lnSpc>
                <a:spcPts val="2709"/>
              </a:lnSpc>
              <a:buNone/>
            </a:pPr>
            <a:r>
              <a:rPr lang="en-US" sz="2167" dirty="0">
                <a:solidFill>
                  <a:srgbClr val="38512F"/>
                </a:solidFill>
                <a:latin typeface="Lora" pitchFamily="34" charset="0"/>
                <a:ea typeface="Lora" pitchFamily="34" charset="-122"/>
                <a:cs typeface="Lora" pitchFamily="34" charset="-120"/>
              </a:rPr>
              <a:t>3</a:t>
            </a:r>
            <a:endParaRPr lang="en-US" sz="2167" dirty="0"/>
          </a:p>
        </p:txBody>
      </p:sp>
      <p:sp>
        <p:nvSpPr>
          <p:cNvPr id="19" name="Text 17"/>
          <p:cNvSpPr/>
          <p:nvPr/>
        </p:nvSpPr>
        <p:spPr>
          <a:xfrm>
            <a:off x="8324255" y="4472107"/>
            <a:ext cx="2125980" cy="286583"/>
          </a:xfrm>
          <a:prstGeom prst="rect">
            <a:avLst/>
          </a:prstGeom>
          <a:noFill/>
          <a:ln/>
        </p:spPr>
        <p:txBody>
          <a:bodyPr wrap="none" rtlCol="0" anchor="t"/>
          <a:lstStyle/>
          <a:p>
            <a:pPr marL="0" indent="0" algn="l">
              <a:lnSpc>
                <a:spcPts val="2257"/>
              </a:lnSpc>
              <a:buNone/>
            </a:pPr>
            <a:r>
              <a:rPr lang="en-US" sz="1806" dirty="0">
                <a:solidFill>
                  <a:srgbClr val="38512F"/>
                </a:solidFill>
                <a:latin typeface="Lora" pitchFamily="34" charset="0"/>
                <a:ea typeface="Lora" pitchFamily="34" charset="-122"/>
                <a:cs typeface="Lora" pitchFamily="34" charset="-120"/>
              </a:rPr>
              <a:t>Resource Allocation</a:t>
            </a:r>
            <a:endParaRPr lang="en-US" sz="1806" dirty="0"/>
          </a:p>
        </p:txBody>
      </p:sp>
      <p:sp>
        <p:nvSpPr>
          <p:cNvPr id="20" name="Text 18"/>
          <p:cNvSpPr/>
          <p:nvPr/>
        </p:nvSpPr>
        <p:spPr>
          <a:xfrm>
            <a:off x="8324255" y="4868704"/>
            <a:ext cx="3091934" cy="1467445"/>
          </a:xfrm>
          <a:prstGeom prst="rect">
            <a:avLst/>
          </a:prstGeom>
          <a:noFill/>
          <a:ln/>
        </p:spPr>
        <p:txBody>
          <a:bodyPr wrap="square" rtlCol="0" anchor="t"/>
          <a:lstStyle/>
          <a:p>
            <a:pPr marL="0" indent="0" algn="l">
              <a:lnSpc>
                <a:spcPts val="2311"/>
              </a:lnSpc>
              <a:buNone/>
            </a:pPr>
            <a:r>
              <a:rPr lang="en-US" sz="1445" dirty="0">
                <a:solidFill>
                  <a:srgbClr val="3A3630"/>
                </a:solidFill>
                <a:latin typeface="Source Sans Pro" pitchFamily="34" charset="0"/>
                <a:ea typeface="Source Sans Pro" pitchFamily="34" charset="-122"/>
                <a:cs typeface="Source Sans Pro" pitchFamily="34" charset="-120"/>
              </a:rPr>
              <a:t>Optimization is used to allocate resources such as materials, workforce, and time efficiently to reduce costs, minimize downtime, and improve productivity.</a:t>
            </a:r>
            <a:endParaRPr lang="en-US" sz="1445" dirty="0"/>
          </a:p>
        </p:txBody>
      </p:sp>
      <p:sp>
        <p:nvSpPr>
          <p:cNvPr id="21" name="Shape 19"/>
          <p:cNvSpPr/>
          <p:nvPr/>
        </p:nvSpPr>
        <p:spPr>
          <a:xfrm>
            <a:off x="6466701" y="5980748"/>
            <a:ext cx="642104" cy="22860"/>
          </a:xfrm>
          <a:prstGeom prst="rect">
            <a:avLst/>
          </a:prstGeom>
          <a:solidFill>
            <a:srgbClr val="38512F"/>
          </a:solidFill>
          <a:ln/>
        </p:spPr>
      </p:sp>
      <p:sp>
        <p:nvSpPr>
          <p:cNvPr id="22" name="Shape 20"/>
          <p:cNvSpPr/>
          <p:nvPr/>
        </p:nvSpPr>
        <p:spPr>
          <a:xfrm>
            <a:off x="7108805" y="5785842"/>
            <a:ext cx="412790" cy="412790"/>
          </a:xfrm>
          <a:prstGeom prst="roundRect">
            <a:avLst>
              <a:gd name="adj" fmla="val 13334"/>
            </a:avLst>
          </a:prstGeom>
          <a:solidFill>
            <a:srgbClr val="F6E9D5"/>
          </a:solidFill>
          <a:ln/>
        </p:spPr>
      </p:sp>
      <p:sp>
        <p:nvSpPr>
          <p:cNvPr id="23" name="Text 21"/>
          <p:cNvSpPr/>
          <p:nvPr/>
        </p:nvSpPr>
        <p:spPr>
          <a:xfrm>
            <a:off x="7238940" y="5820251"/>
            <a:ext cx="152400" cy="343853"/>
          </a:xfrm>
          <a:prstGeom prst="rect">
            <a:avLst/>
          </a:prstGeom>
          <a:noFill/>
          <a:ln/>
        </p:spPr>
        <p:txBody>
          <a:bodyPr wrap="none" rtlCol="0" anchor="t"/>
          <a:lstStyle/>
          <a:p>
            <a:pPr marL="0" indent="0" algn="ctr">
              <a:lnSpc>
                <a:spcPts val="2709"/>
              </a:lnSpc>
              <a:buNone/>
            </a:pPr>
            <a:r>
              <a:rPr lang="en-US" sz="2167" dirty="0">
                <a:solidFill>
                  <a:srgbClr val="38512F"/>
                </a:solidFill>
                <a:latin typeface="Lora" pitchFamily="34" charset="0"/>
                <a:ea typeface="Lora" pitchFamily="34" charset="-122"/>
                <a:cs typeface="Lora" pitchFamily="34" charset="-120"/>
              </a:rPr>
              <a:t>4</a:t>
            </a:r>
            <a:endParaRPr lang="en-US" sz="2167" dirty="0"/>
          </a:p>
        </p:txBody>
      </p:sp>
      <p:sp>
        <p:nvSpPr>
          <p:cNvPr id="24" name="Text 22"/>
          <p:cNvSpPr/>
          <p:nvPr/>
        </p:nvSpPr>
        <p:spPr>
          <a:xfrm>
            <a:off x="3905845" y="5825966"/>
            <a:ext cx="2400300" cy="286583"/>
          </a:xfrm>
          <a:prstGeom prst="rect">
            <a:avLst/>
          </a:prstGeom>
          <a:noFill/>
          <a:ln/>
        </p:spPr>
        <p:txBody>
          <a:bodyPr wrap="none" rtlCol="0" anchor="t"/>
          <a:lstStyle/>
          <a:p>
            <a:pPr marL="0" indent="0" algn="r">
              <a:lnSpc>
                <a:spcPts val="2257"/>
              </a:lnSpc>
              <a:buNone/>
            </a:pPr>
            <a:r>
              <a:rPr lang="en-US" sz="1806" dirty="0">
                <a:solidFill>
                  <a:srgbClr val="38512F"/>
                </a:solidFill>
                <a:latin typeface="Lora" pitchFamily="34" charset="0"/>
                <a:ea typeface="Lora" pitchFamily="34" charset="-122"/>
                <a:cs typeface="Lora" pitchFamily="34" charset="-120"/>
              </a:rPr>
              <a:t>Portfolio Optimization</a:t>
            </a:r>
            <a:endParaRPr lang="en-US" sz="1806" dirty="0"/>
          </a:p>
        </p:txBody>
      </p:sp>
      <p:sp>
        <p:nvSpPr>
          <p:cNvPr id="25" name="Text 23"/>
          <p:cNvSpPr/>
          <p:nvPr/>
        </p:nvSpPr>
        <p:spPr>
          <a:xfrm>
            <a:off x="3214211" y="6222563"/>
            <a:ext cx="3091934" cy="1173956"/>
          </a:xfrm>
          <a:prstGeom prst="rect">
            <a:avLst/>
          </a:prstGeom>
          <a:noFill/>
          <a:ln/>
        </p:spPr>
        <p:txBody>
          <a:bodyPr wrap="square" rtlCol="0" anchor="t"/>
          <a:lstStyle/>
          <a:p>
            <a:pPr marL="0" indent="0" algn="r">
              <a:lnSpc>
                <a:spcPts val="2311"/>
              </a:lnSpc>
              <a:buNone/>
            </a:pPr>
            <a:r>
              <a:rPr lang="en-US" sz="1445" dirty="0">
                <a:solidFill>
                  <a:srgbClr val="3A3630"/>
                </a:solidFill>
                <a:latin typeface="Source Sans Pro" pitchFamily="34" charset="0"/>
                <a:ea typeface="Source Sans Pro" pitchFamily="34" charset="-122"/>
                <a:cs typeface="Source Sans Pro" pitchFamily="34" charset="-120"/>
              </a:rPr>
              <a:t>Optimization is used in finance to create optimal asset portfolios that maximize returns and minimize risks under different scenarios and objectives.</a:t>
            </a:r>
            <a:endParaRPr lang="en-US" sz="144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338501"/>
            <a:ext cx="9306401" cy="1388745"/>
          </a:xfrm>
          <a:prstGeom prst="rect">
            <a:avLst/>
          </a:prstGeom>
          <a:noFill/>
          <a:ln/>
        </p:spPr>
        <p:txBody>
          <a:bodyPr wrap="squar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Challenges and Limitations of Optimization</a:t>
            </a:r>
            <a:endParaRPr lang="en-US" sz="4374" dirty="0"/>
          </a:p>
        </p:txBody>
      </p:sp>
      <p:sp>
        <p:nvSpPr>
          <p:cNvPr id="6" name="Shape 3"/>
          <p:cNvSpPr/>
          <p:nvPr/>
        </p:nvSpPr>
        <p:spPr>
          <a:xfrm>
            <a:off x="4490799" y="3234095"/>
            <a:ext cx="499943" cy="499943"/>
          </a:xfrm>
          <a:prstGeom prst="roundRect">
            <a:avLst>
              <a:gd name="adj" fmla="val 13333"/>
            </a:avLst>
          </a:prstGeom>
          <a:solidFill>
            <a:srgbClr val="F6E9D5"/>
          </a:solidFill>
          <a:ln/>
        </p:spPr>
      </p:sp>
      <p:sp>
        <p:nvSpPr>
          <p:cNvPr id="7" name="Text 4"/>
          <p:cNvSpPr/>
          <p:nvPr/>
        </p:nvSpPr>
        <p:spPr>
          <a:xfrm>
            <a:off x="4679752" y="3275767"/>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8" name="Text 5"/>
          <p:cNvSpPr/>
          <p:nvPr/>
        </p:nvSpPr>
        <p:spPr>
          <a:xfrm>
            <a:off x="5212913" y="3310414"/>
            <a:ext cx="3589020" cy="35480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Combinatorial Explosion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9" name="Text 6"/>
          <p:cNvSpPr/>
          <p:nvPr/>
        </p:nvSpPr>
        <p:spPr>
          <a:xfrm>
            <a:off x="5212913" y="3798451"/>
            <a:ext cx="3820001" cy="1421606"/>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Optimization problems with a large number of variables, constraints and solutions can take a long time to solve or might be impractical.</a:t>
            </a:r>
            <a:endParaRPr lang="en-US" sz="1750" dirty="0"/>
          </a:p>
        </p:txBody>
      </p:sp>
      <p:sp>
        <p:nvSpPr>
          <p:cNvPr id="10" name="Shape 7"/>
          <p:cNvSpPr/>
          <p:nvPr/>
        </p:nvSpPr>
        <p:spPr>
          <a:xfrm>
            <a:off x="9255085" y="3234095"/>
            <a:ext cx="499943" cy="499943"/>
          </a:xfrm>
          <a:prstGeom prst="roundRect">
            <a:avLst>
              <a:gd name="adj" fmla="val 13333"/>
            </a:avLst>
          </a:prstGeom>
          <a:solidFill>
            <a:srgbClr val="F6E9D5"/>
          </a:solidFill>
          <a:ln/>
        </p:spPr>
      </p:sp>
      <p:sp>
        <p:nvSpPr>
          <p:cNvPr id="11" name="Text 8"/>
          <p:cNvSpPr/>
          <p:nvPr/>
        </p:nvSpPr>
        <p:spPr>
          <a:xfrm>
            <a:off x="9417368" y="3275767"/>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2" name="Text 9"/>
          <p:cNvSpPr/>
          <p:nvPr/>
        </p:nvSpPr>
        <p:spPr>
          <a:xfrm>
            <a:off x="9977199" y="3310414"/>
            <a:ext cx="3820001" cy="701993"/>
          </a:xfrm>
          <a:prstGeom prst="rect">
            <a:avLst/>
          </a:prstGeom>
          <a:noFill/>
          <a:ln/>
        </p:spPr>
        <p:txBody>
          <a:bodyPr wrap="squar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Local Minimum/Maximum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13" name="Text 10"/>
          <p:cNvSpPr/>
          <p:nvPr/>
        </p:nvSpPr>
        <p:spPr>
          <a:xfrm>
            <a:off x="9977199" y="4145637"/>
            <a:ext cx="38200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Optimization algorithms can get stuck in local minimum or maximum instead of finding the global min/max.</a:t>
            </a:r>
            <a:endParaRPr lang="en-US" sz="1750" dirty="0"/>
          </a:p>
        </p:txBody>
      </p:sp>
      <p:sp>
        <p:nvSpPr>
          <p:cNvPr id="14" name="Shape 11"/>
          <p:cNvSpPr/>
          <p:nvPr/>
        </p:nvSpPr>
        <p:spPr>
          <a:xfrm>
            <a:off x="4490799" y="5615821"/>
            <a:ext cx="499943" cy="499943"/>
          </a:xfrm>
          <a:prstGeom prst="roundRect">
            <a:avLst>
              <a:gd name="adj" fmla="val 13333"/>
            </a:avLst>
          </a:prstGeom>
          <a:solidFill>
            <a:srgbClr val="F6E9D5"/>
          </a:solidFill>
          <a:ln/>
        </p:spPr>
      </p:sp>
      <p:sp>
        <p:nvSpPr>
          <p:cNvPr id="15" name="Text 12"/>
          <p:cNvSpPr/>
          <p:nvPr/>
        </p:nvSpPr>
        <p:spPr>
          <a:xfrm>
            <a:off x="4649272" y="5657493"/>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6" name="Text 13"/>
          <p:cNvSpPr/>
          <p:nvPr/>
        </p:nvSpPr>
        <p:spPr>
          <a:xfrm>
            <a:off x="5212913" y="5692140"/>
            <a:ext cx="2331720" cy="35480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No Free Lunch </a:t>
            </a:r>
            <a:r>
              <a:rPr lang="en-US" sz="2187" dirty="0">
                <a:solidFill>
                  <a:srgbClr val="000000"/>
                </a:solidFill>
                <a:latin typeface="Lora" pitchFamily="34" charset="0"/>
                <a:ea typeface="Lora" pitchFamily="34" charset="-122"/>
                <a:cs typeface="Lora" pitchFamily="34" charset="-120"/>
              </a:rPr>
              <a:t>🎓</a:t>
            </a:r>
            <a:endParaRPr lang="en-US" sz="2187" dirty="0"/>
          </a:p>
        </p:txBody>
      </p:sp>
      <p:sp>
        <p:nvSpPr>
          <p:cNvPr id="17" name="Text 14"/>
          <p:cNvSpPr/>
          <p:nvPr/>
        </p:nvSpPr>
        <p:spPr>
          <a:xfrm>
            <a:off x="5212913" y="6180177"/>
            <a:ext cx="8584287"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There is no one-size-fits-all optimization solution. Each optimization problem requires a unique approach, making it challenging to choose the right optimization technique.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932</Words>
  <Application>Microsoft Office PowerPoint</Application>
  <PresentationFormat>Custom</PresentationFormat>
  <Paragraphs>105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MUSAB WASIUDDIN</cp:lastModifiedBy>
  <cp:revision>3</cp:revision>
  <dcterms:created xsi:type="dcterms:W3CDTF">2023-12-11T14:47:24Z</dcterms:created>
  <dcterms:modified xsi:type="dcterms:W3CDTF">2023-12-11T19:51:02Z</dcterms:modified>
</cp:coreProperties>
</file>