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8" r:id="rId3"/>
    <p:sldId id="257" r:id="rId4"/>
    <p:sldId id="259" r:id="rId5"/>
    <p:sldId id="263" r:id="rId6"/>
    <p:sldId id="264" r:id="rId7"/>
    <p:sldId id="265" r:id="rId8"/>
    <p:sldId id="266" r:id="rId9"/>
    <p:sldId id="260" r:id="rId10"/>
    <p:sldId id="267" r:id="rId11"/>
    <p:sldId id="268" r:id="rId12"/>
    <p:sldId id="269" r:id="rId13"/>
    <p:sldId id="270" r:id="rId14"/>
    <p:sldId id="261" r:id="rId15"/>
    <p:sldId id="271" r:id="rId16"/>
    <p:sldId id="272" r:id="rId17"/>
    <p:sldId id="273" r:id="rId18"/>
    <p:sldId id="274" r:id="rId19"/>
    <p:sldId id="27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FFFFFF"/>
    <a:srgbClr val="03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338" autoAdjust="0"/>
    <p:restoredTop sz="94660"/>
  </p:normalViewPr>
  <p:slideViewPr>
    <p:cSldViewPr snapToGrid="0">
      <p:cViewPr varScale="1">
        <p:scale>
          <a:sx n="67" d="100"/>
          <a:sy n="67" d="100"/>
        </p:scale>
        <p:origin x="72"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rial" panose="020B060402020202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A9F870D1-2918-4862-BF05-54AC3040F8DD}"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28E7AAA1-2B6D-44C1-A6CB-927B761BD882}"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A9F870D1-2918-4862-BF05-54AC3040F8DD}"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A9F870D1-2918-4862-BF05-54AC3040F8DD}"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A9F870D1-2918-4862-BF05-54AC3040F8DD}"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A9F870D1-2918-4862-BF05-54AC3040F8DD}"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A9F870D1-2918-4862-BF05-54AC3040F8DD}"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A9F870D1-2918-4862-BF05-54AC3040F8DD}"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A9F870D1-2918-4862-BF05-54AC3040F8DD}"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A9F870D1-2918-4862-BF05-54AC3040F8DD}"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A9F870D1-2918-4862-BF05-54AC3040F8DD}"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A9F870D1-2918-4862-BF05-54AC3040F8DD}"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28E7AAA1-2B6D-44C1-A6CB-927B761BD882}"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A9F870D1-2918-4862-BF05-54AC3040F8DD}"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28E7AAA1-2B6D-44C1-A6CB-927B761BD88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emf"/><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jpe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emf"/><Relationship Id="rId1" Type="http://schemas.openxmlformats.org/officeDocument/2006/relationships/image" Target="../media/image5.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688965" y="1837055"/>
            <a:ext cx="5561965" cy="2122805"/>
          </a:xfrm>
          <a:prstGeom prst="rect">
            <a:avLst/>
          </a:prstGeom>
          <a:noFill/>
        </p:spPr>
        <p:txBody>
          <a:bodyPr wrap="square" rtlCol="0">
            <a:spAutoFit/>
          </a:bodyPr>
          <a:lstStyle/>
          <a:p>
            <a:pPr algn="ctr"/>
            <a:r>
              <a:rPr lang="en-US" altLang="zh-CN" sz="4400" b="1" dirty="0">
                <a:solidFill>
                  <a:srgbClr val="333333"/>
                </a:solidFill>
                <a:latin typeface="Arial" panose="020B0604020202020204" pitchFamily="34" charset="0"/>
                <a:ea typeface="Arial" panose="020B0604020202020204" pitchFamily="34" charset="0"/>
              </a:rPr>
              <a:t>Blockchain Introduction &amp; Conceptualization</a:t>
            </a:r>
            <a:endParaRPr lang="en-US" altLang="zh-CN" sz="4400" b="1" dirty="0">
              <a:solidFill>
                <a:srgbClr val="333333"/>
              </a:solidFill>
              <a:latin typeface="Arial" panose="020B0604020202020204" pitchFamily="34" charset="0"/>
              <a:ea typeface="Arial" panose="020B0604020202020204" pitchFamily="34" charset="0"/>
            </a:endParaRPr>
          </a:p>
        </p:txBody>
      </p:sp>
      <p:sp>
        <p:nvSpPr>
          <p:cNvPr id="5" name="文本框 4"/>
          <p:cNvSpPr txBox="1"/>
          <p:nvPr/>
        </p:nvSpPr>
        <p:spPr>
          <a:xfrm>
            <a:off x="7203001" y="4298913"/>
            <a:ext cx="2799080" cy="398780"/>
          </a:xfrm>
          <a:prstGeom prst="rect">
            <a:avLst/>
          </a:prstGeom>
          <a:blipFill>
            <a:blip r:embed="rId1"/>
            <a:stretch>
              <a:fillRect/>
            </a:stretch>
          </a:blipFill>
          <a:ln w="38100">
            <a:solidFill>
              <a:srgbClr val="333333"/>
            </a:solidFill>
          </a:ln>
        </p:spPr>
        <p:txBody>
          <a:bodyPr wrap="none" rtlCol="0">
            <a:spAutoFit/>
          </a:bodyPr>
          <a:lstStyle/>
          <a:p>
            <a:r>
              <a:rPr lang="en-US" altLang="zh-CN" sz="2000" dirty="0">
                <a:solidFill>
                  <a:srgbClr val="030000"/>
                </a:solidFill>
                <a:latin typeface="Arial" panose="020B0604020202020204" pitchFamily="34" charset="0"/>
                <a:ea typeface="Arial" panose="020B0604020202020204" pitchFamily="34" charset="0"/>
                <a:cs typeface="Arial" panose="020B0604020202020204" pitchFamily="34" charset="0"/>
              </a:rPr>
              <a:t>Time</a:t>
            </a:r>
            <a:r>
              <a:rPr lang="zh-CN" altLang="en-US" sz="2000" dirty="0" smtClean="0">
                <a:solidFill>
                  <a:srgbClr val="030000"/>
                </a:solidFill>
                <a:latin typeface="Arial" panose="020B0604020202020204" pitchFamily="34" charset="0"/>
                <a:ea typeface="Arial" panose="020B0604020202020204" pitchFamily="34" charset="0"/>
                <a:cs typeface="Arial" panose="020B0604020202020204" pitchFamily="34" charset="0"/>
              </a:rPr>
              <a:t>：</a:t>
            </a:r>
            <a:r>
              <a:rPr lang="en-US" altLang="zh-CN" sz="2000" dirty="0" smtClean="0">
                <a:solidFill>
                  <a:srgbClr val="030000"/>
                </a:solidFill>
                <a:latin typeface="Arial" panose="020B0604020202020204" pitchFamily="34" charset="0"/>
                <a:ea typeface="Arial" panose="020B0604020202020204" pitchFamily="34" charset="0"/>
                <a:cs typeface="Arial" panose="020B0604020202020204" pitchFamily="34" charset="0"/>
              </a:rPr>
              <a:t>5:00PM GMT+1</a:t>
            </a:r>
            <a:endParaRPr lang="en-US" altLang="zh-CN" sz="2000" b="1" dirty="0" smtClean="0">
              <a:solidFill>
                <a:srgbClr val="030000"/>
              </a:solidFill>
              <a:latin typeface="Arial" panose="020B0604020202020204" pitchFamily="34" charset="0"/>
              <a:ea typeface="Arial" panose="020B0604020202020204" pitchFamily="34" charset="0"/>
              <a:cs typeface="Arial" panose="020B0604020202020204" pitchFamily="34" charset="0"/>
            </a:endParaRPr>
          </a:p>
        </p:txBody>
      </p:sp>
      <p:cxnSp>
        <p:nvCxnSpPr>
          <p:cNvPr id="7" name="直接连接符 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5689153" y="4071428"/>
            <a:ext cx="5796000" cy="2"/>
          </a:xfrm>
          <a:prstGeom prst="line">
            <a:avLst/>
          </a:prstGeom>
          <a:ln w="19050">
            <a:solidFill>
              <a:srgbClr val="333333"/>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1108809" y="1728241"/>
            <a:ext cx="3924981" cy="3562768"/>
          </a:xfrm>
          <a:prstGeom prst="rect">
            <a:avLst/>
          </a:prstGeom>
        </p:spPr>
      </p:pic>
      <p:sp>
        <p:nvSpPr>
          <p:cNvPr id="20" name="文本框 19"/>
          <p:cNvSpPr txBox="1"/>
          <p:nvPr/>
        </p:nvSpPr>
        <p:spPr>
          <a:xfrm>
            <a:off x="6853555" y="4902835"/>
            <a:ext cx="3466465" cy="583565"/>
          </a:xfrm>
          <a:prstGeom prst="rect">
            <a:avLst/>
          </a:prstGeom>
          <a:noFill/>
        </p:spPr>
        <p:txBody>
          <a:bodyPr wrap="square" rtlCol="0">
            <a:spAutoFit/>
          </a:bodyPr>
          <a:p>
            <a:pPr algn="ctr"/>
            <a:r>
              <a:rPr lang="en-US" altLang="zh-CN" sz="1600" b="1" dirty="0">
                <a:solidFill>
                  <a:srgbClr val="333333"/>
                </a:solidFill>
                <a:latin typeface="Arial" panose="020B0604020202020204" pitchFamily="34" charset="0"/>
                <a:ea typeface="Arial" panose="020B0604020202020204" pitchFamily="34" charset="0"/>
              </a:rPr>
              <a:t>Casweeney Ojukwu (@codingcas)</a:t>
            </a:r>
            <a:endParaRPr lang="en-US" altLang="zh-CN" sz="1600" b="1" dirty="0">
              <a:solidFill>
                <a:srgbClr val="333333"/>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
          <p:cNvSpPr txBox="1"/>
          <p:nvPr/>
        </p:nvSpPr>
        <p:spPr>
          <a:xfrm>
            <a:off x="438785" y="116840"/>
            <a:ext cx="8688070" cy="368300"/>
          </a:xfrm>
          <a:prstGeom prst="rect">
            <a:avLst/>
          </a:prstGeom>
          <a:noFill/>
        </p:spPr>
        <p:txBody>
          <a:bodyPr wrap="square" rtlCol="0">
            <a:spAutoFit/>
          </a:bodyPr>
          <a:p>
            <a:pPr marL="285750" indent="-285750" algn="l">
              <a:buFont typeface="Wingdings" panose="05000000000000000000" charset="0"/>
              <a:buChar char=""/>
            </a:pPr>
            <a:r>
              <a:rPr lang="en-US" altLang="zh-CN" b="1" dirty="0">
                <a:solidFill>
                  <a:srgbClr val="333333"/>
                </a:solidFill>
                <a:latin typeface="Arial" panose="020B0604020202020204" pitchFamily="34" charset="0"/>
                <a:ea typeface="Arial" panose="020B0604020202020204" pitchFamily="34" charset="0"/>
              </a:rPr>
              <a:t>Public Key Cryptography</a:t>
            </a:r>
            <a:endParaRPr lang="en-US" altLang="zh-CN" b="1" dirty="0">
              <a:solidFill>
                <a:srgbClr val="333333"/>
              </a:solidFill>
              <a:latin typeface="Arial" panose="020B0604020202020204" pitchFamily="34" charset="0"/>
              <a:ea typeface="Arial" panose="020B0604020202020204" pitchFamily="34" charset="0"/>
            </a:endParaRPr>
          </a:p>
        </p:txBody>
      </p:sp>
      <p:sp>
        <p:nvSpPr>
          <p:cNvPr id="3" name="Text Box 2"/>
          <p:cNvSpPr txBox="1"/>
          <p:nvPr/>
        </p:nvSpPr>
        <p:spPr>
          <a:xfrm>
            <a:off x="438785" y="485140"/>
            <a:ext cx="11277600" cy="6339205"/>
          </a:xfrm>
          <a:prstGeom prst="rect">
            <a:avLst/>
          </a:prstGeom>
          <a:noFill/>
        </p:spPr>
        <p:txBody>
          <a:bodyPr wrap="square" rtlCol="0">
            <a:spAutoFit/>
          </a:bodyPr>
          <a:p>
            <a:r>
              <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rPr>
              <a:t>Public-key cryptography, or asymmetric cryptography, is an encryption scheme that uses two mathematically related, but not identical, keys - a public key and a private key. Unlike symmetric key algorithms that rely on one key to both encrypt and decrypt, eachkey performs a unique function. The public key is used to encrypt and the private key is used to decrypt.</a:t>
            </a:r>
            <a:endPar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a:p>
            <a:endPar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a:p>
            <a:r>
              <a:rPr lang="en-US" altLang="zh-CN" sz="1400" dirty="0">
                <a:solidFill>
                  <a:srgbClr val="333333"/>
                </a:solidFill>
                <a:highlight>
                  <a:srgbClr val="FFFF00"/>
                </a:highlight>
                <a:latin typeface="Arial" panose="020B0604020202020204" pitchFamily="34" charset="0"/>
                <a:ea typeface="Arial" panose="020B0604020202020204" pitchFamily="34" charset="0"/>
                <a:cs typeface="Arial" panose="020B0604020202020204" pitchFamily="34" charset="0"/>
                <a:sym typeface="+mn-ea"/>
              </a:rPr>
              <a:t>In Ethereum we use public key cryptography to create the public-private key pair. Pair because public key is derived from private key and together they represent an Ethereum account by providing a publicly accessible account handle called an address</a:t>
            </a:r>
            <a:endPar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a:p>
            <a:endPar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a:p>
            <a:r>
              <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rPr>
              <a:t>It is computationally infeasible to compute the private key based on the public key. Because of this, public keys can be freely shared, allowing users an easy and convenient method for encrypting content and verifying digital signatures, and private keys can be</a:t>
            </a:r>
            <a:endPar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a:p>
            <a:r>
              <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rPr>
              <a:t>kept secret, ensuring only the owners of the private keys can decrypt content and create digital signatures.</a:t>
            </a:r>
            <a:endPar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a:p>
            <a:endPar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a:p>
            <a:r>
              <a:rPr lang="en-US" altLang="zh-CN" sz="1400" dirty="0">
                <a:solidFill>
                  <a:srgbClr val="333333"/>
                </a:solidFill>
                <a:highlight>
                  <a:srgbClr val="00FFFF"/>
                </a:highlight>
                <a:latin typeface="Arial" panose="020B0604020202020204" pitchFamily="34" charset="0"/>
                <a:ea typeface="Arial" panose="020B0604020202020204" pitchFamily="34" charset="0"/>
                <a:sym typeface="+mn-ea"/>
              </a:rPr>
              <a:t>Public key cryptography is used to control ownership of funds in the form of private keys and addresses</a:t>
            </a:r>
            <a:endParaRPr lang="en-US" altLang="zh-CN" sz="1400" dirty="0">
              <a:solidFill>
                <a:srgbClr val="333333"/>
              </a:solidFill>
              <a:highlight>
                <a:srgbClr val="00FFFF"/>
              </a:highlight>
              <a:latin typeface="Arial" panose="020B0604020202020204" pitchFamily="34" charset="0"/>
              <a:ea typeface="Arial" panose="020B0604020202020204" pitchFamily="34" charset="0"/>
              <a:sym typeface="+mn-ea"/>
            </a:endParaRPr>
          </a:p>
          <a:p>
            <a:endParaRPr lang="en-US" altLang="zh-CN" sz="1400" dirty="0">
              <a:solidFill>
                <a:srgbClr val="333333"/>
              </a:solidFill>
              <a:latin typeface="Arial" panose="020B0604020202020204" pitchFamily="34" charset="0"/>
              <a:ea typeface="Arial" panose="020B0604020202020204" pitchFamily="34" charset="0"/>
              <a:sym typeface="+mn-ea"/>
            </a:endParaRPr>
          </a:p>
          <a:p>
            <a:r>
              <a:rPr lang="en-US" altLang="zh-CN" sz="1400" dirty="0">
                <a:solidFill>
                  <a:srgbClr val="333333"/>
                </a:solidFill>
                <a:highlight>
                  <a:srgbClr val="00FF00"/>
                </a:highlight>
                <a:latin typeface="Arial" panose="020B0604020202020204" pitchFamily="34" charset="0"/>
                <a:ea typeface="Arial" panose="020B0604020202020204" pitchFamily="34" charset="0"/>
                <a:sym typeface="+mn-ea"/>
              </a:rPr>
              <a:t>Private keys are at the heart of all user interaction with Ethereum, infact account addresses are derived directly from the private keys.</a:t>
            </a:r>
            <a:endParaRPr lang="en-US" altLang="zh-CN" sz="1400" dirty="0">
              <a:solidFill>
                <a:srgbClr val="333333"/>
              </a:solidFill>
              <a:latin typeface="Arial" panose="020B0604020202020204" pitchFamily="34" charset="0"/>
              <a:ea typeface="Arial" panose="020B0604020202020204" pitchFamily="34" charset="0"/>
              <a:sym typeface="+mn-ea"/>
            </a:endParaRPr>
          </a:p>
          <a:p>
            <a:endParaRPr lang="en-US" altLang="zh-CN" sz="1400" dirty="0">
              <a:solidFill>
                <a:srgbClr val="333333"/>
              </a:solidFill>
              <a:latin typeface="Arial" panose="020B0604020202020204" pitchFamily="34" charset="0"/>
              <a:ea typeface="Arial" panose="020B0604020202020204" pitchFamily="34" charset="0"/>
              <a:sym typeface="+mn-ea"/>
            </a:endParaRPr>
          </a:p>
          <a:p>
            <a:r>
              <a:rPr lang="en-US" altLang="zh-CN" sz="1400" b="1" dirty="0">
                <a:solidFill>
                  <a:srgbClr val="333333"/>
                </a:solidFill>
                <a:latin typeface="Arial Bold" panose="020B0604020202020204" charset="0"/>
                <a:ea typeface="Arial" panose="020B0604020202020204" pitchFamily="34" charset="0"/>
                <a:cs typeface="Arial Bold" panose="020B0604020202020204" charset="0"/>
                <a:sym typeface="+mn-ea"/>
              </a:rPr>
              <a:t>The main business applications for public-key cryptography are:</a:t>
            </a:r>
            <a:endParaRPr lang="en-US" altLang="zh-CN" sz="1400" dirty="0">
              <a:solidFill>
                <a:srgbClr val="333333"/>
              </a:solidFill>
              <a:latin typeface="Arial" panose="020B0604020202020204" pitchFamily="34" charset="0"/>
              <a:ea typeface="Arial" panose="020B0604020202020204" pitchFamily="34" charset="0"/>
              <a:sym typeface="+mn-ea"/>
            </a:endParaRPr>
          </a:p>
          <a:p>
            <a:pPr marL="285750" indent="-285750">
              <a:buFont typeface="Arial" panose="020B0604020202020204" pitchFamily="34" charset="0"/>
              <a:buChar char="•"/>
            </a:pPr>
            <a:r>
              <a:rPr lang="en-US" altLang="zh-CN" sz="1400" dirty="0">
                <a:solidFill>
                  <a:srgbClr val="333333"/>
                </a:solidFill>
                <a:latin typeface="Arial" panose="020B0604020202020204" pitchFamily="34" charset="0"/>
                <a:ea typeface="Arial" panose="020B0604020202020204" pitchFamily="34" charset="0"/>
                <a:sym typeface="+mn-ea"/>
              </a:rPr>
              <a:t>Digital signatures - content is digitally signed with an individual’s private key and is verified by the individual’s public key</a:t>
            </a:r>
            <a:endParaRPr lang="en-US" altLang="zh-CN" sz="1400" dirty="0">
              <a:solidFill>
                <a:srgbClr val="333333"/>
              </a:solidFill>
              <a:latin typeface="Arial" panose="020B0604020202020204" pitchFamily="34" charset="0"/>
              <a:ea typeface="Arial" panose="020B0604020202020204" pitchFamily="34" charset="0"/>
              <a:sym typeface="+mn-ea"/>
            </a:endParaRPr>
          </a:p>
          <a:p>
            <a:pPr marL="285750" indent="-285750">
              <a:buFont typeface="Arial" panose="020B0604020202020204" pitchFamily="34" charset="0"/>
              <a:buChar char="•"/>
            </a:pPr>
            <a:r>
              <a:rPr lang="en-US" altLang="zh-CN" sz="1400" dirty="0">
                <a:solidFill>
                  <a:srgbClr val="333333"/>
                </a:solidFill>
                <a:latin typeface="Arial" panose="020B0604020202020204" pitchFamily="34" charset="0"/>
                <a:ea typeface="Arial" panose="020B0604020202020204" pitchFamily="34" charset="0"/>
                <a:sym typeface="+mn-ea"/>
              </a:rPr>
              <a:t>Encryption - content is encrypted using an individual’s public key and can only be decrypted with the individual’s private key</a:t>
            </a:r>
            <a:endParaRPr lang="en-US" altLang="zh-CN" sz="1400" dirty="0">
              <a:solidFill>
                <a:srgbClr val="333333"/>
              </a:solidFill>
              <a:latin typeface="Arial" panose="020B0604020202020204" pitchFamily="34" charset="0"/>
              <a:ea typeface="Arial" panose="020B0604020202020204" pitchFamily="34" charset="0"/>
              <a:sym typeface="+mn-ea"/>
            </a:endParaRPr>
          </a:p>
          <a:p>
            <a:pPr marL="285750" indent="-285750">
              <a:buFont typeface="Arial" panose="020B0604020202020204" pitchFamily="34" charset="0"/>
              <a:buChar char="•"/>
            </a:pPr>
            <a:endParaRPr lang="en-US" altLang="zh-CN" sz="1400" dirty="0">
              <a:solidFill>
                <a:srgbClr val="333333"/>
              </a:solidFill>
              <a:latin typeface="Arial" panose="020B0604020202020204" pitchFamily="34" charset="0"/>
              <a:ea typeface="Arial" panose="020B0604020202020204" pitchFamily="34" charset="0"/>
              <a:sym typeface="+mn-ea"/>
            </a:endParaRPr>
          </a:p>
          <a:p>
            <a:pPr indent="0">
              <a:buFont typeface="Arial" panose="020B0604020202020204" pitchFamily="34" charset="0"/>
              <a:buNone/>
            </a:pPr>
            <a:r>
              <a:rPr lang="en-US" altLang="zh-CN" sz="1400" b="1" dirty="0">
                <a:solidFill>
                  <a:srgbClr val="333333"/>
                </a:solidFill>
                <a:latin typeface="Arial Bold" panose="020B0604020202020204" charset="0"/>
                <a:ea typeface="Arial" panose="020B0604020202020204" pitchFamily="34" charset="0"/>
                <a:cs typeface="Arial Bold" panose="020B0604020202020204" charset="0"/>
                <a:sym typeface="+mn-ea"/>
              </a:rPr>
              <a:t>Security Benefits of Digital Signatures</a:t>
            </a:r>
            <a:endParaRPr lang="en-US" altLang="zh-CN" sz="1400" b="1" dirty="0">
              <a:solidFill>
                <a:srgbClr val="333333"/>
              </a:solidFill>
              <a:latin typeface="Arial Bold" panose="020B0604020202020204" charset="0"/>
              <a:ea typeface="Arial" panose="020B0604020202020204" pitchFamily="34" charset="0"/>
              <a:cs typeface="Arial Bold" panose="020B0604020202020204" charset="0"/>
              <a:sym typeface="+mn-ea"/>
            </a:endParaRPr>
          </a:p>
          <a:p>
            <a:pPr indent="0">
              <a:buFont typeface="Arial" panose="020B0604020202020204" pitchFamily="34" charset="0"/>
              <a:buNone/>
            </a:pPr>
            <a:r>
              <a:rPr lang="en-US" altLang="zh-CN" sz="1400" dirty="0">
                <a:solidFill>
                  <a:srgbClr val="333333"/>
                </a:solidFill>
                <a:latin typeface="Arial" panose="020B0604020202020204" pitchFamily="34" charset="0"/>
                <a:ea typeface="Arial" panose="020B0604020202020204" pitchFamily="34" charset="0"/>
                <a:sym typeface="+mn-ea"/>
              </a:rPr>
              <a:t>Assuming the private key has remained secret and the individual it was issued to is the only person with access to it, digitally signing documents and emails offers the following benefits:</a:t>
            </a:r>
            <a:endParaRPr lang="en-US" altLang="zh-CN" sz="1400" dirty="0">
              <a:solidFill>
                <a:srgbClr val="333333"/>
              </a:solidFill>
              <a:latin typeface="Arial" panose="020B0604020202020204" pitchFamily="34" charset="0"/>
              <a:ea typeface="Arial" panose="020B0604020202020204" pitchFamily="34" charset="0"/>
              <a:sym typeface="+mn-ea"/>
            </a:endParaRPr>
          </a:p>
          <a:p>
            <a:pPr indent="0">
              <a:buFont typeface="Arial" panose="020B0604020202020204" pitchFamily="34" charset="0"/>
              <a:buNone/>
            </a:pPr>
            <a:endParaRPr lang="en-US" altLang="zh-CN" sz="1400" dirty="0">
              <a:solidFill>
                <a:srgbClr val="333333"/>
              </a:solidFill>
              <a:latin typeface="Arial" panose="020B0604020202020204" pitchFamily="34" charset="0"/>
              <a:ea typeface="Arial" panose="020B0604020202020204" pitchFamily="34" charset="0"/>
              <a:sym typeface="+mn-ea"/>
            </a:endParaRPr>
          </a:p>
          <a:p>
            <a:pPr marL="285750" indent="-285750">
              <a:buFont typeface="Arial" panose="020B0604020202020204" pitchFamily="34" charset="0"/>
              <a:buChar char="•"/>
            </a:pPr>
            <a:r>
              <a:rPr lang="en-US" altLang="zh-CN" sz="1400" dirty="0">
                <a:solidFill>
                  <a:srgbClr val="333333"/>
                </a:solidFill>
                <a:latin typeface="Arial" panose="020B0604020202020204" pitchFamily="34" charset="0"/>
                <a:ea typeface="Arial" panose="020B0604020202020204" pitchFamily="34" charset="0"/>
                <a:sym typeface="+mn-ea"/>
              </a:rPr>
              <a:t>Authentication – since the individual’s unique private key was used to apply the signature, recipients can be confident that the individual was the one to actually apply the signature</a:t>
            </a:r>
            <a:endParaRPr lang="en-US" altLang="zh-CN" sz="1400" dirty="0">
              <a:solidFill>
                <a:srgbClr val="333333"/>
              </a:solidFill>
              <a:latin typeface="Arial" panose="020B0604020202020204" pitchFamily="34" charset="0"/>
              <a:ea typeface="Arial" panose="020B0604020202020204" pitchFamily="34" charset="0"/>
              <a:sym typeface="+mn-ea"/>
            </a:endParaRPr>
          </a:p>
          <a:p>
            <a:pPr marL="285750" indent="-285750">
              <a:buFont typeface="Arial" panose="020B0604020202020204" pitchFamily="34" charset="0"/>
              <a:buChar char="•"/>
            </a:pPr>
            <a:r>
              <a:rPr lang="en-US" altLang="zh-CN" sz="1400" dirty="0">
                <a:solidFill>
                  <a:srgbClr val="333333"/>
                </a:solidFill>
                <a:latin typeface="Arial" panose="020B0604020202020204" pitchFamily="34" charset="0"/>
                <a:ea typeface="Arial" panose="020B0604020202020204" pitchFamily="34" charset="0"/>
                <a:sym typeface="+mn-ea"/>
              </a:rPr>
              <a:t>Non-repudiation – since the individual is the only one with access to the private key used to apply the signature, he/she cannot later claim that it wasn’t him/her who applied the signature</a:t>
            </a:r>
            <a:endParaRPr lang="en-US" altLang="zh-CN" sz="1400" dirty="0">
              <a:solidFill>
                <a:srgbClr val="333333"/>
              </a:solidFill>
              <a:latin typeface="Arial" panose="020B0604020202020204" pitchFamily="34" charset="0"/>
              <a:ea typeface="Arial" panose="020B0604020202020204" pitchFamily="34" charset="0"/>
              <a:sym typeface="+mn-ea"/>
            </a:endParaRPr>
          </a:p>
          <a:p>
            <a:pPr marL="285750" indent="-285750">
              <a:buFont typeface="Arial" panose="020B0604020202020204" pitchFamily="34" charset="0"/>
              <a:buChar char="•"/>
            </a:pPr>
            <a:r>
              <a:rPr lang="en-US" altLang="zh-CN" sz="1400" dirty="0">
                <a:solidFill>
                  <a:srgbClr val="333333"/>
                </a:solidFill>
                <a:latin typeface="Arial" panose="020B0604020202020204" pitchFamily="34" charset="0"/>
                <a:ea typeface="Arial" panose="020B0604020202020204" pitchFamily="34" charset="0"/>
                <a:sym typeface="+mn-ea"/>
              </a:rPr>
              <a:t>Integrity - when the signature is verified, it checks that the contents of the document or message match what was in there when the signature was applied. Even the slightest change to the original document would cause this check to fail.</a:t>
            </a:r>
            <a:endParaRPr lang="en-US" altLang="zh-CN" sz="1400" dirty="0">
              <a:solidFill>
                <a:srgbClr val="333333"/>
              </a:solidFill>
              <a:latin typeface="Arial" panose="020B0604020202020204" pitchFamily="34" charset="0"/>
              <a:ea typeface="Arial" panose="020B0604020202020204" pitchFamily="3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Box 2"/>
          <p:cNvSpPr txBox="1"/>
          <p:nvPr/>
        </p:nvSpPr>
        <p:spPr>
          <a:xfrm>
            <a:off x="455295" y="320040"/>
            <a:ext cx="11277600" cy="6339205"/>
          </a:xfrm>
          <a:prstGeom prst="rect">
            <a:avLst/>
          </a:prstGeom>
          <a:noFill/>
        </p:spPr>
        <p:txBody>
          <a:bodyPr wrap="square" rtlCol="0">
            <a:spAutoFit/>
          </a:bodyPr>
          <a:p>
            <a:pPr indent="0">
              <a:buFont typeface="Arial" panose="020B0604020202020204" pitchFamily="34" charset="0"/>
              <a:buNone/>
            </a:pPr>
            <a:r>
              <a:rPr lang="en-US" altLang="zh-CN" sz="1400" b="1" dirty="0">
                <a:solidFill>
                  <a:srgbClr val="333333"/>
                </a:solidFill>
                <a:latin typeface="Arial Bold" panose="020B0604020202020204" charset="0"/>
                <a:ea typeface="Arial" panose="020B0604020202020204" pitchFamily="34" charset="0"/>
                <a:cs typeface="Arial Bold" panose="020B0604020202020204" charset="0"/>
                <a:sym typeface="+mn-ea"/>
              </a:rPr>
              <a:t>Security Benefits of Digital Signatures</a:t>
            </a:r>
            <a:endParaRPr lang="en-US" altLang="zh-CN" sz="1400" b="1" dirty="0">
              <a:solidFill>
                <a:srgbClr val="333333"/>
              </a:solidFill>
              <a:latin typeface="Arial Bold" panose="020B0604020202020204" charset="0"/>
              <a:ea typeface="Arial" panose="020B0604020202020204" pitchFamily="34" charset="0"/>
              <a:cs typeface="Arial Bold" panose="020B0604020202020204" charset="0"/>
              <a:sym typeface="+mn-ea"/>
            </a:endParaRPr>
          </a:p>
          <a:p>
            <a:pPr indent="0">
              <a:buFont typeface="Arial" panose="020B0604020202020204" pitchFamily="34" charset="0"/>
              <a:buNone/>
            </a:pPr>
            <a:r>
              <a:rPr lang="en-US" altLang="zh-CN" sz="1400" dirty="0">
                <a:solidFill>
                  <a:srgbClr val="333333"/>
                </a:solidFill>
                <a:latin typeface="Arial" panose="020B0604020202020204" pitchFamily="34" charset="0"/>
                <a:ea typeface="Arial" panose="020B0604020202020204" pitchFamily="34" charset="0"/>
                <a:sym typeface="+mn-ea"/>
              </a:rPr>
              <a:t>Assuming the individual’s private key has not been compromised, encrypting data and messages offers the following security benefits:</a:t>
            </a:r>
            <a:endParaRPr lang="en-US" altLang="zh-CN" sz="1400" dirty="0">
              <a:solidFill>
                <a:srgbClr val="333333"/>
              </a:solidFill>
              <a:latin typeface="Arial" panose="020B0604020202020204" pitchFamily="34" charset="0"/>
              <a:ea typeface="Arial" panose="020B0604020202020204" pitchFamily="34" charset="0"/>
              <a:sym typeface="+mn-ea"/>
            </a:endParaRPr>
          </a:p>
          <a:p>
            <a:pPr indent="0">
              <a:buFont typeface="Arial" panose="020B0604020202020204" pitchFamily="34" charset="0"/>
              <a:buNone/>
            </a:pPr>
            <a:endParaRPr lang="en-US" altLang="zh-CN" sz="1400" dirty="0">
              <a:solidFill>
                <a:srgbClr val="333333"/>
              </a:solidFill>
              <a:latin typeface="Arial" panose="020B0604020202020204" pitchFamily="34" charset="0"/>
              <a:ea typeface="Arial" panose="020B0604020202020204" pitchFamily="34" charset="0"/>
              <a:sym typeface="+mn-ea"/>
            </a:endParaRPr>
          </a:p>
          <a:p>
            <a:pPr marL="285750" indent="-285750">
              <a:buFont typeface="Arial" panose="020B0604020202020204" pitchFamily="34" charset="0"/>
              <a:buChar char="•"/>
            </a:pPr>
            <a:r>
              <a:rPr lang="en-US" altLang="zh-CN" sz="1400" dirty="0">
                <a:solidFill>
                  <a:srgbClr val="333333"/>
                </a:solidFill>
                <a:latin typeface="Arial" panose="020B0604020202020204" pitchFamily="34" charset="0"/>
                <a:ea typeface="Arial" panose="020B0604020202020204" pitchFamily="34" charset="0"/>
                <a:sym typeface="+mn-ea"/>
              </a:rPr>
              <a:t>Confidentiality - because the content is encrypted with an individual’s public key, it can only be decrypted with the individual’s private key, ensuring only the intended recipient can decrypt and view the contents</a:t>
            </a:r>
            <a:endParaRPr lang="en-US" altLang="zh-CN" sz="1400" dirty="0">
              <a:solidFill>
                <a:srgbClr val="333333"/>
              </a:solidFill>
              <a:latin typeface="Arial" panose="020B0604020202020204" pitchFamily="34" charset="0"/>
              <a:ea typeface="Arial" panose="020B0604020202020204" pitchFamily="34" charset="0"/>
              <a:sym typeface="+mn-ea"/>
            </a:endParaRPr>
          </a:p>
          <a:p>
            <a:pPr marL="285750" indent="-285750">
              <a:buFont typeface="Arial" panose="020B0604020202020204" pitchFamily="34" charset="0"/>
              <a:buChar char="•"/>
            </a:pPr>
            <a:r>
              <a:rPr lang="en-US" altLang="zh-CN" sz="1400" dirty="0">
                <a:solidFill>
                  <a:srgbClr val="333333"/>
                </a:solidFill>
                <a:latin typeface="Arial" panose="020B0604020202020204" pitchFamily="34" charset="0"/>
                <a:ea typeface="Arial" panose="020B0604020202020204" pitchFamily="34" charset="0"/>
                <a:sym typeface="+mn-ea"/>
              </a:rPr>
              <a:t>Integrity - part of the decryption process involves verifying that the contents of the original encrypted message and the new decrypted match, so even the slightest change to the original content would cause the decryption process to fail.</a:t>
            </a:r>
            <a:endParaRPr lang="en-US" altLang="zh-CN" sz="1400" dirty="0">
              <a:solidFill>
                <a:srgbClr val="333333"/>
              </a:solidFill>
              <a:latin typeface="Arial" panose="020B0604020202020204" pitchFamily="34" charset="0"/>
              <a:ea typeface="Arial" panose="020B0604020202020204" pitchFamily="34" charset="0"/>
              <a:sym typeface="+mn-ea"/>
            </a:endParaRPr>
          </a:p>
          <a:p>
            <a:pPr marL="285750" indent="-285750">
              <a:buFont typeface="Arial" panose="020B0604020202020204" pitchFamily="34" charset="0"/>
              <a:buChar char="•"/>
            </a:pPr>
            <a:endParaRPr lang="en-US" altLang="zh-CN" sz="1400" dirty="0">
              <a:solidFill>
                <a:srgbClr val="333333"/>
              </a:solidFill>
              <a:latin typeface="Arial" panose="020B0604020202020204" pitchFamily="34" charset="0"/>
              <a:ea typeface="Arial" panose="020B0604020202020204" pitchFamily="34" charset="0"/>
              <a:sym typeface="+mn-ea"/>
            </a:endParaRPr>
          </a:p>
          <a:p>
            <a:pPr marL="285750" indent="-285750">
              <a:buFont typeface="Arial" panose="020B0604020202020204" pitchFamily="34" charset="0"/>
              <a:buChar char="•"/>
            </a:pPr>
            <a:endParaRPr lang="en-US" altLang="zh-CN" sz="1400" dirty="0">
              <a:solidFill>
                <a:srgbClr val="333333"/>
              </a:solidFill>
              <a:latin typeface="Arial" panose="020B0604020202020204" pitchFamily="34" charset="0"/>
              <a:ea typeface="Arial" panose="020B0604020202020204" pitchFamily="34" charset="0"/>
              <a:sym typeface="+mn-ea"/>
            </a:endParaRPr>
          </a:p>
          <a:p>
            <a:pPr indent="0">
              <a:buFont typeface="Arial" panose="020B0604020202020204" pitchFamily="34" charset="0"/>
              <a:buNone/>
            </a:pPr>
            <a:r>
              <a:rPr lang="en-US" altLang="zh-CN" sz="1400" b="1" dirty="0">
                <a:solidFill>
                  <a:srgbClr val="333333"/>
                </a:solidFill>
                <a:latin typeface="Arial Bold" panose="020B0604020202020204" charset="0"/>
                <a:ea typeface="Arial" panose="020B0604020202020204" pitchFamily="34" charset="0"/>
                <a:cs typeface="Arial Bold" panose="020B0604020202020204" charset="0"/>
                <a:sym typeface="+mn-ea"/>
              </a:rPr>
              <a:t>ECDSA (Elliptic Curve Digital Signature Algorithm).</a:t>
            </a:r>
            <a:endParaRPr lang="en-US" altLang="zh-CN" sz="1400" dirty="0">
              <a:solidFill>
                <a:srgbClr val="333333"/>
              </a:solidFill>
              <a:latin typeface="Arial" panose="020B0604020202020204" pitchFamily="34" charset="0"/>
              <a:ea typeface="Arial" panose="020B0604020202020204" pitchFamily="34" charset="0"/>
              <a:sym typeface="+mn-ea"/>
            </a:endParaRPr>
          </a:p>
          <a:p>
            <a:pPr indent="0">
              <a:buFont typeface="Arial" panose="020B0604020202020204" pitchFamily="34" charset="0"/>
              <a:buNone/>
            </a:pPr>
            <a:r>
              <a:rPr lang="en-US" altLang="zh-CN" sz="1400" dirty="0">
                <a:solidFill>
                  <a:srgbClr val="333333"/>
                </a:solidFill>
                <a:latin typeface="Arial" panose="020B0604020202020204" pitchFamily="34" charset="0"/>
                <a:ea typeface="Arial" panose="020B0604020202020204" pitchFamily="34" charset="0"/>
                <a:sym typeface="+mn-ea"/>
              </a:rPr>
              <a:t>Elliptic Curve Cryptography (ECC) and ECDSA are a specific flavor of asymmetric or public key cryptography based on the discrete logarithm problem as expressed by addition and multiplication on the points of an elliptic curve. They are widely used in blockchain technology because of three reasons:</a:t>
            </a:r>
            <a:endParaRPr lang="en-US" altLang="zh-CN" sz="1400" dirty="0">
              <a:solidFill>
                <a:srgbClr val="333333"/>
              </a:solidFill>
              <a:latin typeface="Arial" panose="020B0604020202020204" pitchFamily="34" charset="0"/>
              <a:ea typeface="Arial" panose="020B0604020202020204" pitchFamily="34" charset="0"/>
              <a:sym typeface="+mn-ea"/>
            </a:endParaRPr>
          </a:p>
          <a:p>
            <a:pPr indent="0">
              <a:buFont typeface="Arial" panose="020B0604020202020204" pitchFamily="34" charset="0"/>
              <a:buNone/>
            </a:pPr>
            <a:endParaRPr lang="en-US" altLang="zh-CN" sz="1400" dirty="0">
              <a:solidFill>
                <a:srgbClr val="333333"/>
              </a:solidFill>
              <a:latin typeface="Arial" panose="020B0604020202020204" pitchFamily="34" charset="0"/>
              <a:ea typeface="Arial" panose="020B0604020202020204" pitchFamily="34" charset="0"/>
              <a:sym typeface="+mn-ea"/>
            </a:endParaRPr>
          </a:p>
          <a:p>
            <a:pPr marL="285750" indent="-285750">
              <a:buFont typeface="Arial" panose="020B0604020202020204" pitchFamily="34" charset="0"/>
              <a:buChar char="•"/>
            </a:pPr>
            <a:r>
              <a:rPr lang="en-US" altLang="zh-CN" sz="1400" dirty="0">
                <a:solidFill>
                  <a:srgbClr val="333333"/>
                </a:solidFill>
                <a:latin typeface="Arial" panose="020B0604020202020204" pitchFamily="34" charset="0"/>
                <a:ea typeface="Arial" panose="020B0604020202020204" pitchFamily="34" charset="0"/>
                <a:sym typeface="+mn-ea"/>
              </a:rPr>
              <a:t>Their computational performance is economical compared to a lot of other algorithms</a:t>
            </a:r>
            <a:endParaRPr lang="en-US" altLang="zh-CN" sz="1400" dirty="0">
              <a:solidFill>
                <a:srgbClr val="333333"/>
              </a:solidFill>
              <a:latin typeface="Arial" panose="020B0604020202020204" pitchFamily="34" charset="0"/>
              <a:ea typeface="Arial" panose="020B0604020202020204" pitchFamily="34" charset="0"/>
              <a:sym typeface="+mn-ea"/>
            </a:endParaRPr>
          </a:p>
          <a:p>
            <a:pPr marL="285750" indent="-285750">
              <a:buFont typeface="Arial" panose="020B0604020202020204" pitchFamily="34" charset="0"/>
              <a:buChar char="•"/>
            </a:pPr>
            <a:r>
              <a:rPr lang="en-US" altLang="zh-CN" sz="1400" dirty="0">
                <a:solidFill>
                  <a:srgbClr val="333333"/>
                </a:solidFill>
                <a:latin typeface="Arial" panose="020B0604020202020204" pitchFamily="34" charset="0"/>
                <a:ea typeface="Arial" panose="020B0604020202020204" pitchFamily="34" charset="0"/>
                <a:sym typeface="+mn-ea"/>
              </a:rPr>
              <a:t>The keys that are generated are relatively short</a:t>
            </a:r>
            <a:endParaRPr lang="en-US" altLang="zh-CN" sz="1400" dirty="0">
              <a:solidFill>
                <a:srgbClr val="333333"/>
              </a:solidFill>
              <a:latin typeface="Arial" panose="020B0604020202020204" pitchFamily="34" charset="0"/>
              <a:ea typeface="Arial" panose="020B0604020202020204" pitchFamily="34" charset="0"/>
              <a:sym typeface="+mn-ea"/>
            </a:endParaRPr>
          </a:p>
          <a:p>
            <a:pPr marL="285750" indent="-285750">
              <a:buFont typeface="Arial" panose="020B0604020202020204" pitchFamily="34" charset="0"/>
              <a:buChar char="•"/>
            </a:pPr>
            <a:r>
              <a:rPr lang="en-US" altLang="zh-CN" sz="1400" dirty="0">
                <a:solidFill>
                  <a:srgbClr val="333333"/>
                </a:solidFill>
                <a:latin typeface="Arial" panose="020B0604020202020204" pitchFamily="34" charset="0"/>
                <a:ea typeface="Arial" panose="020B0604020202020204" pitchFamily="34" charset="0"/>
                <a:sym typeface="+mn-ea"/>
              </a:rPr>
              <a:t>Bitcoin started it, so most new blockchain projects have copied it</a:t>
            </a:r>
            <a:endParaRPr lang="en-US" altLang="zh-CN" sz="1400" dirty="0">
              <a:solidFill>
                <a:srgbClr val="333333"/>
              </a:solidFill>
              <a:latin typeface="Arial" panose="020B0604020202020204" pitchFamily="34" charset="0"/>
              <a:ea typeface="Arial" panose="020B0604020202020204" pitchFamily="34" charset="0"/>
              <a:sym typeface="+mn-ea"/>
            </a:endParaRPr>
          </a:p>
          <a:p>
            <a:pPr indent="0">
              <a:buFont typeface="Arial" panose="020B0604020202020204" pitchFamily="34" charset="0"/>
              <a:buNone/>
            </a:pPr>
            <a:endParaRPr lang="en-US" altLang="zh-CN" sz="1400" dirty="0">
              <a:solidFill>
                <a:srgbClr val="333333"/>
              </a:solidFill>
              <a:latin typeface="Arial" panose="020B0604020202020204" pitchFamily="34" charset="0"/>
              <a:ea typeface="Arial" panose="020B0604020202020204" pitchFamily="34" charset="0"/>
              <a:sym typeface="+mn-ea"/>
            </a:endParaRPr>
          </a:p>
          <a:p>
            <a:pPr indent="0">
              <a:buFont typeface="Arial" panose="020B0604020202020204" pitchFamily="34" charset="0"/>
              <a:buNone/>
            </a:pPr>
            <a:r>
              <a:rPr lang="en-US" altLang="zh-CN" sz="1400" dirty="0">
                <a:solidFill>
                  <a:srgbClr val="333333"/>
                </a:solidFill>
                <a:latin typeface="Arial" panose="020B0604020202020204" pitchFamily="34" charset="0"/>
                <a:ea typeface="Arial" panose="020B0604020202020204" pitchFamily="34" charset="0"/>
                <a:sym typeface="+mn-ea"/>
              </a:rPr>
              <a:t>Given a private key, a public key can be derived/calculated using the elliptic curve multiplication:</a:t>
            </a:r>
            <a:br>
              <a:rPr lang="en-US" altLang="zh-CN" sz="1400" dirty="0">
                <a:solidFill>
                  <a:srgbClr val="333333"/>
                </a:solidFill>
                <a:latin typeface="Arial" panose="020B0604020202020204" pitchFamily="34" charset="0"/>
                <a:ea typeface="Arial" panose="020B0604020202020204" pitchFamily="34" charset="0"/>
                <a:sym typeface="+mn-ea"/>
              </a:rPr>
            </a:br>
            <a:r>
              <a:rPr lang="en-US" altLang="zh-CN" sz="1400" dirty="0">
                <a:solidFill>
                  <a:srgbClr val="333333"/>
                </a:solidFill>
                <a:latin typeface="Arial" panose="020B0604020202020204" pitchFamily="34" charset="0"/>
                <a:ea typeface="Arial" panose="020B0604020202020204" pitchFamily="34" charset="0"/>
                <a:sym typeface="+mn-ea"/>
              </a:rPr>
              <a:t>K = k * G </a:t>
            </a:r>
            <a:endParaRPr lang="en-US" altLang="zh-CN" sz="1400" dirty="0">
              <a:solidFill>
                <a:srgbClr val="333333"/>
              </a:solidFill>
              <a:latin typeface="Arial" panose="020B0604020202020204" pitchFamily="34" charset="0"/>
              <a:ea typeface="Arial" panose="020B0604020202020204" pitchFamily="34" charset="0"/>
              <a:sym typeface="+mn-ea"/>
            </a:endParaRPr>
          </a:p>
          <a:p>
            <a:pPr indent="0">
              <a:buFont typeface="Arial" panose="020B0604020202020204" pitchFamily="34" charset="0"/>
              <a:buNone/>
            </a:pPr>
            <a:r>
              <a:rPr lang="en-US" altLang="zh-CN" sz="1400" dirty="0">
                <a:solidFill>
                  <a:srgbClr val="333333"/>
                </a:solidFill>
                <a:latin typeface="Arial" panose="020B0604020202020204" pitchFamily="34" charset="0"/>
                <a:ea typeface="Arial" panose="020B0604020202020204" pitchFamily="34" charset="0"/>
                <a:sym typeface="+mn-ea"/>
              </a:rPr>
              <a:t>where:</a:t>
            </a:r>
            <a:endParaRPr lang="en-US" altLang="zh-CN" sz="1400" dirty="0">
              <a:solidFill>
                <a:srgbClr val="333333"/>
              </a:solidFill>
              <a:latin typeface="Arial" panose="020B0604020202020204" pitchFamily="34" charset="0"/>
              <a:ea typeface="Arial" panose="020B0604020202020204" pitchFamily="34" charset="0"/>
              <a:sym typeface="+mn-ea"/>
            </a:endParaRPr>
          </a:p>
          <a:p>
            <a:pPr indent="0">
              <a:buFont typeface="Arial" panose="020B0604020202020204" pitchFamily="34" charset="0"/>
              <a:buNone/>
            </a:pPr>
            <a:r>
              <a:rPr lang="en-US" altLang="zh-CN" sz="1400" dirty="0">
                <a:solidFill>
                  <a:srgbClr val="333333"/>
                </a:solidFill>
                <a:latin typeface="Arial" panose="020B0604020202020204" pitchFamily="34" charset="0"/>
                <a:ea typeface="Arial" panose="020B0604020202020204" pitchFamily="34" charset="0"/>
                <a:sym typeface="+mn-ea"/>
              </a:rPr>
              <a:t>K = private key</a:t>
            </a:r>
            <a:endParaRPr lang="en-US" altLang="zh-CN" sz="1400" dirty="0">
              <a:solidFill>
                <a:srgbClr val="333333"/>
              </a:solidFill>
              <a:latin typeface="Arial" panose="020B0604020202020204" pitchFamily="34" charset="0"/>
              <a:ea typeface="Arial" panose="020B0604020202020204" pitchFamily="34" charset="0"/>
              <a:sym typeface="+mn-ea"/>
            </a:endParaRPr>
          </a:p>
          <a:p>
            <a:pPr indent="0">
              <a:buFont typeface="Arial" panose="020B0604020202020204" pitchFamily="34" charset="0"/>
              <a:buNone/>
            </a:pPr>
            <a:r>
              <a:rPr lang="en-US" altLang="zh-CN" sz="1400" dirty="0">
                <a:solidFill>
                  <a:srgbClr val="333333"/>
                </a:solidFill>
                <a:latin typeface="Arial" panose="020B0604020202020204" pitchFamily="34" charset="0"/>
                <a:ea typeface="Arial" panose="020B0604020202020204" pitchFamily="34" charset="0"/>
                <a:sym typeface="+mn-ea"/>
              </a:rPr>
              <a:t>k = resulting public key</a:t>
            </a:r>
            <a:endParaRPr lang="en-US" altLang="zh-CN" sz="1400" dirty="0">
              <a:solidFill>
                <a:srgbClr val="333333"/>
              </a:solidFill>
              <a:latin typeface="Arial" panose="020B0604020202020204" pitchFamily="34" charset="0"/>
              <a:ea typeface="Arial" panose="020B0604020202020204" pitchFamily="34" charset="0"/>
              <a:sym typeface="+mn-ea"/>
            </a:endParaRPr>
          </a:p>
          <a:p>
            <a:pPr indent="0">
              <a:buFont typeface="Arial" panose="020B0604020202020204" pitchFamily="34" charset="0"/>
              <a:buNone/>
            </a:pPr>
            <a:r>
              <a:rPr lang="en-US" altLang="zh-CN" sz="1400" dirty="0">
                <a:solidFill>
                  <a:srgbClr val="333333"/>
                </a:solidFill>
                <a:latin typeface="Arial" panose="020B0604020202020204" pitchFamily="34" charset="0"/>
                <a:ea typeface="Arial" panose="020B0604020202020204" pitchFamily="34" charset="0"/>
                <a:sym typeface="+mn-ea"/>
              </a:rPr>
              <a:t>G = constant point called generator point</a:t>
            </a:r>
            <a:endParaRPr lang="en-US" altLang="zh-CN" sz="1400" dirty="0">
              <a:solidFill>
                <a:srgbClr val="333333"/>
              </a:solidFill>
              <a:latin typeface="Arial" panose="020B0604020202020204" pitchFamily="34" charset="0"/>
              <a:ea typeface="Arial" panose="020B0604020202020204" pitchFamily="34" charset="0"/>
              <a:sym typeface="+mn-ea"/>
            </a:endParaRPr>
          </a:p>
          <a:p>
            <a:pPr indent="0">
              <a:buFont typeface="Arial" panose="020B0604020202020204" pitchFamily="34" charset="0"/>
              <a:buNone/>
            </a:pPr>
            <a:r>
              <a:rPr lang="en-US" altLang="zh-CN" sz="1400" dirty="0">
                <a:solidFill>
                  <a:srgbClr val="333333"/>
                </a:solidFill>
                <a:latin typeface="Arial" panose="020B0604020202020204" pitchFamily="34" charset="0"/>
                <a:ea typeface="Arial" panose="020B0604020202020204" pitchFamily="34" charset="0"/>
                <a:sym typeface="+mn-ea"/>
              </a:rPr>
              <a:t>* = is the special curve multiplication operator</a:t>
            </a:r>
            <a:endParaRPr lang="en-US" altLang="zh-CN" sz="1400" dirty="0">
              <a:solidFill>
                <a:srgbClr val="333333"/>
              </a:solidFill>
              <a:latin typeface="Arial" panose="020B0604020202020204" pitchFamily="34" charset="0"/>
              <a:ea typeface="Arial" panose="020B0604020202020204" pitchFamily="34" charset="0"/>
              <a:sym typeface="+mn-ea"/>
            </a:endParaRPr>
          </a:p>
          <a:p>
            <a:pPr indent="0">
              <a:buFont typeface="Arial" panose="020B0604020202020204" pitchFamily="34" charset="0"/>
              <a:buNone/>
            </a:pPr>
            <a:endParaRPr lang="en-US" altLang="zh-CN" sz="1400" dirty="0">
              <a:solidFill>
                <a:srgbClr val="333333"/>
              </a:solidFill>
              <a:latin typeface="Arial" panose="020B0604020202020204" pitchFamily="34" charset="0"/>
              <a:ea typeface="Arial" panose="020B0604020202020204" pitchFamily="34" charset="0"/>
              <a:sym typeface="+mn-ea"/>
            </a:endParaRPr>
          </a:p>
          <a:p>
            <a:pPr indent="0">
              <a:buFont typeface="Arial" panose="020B0604020202020204" pitchFamily="34" charset="0"/>
              <a:buNone/>
            </a:pPr>
            <a:r>
              <a:rPr lang="en-US" altLang="zh-CN" sz="1400" b="1" dirty="0">
                <a:solidFill>
                  <a:srgbClr val="333333"/>
                </a:solidFill>
                <a:latin typeface="Arial Bold" panose="020B0604020202020204" charset="0"/>
                <a:ea typeface="Arial" panose="020B0604020202020204" pitchFamily="34" charset="0"/>
                <a:cs typeface="Arial Bold" panose="020B0604020202020204" charset="0"/>
                <a:sym typeface="+mn-ea"/>
              </a:rPr>
              <a:t>Note: </a:t>
            </a:r>
            <a:r>
              <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rPr>
              <a:t>It is easier to a public key from private key, but you cannot calculate the private key from public key.</a:t>
            </a:r>
            <a:endPar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a:p>
            <a:pPr indent="0">
              <a:buFont typeface="Arial" panose="020B0604020202020204" pitchFamily="34" charset="0"/>
              <a:buNone/>
            </a:pPr>
            <a:endParaRPr lang="en-US" altLang="zh-CN" sz="1400" b="1"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a:p>
            <a:pPr indent="0">
              <a:buFont typeface="Arial" panose="020B0604020202020204" pitchFamily="34" charset="0"/>
              <a:buNone/>
            </a:pPr>
            <a:r>
              <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rPr>
              <a:t>The last 20bytes of the keccak256 hash of the public key with an 0x prefix = Your account address (EOA)</a:t>
            </a:r>
            <a:endPar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
          <p:cNvSpPr txBox="1"/>
          <p:nvPr/>
        </p:nvSpPr>
        <p:spPr>
          <a:xfrm>
            <a:off x="427355" y="121920"/>
            <a:ext cx="8688070" cy="368300"/>
          </a:xfrm>
          <a:prstGeom prst="rect">
            <a:avLst/>
          </a:prstGeom>
          <a:noFill/>
        </p:spPr>
        <p:txBody>
          <a:bodyPr wrap="square" rtlCol="0">
            <a:spAutoFit/>
          </a:bodyPr>
          <a:p>
            <a:pPr marL="285750" indent="-285750" algn="l">
              <a:buFont typeface="Wingdings" panose="05000000000000000000" charset="0"/>
              <a:buChar char=""/>
            </a:pPr>
            <a:r>
              <a:rPr lang="en-US" altLang="zh-CN" b="1" dirty="0">
                <a:solidFill>
                  <a:srgbClr val="333333"/>
                </a:solidFill>
                <a:latin typeface="Arial" panose="020B0604020202020204" pitchFamily="34" charset="0"/>
                <a:ea typeface="Arial" panose="020B0604020202020204" pitchFamily="34" charset="0"/>
              </a:rPr>
              <a:t>Merkle Trees</a:t>
            </a:r>
            <a:endParaRPr lang="en-US" altLang="zh-CN" b="1" dirty="0">
              <a:solidFill>
                <a:srgbClr val="333333"/>
              </a:solidFill>
              <a:latin typeface="Arial" panose="020B0604020202020204" pitchFamily="34" charset="0"/>
              <a:ea typeface="Arial" panose="020B0604020202020204" pitchFamily="34" charset="0"/>
            </a:endParaRPr>
          </a:p>
        </p:txBody>
      </p:sp>
      <p:sp>
        <p:nvSpPr>
          <p:cNvPr id="3" name="Text Box 2"/>
          <p:cNvSpPr txBox="1"/>
          <p:nvPr/>
        </p:nvSpPr>
        <p:spPr>
          <a:xfrm>
            <a:off x="448945" y="609600"/>
            <a:ext cx="11294110" cy="4615815"/>
          </a:xfrm>
          <a:prstGeom prst="rect">
            <a:avLst/>
          </a:prstGeom>
          <a:noFill/>
        </p:spPr>
        <p:txBody>
          <a:bodyPr wrap="square" rtlCol="0">
            <a:spAutoFit/>
          </a:bodyPr>
          <a:p>
            <a:r>
              <a:rPr lang="en-US" altLang="zh-CN" sz="1400" dirty="0">
                <a:solidFill>
                  <a:srgbClr val="333333"/>
                </a:solidFill>
                <a:latin typeface="Arial" panose="020B0604020202020204" pitchFamily="34" charset="0"/>
                <a:ea typeface="Arial" panose="020B0604020202020204" pitchFamily="34" charset="0"/>
                <a:sym typeface="+mn-ea"/>
              </a:rPr>
              <a:t>Merkle trees are a fundamental part of what makes blockchains tick.  Although it is definitely theoretically possible to make a blockchain without Merkle trees, simply by creating giant block headers that directly contain every transaction, doing so poses large scalability challenges that arguably puts the ability to trustlessly use blockchains out of the reach of all but the most powerful computers in the long term.</a:t>
            </a:r>
            <a:endParaRPr lang="en-US" altLang="zh-CN" sz="1400" dirty="0">
              <a:solidFill>
                <a:srgbClr val="333333"/>
              </a:solidFill>
              <a:latin typeface="Arial" panose="020B0604020202020204" pitchFamily="34" charset="0"/>
              <a:ea typeface="Arial" panose="020B0604020202020204" pitchFamily="34" charset="0"/>
              <a:sym typeface="+mn-ea"/>
            </a:endParaRPr>
          </a:p>
          <a:p>
            <a:endParaRPr lang="en-US" altLang="zh-CN" sz="1400" dirty="0">
              <a:solidFill>
                <a:srgbClr val="333333"/>
              </a:solidFill>
              <a:latin typeface="Arial" panose="020B0604020202020204" pitchFamily="34" charset="0"/>
              <a:ea typeface="Arial" panose="020B0604020202020204" pitchFamily="34" charset="0"/>
              <a:sym typeface="+mn-ea"/>
            </a:endParaRPr>
          </a:p>
          <a:p>
            <a:r>
              <a:rPr lang="en-US" altLang="zh-CN" sz="1400" dirty="0">
                <a:solidFill>
                  <a:srgbClr val="333333"/>
                </a:solidFill>
                <a:latin typeface="Arial" panose="020B0604020202020204" pitchFamily="34" charset="0"/>
                <a:ea typeface="Arial" panose="020B0604020202020204" pitchFamily="34" charset="0"/>
                <a:sym typeface="+mn-ea"/>
              </a:rPr>
              <a:t>It is a special kind of binary tree used to encode large chunk of data.</a:t>
            </a:r>
            <a:endParaRPr lang="en-US" altLang="zh-CN" sz="1400" dirty="0">
              <a:solidFill>
                <a:srgbClr val="333333"/>
              </a:solidFill>
              <a:latin typeface="Arial" panose="020B0604020202020204" pitchFamily="34" charset="0"/>
              <a:ea typeface="Arial" panose="020B0604020202020204" pitchFamily="34" charset="0"/>
              <a:sym typeface="+mn-ea"/>
            </a:endParaRPr>
          </a:p>
          <a:p>
            <a:endParaRPr lang="en-US" altLang="zh-CN" sz="1400" dirty="0">
              <a:solidFill>
                <a:srgbClr val="333333"/>
              </a:solidFill>
              <a:latin typeface="Arial" panose="020B0604020202020204" pitchFamily="34" charset="0"/>
              <a:ea typeface="Arial" panose="020B0604020202020204" pitchFamily="34" charset="0"/>
              <a:sym typeface="+mn-ea"/>
            </a:endParaRPr>
          </a:p>
          <a:p>
            <a:r>
              <a:rPr lang="en-US" altLang="zh-CN" sz="1400" dirty="0">
                <a:solidFill>
                  <a:srgbClr val="333333"/>
                </a:solidFill>
                <a:latin typeface="Arial" panose="020B0604020202020204" pitchFamily="34" charset="0"/>
                <a:ea typeface="Arial" panose="020B0604020202020204" pitchFamily="34" charset="0"/>
                <a:sym typeface="+mn-ea"/>
              </a:rPr>
              <a:t>The cool thing about merkle tree is that they build up from bottom-up and alow you verify if some value is present in the tree or not without having to loop over every element of the tree</a:t>
            </a:r>
            <a:endParaRPr lang="en-US" altLang="zh-CN" sz="1400" dirty="0">
              <a:solidFill>
                <a:srgbClr val="333333"/>
              </a:solidFill>
              <a:latin typeface="Arial" panose="020B0604020202020204" pitchFamily="34" charset="0"/>
              <a:ea typeface="Arial" panose="020B0604020202020204" pitchFamily="34" charset="0"/>
              <a:sym typeface="+mn-ea"/>
            </a:endParaRPr>
          </a:p>
          <a:p>
            <a:endParaRPr lang="en-US" altLang="zh-CN" sz="1400" b="1" dirty="0">
              <a:solidFill>
                <a:srgbClr val="333333"/>
              </a:solidFill>
              <a:latin typeface="Arial" panose="020B0604020202020204" pitchFamily="34" charset="0"/>
              <a:ea typeface="Arial" panose="020B0604020202020204" pitchFamily="34" charset="0"/>
              <a:cs typeface="Arial Bold" panose="020B0604020202020204" charset="0"/>
              <a:sym typeface="+mn-ea"/>
            </a:endParaRPr>
          </a:p>
          <a:p>
            <a:endParaRPr lang="en-US" altLang="zh-CN" sz="1400" b="1" dirty="0">
              <a:solidFill>
                <a:srgbClr val="333333"/>
              </a:solidFill>
              <a:latin typeface="Arial" panose="020B0604020202020204" pitchFamily="34" charset="0"/>
              <a:ea typeface="Arial" panose="020B0604020202020204" pitchFamily="34" charset="0"/>
              <a:cs typeface="Arial Bold" panose="020B0604020202020204" charset="0"/>
              <a:sym typeface="+mn-ea"/>
            </a:endParaRPr>
          </a:p>
          <a:p>
            <a:r>
              <a:rPr lang="en-US" altLang="zh-CN" sz="1400" b="1" dirty="0">
                <a:solidFill>
                  <a:srgbClr val="333333"/>
                </a:solidFill>
                <a:latin typeface="Arial Bold" panose="020B0604020202020204" charset="0"/>
                <a:ea typeface="Arial" panose="020B0604020202020204" pitchFamily="34" charset="0"/>
                <a:cs typeface="Arial Bold" panose="020B0604020202020204" charset="0"/>
                <a:sym typeface="+mn-ea"/>
              </a:rPr>
              <a:t>Merkle tree is a type of hash tree in which each leaf node is labelled with a cryptographic hash of a data block, and each non-leaf node is labelled with the cryptographic hash of its child nodes labels:</a:t>
            </a:r>
            <a:endParaRPr lang="en-US" altLang="zh-CN" sz="1400" dirty="0">
              <a:solidFill>
                <a:srgbClr val="333333"/>
              </a:solidFill>
              <a:latin typeface="Arial" panose="020B0604020202020204" pitchFamily="34" charset="0"/>
              <a:ea typeface="Arial" panose="020B0604020202020204" pitchFamily="34" charset="0"/>
              <a:sym typeface="+mn-ea"/>
            </a:endParaRPr>
          </a:p>
          <a:p>
            <a:pPr marL="285750" indent="-285750">
              <a:buFont typeface="Arial" panose="020B0604020202020204" pitchFamily="34" charset="0"/>
              <a:buChar char="•"/>
            </a:pPr>
            <a:r>
              <a:rPr lang="en-US" altLang="zh-CN" sz="1400" dirty="0">
                <a:solidFill>
                  <a:srgbClr val="333333"/>
                </a:solidFill>
                <a:latin typeface="Arial" panose="020B0604020202020204" pitchFamily="34" charset="0"/>
                <a:ea typeface="Arial" panose="020B0604020202020204" pitchFamily="34" charset="0"/>
                <a:sym typeface="+mn-ea"/>
              </a:rPr>
              <a:t>Every leaf in a tree is a cryptographic hash of an item in a dataset</a:t>
            </a:r>
            <a:endParaRPr lang="en-US" altLang="zh-CN" sz="1400" dirty="0">
              <a:solidFill>
                <a:srgbClr val="333333"/>
              </a:solidFill>
              <a:latin typeface="Arial" panose="020B0604020202020204" pitchFamily="34" charset="0"/>
              <a:ea typeface="Arial" panose="020B0604020202020204" pitchFamily="34" charset="0"/>
              <a:sym typeface="+mn-ea"/>
            </a:endParaRPr>
          </a:p>
          <a:p>
            <a:pPr marL="285750" indent="-285750">
              <a:buFont typeface="Arial" panose="020B0604020202020204" pitchFamily="34" charset="0"/>
              <a:buChar char="•"/>
            </a:pPr>
            <a:r>
              <a:rPr lang="en-US" altLang="zh-CN" sz="1400" dirty="0">
                <a:solidFill>
                  <a:srgbClr val="333333"/>
                </a:solidFill>
                <a:latin typeface="Arial" panose="020B0604020202020204" pitchFamily="34" charset="0"/>
                <a:ea typeface="Arial" panose="020B0604020202020204" pitchFamily="34" charset="0"/>
                <a:sym typeface="+mn-ea"/>
              </a:rPr>
              <a:t>Every node is a hash of its two child elements</a:t>
            </a:r>
            <a:endParaRPr lang="en-US" altLang="zh-CN" sz="1400" dirty="0">
              <a:solidFill>
                <a:srgbClr val="333333"/>
              </a:solidFill>
              <a:latin typeface="Arial" panose="020B0604020202020204" pitchFamily="34" charset="0"/>
              <a:ea typeface="Arial" panose="020B0604020202020204" pitchFamily="34" charset="0"/>
              <a:sym typeface="+mn-ea"/>
            </a:endParaRPr>
          </a:p>
          <a:p>
            <a:endParaRPr lang="en-US" altLang="zh-CN" sz="1400" b="1" dirty="0">
              <a:solidFill>
                <a:srgbClr val="333333"/>
              </a:solidFill>
              <a:latin typeface="Arial" panose="020B0604020202020204" pitchFamily="34" charset="0"/>
              <a:ea typeface="Arial" panose="020B0604020202020204" pitchFamily="34" charset="0"/>
              <a:cs typeface="Arial Bold" panose="020B0604020202020204" charset="0"/>
              <a:sym typeface="+mn-ea"/>
            </a:endParaRPr>
          </a:p>
          <a:p>
            <a:endParaRPr lang="en-US" altLang="zh-CN" sz="1400" b="1" dirty="0">
              <a:solidFill>
                <a:srgbClr val="333333"/>
              </a:solidFill>
              <a:latin typeface="Arial" panose="020B0604020202020204" pitchFamily="34" charset="0"/>
              <a:ea typeface="Arial" panose="020B0604020202020204" pitchFamily="34" charset="0"/>
              <a:cs typeface="Arial Bold" panose="020B0604020202020204" charset="0"/>
              <a:sym typeface="+mn-ea"/>
            </a:endParaRPr>
          </a:p>
          <a:p>
            <a:endParaRPr lang="en-US" altLang="zh-CN" sz="1400" b="1" dirty="0">
              <a:solidFill>
                <a:srgbClr val="333333"/>
              </a:solidFill>
              <a:latin typeface="Arial" panose="020B0604020202020204" pitchFamily="34" charset="0"/>
              <a:ea typeface="Arial" panose="020B0604020202020204" pitchFamily="34" charset="0"/>
              <a:cs typeface="Arial Bold" panose="020B0604020202020204" charset="0"/>
              <a:sym typeface="+mn-ea"/>
            </a:endParaRPr>
          </a:p>
          <a:p>
            <a:r>
              <a:rPr lang="en-US" altLang="zh-CN" sz="1400" b="1" dirty="0">
                <a:solidFill>
                  <a:srgbClr val="333333"/>
                </a:solidFill>
                <a:latin typeface="Arial Bold" panose="020B0604020202020204" charset="0"/>
                <a:ea typeface="Arial" panose="020B0604020202020204" pitchFamily="34" charset="0"/>
                <a:cs typeface="Arial Bold" panose="020B0604020202020204" charset="0"/>
                <a:sym typeface="+mn-ea"/>
              </a:rPr>
              <a:t>By creating a data structure that is built of cryptographic hashes, the entire tree is cryptograhically authenticated because:</a:t>
            </a:r>
            <a:endParaRPr lang="en-US" altLang="zh-CN" sz="1400" dirty="0">
              <a:solidFill>
                <a:srgbClr val="333333"/>
              </a:solidFill>
              <a:latin typeface="Arial" panose="020B0604020202020204" pitchFamily="34" charset="0"/>
              <a:ea typeface="Arial" panose="020B0604020202020204" pitchFamily="34" charset="0"/>
              <a:sym typeface="+mn-ea"/>
            </a:endParaRPr>
          </a:p>
          <a:p>
            <a:pPr marL="285750" indent="-285750">
              <a:buFont typeface="Arial" panose="020B0604020202020204" pitchFamily="34" charset="0"/>
              <a:buChar char="•"/>
            </a:pPr>
            <a:r>
              <a:rPr lang="en-US" altLang="zh-CN" sz="1400" dirty="0">
                <a:solidFill>
                  <a:srgbClr val="333333"/>
                </a:solidFill>
                <a:latin typeface="Arial" panose="020B0604020202020204" pitchFamily="34" charset="0"/>
                <a:ea typeface="Arial" panose="020B0604020202020204" pitchFamily="34" charset="0"/>
                <a:sym typeface="+mn-ea"/>
              </a:rPr>
              <a:t>Changing one piece of data will change the root of the tree</a:t>
            </a:r>
            <a:endParaRPr lang="en-US" altLang="zh-CN" sz="1400" dirty="0">
              <a:solidFill>
                <a:srgbClr val="333333"/>
              </a:solidFill>
              <a:latin typeface="Arial" panose="020B0604020202020204" pitchFamily="34" charset="0"/>
              <a:ea typeface="Arial" panose="020B0604020202020204" pitchFamily="34" charset="0"/>
              <a:sym typeface="+mn-ea"/>
            </a:endParaRPr>
          </a:p>
          <a:p>
            <a:pPr marL="285750" indent="-285750">
              <a:buFont typeface="Arial" panose="020B0604020202020204" pitchFamily="34" charset="0"/>
              <a:buChar char="•"/>
            </a:pPr>
            <a:r>
              <a:rPr lang="en-US" altLang="zh-CN" sz="1400" dirty="0">
                <a:solidFill>
                  <a:srgbClr val="333333"/>
                </a:solidFill>
                <a:latin typeface="Arial" panose="020B0604020202020204" pitchFamily="34" charset="0"/>
                <a:ea typeface="Arial" panose="020B0604020202020204" pitchFamily="34" charset="0"/>
                <a:sym typeface="+mn-ea"/>
              </a:rPr>
              <a:t>We can use the root to efficiently verify every item at the leaves of the tree.</a:t>
            </a:r>
            <a:endParaRPr lang="en-US" altLang="zh-CN" sz="1400" dirty="0">
              <a:solidFill>
                <a:srgbClr val="333333"/>
              </a:solidFill>
              <a:latin typeface="Arial" panose="020B0604020202020204" pitchFamily="34" charset="0"/>
              <a:ea typeface="Arial" panose="020B0604020202020204" pitchFamily="34" charset="0"/>
              <a:sym typeface="+mn-ea"/>
            </a:endParaRPr>
          </a:p>
          <a:p>
            <a:pPr marL="285750" indent="-285750">
              <a:buFont typeface="Arial" panose="020B0604020202020204" pitchFamily="34" charset="0"/>
              <a:buChar char="•"/>
            </a:pPr>
            <a:r>
              <a:rPr lang="en-US" altLang="zh-CN" sz="1400" dirty="0">
                <a:solidFill>
                  <a:srgbClr val="333333"/>
                </a:solidFill>
                <a:latin typeface="Arial" panose="020B0604020202020204" pitchFamily="34" charset="0"/>
                <a:ea typeface="Arial" panose="020B0604020202020204" pitchFamily="34" charset="0"/>
                <a:sym typeface="+mn-ea"/>
              </a:rPr>
              <a:t>Only a subset of data is required for a merkle proof</a:t>
            </a:r>
            <a:endParaRPr lang="en-US" altLang="zh-CN" sz="1400" dirty="0">
              <a:solidFill>
                <a:srgbClr val="333333"/>
              </a:solidFill>
              <a:latin typeface="Arial" panose="020B0604020202020204" pitchFamily="34" charset="0"/>
              <a:ea typeface="Arial" panose="020B0604020202020204" pitchFamily="34" charset="0"/>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erkle-Tree-1"/>
          <p:cNvPicPr>
            <a:picLocks noChangeAspect="1"/>
          </p:cNvPicPr>
          <p:nvPr/>
        </p:nvPicPr>
        <p:blipFill>
          <a:blip r:embed="rId1"/>
          <a:stretch>
            <a:fillRect/>
          </a:stretch>
        </p:blipFill>
        <p:spPr>
          <a:xfrm>
            <a:off x="474980" y="44450"/>
            <a:ext cx="6404610" cy="4454525"/>
          </a:xfrm>
          <a:prstGeom prst="rect">
            <a:avLst/>
          </a:prstGeom>
        </p:spPr>
      </p:pic>
      <p:pic>
        <p:nvPicPr>
          <p:cNvPr id="4" name="Picture 3" descr="merkle t"/>
          <p:cNvPicPr>
            <a:picLocks noChangeAspect="1"/>
          </p:cNvPicPr>
          <p:nvPr/>
        </p:nvPicPr>
        <p:blipFill>
          <a:blip r:embed="rId2"/>
          <a:stretch>
            <a:fillRect/>
          </a:stretch>
        </p:blipFill>
        <p:spPr>
          <a:xfrm>
            <a:off x="7211695" y="117475"/>
            <a:ext cx="4257675" cy="3352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
          <p:cNvSpPr txBox="1"/>
          <p:nvPr/>
        </p:nvSpPr>
        <p:spPr>
          <a:xfrm>
            <a:off x="427355" y="34925"/>
            <a:ext cx="8688070" cy="368300"/>
          </a:xfrm>
          <a:prstGeom prst="rect">
            <a:avLst/>
          </a:prstGeom>
          <a:noFill/>
        </p:spPr>
        <p:txBody>
          <a:bodyPr wrap="square" rtlCol="0">
            <a:spAutoFit/>
          </a:bodyPr>
          <a:p>
            <a:pPr marL="285750" indent="-285750" algn="l">
              <a:buFont typeface="Wingdings" panose="05000000000000000000" charset="0"/>
              <a:buChar char=""/>
            </a:pPr>
            <a:r>
              <a:rPr lang="en-US" altLang="zh-CN" b="1" dirty="0">
                <a:solidFill>
                  <a:srgbClr val="333333"/>
                </a:solidFill>
                <a:latin typeface="Arial" panose="020B0604020202020204" pitchFamily="34" charset="0"/>
                <a:ea typeface="Arial" panose="020B0604020202020204" pitchFamily="34" charset="0"/>
              </a:rPr>
              <a:t>Blockchain Structure</a:t>
            </a:r>
            <a:endParaRPr lang="en-US" altLang="zh-CN" b="1" dirty="0">
              <a:solidFill>
                <a:srgbClr val="333333"/>
              </a:solidFill>
              <a:latin typeface="Arial" panose="020B0604020202020204" pitchFamily="34" charset="0"/>
              <a:ea typeface="Arial" panose="020B0604020202020204" pitchFamily="34" charset="0"/>
            </a:endParaRPr>
          </a:p>
        </p:txBody>
      </p:sp>
      <p:sp>
        <p:nvSpPr>
          <p:cNvPr id="3" name="Text Box 2"/>
          <p:cNvSpPr txBox="1"/>
          <p:nvPr/>
        </p:nvSpPr>
        <p:spPr>
          <a:xfrm>
            <a:off x="448945" y="321945"/>
            <a:ext cx="11294110" cy="3753485"/>
          </a:xfrm>
          <a:prstGeom prst="rect">
            <a:avLst/>
          </a:prstGeom>
          <a:noFill/>
        </p:spPr>
        <p:txBody>
          <a:bodyPr wrap="square" rtlCol="0">
            <a:spAutoFit/>
          </a:bodyPr>
          <a:p>
            <a:r>
              <a:rPr lang="en-US" altLang="zh-CN" sz="1400" dirty="0">
                <a:solidFill>
                  <a:srgbClr val="333333"/>
                </a:solidFill>
                <a:latin typeface="Arial" panose="020B0604020202020204" pitchFamily="34" charset="0"/>
                <a:ea typeface="Arial" panose="020B0604020202020204" pitchFamily="34" charset="0"/>
                <a:sym typeface="+mn-ea"/>
              </a:rPr>
              <a:t>A blockchain is a globally shared transactional database. This means everyone can read entries in the database ust by participating in the network.</a:t>
            </a:r>
            <a:endParaRPr lang="en-US" altLang="zh-CN" sz="1400" dirty="0">
              <a:solidFill>
                <a:srgbClr val="333333"/>
              </a:solidFill>
              <a:latin typeface="Arial" panose="020B0604020202020204" pitchFamily="34" charset="0"/>
              <a:ea typeface="Arial" panose="020B0604020202020204" pitchFamily="34" charset="0"/>
              <a:sym typeface="+mn-ea"/>
            </a:endParaRPr>
          </a:p>
          <a:p>
            <a:endParaRPr lang="en-US" altLang="zh-CN" sz="1400" dirty="0">
              <a:solidFill>
                <a:srgbClr val="333333"/>
              </a:solidFill>
              <a:latin typeface="Arial" panose="020B0604020202020204" pitchFamily="34" charset="0"/>
              <a:ea typeface="Arial" panose="020B0604020202020204" pitchFamily="34" charset="0"/>
              <a:sym typeface="+mn-ea"/>
            </a:endParaRPr>
          </a:p>
          <a:p>
            <a:r>
              <a:rPr lang="en-US" altLang="zh-CN" sz="1400" dirty="0">
                <a:solidFill>
                  <a:srgbClr val="333333"/>
                </a:solidFill>
                <a:latin typeface="Arial" panose="020B0604020202020204" pitchFamily="34" charset="0"/>
                <a:ea typeface="Arial" panose="020B0604020202020204" pitchFamily="34" charset="0"/>
                <a:sym typeface="+mn-ea"/>
              </a:rPr>
              <a:t>The main element of the blockchain is the </a:t>
            </a:r>
            <a:r>
              <a:rPr lang="en-US" altLang="zh-CN" sz="1400" b="1" dirty="0">
                <a:solidFill>
                  <a:srgbClr val="333333"/>
                </a:solidFill>
                <a:latin typeface="Arial Bold" panose="020B0604020202020204" charset="0"/>
                <a:ea typeface="Arial" panose="020B0604020202020204" pitchFamily="34" charset="0"/>
                <a:cs typeface="Arial Bold" panose="020B0604020202020204" charset="0"/>
                <a:sym typeface="+mn-ea"/>
              </a:rPr>
              <a:t>BLOCK </a:t>
            </a:r>
            <a:r>
              <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rPr>
              <a:t>which contains:</a:t>
            </a:r>
            <a:endPar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rPr>
              <a:t>Block Header (A block header is used to identify a particular block on an entire blockchain and is hashed repeatedly to create proof of work for mining rewards.)</a:t>
            </a:r>
            <a:endPar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rPr>
              <a:t>A list of transactions (A merkle tree based on the list)</a:t>
            </a:r>
            <a:endPar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rPr>
              <a:t>Hash of previous block</a:t>
            </a:r>
            <a:endPar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rPr>
              <a:t>Nonce:</a:t>
            </a:r>
            <a:endPar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a:p>
            <a:pPr marL="742950" lvl="1" indent="-285750">
              <a:buFont typeface="Arial" panose="020B0604020202020204" pitchFamily="34" charset="0"/>
              <a:buChar char="•"/>
            </a:pPr>
            <a:r>
              <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rPr>
              <a:t>Used for proof of work</a:t>
            </a:r>
            <a:endPar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a:p>
            <a:pPr marL="742950" lvl="1" indent="-285750">
              <a:buFont typeface="Arial" panose="020B0604020202020204" pitchFamily="34" charset="0"/>
              <a:buChar char="•"/>
            </a:pPr>
            <a:r>
              <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rPr>
              <a:t>Modified to get valid block hash</a:t>
            </a:r>
            <a:endPar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a:p>
            <a:pPr marL="285750" lvl="0" indent="-285750">
              <a:buFont typeface="Arial" panose="020B0604020202020204" pitchFamily="34" charset="0"/>
              <a:buChar char="•"/>
            </a:pPr>
            <a:r>
              <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rPr>
              <a:t>Timestamp and</a:t>
            </a:r>
            <a:endPar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a:p>
            <a:pPr marL="285750" lvl="0" indent="-285750">
              <a:buFont typeface="Arial" panose="020B0604020202020204" pitchFamily="34" charset="0"/>
              <a:buChar char="•"/>
            </a:pPr>
            <a:r>
              <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rPr>
              <a:t>Tx Root</a:t>
            </a:r>
            <a:endPar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a:p>
            <a:pPr marL="285750" lvl="0" indent="-285750">
              <a:buFont typeface="Arial" panose="020B0604020202020204" pitchFamily="34" charset="0"/>
              <a:buChar char="•"/>
            </a:pPr>
            <a:endPar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a:p>
            <a:pPr lvl="0" indent="0">
              <a:buFont typeface="Arial" panose="020B0604020202020204" pitchFamily="34" charset="0"/>
              <a:buNone/>
            </a:pPr>
            <a:r>
              <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rPr>
              <a:t>A chain of blocks leads to the propagation of blockchain.</a:t>
            </a:r>
            <a:endPar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a:p>
            <a:pPr lvl="0" indent="0">
              <a:buFont typeface="Arial" panose="020B0604020202020204" pitchFamily="34" charset="0"/>
              <a:buNone/>
            </a:pPr>
            <a:endPar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a:p>
            <a:pPr lvl="0" indent="0">
              <a:buFont typeface="Arial" panose="020B0604020202020204" pitchFamily="34" charset="0"/>
              <a:buNone/>
            </a:pPr>
            <a:r>
              <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rPr>
              <a:t>Transactions in a block are arranged using a data structure called </a:t>
            </a:r>
            <a:r>
              <a:rPr lang="en-US" altLang="zh-CN" sz="1400" b="1" dirty="0">
                <a:solidFill>
                  <a:srgbClr val="333333"/>
                </a:solidFill>
                <a:latin typeface="Arial Bold" panose="020B0604020202020204" charset="0"/>
                <a:ea typeface="Arial" panose="020B0604020202020204" pitchFamily="34" charset="0"/>
                <a:cs typeface="Arial Bold" panose="020B0604020202020204" charset="0"/>
                <a:sym typeface="+mn-ea"/>
              </a:rPr>
              <a:t>Merkle Tree</a:t>
            </a:r>
            <a:endParaRPr lang="en-US" altLang="zh-CN" sz="1400" b="1" dirty="0">
              <a:solidFill>
                <a:srgbClr val="333333"/>
              </a:solidFill>
              <a:latin typeface="Arial Bold" panose="020B0604020202020204" charset="0"/>
              <a:ea typeface="Arial" panose="020B0604020202020204" pitchFamily="34" charset="0"/>
              <a:cs typeface="Arial Bold" panose="020B0604020202020204" charset="0"/>
              <a:sym typeface="+mn-ea"/>
            </a:endParaRPr>
          </a:p>
        </p:txBody>
      </p:sp>
      <p:pic>
        <p:nvPicPr>
          <p:cNvPr id="26" name="Picture 25" descr="Structureofblocksinblockchain"/>
          <p:cNvPicPr>
            <a:picLocks noChangeAspect="1"/>
          </p:cNvPicPr>
          <p:nvPr/>
        </p:nvPicPr>
        <p:blipFill>
          <a:blip r:embed="rId1"/>
          <a:stretch>
            <a:fillRect/>
          </a:stretch>
        </p:blipFill>
        <p:spPr>
          <a:xfrm>
            <a:off x="576580" y="4123055"/>
            <a:ext cx="5369560" cy="2687955"/>
          </a:xfrm>
          <a:prstGeom prst="rect">
            <a:avLst/>
          </a:prstGeom>
        </p:spPr>
      </p:pic>
      <p:pic>
        <p:nvPicPr>
          <p:cNvPr id="27" name="Picture 26" descr="The-structure-of-a-Blockchain-A-block-is-composed-of-a-header-and-a-body-where-a-header"/>
          <p:cNvPicPr>
            <a:picLocks noChangeAspect="1"/>
          </p:cNvPicPr>
          <p:nvPr/>
        </p:nvPicPr>
        <p:blipFill>
          <a:blip r:embed="rId2"/>
          <a:stretch>
            <a:fillRect/>
          </a:stretch>
        </p:blipFill>
        <p:spPr>
          <a:xfrm>
            <a:off x="6327140" y="4678680"/>
            <a:ext cx="5736590" cy="168021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
          <p:cNvSpPr txBox="1"/>
          <p:nvPr/>
        </p:nvSpPr>
        <p:spPr>
          <a:xfrm>
            <a:off x="427355" y="136525"/>
            <a:ext cx="8688070" cy="368300"/>
          </a:xfrm>
          <a:prstGeom prst="rect">
            <a:avLst/>
          </a:prstGeom>
          <a:noFill/>
        </p:spPr>
        <p:txBody>
          <a:bodyPr wrap="square" rtlCol="0">
            <a:spAutoFit/>
          </a:bodyPr>
          <a:p>
            <a:pPr marL="285750" indent="-285750" algn="l">
              <a:buFont typeface="Wingdings" panose="05000000000000000000" charset="0"/>
              <a:buChar char=""/>
            </a:pPr>
            <a:r>
              <a:rPr lang="en-US" altLang="zh-CN" b="1" dirty="0">
                <a:solidFill>
                  <a:srgbClr val="333333"/>
                </a:solidFill>
                <a:latin typeface="Arial" panose="020B0604020202020204" pitchFamily="34" charset="0"/>
                <a:ea typeface="Arial" panose="020B0604020202020204" pitchFamily="34" charset="0"/>
              </a:rPr>
              <a:t>Smart Contracts</a:t>
            </a:r>
            <a:endParaRPr lang="en-US" altLang="zh-CN" b="1" dirty="0">
              <a:solidFill>
                <a:srgbClr val="333333"/>
              </a:solidFill>
              <a:latin typeface="Arial" panose="020B0604020202020204" pitchFamily="34" charset="0"/>
              <a:ea typeface="Arial" panose="020B0604020202020204" pitchFamily="34" charset="0"/>
            </a:endParaRPr>
          </a:p>
        </p:txBody>
      </p:sp>
      <p:sp>
        <p:nvSpPr>
          <p:cNvPr id="3" name="Text Box 2"/>
          <p:cNvSpPr txBox="1"/>
          <p:nvPr/>
        </p:nvSpPr>
        <p:spPr>
          <a:xfrm>
            <a:off x="448945" y="423545"/>
            <a:ext cx="11294110" cy="2245360"/>
          </a:xfrm>
          <a:prstGeom prst="rect">
            <a:avLst/>
          </a:prstGeom>
          <a:noFill/>
        </p:spPr>
        <p:txBody>
          <a:bodyPr wrap="square" rtlCol="0">
            <a:spAutoFit/>
          </a:bodyPr>
          <a:p>
            <a:r>
              <a:rPr lang="en-US" altLang="zh-CN" sz="1400" dirty="0">
                <a:solidFill>
                  <a:srgbClr val="333333"/>
                </a:solidFill>
                <a:latin typeface="Arial" panose="020B0604020202020204" pitchFamily="34" charset="0"/>
                <a:ea typeface="Arial" panose="020B0604020202020204" pitchFamily="34" charset="0"/>
                <a:sym typeface="+mn-ea"/>
              </a:rPr>
              <a:t>Smart Contract is a term used to describe computer code that automatically executes all or part of an aggreement and is stored on a blockchain based platform.</a:t>
            </a:r>
            <a:endParaRPr lang="en-US" altLang="zh-CN" sz="1400" dirty="0">
              <a:solidFill>
                <a:srgbClr val="333333"/>
              </a:solidFill>
              <a:latin typeface="Arial" panose="020B0604020202020204" pitchFamily="34" charset="0"/>
              <a:ea typeface="Arial" panose="020B0604020202020204" pitchFamily="34" charset="0"/>
              <a:sym typeface="+mn-ea"/>
            </a:endParaRPr>
          </a:p>
          <a:p>
            <a:endParaRPr lang="en-US" altLang="zh-CN" sz="1400" b="1" dirty="0">
              <a:solidFill>
                <a:srgbClr val="333333"/>
              </a:solidFill>
              <a:latin typeface="Arial Bold" panose="020B0604020202020204" charset="0"/>
              <a:ea typeface="Arial" panose="020B0604020202020204" pitchFamily="34" charset="0"/>
              <a:cs typeface="Arial Bold" panose="020B0604020202020204" charset="0"/>
              <a:sym typeface="+mn-ea"/>
            </a:endParaRPr>
          </a:p>
          <a:p>
            <a:r>
              <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rPr>
              <a:t>Smart Contracts work on an If - Then principle</a:t>
            </a:r>
            <a:endPar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a:p>
            <a:endPar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a:p>
            <a:r>
              <a:rPr lang="en-US" altLang="zh-CN" sz="1400" b="1" dirty="0">
                <a:solidFill>
                  <a:srgbClr val="333333"/>
                </a:solidFill>
                <a:latin typeface="Arial Bold" panose="020B0604020202020204" charset="0"/>
                <a:ea typeface="Arial" panose="020B0604020202020204" pitchFamily="34" charset="0"/>
                <a:cs typeface="Arial Bold" panose="020B0604020202020204" charset="0"/>
                <a:sym typeface="+mn-ea"/>
              </a:rPr>
              <a:t>Properties of smart contracts</a:t>
            </a:r>
            <a:endPar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rPr>
              <a:t>Trustless: It eradicates the need for a third party intermediary or facilitator</a:t>
            </a:r>
            <a:endPar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rPr>
              <a:t>Trackable</a:t>
            </a:r>
            <a:endPar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rPr>
              <a:t>Irreversible</a:t>
            </a:r>
            <a:endPar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rPr>
              <a:t>Self-executing: it executes certain commands based on how it was written to respond to external interaction.</a:t>
            </a:r>
            <a:endPar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p:txBody>
      </p:sp>
      <p:sp>
        <p:nvSpPr>
          <p:cNvPr id="16" name="文本框 2"/>
          <p:cNvSpPr txBox="1"/>
          <p:nvPr/>
        </p:nvSpPr>
        <p:spPr>
          <a:xfrm>
            <a:off x="427355" y="2985770"/>
            <a:ext cx="8688070" cy="368300"/>
          </a:xfrm>
          <a:prstGeom prst="rect">
            <a:avLst/>
          </a:prstGeom>
          <a:noFill/>
        </p:spPr>
        <p:txBody>
          <a:bodyPr wrap="square" rtlCol="0">
            <a:spAutoFit/>
          </a:bodyPr>
          <a:p>
            <a:pPr marL="285750" indent="-285750" algn="l">
              <a:buFont typeface="Wingdings" panose="05000000000000000000" charset="0"/>
              <a:buChar char=""/>
            </a:pPr>
            <a:r>
              <a:rPr lang="en-US" altLang="zh-CN" b="1" dirty="0">
                <a:solidFill>
                  <a:srgbClr val="333333"/>
                </a:solidFill>
                <a:latin typeface="Arial" panose="020B0604020202020204" pitchFamily="34" charset="0"/>
                <a:ea typeface="Arial" panose="020B0604020202020204" pitchFamily="34" charset="0"/>
              </a:rPr>
              <a:t>Nodes</a:t>
            </a:r>
            <a:endParaRPr lang="en-US" altLang="zh-CN" b="1" dirty="0">
              <a:solidFill>
                <a:srgbClr val="333333"/>
              </a:solidFill>
              <a:latin typeface="Arial" panose="020B0604020202020204" pitchFamily="34" charset="0"/>
              <a:ea typeface="Arial" panose="020B0604020202020204" pitchFamily="34" charset="0"/>
            </a:endParaRPr>
          </a:p>
        </p:txBody>
      </p:sp>
      <p:sp>
        <p:nvSpPr>
          <p:cNvPr id="17" name="Text Box 16"/>
          <p:cNvSpPr txBox="1"/>
          <p:nvPr/>
        </p:nvSpPr>
        <p:spPr>
          <a:xfrm>
            <a:off x="448945" y="3379470"/>
            <a:ext cx="11294110" cy="306705"/>
          </a:xfrm>
          <a:prstGeom prst="rect">
            <a:avLst/>
          </a:prstGeom>
          <a:noFill/>
        </p:spPr>
        <p:txBody>
          <a:bodyPr wrap="square" rtlCol="0">
            <a:spAutoFit/>
          </a:bodyPr>
          <a:p>
            <a:r>
              <a:rPr lang="en-US" altLang="zh-CN" sz="1400" dirty="0">
                <a:solidFill>
                  <a:srgbClr val="333333"/>
                </a:solidFill>
                <a:latin typeface="Arial" panose="020B0604020202020204" pitchFamily="34" charset="0"/>
                <a:ea typeface="Arial" panose="020B0604020202020204" pitchFamily="34" charset="0"/>
                <a:sym typeface="+mn-ea"/>
              </a:rPr>
              <a:t>A node is a computer that runs the ethereum client</a:t>
            </a:r>
            <a:endPar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p:txBody>
      </p:sp>
      <p:sp>
        <p:nvSpPr>
          <p:cNvPr id="18" name="文本框 2"/>
          <p:cNvSpPr txBox="1"/>
          <p:nvPr/>
        </p:nvSpPr>
        <p:spPr>
          <a:xfrm>
            <a:off x="427355" y="4003040"/>
            <a:ext cx="8688070" cy="368300"/>
          </a:xfrm>
          <a:prstGeom prst="rect">
            <a:avLst/>
          </a:prstGeom>
          <a:noFill/>
        </p:spPr>
        <p:txBody>
          <a:bodyPr wrap="square" rtlCol="0">
            <a:spAutoFit/>
          </a:bodyPr>
          <a:p>
            <a:pPr marL="285750" indent="-285750" algn="l">
              <a:buFont typeface="Wingdings" panose="05000000000000000000" charset="0"/>
              <a:buChar char=""/>
            </a:pPr>
            <a:r>
              <a:rPr lang="en-US" altLang="zh-CN" b="1" dirty="0">
                <a:solidFill>
                  <a:srgbClr val="333333"/>
                </a:solidFill>
                <a:latin typeface="Arial" panose="020B0604020202020204" pitchFamily="34" charset="0"/>
                <a:ea typeface="Arial" panose="020B0604020202020204" pitchFamily="34" charset="0"/>
              </a:rPr>
              <a:t>Clients</a:t>
            </a:r>
            <a:endParaRPr lang="en-US" altLang="zh-CN" b="1" dirty="0">
              <a:solidFill>
                <a:srgbClr val="333333"/>
              </a:solidFill>
              <a:latin typeface="Arial" panose="020B0604020202020204" pitchFamily="34" charset="0"/>
              <a:ea typeface="Arial" panose="020B0604020202020204" pitchFamily="34" charset="0"/>
            </a:endParaRPr>
          </a:p>
        </p:txBody>
      </p:sp>
      <p:sp>
        <p:nvSpPr>
          <p:cNvPr id="19" name="Text Box 18"/>
          <p:cNvSpPr txBox="1"/>
          <p:nvPr/>
        </p:nvSpPr>
        <p:spPr>
          <a:xfrm>
            <a:off x="448945" y="4396740"/>
            <a:ext cx="11294110" cy="521970"/>
          </a:xfrm>
          <a:prstGeom prst="rect">
            <a:avLst/>
          </a:prstGeom>
          <a:noFill/>
        </p:spPr>
        <p:txBody>
          <a:bodyPr wrap="square" rtlCol="0">
            <a:spAutoFit/>
          </a:bodyPr>
          <a:p>
            <a:r>
              <a:rPr lang="en-US" altLang="zh-CN" sz="1400" dirty="0">
                <a:solidFill>
                  <a:srgbClr val="333333"/>
                </a:solidFill>
                <a:latin typeface="Arial" panose="020B0604020202020204" pitchFamily="34" charset="0"/>
                <a:ea typeface="Arial" panose="020B0604020202020204" pitchFamily="34" charset="0"/>
                <a:sym typeface="+mn-ea"/>
              </a:rPr>
              <a:t>Clients are softwares that gives miners access to the blockchain. The client is what is connected in a peer-to-peer network with other clientson a network. </a:t>
            </a:r>
            <a:endPar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Picture 1" descr="Screenshot 2023-02-24 at 01.09.20"/>
          <p:cNvPicPr>
            <a:picLocks noChangeAspect="1"/>
          </p:cNvPicPr>
          <p:nvPr/>
        </p:nvPicPr>
        <p:blipFill>
          <a:blip r:embed="rId1"/>
          <a:stretch>
            <a:fillRect/>
          </a:stretch>
        </p:blipFill>
        <p:spPr>
          <a:xfrm>
            <a:off x="706755" y="753110"/>
            <a:ext cx="7334885" cy="5105400"/>
          </a:xfrm>
          <a:prstGeom prst="rect">
            <a:avLst/>
          </a:prstGeom>
        </p:spPr>
      </p:pic>
      <p:pic>
        <p:nvPicPr>
          <p:cNvPr id="3" name="Picture 2" descr="WhatsApp Image 2023-02-24 at 01.11.46"/>
          <p:cNvPicPr>
            <a:picLocks noChangeAspect="1"/>
          </p:cNvPicPr>
          <p:nvPr/>
        </p:nvPicPr>
        <p:blipFill>
          <a:blip r:embed="rId2"/>
          <a:srcRect l="6123" t="6898" r="2091" b="16657"/>
          <a:stretch>
            <a:fillRect/>
          </a:stretch>
        </p:blipFill>
        <p:spPr>
          <a:xfrm>
            <a:off x="8041640" y="753110"/>
            <a:ext cx="3448050" cy="510603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
          <p:cNvSpPr txBox="1"/>
          <p:nvPr/>
        </p:nvSpPr>
        <p:spPr>
          <a:xfrm>
            <a:off x="427355" y="136525"/>
            <a:ext cx="8688070" cy="368300"/>
          </a:xfrm>
          <a:prstGeom prst="rect">
            <a:avLst/>
          </a:prstGeom>
          <a:noFill/>
        </p:spPr>
        <p:txBody>
          <a:bodyPr wrap="square" rtlCol="0">
            <a:spAutoFit/>
          </a:bodyPr>
          <a:p>
            <a:pPr marL="285750" indent="-285750" algn="l">
              <a:buFont typeface="Wingdings" panose="05000000000000000000" charset="0"/>
              <a:buChar char=""/>
            </a:pPr>
            <a:r>
              <a:rPr lang="en-US" altLang="zh-CN" b="1" dirty="0">
                <a:solidFill>
                  <a:srgbClr val="333333"/>
                </a:solidFill>
                <a:latin typeface="Arial" panose="020B0604020202020204" pitchFamily="34" charset="0"/>
                <a:ea typeface="Arial" panose="020B0604020202020204" pitchFamily="34" charset="0"/>
              </a:rPr>
              <a:t>Multichains</a:t>
            </a:r>
            <a:endParaRPr lang="en-US" altLang="zh-CN" b="1" dirty="0">
              <a:solidFill>
                <a:srgbClr val="333333"/>
              </a:solidFill>
              <a:latin typeface="Arial" panose="020B0604020202020204" pitchFamily="34" charset="0"/>
              <a:ea typeface="Arial" panose="020B0604020202020204" pitchFamily="34" charset="0"/>
            </a:endParaRPr>
          </a:p>
        </p:txBody>
      </p:sp>
      <p:sp>
        <p:nvSpPr>
          <p:cNvPr id="3" name="Text Box 2"/>
          <p:cNvSpPr txBox="1"/>
          <p:nvPr/>
        </p:nvSpPr>
        <p:spPr>
          <a:xfrm>
            <a:off x="448945" y="423545"/>
            <a:ext cx="11294110" cy="2891790"/>
          </a:xfrm>
          <a:prstGeom prst="rect">
            <a:avLst/>
          </a:prstGeom>
          <a:noFill/>
        </p:spPr>
        <p:txBody>
          <a:bodyPr wrap="square" rtlCol="0">
            <a:spAutoFit/>
          </a:bodyPr>
          <a:p>
            <a:r>
              <a:rPr lang="en-US" altLang="zh-CN" sz="1400" dirty="0">
                <a:solidFill>
                  <a:srgbClr val="333333"/>
                </a:solidFill>
                <a:latin typeface="Arial" panose="020B0604020202020204" pitchFamily="34" charset="0"/>
                <a:ea typeface="Arial" panose="020B0604020202020204" pitchFamily="34" charset="0"/>
                <a:sym typeface="+mn-ea"/>
              </a:rPr>
              <a:t>A multichain is a network of bridges and parachains that link current blockchains to improve services and circumvent the constraints of earlier technologies like Bitcoin (BTC) and Ethereum (ETH). Such alternatives include blockchains such as Solana (SOL), Near (NEAR), and Cosmos (ATOM).</a:t>
            </a:r>
            <a:endParaRPr lang="en-US" altLang="zh-CN" sz="1400" dirty="0">
              <a:solidFill>
                <a:srgbClr val="333333"/>
              </a:solidFill>
              <a:latin typeface="Arial" panose="020B0604020202020204" pitchFamily="34" charset="0"/>
              <a:ea typeface="Arial" panose="020B0604020202020204" pitchFamily="34" charset="0"/>
              <a:sym typeface="+mn-ea"/>
            </a:endParaRPr>
          </a:p>
          <a:p>
            <a:endParaRPr lang="en-US" altLang="zh-CN" sz="1400" dirty="0">
              <a:solidFill>
                <a:srgbClr val="333333"/>
              </a:solidFill>
              <a:latin typeface="Arial" panose="020B0604020202020204" pitchFamily="34" charset="0"/>
              <a:ea typeface="Arial" panose="020B0604020202020204" pitchFamily="34" charset="0"/>
              <a:sym typeface="+mn-ea"/>
            </a:endParaRPr>
          </a:p>
          <a:p>
            <a:r>
              <a:rPr lang="en-US" altLang="zh-CN" sz="1400" b="1" dirty="0">
                <a:solidFill>
                  <a:srgbClr val="333333"/>
                </a:solidFill>
                <a:latin typeface="Arial Bold" panose="020B0604020202020204" charset="0"/>
                <a:ea typeface="Arial" panose="020B0604020202020204" pitchFamily="34" charset="0"/>
                <a:cs typeface="Arial Bold" panose="020B0604020202020204" charset="0"/>
                <a:sym typeface="+mn-ea"/>
              </a:rPr>
              <a:t>How does a multichain work?</a:t>
            </a:r>
            <a:r>
              <a:rPr lang="en-US" altLang="zh-CN" sz="1400" dirty="0">
                <a:solidFill>
                  <a:srgbClr val="333333"/>
                </a:solidFill>
                <a:latin typeface="Arial" panose="020B0604020202020204" pitchFamily="34" charset="0"/>
                <a:ea typeface="Arial" panose="020B0604020202020204" pitchFamily="34" charset="0"/>
                <a:sym typeface="+mn-ea"/>
              </a:rPr>
              <a:t> Their objective is not to delegitimize the presence of older blockchains, but rather to enable users to take advantage of Ethereum’s and Bitcoin’s strengths while routing traffic to these newer ecosystems that enhance ancient technology.</a:t>
            </a:r>
            <a:endParaRPr lang="en-US" altLang="zh-CN" sz="1400" dirty="0">
              <a:solidFill>
                <a:srgbClr val="333333"/>
              </a:solidFill>
              <a:latin typeface="Arial" panose="020B0604020202020204" pitchFamily="34" charset="0"/>
              <a:ea typeface="Arial" panose="020B0604020202020204" pitchFamily="34" charset="0"/>
              <a:sym typeface="+mn-ea"/>
            </a:endParaRPr>
          </a:p>
          <a:p>
            <a:endParaRPr lang="en-US" altLang="zh-CN" sz="1400" dirty="0">
              <a:solidFill>
                <a:srgbClr val="333333"/>
              </a:solidFill>
              <a:latin typeface="Arial" panose="020B0604020202020204" pitchFamily="34" charset="0"/>
              <a:ea typeface="Arial" panose="020B0604020202020204" pitchFamily="34" charset="0"/>
              <a:sym typeface="+mn-ea"/>
            </a:endParaRPr>
          </a:p>
          <a:p>
            <a:r>
              <a:rPr lang="en-US" altLang="zh-CN" sz="1400" dirty="0">
                <a:solidFill>
                  <a:srgbClr val="333333"/>
                </a:solidFill>
                <a:latin typeface="Arial" panose="020B0604020202020204" pitchFamily="34" charset="0"/>
                <a:ea typeface="Arial" panose="020B0604020202020204" pitchFamily="34" charset="0"/>
                <a:sym typeface="+mn-ea"/>
              </a:rPr>
              <a:t>This has been more significant over the last few years since Ethereum has become the environment of choice for decentralized finance (DeFi) initiatives. Due to its poor throughput, hefty gas prices, and complex infrastructure, Ethereum has been unable to tackle all the hurdles posed by the increasing popularity of these applications.</a:t>
            </a:r>
            <a:endParaRPr lang="en-US" altLang="zh-CN" sz="1400" dirty="0">
              <a:solidFill>
                <a:srgbClr val="333333"/>
              </a:solidFill>
              <a:latin typeface="Arial" panose="020B0604020202020204" pitchFamily="34" charset="0"/>
              <a:ea typeface="Arial" panose="020B0604020202020204" pitchFamily="34" charset="0"/>
              <a:sym typeface="+mn-ea"/>
            </a:endParaRPr>
          </a:p>
          <a:p>
            <a:endParaRPr lang="en-US" altLang="zh-CN" sz="1400" dirty="0">
              <a:solidFill>
                <a:srgbClr val="333333"/>
              </a:solidFill>
              <a:latin typeface="Arial" panose="020B0604020202020204" pitchFamily="34" charset="0"/>
              <a:ea typeface="Arial" panose="020B0604020202020204" pitchFamily="34" charset="0"/>
              <a:sym typeface="+mn-ea"/>
            </a:endParaRPr>
          </a:p>
          <a:p>
            <a:r>
              <a:rPr lang="en-US" altLang="zh-CN" sz="1400" dirty="0">
                <a:solidFill>
                  <a:srgbClr val="333333"/>
                </a:solidFill>
                <a:latin typeface="Arial" panose="020B0604020202020204" pitchFamily="34" charset="0"/>
                <a:ea typeface="Arial" panose="020B0604020202020204" pitchFamily="34" charset="0"/>
                <a:sym typeface="+mn-ea"/>
              </a:rPr>
              <a:t>Multichains are intended to build communication channels across various blockchains, enabling developers and companies to thrive in one environment while making use of the solutions offered by another ecosystem. </a:t>
            </a:r>
            <a:endParaRPr lang="en-US" altLang="zh-CN" sz="1400" dirty="0">
              <a:solidFill>
                <a:srgbClr val="333333"/>
              </a:solidFill>
              <a:latin typeface="Arial" panose="020B0604020202020204" pitchFamily="34" charset="0"/>
              <a:ea typeface="Arial" panose="020B0604020202020204" pitchFamily="34" charset="0"/>
              <a:sym typeface="+mn-ea"/>
            </a:endParaRPr>
          </a:p>
        </p:txBody>
      </p:sp>
      <p:pic>
        <p:nvPicPr>
          <p:cNvPr id="14" name="Picture 13" descr="interoperability-rev"/>
          <p:cNvPicPr>
            <a:picLocks noChangeAspect="1"/>
          </p:cNvPicPr>
          <p:nvPr/>
        </p:nvPicPr>
        <p:blipFill>
          <a:blip r:embed="rId1"/>
          <a:stretch>
            <a:fillRect/>
          </a:stretch>
        </p:blipFill>
        <p:spPr>
          <a:xfrm>
            <a:off x="518795" y="3410585"/>
            <a:ext cx="5852160" cy="3291840"/>
          </a:xfrm>
          <a:prstGeom prst="rect">
            <a:avLst/>
          </a:prstGeom>
        </p:spPr>
      </p:pic>
      <p:pic>
        <p:nvPicPr>
          <p:cNvPr id="15" name="Picture 14" descr="multichain"/>
          <p:cNvPicPr>
            <a:picLocks noChangeAspect="1"/>
          </p:cNvPicPr>
          <p:nvPr/>
        </p:nvPicPr>
        <p:blipFill>
          <a:blip r:embed="rId2"/>
          <a:stretch>
            <a:fillRect/>
          </a:stretch>
        </p:blipFill>
        <p:spPr>
          <a:xfrm>
            <a:off x="6513195" y="3544570"/>
            <a:ext cx="5527675" cy="283337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135026" y="2203361"/>
            <a:ext cx="4904253" cy="1753235"/>
          </a:xfrm>
          <a:prstGeom prst="rect">
            <a:avLst/>
          </a:prstGeom>
          <a:noFill/>
        </p:spPr>
        <p:txBody>
          <a:bodyPr wrap="square" rtlCol="0">
            <a:spAutoFit/>
          </a:bodyPr>
          <a:lstStyle/>
          <a:p>
            <a:pPr algn="ctr"/>
            <a:r>
              <a:rPr lang="en-US" altLang="zh-CN" sz="5400" b="1" dirty="0">
                <a:solidFill>
                  <a:srgbClr val="333333"/>
                </a:solidFill>
                <a:latin typeface="Arial" panose="020B0604020202020204" pitchFamily="34" charset="0"/>
                <a:ea typeface="Arial" panose="020B0604020202020204" pitchFamily="34" charset="0"/>
              </a:rPr>
              <a:t>Thank you for listening</a:t>
            </a:r>
            <a:endParaRPr lang="zh-CN" altLang="en-US" sz="5400" b="1" dirty="0">
              <a:solidFill>
                <a:srgbClr val="333333"/>
              </a:solidFill>
              <a:latin typeface="Arial" panose="020B0604020202020204" pitchFamily="34" charset="0"/>
              <a:ea typeface="Arial" panose="020B0604020202020204" pitchFamily="34" charset="0"/>
            </a:endParaRPr>
          </a:p>
        </p:txBody>
      </p:sp>
      <p:cxnSp>
        <p:nvCxnSpPr>
          <p:cNvPr id="7" name="直接连接符 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5689153" y="4071428"/>
            <a:ext cx="5796000" cy="2"/>
          </a:xfrm>
          <a:prstGeom prst="line">
            <a:avLst/>
          </a:prstGeom>
          <a:ln w="19050">
            <a:solidFill>
              <a:srgbClr val="333333"/>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1"/>
          <a:stretch>
            <a:fillRect/>
          </a:stretch>
        </p:blipFill>
        <p:spPr>
          <a:xfrm>
            <a:off x="1108809" y="1728241"/>
            <a:ext cx="3924981" cy="3562768"/>
          </a:xfrm>
          <a:prstGeom prst="rect">
            <a:avLst/>
          </a:prstGeom>
        </p:spPr>
      </p:pic>
      <p:sp>
        <p:nvSpPr>
          <p:cNvPr id="2" name="文本框 2"/>
          <p:cNvSpPr txBox="1"/>
          <p:nvPr/>
        </p:nvSpPr>
        <p:spPr>
          <a:xfrm>
            <a:off x="6677025" y="4186555"/>
            <a:ext cx="3722370" cy="368300"/>
          </a:xfrm>
          <a:prstGeom prst="rect">
            <a:avLst/>
          </a:prstGeom>
          <a:noFill/>
        </p:spPr>
        <p:txBody>
          <a:bodyPr wrap="square" rtlCol="0">
            <a:spAutoFit/>
          </a:bodyPr>
          <a:p>
            <a:pPr marL="285750" indent="-285750" algn="ctr">
              <a:buFont typeface="Wingdings" panose="05000000000000000000" charset="0"/>
              <a:buChar char=""/>
            </a:pPr>
            <a:r>
              <a:rPr lang="en-US" altLang="zh-CN" b="1" dirty="0">
                <a:solidFill>
                  <a:srgbClr val="333333"/>
                </a:solidFill>
                <a:latin typeface="Arial" panose="020B0604020202020204" pitchFamily="34" charset="0"/>
                <a:ea typeface="Arial" panose="020B0604020202020204" pitchFamily="34" charset="0"/>
              </a:rPr>
              <a:t>Ask Questions</a:t>
            </a:r>
            <a:endParaRPr lang="en-US" altLang="zh-CN" b="1" dirty="0">
              <a:solidFill>
                <a:srgbClr val="333333"/>
              </a:solidFill>
              <a:latin typeface="Arial" panose="020B0604020202020204" pitchFamily="34" charset="0"/>
              <a:ea typeface="Arial" panose="020B0604020202020204" pitchFamily="34" charset="0"/>
            </a:endParaRPr>
          </a:p>
        </p:txBody>
      </p:sp>
      <p:sp>
        <p:nvSpPr>
          <p:cNvPr id="3" name="文本框 2"/>
          <p:cNvSpPr txBox="1"/>
          <p:nvPr/>
        </p:nvSpPr>
        <p:spPr>
          <a:xfrm>
            <a:off x="6765925" y="4812665"/>
            <a:ext cx="3722370" cy="368300"/>
          </a:xfrm>
          <a:prstGeom prst="rect">
            <a:avLst/>
          </a:prstGeom>
          <a:noFill/>
        </p:spPr>
        <p:txBody>
          <a:bodyPr wrap="square" rtlCol="0">
            <a:spAutoFit/>
          </a:bodyPr>
          <a:p>
            <a:pPr marL="285750" indent="-285750" algn="ctr">
              <a:buFont typeface="Wingdings" panose="05000000000000000000" charset="0"/>
              <a:buChar char=""/>
            </a:pPr>
            <a:r>
              <a:rPr lang="en-US" altLang="zh-CN" b="1" dirty="0">
                <a:solidFill>
                  <a:srgbClr val="333333"/>
                </a:solidFill>
                <a:latin typeface="Arial" panose="020B0604020202020204" pitchFamily="34" charset="0"/>
                <a:ea typeface="Arial" panose="020B0604020202020204" pitchFamily="34" charset="0"/>
              </a:rPr>
              <a:t>Research &amp; Study</a:t>
            </a:r>
            <a:endParaRPr lang="en-US" altLang="zh-CN" b="1" dirty="0">
              <a:solidFill>
                <a:srgbClr val="333333"/>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1080452" y="1151675"/>
            <a:ext cx="4643692" cy="4643815"/>
          </a:xfrm>
          <a:prstGeom prst="rect">
            <a:avLst/>
          </a:prstGeom>
        </p:spPr>
      </p:pic>
      <p:sp>
        <p:nvSpPr>
          <p:cNvPr id="10" name="文本框 9"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920115" y="3416300"/>
            <a:ext cx="4496435" cy="645160"/>
          </a:xfrm>
          <a:prstGeom prst="rect">
            <a:avLst/>
          </a:prstGeom>
          <a:noFill/>
          <a:effectLst/>
        </p:spPr>
        <p:txBody>
          <a:bodyPr wrap="square" rtlCol="0">
            <a:spAutoFit/>
          </a:bodyPr>
          <a:lstStyle/>
          <a:p>
            <a:pPr algn="ctr"/>
            <a:r>
              <a:rPr lang="en-US" altLang="zh-CN" sz="3600" b="1" dirty="0" smtClean="0">
                <a:solidFill>
                  <a:srgbClr val="333333"/>
                </a:solidFill>
                <a:latin typeface="Arial" panose="020B0604020202020204" pitchFamily="34" charset="0"/>
                <a:ea typeface="Arial" panose="020B0604020202020204" pitchFamily="34" charset="0"/>
                <a:cs typeface="Arial" panose="020B0604020202020204" pitchFamily="34" charset="0"/>
              </a:rPr>
              <a:t>CONTENTS</a:t>
            </a:r>
            <a:endParaRPr lang="en-US" altLang="zh-CN" sz="3600" b="1" dirty="0" smtClean="0">
              <a:solidFill>
                <a:srgbClr val="333333"/>
              </a:solidFill>
              <a:latin typeface="Arial" panose="020B0604020202020204" pitchFamily="34" charset="0"/>
              <a:ea typeface="Arial" panose="020B0604020202020204" pitchFamily="34" charset="0"/>
              <a:cs typeface="Arial" panose="020B0604020202020204" pitchFamily="34" charset="0"/>
            </a:endParaRPr>
          </a:p>
        </p:txBody>
      </p:sp>
      <p:sp>
        <p:nvSpPr>
          <p:cNvPr id="20" name="文本框 19"/>
          <p:cNvSpPr txBox="1"/>
          <p:nvPr/>
        </p:nvSpPr>
        <p:spPr>
          <a:xfrm>
            <a:off x="7905750" y="1710055"/>
            <a:ext cx="3466465" cy="337185"/>
          </a:xfrm>
          <a:prstGeom prst="rect">
            <a:avLst/>
          </a:prstGeom>
          <a:noFill/>
        </p:spPr>
        <p:txBody>
          <a:bodyPr wrap="square" rtlCol="0">
            <a:spAutoFit/>
          </a:bodyPr>
          <a:lstStyle/>
          <a:p>
            <a:pPr algn="ctr"/>
            <a:r>
              <a:rPr lang="en-US" altLang="zh-CN" sz="1600" b="1" dirty="0">
                <a:solidFill>
                  <a:srgbClr val="333333"/>
                </a:solidFill>
                <a:latin typeface="Arial" panose="020B0604020202020204" pitchFamily="34" charset="0"/>
                <a:ea typeface="Arial" panose="020B0604020202020204" pitchFamily="34" charset="0"/>
              </a:rPr>
              <a:t>Review of Blockchain Technology</a:t>
            </a:r>
            <a:endParaRPr lang="en-US" altLang="zh-CN" sz="1600" b="1" dirty="0">
              <a:solidFill>
                <a:srgbClr val="333333"/>
              </a:solidFill>
              <a:latin typeface="Arial" panose="020B0604020202020204" pitchFamily="34" charset="0"/>
              <a:ea typeface="Arial" panose="020B0604020202020204" pitchFamily="34" charset="0"/>
            </a:endParaRPr>
          </a:p>
        </p:txBody>
      </p:sp>
      <p:sp>
        <p:nvSpPr>
          <p:cNvPr id="22" name="文本框 21"/>
          <p:cNvSpPr txBox="1"/>
          <p:nvPr/>
        </p:nvSpPr>
        <p:spPr>
          <a:xfrm>
            <a:off x="7733030" y="3397250"/>
            <a:ext cx="2626995" cy="337185"/>
          </a:xfrm>
          <a:prstGeom prst="rect">
            <a:avLst/>
          </a:prstGeom>
          <a:noFill/>
        </p:spPr>
        <p:txBody>
          <a:bodyPr wrap="square" rtlCol="0">
            <a:spAutoFit/>
          </a:bodyPr>
          <a:lstStyle/>
          <a:p>
            <a:pPr algn="ctr"/>
            <a:r>
              <a:rPr lang="en-US" altLang="zh-CN" sz="1600" b="1" dirty="0">
                <a:solidFill>
                  <a:srgbClr val="333333"/>
                </a:solidFill>
                <a:latin typeface="Arial" panose="020B0604020202020204" pitchFamily="34" charset="0"/>
                <a:ea typeface="Arial" panose="020B0604020202020204" pitchFamily="34" charset="0"/>
              </a:rPr>
              <a:t>Blockchain Primitives</a:t>
            </a:r>
            <a:endParaRPr lang="en-US" altLang="zh-CN" sz="1600" b="1" dirty="0">
              <a:solidFill>
                <a:srgbClr val="333333"/>
              </a:solidFill>
              <a:latin typeface="Arial" panose="020B0604020202020204" pitchFamily="34" charset="0"/>
              <a:ea typeface="Arial" panose="020B0604020202020204" pitchFamily="34" charset="0"/>
            </a:endParaRPr>
          </a:p>
        </p:txBody>
      </p:sp>
      <p:pic>
        <p:nvPicPr>
          <p:cNvPr id="24" name="图片 23"/>
          <p:cNvPicPr>
            <a:picLocks noChangeAspect="1"/>
          </p:cNvPicPr>
          <p:nvPr/>
        </p:nvPicPr>
        <p:blipFill rotWithShape="1">
          <a:blip r:embed="rId2"/>
          <a:srcRect r="65386"/>
          <a:stretch>
            <a:fillRect/>
          </a:stretch>
        </p:blipFill>
        <p:spPr>
          <a:xfrm rot="16200000">
            <a:off x="7175970" y="1446727"/>
            <a:ext cx="288000" cy="832066"/>
          </a:xfrm>
          <a:prstGeom prst="rect">
            <a:avLst/>
          </a:prstGeom>
        </p:spPr>
      </p:pic>
      <p:pic>
        <p:nvPicPr>
          <p:cNvPr id="26" name="图片 25"/>
          <p:cNvPicPr>
            <a:picLocks noChangeAspect="1"/>
          </p:cNvPicPr>
          <p:nvPr/>
        </p:nvPicPr>
        <p:blipFill rotWithShape="1">
          <a:blip r:embed="rId2"/>
          <a:srcRect r="65386"/>
          <a:stretch>
            <a:fillRect/>
          </a:stretch>
        </p:blipFill>
        <p:spPr>
          <a:xfrm rot="16200000">
            <a:off x="7202554" y="3171889"/>
            <a:ext cx="288000" cy="832066"/>
          </a:xfrm>
          <a:prstGeom prst="rect">
            <a:avLst/>
          </a:prstGeom>
        </p:spPr>
      </p:pic>
      <p:sp>
        <p:nvSpPr>
          <p:cNvPr id="3" name="Text Box 2"/>
          <p:cNvSpPr txBox="1"/>
          <p:nvPr/>
        </p:nvSpPr>
        <p:spPr>
          <a:xfrm>
            <a:off x="7969885" y="2054860"/>
            <a:ext cx="3237865" cy="1168400"/>
          </a:xfrm>
          <a:prstGeom prst="rect">
            <a:avLst/>
          </a:prstGeom>
          <a:noFill/>
        </p:spPr>
        <p:txBody>
          <a:bodyPr wrap="square" rtlCol="0">
            <a:spAutoFit/>
          </a:bodyPr>
          <a:p>
            <a:pPr marL="285750" indent="-285750">
              <a:buFont typeface="Wingdings" panose="05000000000000000000" charset="0"/>
              <a:buChar char=""/>
            </a:pPr>
            <a:r>
              <a:rPr lang="en-US" sz="1400"/>
              <a:t>Contextualizing Blockchain</a:t>
            </a:r>
            <a:endParaRPr lang="en-US" sz="1400"/>
          </a:p>
          <a:p>
            <a:pPr marL="285750" indent="-285750">
              <a:buFont typeface="Wingdings" panose="05000000000000000000" charset="0"/>
              <a:buChar char=""/>
            </a:pPr>
            <a:r>
              <a:rPr lang="en-US" sz="1400"/>
              <a:t>Distributed Ledgers</a:t>
            </a:r>
            <a:endParaRPr lang="en-US" sz="1400"/>
          </a:p>
          <a:p>
            <a:pPr marL="285750" indent="-285750">
              <a:buFont typeface="Wingdings" panose="05000000000000000000" charset="0"/>
              <a:buChar char=""/>
            </a:pPr>
            <a:r>
              <a:rPr lang="en-US" sz="1400"/>
              <a:t>Consensus Mechanisms</a:t>
            </a:r>
            <a:endParaRPr lang="en-US" sz="1400"/>
          </a:p>
          <a:p>
            <a:pPr marL="285750" indent="-285750">
              <a:buFont typeface="Wingdings" panose="05000000000000000000" charset="0"/>
              <a:buChar char=""/>
            </a:pPr>
            <a:r>
              <a:rPr lang="en-US" sz="1400"/>
              <a:t>Public &amp; Private Blockchains</a:t>
            </a:r>
            <a:endParaRPr lang="en-US" sz="1400"/>
          </a:p>
          <a:p>
            <a:pPr marL="285750" indent="-285750">
              <a:buFont typeface="Wingdings" panose="05000000000000000000" charset="0"/>
              <a:buChar char=""/>
            </a:pPr>
            <a:r>
              <a:rPr lang="en-US" sz="1400"/>
              <a:t>Distributed Ledger Platforms</a:t>
            </a:r>
            <a:endParaRPr lang="en-US" sz="1400"/>
          </a:p>
        </p:txBody>
      </p:sp>
      <p:sp>
        <p:nvSpPr>
          <p:cNvPr id="4" name="Text Box 3"/>
          <p:cNvSpPr txBox="1"/>
          <p:nvPr/>
        </p:nvSpPr>
        <p:spPr>
          <a:xfrm>
            <a:off x="7969885" y="3765550"/>
            <a:ext cx="3237865" cy="1814830"/>
          </a:xfrm>
          <a:prstGeom prst="rect">
            <a:avLst/>
          </a:prstGeom>
          <a:noFill/>
        </p:spPr>
        <p:txBody>
          <a:bodyPr wrap="square" rtlCol="0">
            <a:spAutoFit/>
          </a:bodyPr>
          <a:p>
            <a:pPr marL="285750" indent="-285750">
              <a:buFont typeface="Wingdings" panose="05000000000000000000" charset="0"/>
              <a:buChar char=""/>
            </a:pPr>
            <a:r>
              <a:rPr lang="en-US" sz="1400"/>
              <a:t>Cryptographic Hash Function</a:t>
            </a:r>
            <a:endParaRPr lang="en-US" sz="1400"/>
          </a:p>
          <a:p>
            <a:pPr marL="285750" indent="-285750">
              <a:buFont typeface="Wingdings" panose="05000000000000000000" charset="0"/>
              <a:buChar char=""/>
            </a:pPr>
            <a:r>
              <a:rPr lang="en-US" sz="1400"/>
              <a:t>Public Key Cryptography</a:t>
            </a:r>
            <a:endParaRPr lang="en-US" sz="1400"/>
          </a:p>
          <a:p>
            <a:pPr marL="285750" indent="-285750">
              <a:buFont typeface="Wingdings" panose="05000000000000000000" charset="0"/>
              <a:buChar char=""/>
            </a:pPr>
            <a:r>
              <a:rPr lang="en-US" sz="1400"/>
              <a:t>Merkle Trees</a:t>
            </a:r>
            <a:endParaRPr lang="en-US" sz="1400"/>
          </a:p>
          <a:p>
            <a:pPr marL="285750" indent="-285750">
              <a:buFont typeface="Wingdings" panose="05000000000000000000" charset="0"/>
              <a:buChar char=""/>
            </a:pPr>
            <a:r>
              <a:rPr lang="en-US" sz="1400"/>
              <a:t>Blockchain Structure</a:t>
            </a:r>
            <a:endParaRPr lang="en-US" sz="1400"/>
          </a:p>
          <a:p>
            <a:pPr marL="285750" indent="-285750">
              <a:buFont typeface="Wingdings" panose="05000000000000000000" charset="0"/>
              <a:buChar char=""/>
            </a:pPr>
            <a:r>
              <a:rPr lang="en-US" sz="1400"/>
              <a:t>Smart Contracts</a:t>
            </a:r>
            <a:endParaRPr lang="en-US" sz="1400"/>
          </a:p>
          <a:p>
            <a:pPr marL="285750" indent="-285750">
              <a:buFont typeface="Wingdings" panose="05000000000000000000" charset="0"/>
              <a:buChar char=""/>
            </a:pPr>
            <a:r>
              <a:rPr lang="en-US" sz="1400"/>
              <a:t>Nodes</a:t>
            </a:r>
            <a:endParaRPr lang="en-US" sz="1400"/>
          </a:p>
          <a:p>
            <a:pPr marL="285750" indent="-285750">
              <a:buFont typeface="Wingdings" panose="05000000000000000000" charset="0"/>
              <a:buChar char=""/>
            </a:pPr>
            <a:r>
              <a:rPr lang="en-US" sz="1400"/>
              <a:t>Multichain Example (Bitcoin Implementation)</a:t>
            </a:r>
            <a:endParaRPr 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0215" y="152400"/>
            <a:ext cx="3730625" cy="368300"/>
          </a:xfrm>
          <a:prstGeom prst="rect">
            <a:avLst/>
          </a:prstGeom>
          <a:noFill/>
        </p:spPr>
        <p:txBody>
          <a:bodyPr wrap="square" rtlCol="0">
            <a:spAutoFit/>
          </a:bodyPr>
          <a:lstStyle/>
          <a:p>
            <a:pPr marL="285750" indent="-285750" algn="l">
              <a:buFont typeface="Wingdings" panose="05000000000000000000" charset="0"/>
              <a:buChar char=""/>
            </a:pPr>
            <a:r>
              <a:rPr lang="en-US" altLang="zh-CN" b="1" dirty="0">
                <a:solidFill>
                  <a:srgbClr val="333333"/>
                </a:solidFill>
                <a:latin typeface="Arial" panose="020B0604020202020204" pitchFamily="34" charset="0"/>
                <a:ea typeface="Arial" panose="020B0604020202020204" pitchFamily="34" charset="0"/>
              </a:rPr>
              <a:t>Contextualizing Blockchain</a:t>
            </a:r>
            <a:endParaRPr lang="en-US" altLang="zh-CN" b="1" dirty="0">
              <a:solidFill>
                <a:srgbClr val="333333"/>
              </a:solidFill>
              <a:latin typeface="Arial" panose="020B0604020202020204" pitchFamily="34" charset="0"/>
              <a:ea typeface="Arial" panose="020B0604020202020204" pitchFamily="34" charset="0"/>
            </a:endParaRPr>
          </a:p>
        </p:txBody>
      </p:sp>
      <p:sp>
        <p:nvSpPr>
          <p:cNvPr id="4" name="矩形 3"/>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5"/>
          <p:cNvSpPr txBox="1"/>
          <p:nvPr/>
        </p:nvSpPr>
        <p:spPr>
          <a:xfrm>
            <a:off x="450215" y="438785"/>
            <a:ext cx="11277600" cy="1168400"/>
          </a:xfrm>
          <a:prstGeom prst="rect">
            <a:avLst/>
          </a:prstGeom>
          <a:noFill/>
        </p:spPr>
        <p:txBody>
          <a:bodyPr wrap="square" rtlCol="0">
            <a:spAutoFit/>
          </a:bodyPr>
          <a:p>
            <a:r>
              <a:rPr lang="en-US" sz="1400"/>
              <a:t>Blockchain technology is a structure that stores transactional records, (also known as the block) of the public in several databases, known as the chain in a network connected through peer-to-peer nodes.The storage is referred to as digital ledger.</a:t>
            </a:r>
            <a:endParaRPr lang="en-US" sz="1400"/>
          </a:p>
          <a:p>
            <a:endParaRPr lang="en-US" sz="1400"/>
          </a:p>
          <a:p>
            <a:r>
              <a:rPr lang="en-US" sz="1400"/>
              <a:t>Every transaction in this ledger (blockchain) is authorized by the digital signature of the owner which authenticates the transaction and safeguards it from tampering. Hence, information contained in this digital ledger is highly secured.</a:t>
            </a:r>
            <a:endParaRPr lang="en-US" sz="1400"/>
          </a:p>
        </p:txBody>
      </p:sp>
      <p:sp>
        <p:nvSpPr>
          <p:cNvPr id="7" name="文本框 2"/>
          <p:cNvSpPr txBox="1"/>
          <p:nvPr/>
        </p:nvSpPr>
        <p:spPr>
          <a:xfrm>
            <a:off x="450215" y="1684020"/>
            <a:ext cx="3730625" cy="368300"/>
          </a:xfrm>
          <a:prstGeom prst="rect">
            <a:avLst/>
          </a:prstGeom>
          <a:noFill/>
        </p:spPr>
        <p:txBody>
          <a:bodyPr wrap="square" rtlCol="0">
            <a:spAutoFit/>
          </a:bodyPr>
          <a:p>
            <a:pPr marL="285750" indent="-285750" algn="l">
              <a:buFont typeface="Wingdings" panose="05000000000000000000" charset="0"/>
              <a:buChar char=""/>
            </a:pPr>
            <a:r>
              <a:rPr lang="en-US" altLang="zh-CN" b="1" dirty="0">
                <a:solidFill>
                  <a:srgbClr val="333333"/>
                </a:solidFill>
                <a:latin typeface="Arial" panose="020B0604020202020204" pitchFamily="34" charset="0"/>
                <a:ea typeface="Arial" panose="020B0604020202020204" pitchFamily="34" charset="0"/>
              </a:rPr>
              <a:t>Distributed Ledgers</a:t>
            </a:r>
            <a:endParaRPr lang="en-US" altLang="zh-CN" b="1" dirty="0">
              <a:solidFill>
                <a:srgbClr val="333333"/>
              </a:solidFill>
              <a:latin typeface="Arial" panose="020B0604020202020204" pitchFamily="34" charset="0"/>
              <a:ea typeface="Arial" panose="020B0604020202020204" pitchFamily="34" charset="0"/>
            </a:endParaRPr>
          </a:p>
        </p:txBody>
      </p:sp>
      <p:sp>
        <p:nvSpPr>
          <p:cNvPr id="8" name="Text Box 7"/>
          <p:cNvSpPr txBox="1"/>
          <p:nvPr/>
        </p:nvSpPr>
        <p:spPr>
          <a:xfrm>
            <a:off x="450215" y="2052320"/>
            <a:ext cx="11277600" cy="1814830"/>
          </a:xfrm>
          <a:prstGeom prst="rect">
            <a:avLst/>
          </a:prstGeom>
          <a:noFill/>
        </p:spPr>
        <p:txBody>
          <a:bodyPr wrap="square" rtlCol="0">
            <a:spAutoFit/>
          </a:bodyPr>
          <a:p>
            <a:r>
              <a:rPr lang="en-US" sz="1400"/>
              <a:t>A distributed ledger is a database that is consensually shared and synchronized accross multiple sites, institutions or geographies, accessible by multiple people. It allows transactions to have public witnesses.</a:t>
            </a:r>
            <a:endParaRPr lang="en-US" sz="1400"/>
          </a:p>
          <a:p>
            <a:endParaRPr lang="en-US" sz="1400"/>
          </a:p>
          <a:p>
            <a:r>
              <a:rPr lang="en-US" sz="1400"/>
              <a:t>Participants of each node of the network can access the recordings shared accross that network and can own an identical copy of it. Any changes or additions made to the ledger are reflected and copied to all participants in a matter of seconds or minutes.</a:t>
            </a:r>
            <a:endParaRPr lang="en-US" sz="1400"/>
          </a:p>
          <a:p>
            <a:endParaRPr lang="en-US" sz="1400"/>
          </a:p>
          <a:p>
            <a:r>
              <a:rPr lang="en-US" sz="1400"/>
              <a:t>A distributed ledger stands in contrast to a centralized ledger which is mostly used by companies. A centralized ledger is more prone to cyber attacks and fraud, and it has a single point of failure.</a:t>
            </a:r>
            <a:endParaRPr lang="en-US" sz="1400"/>
          </a:p>
        </p:txBody>
      </p:sp>
      <p:pic>
        <p:nvPicPr>
          <p:cNvPr id="11" name="Picture 10" descr="DLT"/>
          <p:cNvPicPr>
            <a:picLocks noChangeAspect="1"/>
          </p:cNvPicPr>
          <p:nvPr/>
        </p:nvPicPr>
        <p:blipFill>
          <a:blip r:embed="rId1"/>
          <a:stretch>
            <a:fillRect/>
          </a:stretch>
        </p:blipFill>
        <p:spPr>
          <a:xfrm>
            <a:off x="555625" y="3892550"/>
            <a:ext cx="6621145" cy="28251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
          <p:cNvSpPr txBox="1"/>
          <p:nvPr/>
        </p:nvSpPr>
        <p:spPr>
          <a:xfrm>
            <a:off x="450215" y="147320"/>
            <a:ext cx="5642610" cy="368300"/>
          </a:xfrm>
          <a:prstGeom prst="rect">
            <a:avLst/>
          </a:prstGeom>
          <a:noFill/>
        </p:spPr>
        <p:txBody>
          <a:bodyPr wrap="square" rtlCol="0">
            <a:spAutoFit/>
          </a:bodyPr>
          <a:p>
            <a:pPr marL="285750" indent="-285750" algn="l">
              <a:buFont typeface="Wingdings" panose="05000000000000000000" charset="0"/>
              <a:buChar char=""/>
            </a:pPr>
            <a:r>
              <a:rPr lang="en-US" altLang="zh-CN" b="1" dirty="0">
                <a:solidFill>
                  <a:srgbClr val="333333"/>
                </a:solidFill>
                <a:latin typeface="Arial" panose="020B0604020202020204" pitchFamily="34" charset="0"/>
                <a:ea typeface="Arial" panose="020B0604020202020204" pitchFamily="34" charset="0"/>
              </a:rPr>
              <a:t>Differences between DLT and Blockchain</a:t>
            </a:r>
            <a:endParaRPr lang="en-US" altLang="zh-CN" b="1" dirty="0">
              <a:solidFill>
                <a:srgbClr val="333333"/>
              </a:solidFill>
              <a:latin typeface="Arial" panose="020B0604020202020204" pitchFamily="34" charset="0"/>
              <a:ea typeface="Arial" panose="020B0604020202020204" pitchFamily="34" charset="0"/>
            </a:endParaRPr>
          </a:p>
        </p:txBody>
      </p:sp>
      <p:sp>
        <p:nvSpPr>
          <p:cNvPr id="3" name="Text Box 2"/>
          <p:cNvSpPr txBox="1"/>
          <p:nvPr/>
        </p:nvSpPr>
        <p:spPr>
          <a:xfrm>
            <a:off x="456565" y="548005"/>
            <a:ext cx="11277600" cy="1814830"/>
          </a:xfrm>
          <a:prstGeom prst="rect">
            <a:avLst/>
          </a:prstGeom>
          <a:noFill/>
        </p:spPr>
        <p:txBody>
          <a:bodyPr wrap="square" rtlCol="0">
            <a:spAutoFit/>
          </a:bodyPr>
          <a:p>
            <a:pPr marL="285750" indent="-285750">
              <a:buFont typeface="Arial" panose="020B0604020202020204" pitchFamily="34" charset="0"/>
              <a:buChar char="•"/>
            </a:pPr>
            <a:r>
              <a:rPr lang="en-US" sz="1400"/>
              <a:t>The most important difference to remember is that blockchain is just one type of distributed ledger.</a:t>
            </a:r>
            <a:endParaRPr lang="en-US" sz="1400"/>
          </a:p>
          <a:p>
            <a:pPr marL="285750" indent="-285750">
              <a:buFont typeface="Arial" panose="020B0604020202020204" pitchFamily="34" charset="0"/>
              <a:buChar char="•"/>
            </a:pPr>
            <a:r>
              <a:rPr lang="en-US" sz="1400"/>
              <a:t>Blockchain is a sequence of blocks, but distributed ledgers do not require such chain</a:t>
            </a:r>
            <a:endParaRPr lang="en-US" sz="1400"/>
          </a:p>
          <a:p>
            <a:pPr marL="285750" indent="-285750">
              <a:buFont typeface="Arial" panose="020B0604020202020204" pitchFamily="34" charset="0"/>
              <a:buChar char="•"/>
            </a:pPr>
            <a:r>
              <a:rPr lang="en-US" sz="1400"/>
              <a:t>Distributed ledgers do not need proof of work and theoritically offers better scaling options.</a:t>
            </a:r>
            <a:endParaRPr lang="en-US" sz="1400"/>
          </a:p>
          <a:p>
            <a:pPr marL="285750" indent="-285750">
              <a:buFont typeface="Arial" panose="020B0604020202020204" pitchFamily="34" charset="0"/>
              <a:buChar char="•"/>
            </a:pPr>
            <a:r>
              <a:rPr lang="en-US" sz="1400"/>
              <a:t>Removing the intermediary party from the equation is what makes the concept of DLT very appealing.</a:t>
            </a:r>
            <a:endParaRPr lang="en-US" sz="1400"/>
          </a:p>
          <a:p>
            <a:pPr marL="285750" indent="-285750">
              <a:buFont typeface="Arial" panose="020B0604020202020204" pitchFamily="34" charset="0"/>
              <a:buChar char="•"/>
            </a:pPr>
            <a:r>
              <a:rPr lang="en-US" sz="1400"/>
              <a:t>Distributed ledgers does not necessarily need to have data structured in blocks.</a:t>
            </a:r>
            <a:endParaRPr lang="en-US" sz="1400"/>
          </a:p>
          <a:p>
            <a:pPr marL="285750" indent="-285750">
              <a:buFont typeface="Arial" panose="020B0604020202020204" pitchFamily="34" charset="0"/>
              <a:buChar char="•"/>
            </a:pPr>
            <a:endParaRPr lang="en-US" sz="1400"/>
          </a:p>
          <a:p>
            <a:pPr indent="0">
              <a:buFont typeface="Arial" panose="020B0604020202020204" pitchFamily="34" charset="0"/>
              <a:buNone/>
            </a:pPr>
            <a:r>
              <a:rPr lang="en-US" sz="1400"/>
              <a:t>A distributed ledger is exactly how you can envision a blockchain. However, all blockchains are distributed ledgers, but not all distributed ledgers are blockchains.</a:t>
            </a:r>
            <a:endParaRPr lang="en-US" sz="1400"/>
          </a:p>
        </p:txBody>
      </p:sp>
      <p:pic>
        <p:nvPicPr>
          <p:cNvPr id="26" name="Picture 25" descr="Bchain DLT"/>
          <p:cNvPicPr>
            <a:picLocks noChangeAspect="1"/>
          </p:cNvPicPr>
          <p:nvPr/>
        </p:nvPicPr>
        <p:blipFill>
          <a:blip r:embed="rId1"/>
          <a:stretch>
            <a:fillRect/>
          </a:stretch>
        </p:blipFill>
        <p:spPr>
          <a:xfrm>
            <a:off x="456565" y="2541270"/>
            <a:ext cx="6057900" cy="3709035"/>
          </a:xfrm>
          <a:prstGeom prst="rect">
            <a:avLst/>
          </a:prstGeom>
        </p:spPr>
      </p:pic>
      <p:pic>
        <p:nvPicPr>
          <p:cNvPr id="27" name="Picture 26" descr="TransactionsBlockchainV2"/>
          <p:cNvPicPr>
            <a:picLocks noChangeAspect="1"/>
          </p:cNvPicPr>
          <p:nvPr/>
        </p:nvPicPr>
        <p:blipFill>
          <a:blip r:embed="rId2"/>
          <a:stretch>
            <a:fillRect/>
          </a:stretch>
        </p:blipFill>
        <p:spPr>
          <a:xfrm>
            <a:off x="6828790" y="2623820"/>
            <a:ext cx="5143500" cy="321500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_任意多边形 12"/>
          <p:cNvSpPr/>
          <p:nvPr>
            <p:custDataLst>
              <p:tags r:id="rId1"/>
            </p:custDataLst>
          </p:nvPr>
        </p:nvSpPr>
        <p:spPr bwMode="auto">
          <a:xfrm>
            <a:off x="3898265" y="4512310"/>
            <a:ext cx="1389380" cy="2414270"/>
          </a:xfrm>
          <a:custGeom>
            <a:avLst/>
            <a:gdLst>
              <a:gd name="T0" fmla="*/ 2757 w 2757"/>
              <a:gd name="T1" fmla="*/ 3864 h 3864"/>
              <a:gd name="T2" fmla="*/ 2757 w 2757"/>
              <a:gd name="T3" fmla="*/ 3056 h 3864"/>
              <a:gd name="T4" fmla="*/ 1462 w 2757"/>
              <a:gd name="T5" fmla="*/ 661 h 3864"/>
              <a:gd name="T6" fmla="*/ 722 w 2757"/>
              <a:gd name="T7" fmla="*/ 202 h 3864"/>
              <a:gd name="T8" fmla="*/ 805 w 2757"/>
              <a:gd name="T9" fmla="*/ 67 h 3864"/>
              <a:gd name="T10" fmla="*/ 759 w 2757"/>
              <a:gd name="T11" fmla="*/ 2 h 3864"/>
              <a:gd name="T12" fmla="*/ 51 w 2757"/>
              <a:gd name="T13" fmla="*/ 34 h 3864"/>
              <a:gd name="T14" fmla="*/ 12 w 2757"/>
              <a:gd name="T15" fmla="*/ 97 h 3864"/>
              <a:gd name="T16" fmla="*/ 307 w 2757"/>
              <a:gd name="T17" fmla="*/ 737 h 3864"/>
              <a:gd name="T18" fmla="*/ 384 w 2757"/>
              <a:gd name="T19" fmla="*/ 752 h 3864"/>
              <a:gd name="T20" fmla="*/ 480 w 2757"/>
              <a:gd name="T21" fmla="*/ 595 h 3864"/>
              <a:gd name="T22" fmla="*/ 1161 w 2757"/>
              <a:gd name="T23" fmla="*/ 1018 h 3864"/>
              <a:gd name="T24" fmla="*/ 2295 w 2757"/>
              <a:gd name="T25" fmla="*/ 3002 h 3864"/>
              <a:gd name="T26" fmla="*/ 2295 w 2757"/>
              <a:gd name="T27" fmla="*/ 3864 h 3864"/>
              <a:gd name="T28" fmla="*/ 2757 w 2757"/>
              <a:gd name="T29" fmla="*/ 3864 h 3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57" h="3864">
                <a:moveTo>
                  <a:pt x="2757" y="3864"/>
                </a:moveTo>
                <a:lnTo>
                  <a:pt x="2757" y="3056"/>
                </a:lnTo>
                <a:cubicBezTo>
                  <a:pt x="2757" y="2031"/>
                  <a:pt x="2444" y="1270"/>
                  <a:pt x="1462" y="661"/>
                </a:cubicBezTo>
                <a:lnTo>
                  <a:pt x="722" y="202"/>
                </a:lnTo>
                <a:lnTo>
                  <a:pt x="805" y="67"/>
                </a:lnTo>
                <a:cubicBezTo>
                  <a:pt x="825" y="36"/>
                  <a:pt x="802" y="0"/>
                  <a:pt x="759" y="2"/>
                </a:cubicBezTo>
                <a:lnTo>
                  <a:pt x="51" y="34"/>
                </a:lnTo>
                <a:cubicBezTo>
                  <a:pt x="22" y="35"/>
                  <a:pt x="0" y="71"/>
                  <a:pt x="12" y="97"/>
                </a:cubicBezTo>
                <a:lnTo>
                  <a:pt x="307" y="737"/>
                </a:lnTo>
                <a:cubicBezTo>
                  <a:pt x="322" y="770"/>
                  <a:pt x="364" y="785"/>
                  <a:pt x="384" y="752"/>
                </a:cubicBezTo>
                <a:lnTo>
                  <a:pt x="480" y="595"/>
                </a:lnTo>
                <a:lnTo>
                  <a:pt x="1161" y="1018"/>
                </a:lnTo>
                <a:cubicBezTo>
                  <a:pt x="1976" y="1522"/>
                  <a:pt x="2295" y="2037"/>
                  <a:pt x="2295" y="3002"/>
                </a:cubicBezTo>
                <a:lnTo>
                  <a:pt x="2295" y="3864"/>
                </a:lnTo>
                <a:lnTo>
                  <a:pt x="2757" y="3864"/>
                </a:lnTo>
                <a:close/>
              </a:path>
            </a:pathLst>
          </a:custGeom>
          <a:noFill/>
          <a:ln w="38100">
            <a:solidFill>
              <a:srgbClr val="333333"/>
            </a:solidFill>
          </a:ln>
        </p:spPr>
        <p:txBody>
          <a:bodyPr vert="horz" wrap="square" lIns="91440" tIns="45720" rIns="91440" bIns="45720" numCol="1" anchor="t" anchorCtr="0" compatLnSpc="1"/>
          <a:lstStyle/>
          <a:p>
            <a:endParaRPr lang="zh-CN" altLang="en-US"/>
          </a:p>
        </p:txBody>
      </p:sp>
      <p:sp>
        <p:nvSpPr>
          <p:cNvPr id="8" name="PA_任意多边形 13"/>
          <p:cNvSpPr/>
          <p:nvPr>
            <p:custDataLst>
              <p:tags r:id="rId2"/>
            </p:custDataLst>
          </p:nvPr>
        </p:nvSpPr>
        <p:spPr bwMode="auto">
          <a:xfrm>
            <a:off x="5018405" y="3517900"/>
            <a:ext cx="872490" cy="3350260"/>
          </a:xfrm>
          <a:custGeom>
            <a:avLst/>
            <a:gdLst>
              <a:gd name="T0" fmla="*/ 1270 w 1732"/>
              <a:gd name="T1" fmla="*/ 5362 h 5362"/>
              <a:gd name="T2" fmla="*/ 1732 w 1732"/>
              <a:gd name="T3" fmla="*/ 5362 h 5362"/>
              <a:gd name="T4" fmla="*/ 1732 w 1732"/>
              <a:gd name="T5" fmla="*/ 4676 h 5362"/>
              <a:gd name="T6" fmla="*/ 1128 w 1732"/>
              <a:gd name="T7" fmla="*/ 1513 h 5362"/>
              <a:gd name="T8" fmla="*/ 647 w 1732"/>
              <a:gd name="T9" fmla="*/ 526 h 5362"/>
              <a:gd name="T10" fmla="*/ 791 w 1732"/>
              <a:gd name="T11" fmla="*/ 459 h 5362"/>
              <a:gd name="T12" fmla="*/ 789 w 1732"/>
              <a:gd name="T13" fmla="*/ 379 h 5362"/>
              <a:gd name="T14" fmla="*/ 181 w 1732"/>
              <a:gd name="T15" fmla="*/ 14 h 5362"/>
              <a:gd name="T16" fmla="*/ 114 w 1732"/>
              <a:gd name="T17" fmla="*/ 45 h 5362"/>
              <a:gd name="T18" fmla="*/ 5 w 1732"/>
              <a:gd name="T19" fmla="*/ 742 h 5362"/>
              <a:gd name="T20" fmla="*/ 61 w 1732"/>
              <a:gd name="T21" fmla="*/ 797 h 5362"/>
              <a:gd name="T22" fmla="*/ 227 w 1732"/>
              <a:gd name="T23" fmla="*/ 720 h 5362"/>
              <a:gd name="T24" fmla="*/ 734 w 1732"/>
              <a:gd name="T25" fmla="*/ 1758 h 5362"/>
              <a:gd name="T26" fmla="*/ 1270 w 1732"/>
              <a:gd name="T27" fmla="*/ 4472 h 5362"/>
              <a:gd name="T28" fmla="*/ 1270 w 1732"/>
              <a:gd name="T29" fmla="*/ 5362 h 5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32" h="5362">
                <a:moveTo>
                  <a:pt x="1270" y="5362"/>
                </a:moveTo>
                <a:lnTo>
                  <a:pt x="1732" y="5362"/>
                </a:lnTo>
                <a:lnTo>
                  <a:pt x="1732" y="4676"/>
                </a:lnTo>
                <a:cubicBezTo>
                  <a:pt x="1732" y="3345"/>
                  <a:pt x="1631" y="2545"/>
                  <a:pt x="1128" y="1513"/>
                </a:cubicBezTo>
                <a:lnTo>
                  <a:pt x="647" y="526"/>
                </a:lnTo>
                <a:lnTo>
                  <a:pt x="791" y="459"/>
                </a:lnTo>
                <a:cubicBezTo>
                  <a:pt x="825" y="443"/>
                  <a:pt x="825" y="401"/>
                  <a:pt x="789" y="379"/>
                </a:cubicBezTo>
                <a:lnTo>
                  <a:pt x="181" y="14"/>
                </a:lnTo>
                <a:cubicBezTo>
                  <a:pt x="156" y="0"/>
                  <a:pt x="118" y="17"/>
                  <a:pt x="114" y="45"/>
                </a:cubicBezTo>
                <a:lnTo>
                  <a:pt x="5" y="742"/>
                </a:lnTo>
                <a:cubicBezTo>
                  <a:pt x="0" y="777"/>
                  <a:pt x="26" y="813"/>
                  <a:pt x="61" y="797"/>
                </a:cubicBezTo>
                <a:lnTo>
                  <a:pt x="227" y="720"/>
                </a:lnTo>
                <a:lnTo>
                  <a:pt x="734" y="1758"/>
                </a:lnTo>
                <a:cubicBezTo>
                  <a:pt x="1167" y="2647"/>
                  <a:pt x="1270" y="3321"/>
                  <a:pt x="1270" y="4472"/>
                </a:cubicBezTo>
                <a:lnTo>
                  <a:pt x="1270" y="5362"/>
                </a:lnTo>
                <a:close/>
              </a:path>
            </a:pathLst>
          </a:custGeom>
          <a:noFill/>
          <a:ln w="38100">
            <a:solidFill>
              <a:srgbClr val="333333"/>
            </a:solidFill>
          </a:ln>
        </p:spPr>
        <p:txBody>
          <a:bodyPr vert="horz" wrap="square" lIns="91440" tIns="45720" rIns="91440" bIns="45720" numCol="1" anchor="t" anchorCtr="0" compatLnSpc="1"/>
          <a:lstStyle/>
          <a:p>
            <a:endParaRPr lang="zh-CN" altLang="en-US"/>
          </a:p>
        </p:txBody>
      </p:sp>
      <p:sp>
        <p:nvSpPr>
          <p:cNvPr id="9" name="PA_任意多边形 14"/>
          <p:cNvSpPr/>
          <p:nvPr>
            <p:custDataLst>
              <p:tags r:id="rId3"/>
            </p:custDataLst>
          </p:nvPr>
        </p:nvSpPr>
        <p:spPr bwMode="auto">
          <a:xfrm>
            <a:off x="6949440" y="4512310"/>
            <a:ext cx="1388110" cy="2414270"/>
          </a:xfrm>
          <a:custGeom>
            <a:avLst/>
            <a:gdLst>
              <a:gd name="T0" fmla="*/ 0 w 2757"/>
              <a:gd name="T1" fmla="*/ 3864 h 3864"/>
              <a:gd name="T2" fmla="*/ 0 w 2757"/>
              <a:gd name="T3" fmla="*/ 3056 h 3864"/>
              <a:gd name="T4" fmla="*/ 1295 w 2757"/>
              <a:gd name="T5" fmla="*/ 661 h 3864"/>
              <a:gd name="T6" fmla="*/ 2035 w 2757"/>
              <a:gd name="T7" fmla="*/ 202 h 3864"/>
              <a:gd name="T8" fmla="*/ 1952 w 2757"/>
              <a:gd name="T9" fmla="*/ 67 h 3864"/>
              <a:gd name="T10" fmla="*/ 1998 w 2757"/>
              <a:gd name="T11" fmla="*/ 2 h 3864"/>
              <a:gd name="T12" fmla="*/ 2706 w 2757"/>
              <a:gd name="T13" fmla="*/ 34 h 3864"/>
              <a:gd name="T14" fmla="*/ 2745 w 2757"/>
              <a:gd name="T15" fmla="*/ 97 h 3864"/>
              <a:gd name="T16" fmla="*/ 2450 w 2757"/>
              <a:gd name="T17" fmla="*/ 737 h 3864"/>
              <a:gd name="T18" fmla="*/ 2373 w 2757"/>
              <a:gd name="T19" fmla="*/ 752 h 3864"/>
              <a:gd name="T20" fmla="*/ 2277 w 2757"/>
              <a:gd name="T21" fmla="*/ 595 h 3864"/>
              <a:gd name="T22" fmla="*/ 1596 w 2757"/>
              <a:gd name="T23" fmla="*/ 1018 h 3864"/>
              <a:gd name="T24" fmla="*/ 462 w 2757"/>
              <a:gd name="T25" fmla="*/ 3002 h 3864"/>
              <a:gd name="T26" fmla="*/ 462 w 2757"/>
              <a:gd name="T27" fmla="*/ 3864 h 3864"/>
              <a:gd name="T28" fmla="*/ 0 w 2757"/>
              <a:gd name="T29" fmla="*/ 3864 h 3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57" h="3864">
                <a:moveTo>
                  <a:pt x="0" y="3864"/>
                </a:moveTo>
                <a:lnTo>
                  <a:pt x="0" y="3056"/>
                </a:lnTo>
                <a:cubicBezTo>
                  <a:pt x="0" y="2031"/>
                  <a:pt x="313" y="1270"/>
                  <a:pt x="1295" y="661"/>
                </a:cubicBezTo>
                <a:lnTo>
                  <a:pt x="2035" y="202"/>
                </a:lnTo>
                <a:lnTo>
                  <a:pt x="1952" y="67"/>
                </a:lnTo>
                <a:cubicBezTo>
                  <a:pt x="1933" y="36"/>
                  <a:pt x="1955" y="0"/>
                  <a:pt x="1998" y="2"/>
                </a:cubicBezTo>
                <a:lnTo>
                  <a:pt x="2706" y="34"/>
                </a:lnTo>
                <a:cubicBezTo>
                  <a:pt x="2735" y="35"/>
                  <a:pt x="2757" y="71"/>
                  <a:pt x="2745" y="97"/>
                </a:cubicBezTo>
                <a:lnTo>
                  <a:pt x="2450" y="737"/>
                </a:lnTo>
                <a:cubicBezTo>
                  <a:pt x="2435" y="770"/>
                  <a:pt x="2394" y="785"/>
                  <a:pt x="2373" y="752"/>
                </a:cubicBezTo>
                <a:lnTo>
                  <a:pt x="2277" y="595"/>
                </a:lnTo>
                <a:lnTo>
                  <a:pt x="1596" y="1018"/>
                </a:lnTo>
                <a:cubicBezTo>
                  <a:pt x="781" y="1522"/>
                  <a:pt x="462" y="2037"/>
                  <a:pt x="462" y="3002"/>
                </a:cubicBezTo>
                <a:lnTo>
                  <a:pt x="462" y="3864"/>
                </a:lnTo>
                <a:lnTo>
                  <a:pt x="0" y="3864"/>
                </a:lnTo>
                <a:close/>
              </a:path>
            </a:pathLst>
          </a:custGeom>
          <a:noFill/>
          <a:ln w="38100">
            <a:solidFill>
              <a:srgbClr val="333333"/>
            </a:solidFill>
          </a:ln>
        </p:spPr>
        <p:txBody>
          <a:bodyPr vert="horz" wrap="square" lIns="91440" tIns="45720" rIns="91440" bIns="45720" numCol="1" anchor="t" anchorCtr="0" compatLnSpc="1"/>
          <a:lstStyle/>
          <a:p>
            <a:endParaRPr lang="zh-CN" altLang="en-US"/>
          </a:p>
        </p:txBody>
      </p:sp>
      <p:sp>
        <p:nvSpPr>
          <p:cNvPr id="10" name="PA_任意多边形 15"/>
          <p:cNvSpPr/>
          <p:nvPr>
            <p:custDataLst>
              <p:tags r:id="rId4"/>
            </p:custDataLst>
          </p:nvPr>
        </p:nvSpPr>
        <p:spPr bwMode="auto">
          <a:xfrm>
            <a:off x="6414770" y="3517900"/>
            <a:ext cx="872490" cy="3350260"/>
          </a:xfrm>
          <a:custGeom>
            <a:avLst/>
            <a:gdLst>
              <a:gd name="T0" fmla="*/ 462 w 1732"/>
              <a:gd name="T1" fmla="*/ 5362 h 5362"/>
              <a:gd name="T2" fmla="*/ 0 w 1732"/>
              <a:gd name="T3" fmla="*/ 5362 h 5362"/>
              <a:gd name="T4" fmla="*/ 0 w 1732"/>
              <a:gd name="T5" fmla="*/ 4676 h 5362"/>
              <a:gd name="T6" fmla="*/ 604 w 1732"/>
              <a:gd name="T7" fmla="*/ 1513 h 5362"/>
              <a:gd name="T8" fmla="*/ 1086 w 1732"/>
              <a:gd name="T9" fmla="*/ 526 h 5362"/>
              <a:gd name="T10" fmla="*/ 941 w 1732"/>
              <a:gd name="T11" fmla="*/ 459 h 5362"/>
              <a:gd name="T12" fmla="*/ 944 w 1732"/>
              <a:gd name="T13" fmla="*/ 379 h 5362"/>
              <a:gd name="T14" fmla="*/ 1552 w 1732"/>
              <a:gd name="T15" fmla="*/ 14 h 5362"/>
              <a:gd name="T16" fmla="*/ 1618 w 1732"/>
              <a:gd name="T17" fmla="*/ 45 h 5362"/>
              <a:gd name="T18" fmla="*/ 1727 w 1732"/>
              <a:gd name="T19" fmla="*/ 742 h 5362"/>
              <a:gd name="T20" fmla="*/ 1671 w 1732"/>
              <a:gd name="T21" fmla="*/ 797 h 5362"/>
              <a:gd name="T22" fmla="*/ 1505 w 1732"/>
              <a:gd name="T23" fmla="*/ 720 h 5362"/>
              <a:gd name="T24" fmla="*/ 999 w 1732"/>
              <a:gd name="T25" fmla="*/ 1758 h 5362"/>
              <a:gd name="T26" fmla="*/ 462 w 1732"/>
              <a:gd name="T27" fmla="*/ 4472 h 5362"/>
              <a:gd name="T28" fmla="*/ 462 w 1732"/>
              <a:gd name="T29" fmla="*/ 5362 h 5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32" h="5362">
                <a:moveTo>
                  <a:pt x="462" y="5362"/>
                </a:moveTo>
                <a:lnTo>
                  <a:pt x="0" y="5362"/>
                </a:lnTo>
                <a:lnTo>
                  <a:pt x="0" y="4676"/>
                </a:lnTo>
                <a:cubicBezTo>
                  <a:pt x="0" y="3345"/>
                  <a:pt x="101" y="2545"/>
                  <a:pt x="604" y="1513"/>
                </a:cubicBezTo>
                <a:lnTo>
                  <a:pt x="1086" y="526"/>
                </a:lnTo>
                <a:lnTo>
                  <a:pt x="941" y="459"/>
                </a:lnTo>
                <a:cubicBezTo>
                  <a:pt x="908" y="443"/>
                  <a:pt x="907" y="401"/>
                  <a:pt x="944" y="379"/>
                </a:cubicBezTo>
                <a:lnTo>
                  <a:pt x="1552" y="14"/>
                </a:lnTo>
                <a:cubicBezTo>
                  <a:pt x="1576" y="0"/>
                  <a:pt x="1614" y="17"/>
                  <a:pt x="1618" y="45"/>
                </a:cubicBezTo>
                <a:lnTo>
                  <a:pt x="1727" y="742"/>
                </a:lnTo>
                <a:cubicBezTo>
                  <a:pt x="1732" y="777"/>
                  <a:pt x="1706" y="813"/>
                  <a:pt x="1671" y="797"/>
                </a:cubicBezTo>
                <a:lnTo>
                  <a:pt x="1505" y="720"/>
                </a:lnTo>
                <a:lnTo>
                  <a:pt x="999" y="1758"/>
                </a:lnTo>
                <a:cubicBezTo>
                  <a:pt x="565" y="2647"/>
                  <a:pt x="462" y="3321"/>
                  <a:pt x="462" y="4472"/>
                </a:cubicBezTo>
                <a:lnTo>
                  <a:pt x="462" y="5362"/>
                </a:lnTo>
                <a:close/>
              </a:path>
            </a:pathLst>
          </a:custGeom>
          <a:noFill/>
          <a:ln w="38100">
            <a:solidFill>
              <a:srgbClr val="333333"/>
            </a:solidFill>
          </a:ln>
        </p:spPr>
        <p:txBody>
          <a:bodyPr vert="horz" wrap="square" lIns="91440" tIns="45720" rIns="91440" bIns="45720" numCol="1" anchor="t" anchorCtr="0" compatLnSpc="1"/>
          <a:lstStyle/>
          <a:p>
            <a:endParaRPr lang="zh-CN" altLang="en-US"/>
          </a:p>
        </p:txBody>
      </p:sp>
      <p:grpSp>
        <p:nvGrpSpPr>
          <p:cNvPr id="11" name="组合 10"/>
          <p:cNvGrpSpPr/>
          <p:nvPr/>
        </p:nvGrpSpPr>
        <p:grpSpPr>
          <a:xfrm>
            <a:off x="2335559" y="2114938"/>
            <a:ext cx="2801620" cy="1729741"/>
            <a:chOff x="1779544" y="2166121"/>
            <a:chExt cx="2492019" cy="1538590"/>
          </a:xfrm>
        </p:grpSpPr>
        <p:sp>
          <p:nvSpPr>
            <p:cNvPr id="12" name="文本框 11"/>
            <p:cNvSpPr txBox="1"/>
            <p:nvPr/>
          </p:nvSpPr>
          <p:spPr>
            <a:xfrm>
              <a:off x="1941560" y="2166121"/>
              <a:ext cx="2133781" cy="299923"/>
            </a:xfrm>
            <a:prstGeom prst="rect">
              <a:avLst/>
            </a:prstGeom>
            <a:noFill/>
          </p:spPr>
          <p:txBody>
            <a:bodyPr wrap="square" rtlCol="0">
              <a:spAutoFit/>
              <a:scene3d>
                <a:camera prst="orthographicFront"/>
                <a:lightRig rig="threePt" dir="t"/>
              </a:scene3d>
              <a:sp3d contourW="12700"/>
            </a:bodyPr>
            <a:lstStyle/>
            <a:p>
              <a:pPr algn="ctr"/>
              <a:r>
                <a:rPr lang="en-US" altLang="zh-CN" sz="1600" b="1" smtClean="0">
                  <a:solidFill>
                    <a:schemeClr val="tx1">
                      <a:lumMod val="75000"/>
                      <a:lumOff val="25000"/>
                    </a:schemeClr>
                  </a:solidFill>
                  <a:latin typeface="Arial" panose="020B0604020202020204" pitchFamily="34" charset="0"/>
                </a:rPr>
                <a:t>Proof of Work</a:t>
              </a:r>
              <a:endParaRPr lang="zh-CN" altLang="en-US" sz="1600" b="1" dirty="0">
                <a:solidFill>
                  <a:schemeClr val="tx1">
                    <a:lumMod val="75000"/>
                    <a:lumOff val="25000"/>
                  </a:schemeClr>
                </a:solidFill>
                <a:latin typeface="Arial" panose="020B0604020202020204" pitchFamily="34" charset="0"/>
              </a:endParaRPr>
            </a:p>
          </p:txBody>
        </p:sp>
        <p:sp>
          <p:nvSpPr>
            <p:cNvPr id="13" name="文本框 12"/>
            <p:cNvSpPr txBox="1"/>
            <p:nvPr/>
          </p:nvSpPr>
          <p:spPr>
            <a:xfrm>
              <a:off x="1779544" y="2425942"/>
              <a:ext cx="2492019" cy="1278769"/>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100" dirty="0">
                  <a:solidFill>
                    <a:schemeClr val="tx1">
                      <a:lumMod val="50000"/>
                      <a:lumOff val="50000"/>
                    </a:schemeClr>
                  </a:solidFill>
                  <a:latin typeface="Arial" panose="020B0604020202020204" pitchFamily="34" charset="0"/>
                  <a:ea typeface="+mj-ea"/>
                </a:rPr>
                <a:t>Proof of work is the god father of blockchain consensus algorithms which was first implemented on the bitcoin network.  </a:t>
              </a:r>
              <a:endParaRPr lang="en-US" altLang="zh-CN" sz="1100" dirty="0">
                <a:solidFill>
                  <a:schemeClr val="tx1">
                    <a:lumMod val="50000"/>
                    <a:lumOff val="50000"/>
                  </a:schemeClr>
                </a:solidFill>
                <a:latin typeface="Arial" panose="020B0604020202020204" pitchFamily="34" charset="0"/>
                <a:ea typeface="+mj-ea"/>
              </a:endParaRPr>
            </a:p>
            <a:p>
              <a:pPr algn="ctr">
                <a:lnSpc>
                  <a:spcPct val="114000"/>
                </a:lnSpc>
              </a:pPr>
              <a:r>
                <a:rPr lang="en-US" altLang="zh-CN" sz="1100" dirty="0">
                  <a:solidFill>
                    <a:schemeClr val="tx1">
                      <a:lumMod val="50000"/>
                      <a:lumOff val="50000"/>
                    </a:schemeClr>
                  </a:solidFill>
                  <a:latin typeface="Arial" panose="020B0604020202020204" pitchFamily="34" charset="0"/>
                  <a:ea typeface="+mj-ea"/>
                </a:rPr>
                <a:t>Participants will only accept a valid block when the block hash is less than a target number known as the block difficulty</a:t>
              </a:r>
              <a:endParaRPr lang="en-US" altLang="zh-CN" sz="1100" dirty="0">
                <a:solidFill>
                  <a:schemeClr val="tx1">
                    <a:lumMod val="50000"/>
                    <a:lumOff val="50000"/>
                  </a:schemeClr>
                </a:solidFill>
                <a:latin typeface="Arial" panose="020B0604020202020204" pitchFamily="34" charset="0"/>
                <a:ea typeface="+mj-ea"/>
              </a:endParaRPr>
            </a:p>
          </p:txBody>
        </p:sp>
      </p:grpSp>
      <p:grpSp>
        <p:nvGrpSpPr>
          <p:cNvPr id="14" name="组合 13"/>
          <p:cNvGrpSpPr/>
          <p:nvPr/>
        </p:nvGrpSpPr>
        <p:grpSpPr>
          <a:xfrm>
            <a:off x="7132362" y="2110783"/>
            <a:ext cx="2801722" cy="1706911"/>
            <a:chOff x="1535536" y="2132231"/>
            <a:chExt cx="2492110" cy="1518283"/>
          </a:xfrm>
        </p:grpSpPr>
        <p:sp>
          <p:nvSpPr>
            <p:cNvPr id="15" name="文本框 14"/>
            <p:cNvSpPr txBox="1"/>
            <p:nvPr/>
          </p:nvSpPr>
          <p:spPr>
            <a:xfrm>
              <a:off x="1697642" y="2132231"/>
              <a:ext cx="2133919" cy="299923"/>
            </a:xfrm>
            <a:prstGeom prst="rect">
              <a:avLst/>
            </a:prstGeom>
            <a:noFill/>
          </p:spPr>
          <p:txBody>
            <a:bodyPr wrap="square" rtlCol="0">
              <a:spAutoFit/>
              <a:scene3d>
                <a:camera prst="orthographicFront"/>
                <a:lightRig rig="threePt" dir="t"/>
              </a:scene3d>
              <a:sp3d contourW="12700"/>
            </a:bodyPr>
            <a:lstStyle/>
            <a:p>
              <a:pPr algn="ctr"/>
              <a:r>
                <a:rPr lang="en-US" altLang="zh-CN" sz="1600" b="1" dirty="0" smtClean="0">
                  <a:solidFill>
                    <a:schemeClr val="tx1">
                      <a:lumMod val="75000"/>
                      <a:lumOff val="25000"/>
                    </a:schemeClr>
                  </a:solidFill>
                  <a:latin typeface="Arial" panose="020B0604020202020204" pitchFamily="34" charset="0"/>
                </a:rPr>
                <a:t>Proof of Stake</a:t>
              </a:r>
              <a:endParaRPr lang="zh-CN" altLang="en-US" sz="1600" b="1" dirty="0">
                <a:solidFill>
                  <a:schemeClr val="tx1">
                    <a:lumMod val="75000"/>
                    <a:lumOff val="25000"/>
                  </a:schemeClr>
                </a:solidFill>
                <a:latin typeface="Arial" panose="020B0604020202020204" pitchFamily="34" charset="0"/>
              </a:endParaRPr>
            </a:p>
          </p:txBody>
        </p:sp>
        <p:sp>
          <p:nvSpPr>
            <p:cNvPr id="16" name="文本框 15"/>
            <p:cNvSpPr txBox="1"/>
            <p:nvPr/>
          </p:nvSpPr>
          <p:spPr>
            <a:xfrm>
              <a:off x="1535536" y="2371745"/>
              <a:ext cx="2492110" cy="1278769"/>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100" dirty="0">
                  <a:solidFill>
                    <a:schemeClr val="tx1">
                      <a:lumMod val="50000"/>
                      <a:lumOff val="50000"/>
                    </a:schemeClr>
                  </a:solidFill>
                  <a:latin typeface="Arial" panose="020B0604020202020204" pitchFamily="34" charset="0"/>
                  <a:ea typeface="+mj-ea"/>
                </a:rPr>
                <a:t>Proof os stake involves currency holders staking some currency for the chance to validated a block. It works by selecting validators in proportion to their quantity of holdings in the associated cryptocurrency. This is done to avoid the computational cost of proof-of-work schemes.</a:t>
              </a:r>
              <a:endParaRPr lang="en-US" altLang="zh-CN" sz="1100" dirty="0">
                <a:solidFill>
                  <a:schemeClr val="tx1">
                    <a:lumMod val="50000"/>
                    <a:lumOff val="50000"/>
                  </a:schemeClr>
                </a:solidFill>
                <a:latin typeface="Arial" panose="020B0604020202020204" pitchFamily="34" charset="0"/>
                <a:ea typeface="+mj-ea"/>
              </a:endParaRPr>
            </a:p>
          </p:txBody>
        </p:sp>
      </p:grpSp>
      <p:grpSp>
        <p:nvGrpSpPr>
          <p:cNvPr id="17" name="组合 16"/>
          <p:cNvGrpSpPr/>
          <p:nvPr/>
        </p:nvGrpSpPr>
        <p:grpSpPr>
          <a:xfrm>
            <a:off x="8274775" y="3901327"/>
            <a:ext cx="2801722" cy="1682781"/>
            <a:chOff x="1337844" y="2423685"/>
            <a:chExt cx="2492110" cy="1496820"/>
          </a:xfrm>
        </p:grpSpPr>
        <p:sp>
          <p:nvSpPr>
            <p:cNvPr id="18" name="文本框 17"/>
            <p:cNvSpPr txBox="1"/>
            <p:nvPr/>
          </p:nvSpPr>
          <p:spPr>
            <a:xfrm>
              <a:off x="1507768" y="2423685"/>
              <a:ext cx="2133781" cy="519076"/>
            </a:xfrm>
            <a:prstGeom prst="rect">
              <a:avLst/>
            </a:prstGeom>
            <a:noFill/>
          </p:spPr>
          <p:txBody>
            <a:bodyPr wrap="square" rtlCol="0">
              <a:spAutoFit/>
              <a:scene3d>
                <a:camera prst="orthographicFront"/>
                <a:lightRig rig="threePt" dir="t"/>
              </a:scene3d>
              <a:sp3d contourW="12700"/>
            </a:bodyPr>
            <a:lstStyle/>
            <a:p>
              <a:pPr algn="ctr"/>
              <a:r>
                <a:rPr lang="en-US" altLang="zh-CN" sz="1600" b="1" smtClean="0">
                  <a:solidFill>
                    <a:schemeClr val="tx1">
                      <a:lumMod val="75000"/>
                      <a:lumOff val="25000"/>
                    </a:schemeClr>
                  </a:solidFill>
                  <a:latin typeface="Arial" panose="020B0604020202020204" pitchFamily="34" charset="0"/>
                </a:rPr>
                <a:t>Do Research on others</a:t>
              </a:r>
              <a:endParaRPr lang="zh-CN" altLang="en-US" sz="1600" b="1" dirty="0">
                <a:solidFill>
                  <a:schemeClr val="tx1">
                    <a:lumMod val="75000"/>
                    <a:lumOff val="25000"/>
                  </a:schemeClr>
                </a:solidFill>
                <a:latin typeface="Arial" panose="020B0604020202020204" pitchFamily="34" charset="0"/>
              </a:endParaRPr>
            </a:p>
          </p:txBody>
        </p:sp>
        <p:sp>
          <p:nvSpPr>
            <p:cNvPr id="19" name="文本框 18"/>
            <p:cNvSpPr txBox="1"/>
            <p:nvPr/>
          </p:nvSpPr>
          <p:spPr>
            <a:xfrm>
              <a:off x="1337844" y="2984021"/>
              <a:ext cx="2492110" cy="93648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100" dirty="0">
                  <a:solidFill>
                    <a:schemeClr val="tx1">
                      <a:lumMod val="50000"/>
                      <a:lumOff val="50000"/>
                    </a:schemeClr>
                  </a:solidFill>
                  <a:latin typeface="Arial" panose="020B0604020202020204" pitchFamily="34" charset="0"/>
                  <a:ea typeface="+mj-ea"/>
                </a:rPr>
                <a:t>Research on othe consensus mechanisms:</a:t>
              </a:r>
              <a:br>
                <a:rPr lang="en-US" altLang="zh-CN" sz="1100" dirty="0">
                  <a:solidFill>
                    <a:schemeClr val="tx1">
                      <a:lumMod val="50000"/>
                      <a:lumOff val="50000"/>
                    </a:schemeClr>
                  </a:solidFill>
                  <a:latin typeface="Arial" panose="020B0604020202020204" pitchFamily="34" charset="0"/>
                  <a:ea typeface="+mj-ea"/>
                </a:rPr>
              </a:br>
              <a:r>
                <a:rPr lang="en-US" altLang="zh-CN" sz="1100" dirty="0">
                  <a:solidFill>
                    <a:schemeClr val="tx1">
                      <a:lumMod val="50000"/>
                      <a:lumOff val="50000"/>
                    </a:schemeClr>
                  </a:solidFill>
                  <a:latin typeface="Arial" panose="020B0604020202020204" pitchFamily="34" charset="0"/>
                  <a:ea typeface="+mj-ea"/>
                </a:rPr>
                <a:t>Proof of Authority, Proof of Capacity, Proof of Importance, Proof of Activity, Delegated Proof of Stake</a:t>
              </a:r>
              <a:endParaRPr lang="en-US" altLang="zh-CN" sz="1100" dirty="0">
                <a:solidFill>
                  <a:schemeClr val="tx1">
                    <a:lumMod val="50000"/>
                    <a:lumOff val="50000"/>
                  </a:schemeClr>
                </a:solidFill>
                <a:latin typeface="Arial" panose="020B0604020202020204" pitchFamily="34" charset="0"/>
                <a:ea typeface="+mj-ea"/>
              </a:endParaRPr>
            </a:p>
          </p:txBody>
        </p:sp>
      </p:grpSp>
      <p:grpSp>
        <p:nvGrpSpPr>
          <p:cNvPr id="20" name="组合 19"/>
          <p:cNvGrpSpPr/>
          <p:nvPr/>
        </p:nvGrpSpPr>
        <p:grpSpPr>
          <a:xfrm>
            <a:off x="832587" y="3921010"/>
            <a:ext cx="3065781" cy="2918458"/>
            <a:chOff x="1689737" y="2363812"/>
            <a:chExt cx="2726988" cy="2595944"/>
          </a:xfrm>
        </p:grpSpPr>
        <p:sp>
          <p:nvSpPr>
            <p:cNvPr id="21" name="文本框 20"/>
            <p:cNvSpPr txBox="1"/>
            <p:nvPr/>
          </p:nvSpPr>
          <p:spPr>
            <a:xfrm>
              <a:off x="2069866" y="2363812"/>
              <a:ext cx="2133919" cy="519076"/>
            </a:xfrm>
            <a:prstGeom prst="rect">
              <a:avLst/>
            </a:prstGeom>
            <a:noFill/>
          </p:spPr>
          <p:txBody>
            <a:bodyPr wrap="square" rtlCol="0">
              <a:spAutoFit/>
              <a:scene3d>
                <a:camera prst="orthographicFront"/>
                <a:lightRig rig="threePt" dir="t"/>
              </a:scene3d>
              <a:sp3d contourW="12700"/>
            </a:bodyPr>
            <a:lstStyle/>
            <a:p>
              <a:pPr algn="ctr"/>
              <a:r>
                <a:rPr lang="en-US" altLang="zh-CN" sz="1600" b="1" dirty="0" smtClean="0">
                  <a:solidFill>
                    <a:schemeClr val="tx1">
                      <a:lumMod val="75000"/>
                      <a:lumOff val="25000"/>
                    </a:schemeClr>
                  </a:solidFill>
                  <a:latin typeface="Arial" panose="020B0604020202020204" pitchFamily="34" charset="0"/>
                </a:rPr>
                <a:t>Practical Byzantine Fault Tolerance</a:t>
              </a:r>
              <a:endParaRPr lang="zh-CN" altLang="en-US" sz="1600" b="1" dirty="0">
                <a:solidFill>
                  <a:schemeClr val="tx1">
                    <a:lumMod val="75000"/>
                    <a:lumOff val="25000"/>
                  </a:schemeClr>
                </a:solidFill>
                <a:latin typeface="Arial" panose="020B0604020202020204" pitchFamily="34" charset="0"/>
              </a:endParaRPr>
            </a:p>
          </p:txBody>
        </p:sp>
        <p:sp>
          <p:nvSpPr>
            <p:cNvPr id="22" name="文本框 21"/>
            <p:cNvSpPr txBox="1"/>
            <p:nvPr/>
          </p:nvSpPr>
          <p:spPr>
            <a:xfrm>
              <a:off x="1689737" y="2825274"/>
              <a:ext cx="2726988" cy="2134482"/>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100" dirty="0">
                  <a:solidFill>
                    <a:schemeClr val="tx1">
                      <a:lumMod val="50000"/>
                      <a:lumOff val="50000"/>
                    </a:schemeClr>
                  </a:solidFill>
                  <a:latin typeface="Arial" panose="020B0604020202020204" pitchFamily="34" charset="0"/>
                  <a:ea typeface="+mj-ea"/>
                </a:rPr>
                <a:t>Byzantine Fault Tolerance(BFT) is the feature of a distributed network to reach consensus(agreement on the same value) even when some of the nodes in the network fail to respond or respond with incorrect information. The objective of a BFT mechanism is to safeguard against the system failures by employing collective decision making(both – correct and faulty nodes) which aims to reduce to influence of the faulty nodes. BFT is derived from Byzantine Generals’ Problem.</a:t>
              </a:r>
              <a:endParaRPr lang="en-US" altLang="zh-CN" sz="1100" dirty="0">
                <a:solidFill>
                  <a:schemeClr val="tx1">
                    <a:lumMod val="50000"/>
                    <a:lumOff val="50000"/>
                  </a:schemeClr>
                </a:solidFill>
                <a:latin typeface="Arial" panose="020B0604020202020204" pitchFamily="34" charset="0"/>
                <a:ea typeface="+mj-ea"/>
              </a:endParaRPr>
            </a:p>
          </p:txBody>
        </p:sp>
      </p:grpSp>
      <p:sp>
        <p:nvSpPr>
          <p:cNvPr id="23" name="矩形 22"/>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50215" y="53340"/>
            <a:ext cx="3730625" cy="368300"/>
          </a:xfrm>
          <a:prstGeom prst="rect">
            <a:avLst/>
          </a:prstGeom>
          <a:noFill/>
        </p:spPr>
        <p:txBody>
          <a:bodyPr wrap="square" rtlCol="0">
            <a:spAutoFit/>
          </a:bodyPr>
          <a:p>
            <a:pPr marL="285750" indent="-285750" algn="l">
              <a:buFont typeface="Wingdings" panose="05000000000000000000" charset="0"/>
              <a:buChar char=""/>
            </a:pPr>
            <a:r>
              <a:rPr lang="en-US" altLang="zh-CN" b="1" dirty="0">
                <a:solidFill>
                  <a:srgbClr val="333333"/>
                </a:solidFill>
                <a:latin typeface="Arial" panose="020B0604020202020204" pitchFamily="34" charset="0"/>
                <a:ea typeface="Arial" panose="020B0604020202020204" pitchFamily="34" charset="0"/>
              </a:rPr>
              <a:t>Consensus Mechanisms</a:t>
            </a:r>
            <a:endParaRPr lang="en-US" altLang="zh-CN" b="1" dirty="0">
              <a:solidFill>
                <a:srgbClr val="333333"/>
              </a:solidFill>
              <a:latin typeface="Arial" panose="020B0604020202020204" pitchFamily="34" charset="0"/>
              <a:ea typeface="Arial" panose="020B0604020202020204" pitchFamily="34" charset="0"/>
            </a:endParaRPr>
          </a:p>
        </p:txBody>
      </p:sp>
      <p:sp>
        <p:nvSpPr>
          <p:cNvPr id="2" name="Text Box 1"/>
          <p:cNvSpPr txBox="1"/>
          <p:nvPr/>
        </p:nvSpPr>
        <p:spPr>
          <a:xfrm>
            <a:off x="450215" y="332740"/>
            <a:ext cx="11277600" cy="1814830"/>
          </a:xfrm>
          <a:prstGeom prst="rect">
            <a:avLst/>
          </a:prstGeom>
          <a:noFill/>
        </p:spPr>
        <p:txBody>
          <a:bodyPr wrap="square" rtlCol="0">
            <a:spAutoFit/>
          </a:bodyPr>
          <a:p>
            <a:r>
              <a:rPr lang="en-US" sz="1400"/>
              <a:t>The goal of consensus mechanism is to facilitate the process of agreement among participants of a distributed data system to guarantee data consistency.</a:t>
            </a:r>
            <a:endParaRPr lang="en-US" sz="1400"/>
          </a:p>
          <a:p>
            <a:endParaRPr lang="en-US" sz="1400"/>
          </a:p>
          <a:p>
            <a:r>
              <a:rPr lang="en-US" sz="1400"/>
              <a:t>In this way, consensus algorithms achieve reliability in the blockchain network and establish trust between unknown peers in a distributed computing environment.</a:t>
            </a:r>
            <a:endParaRPr lang="en-US" sz="1400"/>
          </a:p>
          <a:p>
            <a:endParaRPr lang="en-US" sz="1400"/>
          </a:p>
          <a:p>
            <a:r>
              <a:rPr lang="en-US" sz="1400"/>
              <a:t>Essentially the consensus protocol makes sure that every new block that is added to the blockchain is the one and only version of the truth that is agreed upon by all the nodes in the blockchain. Consensus algorithms are designed to incentivize honest participants in the network.</a:t>
            </a:r>
            <a:endParaRPr 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
          <p:cNvSpPr txBox="1"/>
          <p:nvPr/>
        </p:nvSpPr>
        <p:spPr>
          <a:xfrm>
            <a:off x="450215" y="246380"/>
            <a:ext cx="8688070" cy="368300"/>
          </a:xfrm>
          <a:prstGeom prst="rect">
            <a:avLst/>
          </a:prstGeom>
          <a:noFill/>
        </p:spPr>
        <p:txBody>
          <a:bodyPr wrap="square" rtlCol="0">
            <a:spAutoFit/>
          </a:bodyPr>
          <a:p>
            <a:pPr marL="285750" indent="-285750" algn="l">
              <a:buFont typeface="Wingdings" panose="05000000000000000000" charset="0"/>
              <a:buChar char=""/>
            </a:pPr>
            <a:r>
              <a:rPr lang="en-US" altLang="zh-CN" b="1" dirty="0">
                <a:solidFill>
                  <a:srgbClr val="333333"/>
                </a:solidFill>
                <a:latin typeface="Arial" panose="020B0604020202020204" pitchFamily="34" charset="0"/>
                <a:ea typeface="Arial" panose="020B0604020202020204" pitchFamily="34" charset="0"/>
              </a:rPr>
              <a:t>Public, Consortium and Fully Private Blockchain</a:t>
            </a:r>
            <a:endParaRPr lang="en-US" altLang="zh-CN" b="1" dirty="0">
              <a:solidFill>
                <a:srgbClr val="333333"/>
              </a:solidFill>
              <a:latin typeface="Arial" panose="020B0604020202020204" pitchFamily="34" charset="0"/>
              <a:ea typeface="Arial" panose="020B0604020202020204" pitchFamily="34" charset="0"/>
            </a:endParaRPr>
          </a:p>
        </p:txBody>
      </p:sp>
      <p:sp>
        <p:nvSpPr>
          <p:cNvPr id="3" name="Text Box 2"/>
          <p:cNvSpPr txBox="1"/>
          <p:nvPr/>
        </p:nvSpPr>
        <p:spPr>
          <a:xfrm>
            <a:off x="450215" y="751840"/>
            <a:ext cx="11277600" cy="1383665"/>
          </a:xfrm>
          <a:prstGeom prst="rect">
            <a:avLst/>
          </a:prstGeom>
          <a:noFill/>
        </p:spPr>
        <p:txBody>
          <a:bodyPr wrap="square" rtlCol="0">
            <a:spAutoFit/>
          </a:bodyPr>
          <a:p>
            <a:r>
              <a:rPr lang="en-US" altLang="zh-CN" sz="1400" b="1" dirty="0">
                <a:solidFill>
                  <a:srgbClr val="333333"/>
                </a:solidFill>
                <a:latin typeface="Arial" panose="020B0604020202020204" pitchFamily="34" charset="0"/>
                <a:ea typeface="Arial" panose="020B0604020202020204" pitchFamily="34" charset="0"/>
                <a:sym typeface="+mn-ea"/>
              </a:rPr>
              <a:t>Public Blockchain:</a:t>
            </a:r>
            <a:endParaRPr lang="en-US" altLang="zh-CN" sz="1400" b="1" dirty="0">
              <a:solidFill>
                <a:srgbClr val="333333"/>
              </a:solidFill>
              <a:latin typeface="Arial" panose="020B0604020202020204" pitchFamily="34" charset="0"/>
              <a:ea typeface="Arial" panose="020B0604020202020204" pitchFamily="34" charset="0"/>
              <a:sym typeface="+mn-ea"/>
            </a:endParaRPr>
          </a:p>
          <a:p>
            <a:r>
              <a:rPr lang="en-US" sz="1400"/>
              <a:t>A public blockchain is a blockchain that anyone in the world can read, anyone in the world can send transactions to and expect to see them included if they are valid and anyone in the world can participate in the consensus process.</a:t>
            </a:r>
            <a:endParaRPr lang="en-US" sz="1400"/>
          </a:p>
          <a:p>
            <a:endParaRPr lang="en-US" sz="1400"/>
          </a:p>
          <a:p>
            <a:r>
              <a:rPr lang="en-US" sz="1400"/>
              <a:t>Public blockchains are secured by crypto-economics: the combination of economic incentives and cryptographic verification using mechanisms such as proof of work or proof of stake.</a:t>
            </a:r>
            <a:endParaRPr lang="en-US" sz="1400"/>
          </a:p>
        </p:txBody>
      </p:sp>
      <p:sp>
        <p:nvSpPr>
          <p:cNvPr id="8" name="Text Box 7"/>
          <p:cNvSpPr txBox="1"/>
          <p:nvPr/>
        </p:nvSpPr>
        <p:spPr>
          <a:xfrm>
            <a:off x="447675" y="2610485"/>
            <a:ext cx="11277600" cy="521970"/>
          </a:xfrm>
          <a:prstGeom prst="rect">
            <a:avLst/>
          </a:prstGeom>
          <a:noFill/>
        </p:spPr>
        <p:txBody>
          <a:bodyPr wrap="square" rtlCol="0">
            <a:spAutoFit/>
          </a:bodyPr>
          <a:p>
            <a:r>
              <a:rPr lang="en-US" altLang="zh-CN" sz="1400" b="1" dirty="0">
                <a:solidFill>
                  <a:srgbClr val="333333"/>
                </a:solidFill>
                <a:latin typeface="Arial" panose="020B0604020202020204" pitchFamily="34" charset="0"/>
                <a:ea typeface="Arial" panose="020B0604020202020204" pitchFamily="34" charset="0"/>
                <a:sym typeface="+mn-ea"/>
              </a:rPr>
              <a:t>Consortium Blockchain:</a:t>
            </a:r>
            <a:endParaRPr lang="en-US" altLang="zh-CN" sz="1400" b="1" dirty="0">
              <a:solidFill>
                <a:srgbClr val="333333"/>
              </a:solidFill>
              <a:latin typeface="Arial" panose="020B0604020202020204" pitchFamily="34" charset="0"/>
              <a:ea typeface="Arial" panose="020B0604020202020204" pitchFamily="34" charset="0"/>
              <a:sym typeface="+mn-ea"/>
            </a:endParaRPr>
          </a:p>
          <a:p>
            <a:r>
              <a:rPr lang="en-US" sz="1400"/>
              <a:t>A consortium is a blockchain where the consensus process is controlled by a pre-selected set of nodes.</a:t>
            </a:r>
            <a:endParaRPr lang="en-US" sz="1400"/>
          </a:p>
        </p:txBody>
      </p:sp>
      <p:sp>
        <p:nvSpPr>
          <p:cNvPr id="9" name="Text Box 8"/>
          <p:cNvSpPr txBox="1"/>
          <p:nvPr/>
        </p:nvSpPr>
        <p:spPr>
          <a:xfrm>
            <a:off x="445135" y="3617595"/>
            <a:ext cx="11277600" cy="737235"/>
          </a:xfrm>
          <a:prstGeom prst="rect">
            <a:avLst/>
          </a:prstGeom>
          <a:noFill/>
        </p:spPr>
        <p:txBody>
          <a:bodyPr wrap="square" rtlCol="0">
            <a:spAutoFit/>
          </a:bodyPr>
          <a:p>
            <a:r>
              <a:rPr lang="en-US" altLang="zh-CN" sz="1400" b="1" dirty="0">
                <a:solidFill>
                  <a:srgbClr val="333333"/>
                </a:solidFill>
                <a:latin typeface="Arial" panose="020B0604020202020204" pitchFamily="34" charset="0"/>
                <a:ea typeface="Arial" panose="020B0604020202020204" pitchFamily="34" charset="0"/>
                <a:sym typeface="+mn-ea"/>
              </a:rPr>
              <a:t>Fully Private Blockchain:</a:t>
            </a:r>
            <a:endParaRPr lang="en-US" altLang="zh-CN" sz="1400" b="1" dirty="0">
              <a:solidFill>
                <a:srgbClr val="333333"/>
              </a:solidFill>
              <a:latin typeface="Arial" panose="020B0604020202020204" pitchFamily="34" charset="0"/>
              <a:ea typeface="Arial" panose="020B0604020202020204" pitchFamily="34" charset="0"/>
              <a:sym typeface="+mn-ea"/>
            </a:endParaRPr>
          </a:p>
          <a:p>
            <a:r>
              <a:rPr lang="en-US" sz="1400"/>
              <a:t>A fully private blockchain is blockchain where write permission are kept centralized to one organization. Read permissions may be public or restricted to an arbitrary extent.</a:t>
            </a:r>
            <a:endParaRPr lang="en-US" sz="1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
          <p:cNvSpPr txBox="1"/>
          <p:nvPr/>
        </p:nvSpPr>
        <p:spPr>
          <a:xfrm>
            <a:off x="450215" y="246380"/>
            <a:ext cx="8688070" cy="368300"/>
          </a:xfrm>
          <a:prstGeom prst="rect">
            <a:avLst/>
          </a:prstGeom>
          <a:noFill/>
        </p:spPr>
        <p:txBody>
          <a:bodyPr wrap="square" rtlCol="0">
            <a:spAutoFit/>
          </a:bodyPr>
          <a:p>
            <a:pPr marL="285750" indent="-285750" algn="l">
              <a:buFont typeface="Wingdings" panose="05000000000000000000" charset="0"/>
              <a:buChar char=""/>
            </a:pPr>
            <a:r>
              <a:rPr lang="en-US" altLang="zh-CN" b="1" dirty="0">
                <a:solidFill>
                  <a:srgbClr val="333333"/>
                </a:solidFill>
                <a:latin typeface="Arial" panose="020B0604020202020204" pitchFamily="34" charset="0"/>
                <a:ea typeface="Arial" panose="020B0604020202020204" pitchFamily="34" charset="0"/>
              </a:rPr>
              <a:t>Distributed Ledger Platforms</a:t>
            </a:r>
            <a:endParaRPr lang="en-US" altLang="zh-CN" b="1" dirty="0">
              <a:solidFill>
                <a:srgbClr val="333333"/>
              </a:solidFill>
              <a:latin typeface="Arial" panose="020B0604020202020204" pitchFamily="34" charset="0"/>
              <a:ea typeface="Arial" panose="020B0604020202020204" pitchFamily="34" charset="0"/>
            </a:endParaRPr>
          </a:p>
        </p:txBody>
      </p:sp>
      <p:sp>
        <p:nvSpPr>
          <p:cNvPr id="8" name="Text Box 7"/>
          <p:cNvSpPr txBox="1"/>
          <p:nvPr/>
        </p:nvSpPr>
        <p:spPr>
          <a:xfrm>
            <a:off x="450215" y="659130"/>
            <a:ext cx="11277600" cy="521970"/>
          </a:xfrm>
          <a:prstGeom prst="rect">
            <a:avLst/>
          </a:prstGeom>
          <a:noFill/>
        </p:spPr>
        <p:txBody>
          <a:bodyPr wrap="square" rtlCol="0">
            <a:spAutoFit/>
          </a:bodyPr>
          <a:p>
            <a:r>
              <a:rPr lang="en-US" sz="1400"/>
              <a:t>Since the emergence of bitcoin which uses the Proof of Work Consensus Algorithm, there have been different DLT based platforms springing up to solve scalability and decentralization issues. A comparison is given below</a:t>
            </a:r>
            <a:endParaRPr lang="en-US" sz="1400"/>
          </a:p>
        </p:txBody>
      </p:sp>
      <p:pic>
        <p:nvPicPr>
          <p:cNvPr id="27" name="Picture 26" descr="DLT platforms"/>
          <p:cNvPicPr>
            <a:picLocks noChangeAspect="1"/>
          </p:cNvPicPr>
          <p:nvPr/>
        </p:nvPicPr>
        <p:blipFill>
          <a:blip r:embed="rId1"/>
          <a:stretch>
            <a:fillRect/>
          </a:stretch>
        </p:blipFill>
        <p:spPr>
          <a:xfrm>
            <a:off x="577850" y="1285875"/>
            <a:ext cx="9108440" cy="512381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450215" y="246380"/>
            <a:ext cx="8688070" cy="368300"/>
          </a:xfrm>
          <a:prstGeom prst="rect">
            <a:avLst/>
          </a:prstGeom>
          <a:noFill/>
        </p:spPr>
        <p:txBody>
          <a:bodyPr wrap="square" rtlCol="0">
            <a:spAutoFit/>
          </a:bodyPr>
          <a:p>
            <a:pPr marL="285750" indent="-285750" algn="l">
              <a:buFont typeface="Wingdings" panose="05000000000000000000" charset="0"/>
              <a:buChar char=""/>
            </a:pPr>
            <a:r>
              <a:rPr lang="en-US" altLang="zh-CN" b="1" dirty="0">
                <a:solidFill>
                  <a:srgbClr val="333333"/>
                </a:solidFill>
                <a:latin typeface="Arial" panose="020B0604020202020204" pitchFamily="34" charset="0"/>
                <a:ea typeface="Arial" panose="020B0604020202020204" pitchFamily="34" charset="0"/>
              </a:rPr>
              <a:t>Cryptographic Hash Function</a:t>
            </a:r>
            <a:endParaRPr lang="en-US" altLang="zh-CN" b="1" dirty="0">
              <a:solidFill>
                <a:srgbClr val="333333"/>
              </a:solidFill>
              <a:latin typeface="Arial" panose="020B0604020202020204" pitchFamily="34" charset="0"/>
              <a:ea typeface="Arial" panose="020B0604020202020204" pitchFamily="34" charset="0"/>
            </a:endParaRPr>
          </a:p>
        </p:txBody>
      </p:sp>
      <p:sp>
        <p:nvSpPr>
          <p:cNvPr id="4" name="Text Box 3"/>
          <p:cNvSpPr txBox="1"/>
          <p:nvPr/>
        </p:nvSpPr>
        <p:spPr>
          <a:xfrm>
            <a:off x="450215" y="751840"/>
            <a:ext cx="11277600" cy="521970"/>
          </a:xfrm>
          <a:prstGeom prst="rect">
            <a:avLst/>
          </a:prstGeom>
          <a:noFill/>
        </p:spPr>
        <p:txBody>
          <a:bodyPr wrap="square" rtlCol="0">
            <a:spAutoFit/>
          </a:bodyPr>
          <a:p>
            <a:r>
              <a:rPr lang="en-US" altLang="zh-CN" sz="1400" dirty="0">
                <a:solidFill>
                  <a:srgbClr val="333333"/>
                </a:solidFill>
                <a:latin typeface="Arial" panose="020B0604020202020204" pitchFamily="34" charset="0"/>
                <a:ea typeface="Arial" panose="020B0604020202020204" pitchFamily="34" charset="0"/>
                <a:sym typeface="+mn-ea"/>
              </a:rPr>
              <a:t>A hash function is a mathematical function that converts a numerical input value into another compressed numerical value. The input to the hash function is of arbitrary length but output is always of fixed length.</a:t>
            </a:r>
            <a:endParaRPr lang="en-US" altLang="zh-CN" sz="1400" dirty="0">
              <a:solidFill>
                <a:srgbClr val="333333"/>
              </a:solidFill>
              <a:latin typeface="Arial" panose="020B0604020202020204" pitchFamily="34" charset="0"/>
              <a:ea typeface="Arial" panose="020B0604020202020204" pitchFamily="34" charset="0"/>
              <a:sym typeface="+mn-ea"/>
            </a:endParaRPr>
          </a:p>
        </p:txBody>
      </p:sp>
      <p:sp>
        <p:nvSpPr>
          <p:cNvPr id="6" name="文本框 2"/>
          <p:cNvSpPr txBox="1"/>
          <p:nvPr/>
        </p:nvSpPr>
        <p:spPr>
          <a:xfrm>
            <a:off x="447675" y="1335405"/>
            <a:ext cx="8688070" cy="337185"/>
          </a:xfrm>
          <a:prstGeom prst="rect">
            <a:avLst/>
          </a:prstGeom>
          <a:noFill/>
        </p:spPr>
        <p:txBody>
          <a:bodyPr wrap="square" rtlCol="0">
            <a:spAutoFit/>
          </a:bodyPr>
          <a:p>
            <a:pPr indent="0" algn="l">
              <a:buNone/>
            </a:pPr>
            <a:r>
              <a:rPr lang="en-US" altLang="zh-CN" sz="1600" b="1" u="sng" dirty="0">
                <a:solidFill>
                  <a:srgbClr val="333333"/>
                </a:solidFill>
                <a:latin typeface="Arial" panose="020B0604020202020204" pitchFamily="34" charset="0"/>
                <a:ea typeface="Arial" panose="020B0604020202020204" pitchFamily="34" charset="0"/>
              </a:rPr>
              <a:t>Properties of Cryptographic Hash Functions</a:t>
            </a:r>
            <a:endParaRPr lang="en-US" altLang="zh-CN" sz="1600" b="1" u="sng" dirty="0">
              <a:solidFill>
                <a:srgbClr val="333333"/>
              </a:solidFill>
              <a:latin typeface="Arial" panose="020B0604020202020204" pitchFamily="34" charset="0"/>
              <a:ea typeface="Arial" panose="020B0604020202020204" pitchFamily="34" charset="0"/>
            </a:endParaRPr>
          </a:p>
        </p:txBody>
      </p:sp>
      <p:sp>
        <p:nvSpPr>
          <p:cNvPr id="7" name="Text Box 6"/>
          <p:cNvSpPr txBox="1"/>
          <p:nvPr/>
        </p:nvSpPr>
        <p:spPr>
          <a:xfrm>
            <a:off x="455295" y="1687195"/>
            <a:ext cx="11277600" cy="2461260"/>
          </a:xfrm>
          <a:prstGeom prst="rect">
            <a:avLst/>
          </a:prstGeom>
          <a:noFill/>
        </p:spPr>
        <p:txBody>
          <a:bodyPr wrap="square" rtlCol="0">
            <a:spAutoFit/>
          </a:bodyPr>
          <a:p>
            <a:r>
              <a:rPr lang="en-US" altLang="zh-CN" sz="1400" b="1" dirty="0">
                <a:solidFill>
                  <a:srgbClr val="333333"/>
                </a:solidFill>
                <a:latin typeface="Arial Bold" panose="020B0604020202020204" charset="0"/>
                <a:ea typeface="Arial" panose="020B0604020202020204" pitchFamily="34" charset="0"/>
                <a:cs typeface="Arial Bold" panose="020B0604020202020204" charset="0"/>
                <a:sym typeface="+mn-ea"/>
              </a:rPr>
              <a:t>Non-reversibility:</a:t>
            </a:r>
            <a:r>
              <a:rPr lang="en-US" altLang="zh-CN" sz="1400" dirty="0">
                <a:solidFill>
                  <a:srgbClr val="333333"/>
                </a:solidFill>
                <a:latin typeface="Arial" panose="020B0604020202020204" pitchFamily="34" charset="0"/>
                <a:ea typeface="Arial" panose="020B0604020202020204" pitchFamily="34" charset="0"/>
                <a:sym typeface="+mn-ea"/>
              </a:rPr>
              <a:t> also know as one-way function. A good hash should make it very hard to reconstruct the original password from the output or hash.</a:t>
            </a:r>
            <a:endParaRPr lang="en-US" altLang="zh-CN" sz="1400" dirty="0">
              <a:solidFill>
                <a:srgbClr val="333333"/>
              </a:solidFill>
              <a:latin typeface="Arial" panose="020B0604020202020204" pitchFamily="34" charset="0"/>
              <a:ea typeface="Arial" panose="020B0604020202020204" pitchFamily="34" charset="0"/>
              <a:sym typeface="+mn-ea"/>
            </a:endParaRPr>
          </a:p>
          <a:p>
            <a:endParaRPr lang="en-US" altLang="zh-CN" sz="1400" dirty="0">
              <a:solidFill>
                <a:srgbClr val="333333"/>
              </a:solidFill>
              <a:latin typeface="Arial" panose="020B0604020202020204" pitchFamily="34" charset="0"/>
              <a:ea typeface="Arial" panose="020B0604020202020204" pitchFamily="34" charset="0"/>
              <a:sym typeface="+mn-ea"/>
            </a:endParaRPr>
          </a:p>
          <a:p>
            <a:r>
              <a:rPr lang="en-US" altLang="zh-CN" sz="1400" b="1" dirty="0">
                <a:solidFill>
                  <a:srgbClr val="333333"/>
                </a:solidFill>
                <a:latin typeface="Arial Bold" panose="020B0604020202020204" charset="0"/>
                <a:ea typeface="Arial" panose="020B0604020202020204" pitchFamily="34" charset="0"/>
                <a:cs typeface="Arial Bold" panose="020B0604020202020204" charset="0"/>
                <a:sym typeface="+mn-ea"/>
              </a:rPr>
              <a:t>Diffusion, or avalanche effect​:</a:t>
            </a:r>
            <a:r>
              <a:rPr lang="en-US" altLang="zh-CN" sz="1400" dirty="0">
                <a:solidFill>
                  <a:srgbClr val="333333"/>
                </a:solidFill>
                <a:latin typeface="Arial" panose="020B0604020202020204" pitchFamily="34" charset="0"/>
                <a:ea typeface="Arial" panose="020B0604020202020204" pitchFamily="34" charset="0"/>
                <a:sym typeface="+mn-ea"/>
              </a:rPr>
              <a:t> A change in just one bit of the original password should result in change to half the bits of its hash. In other words, when a password is changed slightly, the output of enciphered text should change significantly and unpredictably.</a:t>
            </a:r>
            <a:endParaRPr lang="en-US" altLang="zh-CN" sz="1400" dirty="0">
              <a:solidFill>
                <a:srgbClr val="333333"/>
              </a:solidFill>
              <a:latin typeface="Arial" panose="020B0604020202020204" pitchFamily="34" charset="0"/>
              <a:ea typeface="Arial" panose="020B0604020202020204" pitchFamily="34" charset="0"/>
              <a:sym typeface="+mn-ea"/>
            </a:endParaRPr>
          </a:p>
          <a:p>
            <a:endParaRPr lang="en-US" altLang="zh-CN" sz="1400" dirty="0">
              <a:solidFill>
                <a:srgbClr val="333333"/>
              </a:solidFill>
              <a:latin typeface="Arial" panose="020B0604020202020204" pitchFamily="34" charset="0"/>
              <a:ea typeface="Arial" panose="020B0604020202020204" pitchFamily="34" charset="0"/>
              <a:sym typeface="+mn-ea"/>
            </a:endParaRPr>
          </a:p>
          <a:p>
            <a:r>
              <a:rPr lang="en-US" altLang="zh-CN" sz="1400" b="1" dirty="0">
                <a:solidFill>
                  <a:srgbClr val="333333"/>
                </a:solidFill>
                <a:latin typeface="Arial Bold" panose="020B0604020202020204" charset="0"/>
                <a:ea typeface="Arial" panose="020B0604020202020204" pitchFamily="34" charset="0"/>
                <a:cs typeface="Arial Bold" panose="020B0604020202020204" charset="0"/>
                <a:sym typeface="+mn-ea"/>
              </a:rPr>
              <a:t>Determinism​:</a:t>
            </a:r>
            <a:r>
              <a:rPr lang="en-US" altLang="zh-CN" sz="1400" dirty="0">
                <a:solidFill>
                  <a:srgbClr val="333333"/>
                </a:solidFill>
                <a:latin typeface="Arial" panose="020B0604020202020204" pitchFamily="34" charset="0"/>
                <a:ea typeface="Arial" panose="020B0604020202020204" pitchFamily="34" charset="0"/>
                <a:sym typeface="+mn-ea"/>
              </a:rPr>
              <a:t> A given password must always generate the same hash value or enciphered text.</a:t>
            </a:r>
            <a:endParaRPr lang="en-US" altLang="zh-CN" sz="1400" dirty="0">
              <a:solidFill>
                <a:srgbClr val="333333"/>
              </a:solidFill>
              <a:latin typeface="Arial" panose="020B0604020202020204" pitchFamily="34" charset="0"/>
              <a:ea typeface="Arial" panose="020B0604020202020204" pitchFamily="34" charset="0"/>
              <a:sym typeface="+mn-ea"/>
            </a:endParaRPr>
          </a:p>
          <a:p>
            <a:endParaRPr lang="en-US" altLang="zh-CN" sz="1400" dirty="0">
              <a:solidFill>
                <a:srgbClr val="333333"/>
              </a:solidFill>
              <a:latin typeface="Arial" panose="020B0604020202020204" pitchFamily="34" charset="0"/>
              <a:ea typeface="Arial" panose="020B0604020202020204" pitchFamily="34" charset="0"/>
              <a:sym typeface="+mn-ea"/>
            </a:endParaRPr>
          </a:p>
          <a:p>
            <a:r>
              <a:rPr lang="en-US" altLang="zh-CN" sz="1400" b="1" dirty="0">
                <a:solidFill>
                  <a:srgbClr val="333333"/>
                </a:solidFill>
                <a:latin typeface="Arial Bold" panose="020B0604020202020204" charset="0"/>
                <a:ea typeface="Arial" panose="020B0604020202020204" pitchFamily="34" charset="0"/>
                <a:cs typeface="Arial Bold" panose="020B0604020202020204" charset="0"/>
                <a:sym typeface="+mn-ea"/>
              </a:rPr>
              <a:t>Collision resistance​:</a:t>
            </a:r>
            <a:r>
              <a:rPr lang="en-US" altLang="zh-CN" sz="1400" dirty="0">
                <a:solidFill>
                  <a:srgbClr val="333333"/>
                </a:solidFill>
                <a:latin typeface="Arial" panose="020B0604020202020204" pitchFamily="34" charset="0"/>
                <a:ea typeface="Arial" panose="020B0604020202020204" pitchFamily="34" charset="0"/>
                <a:sym typeface="+mn-ea"/>
              </a:rPr>
              <a:t> It should be hard to find two different passwords that hash to the same enciphered text.</a:t>
            </a:r>
            <a:endParaRPr lang="en-US" altLang="zh-CN" sz="1400" dirty="0">
              <a:solidFill>
                <a:srgbClr val="333333"/>
              </a:solidFill>
              <a:latin typeface="Arial" panose="020B0604020202020204" pitchFamily="34" charset="0"/>
              <a:ea typeface="Arial" panose="020B0604020202020204" pitchFamily="34" charset="0"/>
              <a:sym typeface="+mn-ea"/>
            </a:endParaRPr>
          </a:p>
          <a:p>
            <a:endParaRPr lang="en-US" altLang="zh-CN" sz="1400" dirty="0">
              <a:solidFill>
                <a:srgbClr val="333333"/>
              </a:solidFill>
              <a:latin typeface="Arial" panose="020B0604020202020204" pitchFamily="34" charset="0"/>
              <a:ea typeface="Arial" panose="020B0604020202020204" pitchFamily="34" charset="0"/>
              <a:sym typeface="+mn-ea"/>
            </a:endParaRPr>
          </a:p>
          <a:p>
            <a:r>
              <a:rPr lang="en-US" altLang="zh-CN" sz="1400" b="1" dirty="0">
                <a:solidFill>
                  <a:srgbClr val="333333"/>
                </a:solidFill>
                <a:latin typeface="Arial Bold" panose="020B0604020202020204" charset="0"/>
                <a:ea typeface="Arial" panose="020B0604020202020204" pitchFamily="34" charset="0"/>
                <a:cs typeface="Arial Bold" panose="020B0604020202020204" charset="0"/>
                <a:sym typeface="+mn-ea"/>
              </a:rPr>
              <a:t>Non-predictable:</a:t>
            </a:r>
            <a:r>
              <a:rPr lang="en-US" altLang="zh-CN" sz="1400" dirty="0">
                <a:solidFill>
                  <a:srgbClr val="333333"/>
                </a:solidFill>
                <a:latin typeface="Arial" panose="020B0604020202020204" pitchFamily="34" charset="0"/>
                <a:ea typeface="Arial" panose="020B0604020202020204" pitchFamily="34" charset="0"/>
                <a:sym typeface="+mn-ea"/>
              </a:rPr>
              <a:t> ​The hash value should not be predictable from the password.</a:t>
            </a:r>
            <a:endParaRPr lang="en-US" altLang="zh-CN" sz="1400" dirty="0">
              <a:solidFill>
                <a:srgbClr val="333333"/>
              </a:solidFill>
              <a:latin typeface="Arial" panose="020B0604020202020204" pitchFamily="34" charset="0"/>
              <a:ea typeface="Arial" panose="020B0604020202020204" pitchFamily="34" charset="0"/>
              <a:sym typeface="+mn-ea"/>
            </a:endParaRPr>
          </a:p>
        </p:txBody>
      </p:sp>
      <p:pic>
        <p:nvPicPr>
          <p:cNvPr id="8" name="Picture 7" descr="hash-function"/>
          <p:cNvPicPr>
            <a:picLocks noChangeAspect="1"/>
          </p:cNvPicPr>
          <p:nvPr/>
        </p:nvPicPr>
        <p:blipFill>
          <a:blip r:embed="rId1"/>
          <a:stretch>
            <a:fillRect/>
          </a:stretch>
        </p:blipFill>
        <p:spPr>
          <a:xfrm>
            <a:off x="611505" y="4228465"/>
            <a:ext cx="4861560" cy="23361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70809" y="-2156254"/>
            <a:ext cx="970486" cy="1731477"/>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
          <p:cNvSpPr txBox="1"/>
          <p:nvPr/>
        </p:nvSpPr>
        <p:spPr>
          <a:xfrm>
            <a:off x="447675" y="184150"/>
            <a:ext cx="8688070" cy="337185"/>
          </a:xfrm>
          <a:prstGeom prst="rect">
            <a:avLst/>
          </a:prstGeom>
          <a:noFill/>
        </p:spPr>
        <p:txBody>
          <a:bodyPr wrap="square" rtlCol="0">
            <a:spAutoFit/>
          </a:bodyPr>
          <a:p>
            <a:pPr indent="0" algn="l">
              <a:buNone/>
            </a:pPr>
            <a:r>
              <a:rPr lang="en-US" altLang="zh-CN" sz="1600" b="1" u="sng" dirty="0">
                <a:solidFill>
                  <a:srgbClr val="333333"/>
                </a:solidFill>
                <a:latin typeface="Arial" panose="020B0604020202020204" pitchFamily="34" charset="0"/>
                <a:ea typeface="Arial" panose="020B0604020202020204" pitchFamily="34" charset="0"/>
              </a:rPr>
              <a:t>Examples of Cryptographic Hash Functions</a:t>
            </a:r>
            <a:endParaRPr lang="en-US" altLang="zh-CN" sz="1600" b="1" u="sng" dirty="0">
              <a:solidFill>
                <a:srgbClr val="333333"/>
              </a:solidFill>
              <a:latin typeface="Arial" panose="020B0604020202020204" pitchFamily="34" charset="0"/>
              <a:ea typeface="Arial" panose="020B0604020202020204" pitchFamily="34" charset="0"/>
            </a:endParaRPr>
          </a:p>
        </p:txBody>
      </p:sp>
      <p:sp>
        <p:nvSpPr>
          <p:cNvPr id="3" name="Text Box 2"/>
          <p:cNvSpPr txBox="1"/>
          <p:nvPr/>
        </p:nvSpPr>
        <p:spPr>
          <a:xfrm>
            <a:off x="455295" y="609600"/>
            <a:ext cx="11294110" cy="5046345"/>
          </a:xfrm>
          <a:prstGeom prst="rect">
            <a:avLst/>
          </a:prstGeom>
          <a:noFill/>
        </p:spPr>
        <p:txBody>
          <a:bodyPr wrap="square" rtlCol="0">
            <a:spAutoFit/>
          </a:bodyPr>
          <a:p>
            <a:r>
              <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rPr>
              <a:t>Cryptographic hash functions are widely used in cryptocurrencies to pass transaction information anonymously. For example, bitcoin​, the original and largest cryptocurrency, uses the SHA-256 cryptographic hash function in its algorithm. Similarly, IOTA, a platform for the ​Internet of Things​, has its own cryptographic hash function, called Curl.</a:t>
            </a:r>
            <a:endPar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a:p>
            <a:endPar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a:p>
            <a:r>
              <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rPr>
              <a:t>However, hashes have other applications in the real world. These are some of the most common cryptographic applications:</a:t>
            </a:r>
            <a:endParaRPr lang="en-US" altLang="zh-CN" sz="1400" dirty="0">
              <a:solidFill>
                <a:srgbClr val="333333"/>
              </a:solidFill>
              <a:latin typeface="Arial" panose="020B0604020202020204" pitchFamily="34" charset="0"/>
              <a:ea typeface="Arial" panose="020B0604020202020204" pitchFamily="34" charset="0"/>
              <a:cs typeface="Arial" panose="020B0604020202020204" pitchFamily="34" charset="0"/>
              <a:sym typeface="+mn-ea"/>
            </a:endParaRPr>
          </a:p>
          <a:p>
            <a:endParaRPr lang="en-US" altLang="zh-CN" sz="1400" b="1" dirty="0">
              <a:solidFill>
                <a:srgbClr val="333333"/>
              </a:solidFill>
              <a:latin typeface="Arial Bold" panose="020B0604020202020204" charset="0"/>
              <a:ea typeface="Arial" panose="020B0604020202020204" pitchFamily="34" charset="0"/>
              <a:cs typeface="Arial Bold" panose="020B0604020202020204" charset="0"/>
              <a:sym typeface="+mn-ea"/>
            </a:endParaRPr>
          </a:p>
          <a:p>
            <a:r>
              <a:rPr lang="en-US" altLang="zh-CN" sz="1400" b="1" dirty="0">
                <a:solidFill>
                  <a:srgbClr val="333333"/>
                </a:solidFill>
                <a:latin typeface="Arial Bold" panose="020B0604020202020204" charset="0"/>
                <a:ea typeface="Arial" panose="020B0604020202020204" pitchFamily="34" charset="0"/>
                <a:cs typeface="Arial Bold" panose="020B0604020202020204" charset="0"/>
                <a:sym typeface="+mn-ea"/>
              </a:rPr>
              <a:t>Password Verification:</a:t>
            </a:r>
            <a:r>
              <a:rPr lang="en-US" altLang="zh-CN" sz="1400" dirty="0">
                <a:solidFill>
                  <a:srgbClr val="333333"/>
                </a:solidFill>
                <a:latin typeface="Arial" panose="020B0604020202020204" pitchFamily="34" charset="0"/>
                <a:ea typeface="Arial" panose="020B0604020202020204" pitchFamily="34" charset="0"/>
                <a:sym typeface="+mn-ea"/>
              </a:rPr>
              <a:t> Storing passwords in a regular text file is dangerous, so nearly all sites store passwords inputs their password, it is hashed and the result is compared to the list of hashed values stored on the company's servers.</a:t>
            </a:r>
            <a:endParaRPr lang="en-US" altLang="zh-CN" sz="1400" dirty="0">
              <a:solidFill>
                <a:srgbClr val="333333"/>
              </a:solidFill>
              <a:latin typeface="Arial" panose="020B0604020202020204" pitchFamily="34" charset="0"/>
              <a:ea typeface="Arial" panose="020B0604020202020204" pitchFamily="34" charset="0"/>
              <a:sym typeface="+mn-ea"/>
            </a:endParaRPr>
          </a:p>
          <a:p>
            <a:endParaRPr lang="en-US" altLang="zh-CN" sz="1400" dirty="0">
              <a:solidFill>
                <a:srgbClr val="333333"/>
              </a:solidFill>
              <a:latin typeface="Arial" panose="020B0604020202020204" pitchFamily="34" charset="0"/>
              <a:ea typeface="Arial" panose="020B0604020202020204" pitchFamily="34" charset="0"/>
              <a:sym typeface="+mn-ea"/>
            </a:endParaRPr>
          </a:p>
          <a:p>
            <a:endParaRPr lang="en-US" altLang="zh-CN" sz="1400" b="1" dirty="0">
              <a:solidFill>
                <a:srgbClr val="333333"/>
              </a:solidFill>
              <a:latin typeface="Arial" panose="020B0604020202020204" pitchFamily="34" charset="0"/>
              <a:ea typeface="Arial" panose="020B0604020202020204" pitchFamily="34" charset="0"/>
              <a:cs typeface="Arial Bold" panose="020B0604020202020204" charset="0"/>
              <a:sym typeface="+mn-ea"/>
            </a:endParaRPr>
          </a:p>
          <a:p>
            <a:r>
              <a:rPr lang="en-US" altLang="zh-CN" sz="1400" b="1" dirty="0">
                <a:solidFill>
                  <a:srgbClr val="333333"/>
                </a:solidFill>
                <a:latin typeface="Arial Bold" panose="020B0604020202020204" charset="0"/>
                <a:ea typeface="Arial" panose="020B0604020202020204" pitchFamily="34" charset="0"/>
                <a:cs typeface="Arial Bold" panose="020B0604020202020204" charset="0"/>
                <a:sym typeface="+mn-ea"/>
              </a:rPr>
              <a:t>Signature Generation and Verification:</a:t>
            </a:r>
            <a:r>
              <a:rPr lang="en-US" altLang="zh-CN" sz="1400" dirty="0">
                <a:solidFill>
                  <a:srgbClr val="333333"/>
                </a:solidFill>
                <a:latin typeface="Arial" panose="020B0604020202020204" pitchFamily="34" charset="0"/>
                <a:ea typeface="Arial" panose="020B0604020202020204" pitchFamily="34" charset="0"/>
                <a:sym typeface="+mn-ea"/>
              </a:rPr>
              <a:t> Verifying signatures is a mathematical process used to verify the authenticity of digital documents or messages. A valid digital signature, where the prerequisites are satisfied, gives its receiver strong proof that the message was created by a known sender and that the message was not altered in transit. A digital signature scheme typically consists of three algorithms: </a:t>
            </a:r>
            <a:endParaRPr lang="en-US" altLang="zh-CN" sz="1400" dirty="0">
              <a:solidFill>
                <a:srgbClr val="333333"/>
              </a:solidFill>
              <a:latin typeface="Arial" panose="020B0604020202020204" pitchFamily="34" charset="0"/>
              <a:ea typeface="Arial" panose="020B0604020202020204" pitchFamily="34" charset="0"/>
              <a:sym typeface="+mn-ea"/>
            </a:endParaRPr>
          </a:p>
          <a:p>
            <a:pPr marL="285750" indent="-285750">
              <a:buFont typeface="Arial" panose="020B0604020202020204" pitchFamily="34" charset="0"/>
              <a:buChar char="•"/>
            </a:pPr>
            <a:r>
              <a:rPr lang="en-US" altLang="zh-CN" sz="1400" dirty="0">
                <a:solidFill>
                  <a:srgbClr val="333333"/>
                </a:solidFill>
                <a:latin typeface="Arial" panose="020B0604020202020204" pitchFamily="34" charset="0"/>
                <a:ea typeface="Arial" panose="020B0604020202020204" pitchFamily="34" charset="0"/>
                <a:sym typeface="+mn-ea"/>
              </a:rPr>
              <a:t>a key generation algorithm; </a:t>
            </a:r>
            <a:endParaRPr lang="en-US" altLang="zh-CN" sz="1400" dirty="0">
              <a:solidFill>
                <a:srgbClr val="333333"/>
              </a:solidFill>
              <a:latin typeface="Arial" panose="020B0604020202020204" pitchFamily="34" charset="0"/>
              <a:ea typeface="Arial" panose="020B0604020202020204" pitchFamily="34" charset="0"/>
              <a:sym typeface="+mn-ea"/>
            </a:endParaRPr>
          </a:p>
          <a:p>
            <a:pPr marL="285750" indent="-285750">
              <a:buFont typeface="Arial" panose="020B0604020202020204" pitchFamily="34" charset="0"/>
              <a:buChar char="•"/>
            </a:pPr>
            <a:r>
              <a:rPr lang="en-US" altLang="zh-CN" sz="1400" dirty="0">
                <a:solidFill>
                  <a:srgbClr val="333333"/>
                </a:solidFill>
                <a:latin typeface="Arial" panose="020B0604020202020204" pitchFamily="34" charset="0"/>
                <a:ea typeface="Arial" panose="020B0604020202020204" pitchFamily="34" charset="0"/>
                <a:sym typeface="+mn-ea"/>
              </a:rPr>
              <a:t>a signing algorithm: given a message and a private key, produces a signature; and </a:t>
            </a:r>
            <a:endParaRPr lang="en-US" altLang="zh-CN" sz="1400" dirty="0">
              <a:solidFill>
                <a:srgbClr val="333333"/>
              </a:solidFill>
              <a:latin typeface="Arial" panose="020B0604020202020204" pitchFamily="34" charset="0"/>
              <a:ea typeface="Arial" panose="020B0604020202020204" pitchFamily="34" charset="0"/>
              <a:sym typeface="+mn-ea"/>
            </a:endParaRPr>
          </a:p>
          <a:p>
            <a:pPr marL="285750" indent="-285750">
              <a:buFont typeface="Arial" panose="020B0604020202020204" pitchFamily="34" charset="0"/>
              <a:buChar char="•"/>
            </a:pPr>
            <a:r>
              <a:rPr lang="en-US" altLang="zh-CN" sz="1400" dirty="0">
                <a:solidFill>
                  <a:srgbClr val="333333"/>
                </a:solidFill>
                <a:latin typeface="Arial" panose="020B0604020202020204" pitchFamily="34" charset="0"/>
                <a:ea typeface="Arial" panose="020B0604020202020204" pitchFamily="34" charset="0"/>
                <a:sym typeface="+mn-ea"/>
              </a:rPr>
              <a:t>a signature verifying algorithm.</a:t>
            </a:r>
            <a:endParaRPr lang="en-US" altLang="zh-CN" sz="1400" dirty="0">
              <a:solidFill>
                <a:srgbClr val="333333"/>
              </a:solidFill>
              <a:latin typeface="Arial" panose="020B0604020202020204" pitchFamily="34" charset="0"/>
              <a:ea typeface="Arial" panose="020B0604020202020204" pitchFamily="34" charset="0"/>
              <a:sym typeface="+mn-ea"/>
            </a:endParaRPr>
          </a:p>
          <a:p>
            <a:endParaRPr lang="en-US" altLang="zh-CN" sz="1400" dirty="0">
              <a:solidFill>
                <a:srgbClr val="333333"/>
              </a:solidFill>
              <a:latin typeface="Arial" panose="020B0604020202020204" pitchFamily="34" charset="0"/>
              <a:ea typeface="Arial" panose="020B0604020202020204" pitchFamily="34" charset="0"/>
              <a:sym typeface="+mn-ea"/>
            </a:endParaRPr>
          </a:p>
          <a:p>
            <a:r>
              <a:rPr lang="en-US" altLang="zh-CN" sz="1400" dirty="0">
                <a:solidFill>
                  <a:srgbClr val="333333"/>
                </a:solidFill>
                <a:latin typeface="Arial" panose="020B0604020202020204" pitchFamily="34" charset="0"/>
                <a:ea typeface="Arial" panose="020B0604020202020204" pitchFamily="34" charset="0"/>
                <a:sym typeface="+mn-ea"/>
              </a:rPr>
              <a:t>Merkle Trees​, a technology used in cryptocurrencies, is a kind of digital signature.</a:t>
            </a:r>
            <a:endParaRPr lang="en-US" altLang="zh-CN" sz="1400" dirty="0">
              <a:solidFill>
                <a:srgbClr val="333333"/>
              </a:solidFill>
              <a:latin typeface="Arial" panose="020B0604020202020204" pitchFamily="34" charset="0"/>
              <a:ea typeface="Arial" panose="020B0604020202020204" pitchFamily="34" charset="0"/>
              <a:sym typeface="+mn-ea"/>
            </a:endParaRPr>
          </a:p>
          <a:p>
            <a:endParaRPr lang="en-US" altLang="zh-CN" sz="1400" dirty="0">
              <a:solidFill>
                <a:srgbClr val="333333"/>
              </a:solidFill>
              <a:latin typeface="Arial" panose="020B0604020202020204" pitchFamily="34" charset="0"/>
              <a:ea typeface="Arial" panose="020B0604020202020204" pitchFamily="34" charset="0"/>
              <a:sym typeface="+mn-ea"/>
            </a:endParaRPr>
          </a:p>
          <a:p>
            <a:endParaRPr lang="en-US" altLang="zh-CN" sz="1400" dirty="0">
              <a:solidFill>
                <a:srgbClr val="333333"/>
              </a:solidFill>
              <a:latin typeface="Arial" panose="020B0604020202020204" pitchFamily="34" charset="0"/>
              <a:ea typeface="Arial" panose="020B0604020202020204" pitchFamily="34" charset="0"/>
              <a:sym typeface="+mn-ea"/>
            </a:endParaRPr>
          </a:p>
          <a:p>
            <a:r>
              <a:rPr lang="en-US" altLang="zh-CN" sz="1400" b="1" dirty="0">
                <a:solidFill>
                  <a:srgbClr val="333333"/>
                </a:solidFill>
                <a:latin typeface="Arial Bold" panose="020B0604020202020204" charset="0"/>
                <a:ea typeface="Arial" panose="020B0604020202020204" pitchFamily="34" charset="0"/>
                <a:cs typeface="Arial Bold" panose="020B0604020202020204" charset="0"/>
                <a:sym typeface="+mn-ea"/>
              </a:rPr>
              <a:t>Verifying File and Message Integrity:</a:t>
            </a:r>
            <a:r>
              <a:rPr lang="en-US" altLang="zh-CN" sz="1400" dirty="0">
                <a:solidFill>
                  <a:srgbClr val="333333"/>
                </a:solidFill>
                <a:latin typeface="Arial" panose="020B0604020202020204" pitchFamily="34" charset="0"/>
                <a:ea typeface="Arial" panose="020B0604020202020204" pitchFamily="34" charset="0"/>
                <a:sym typeface="+mn-ea"/>
              </a:rPr>
              <a:t> Hashes can be used to make sure messages and files transmitted from sender to receiver are not tampered with during transit. The practice builds a "chain of trust." For example, a user might publish a hashed version of their data and the key so that recipients can compare the hash value they compute to the published value to make sure they align.</a:t>
            </a:r>
            <a:endParaRPr lang="en-US" altLang="zh-CN" sz="1400" dirty="0">
              <a:solidFill>
                <a:srgbClr val="333333"/>
              </a:solidFill>
              <a:latin typeface="Arial" panose="020B0604020202020204" pitchFamily="34" charset="0"/>
              <a:ea typeface="Arial" panose="020B0604020202020204" pitchFamily="34" charset="0"/>
              <a:sym typeface="+mn-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15762</Words>
  <Application>WPS Presentation</Application>
  <PresentationFormat>宽屏</PresentationFormat>
  <Paragraphs>250</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SimSun</vt:lpstr>
      <vt:lpstr>Wingdings</vt:lpstr>
      <vt:lpstr>宋体-简</vt:lpstr>
      <vt:lpstr>Wingdings</vt:lpstr>
      <vt:lpstr>Arial Bold</vt:lpstr>
      <vt:lpstr>Microsoft YaHei</vt:lpstr>
      <vt:lpstr>汉仪旗黑</vt:lpstr>
      <vt:lpstr>Arial Unicode MS</vt:lpstr>
      <vt:lpstr>Calibri</vt:lpstr>
      <vt:lpstr>Helvetica Neue</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casweeno2000</cp:lastModifiedBy>
  <cp:revision>53</cp:revision>
  <dcterms:created xsi:type="dcterms:W3CDTF">2023-02-24T18:55:51Z</dcterms:created>
  <dcterms:modified xsi:type="dcterms:W3CDTF">2023-02-24T18:55:51Z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1033-4.9.0.7859</vt:lpwstr>
  </property>
  <property fmtid="{D5CDD505-2E9C-101B-9397-08002B2CF9AE}" pid="3" name="ICV">
    <vt:lpwstr>4BA82450D29B41A091FC59855565736B</vt:lpwstr>
  </property>
</Properties>
</file>