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2"/>
  </p:notesMasterIdLst>
  <p:sldIdLst>
    <p:sldId id="256" r:id="rId2"/>
    <p:sldId id="299" r:id="rId3"/>
    <p:sldId id="257" r:id="rId4"/>
    <p:sldId id="258" r:id="rId5"/>
    <p:sldId id="303" r:id="rId6"/>
    <p:sldId id="304" r:id="rId7"/>
    <p:sldId id="305"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96" r:id="rId31"/>
    <p:sldId id="281" r:id="rId32"/>
    <p:sldId id="282" r:id="rId33"/>
    <p:sldId id="295"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7" r:id="rId47"/>
    <p:sldId id="300" r:id="rId48"/>
    <p:sldId id="301" r:id="rId49"/>
    <p:sldId id="302" r:id="rId50"/>
    <p:sldId id="29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143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D74A68-C317-466A-A549-3DFD81FCD81B}" type="datetimeFigureOut">
              <a:rPr lang="en-US" smtClean="0"/>
              <a:t>7/23/2025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BF445-B133-442C-950F-3D5C8C70CF48}" type="slidenum">
              <a:rPr lang="en-US" smtClean="0"/>
              <a:t>‹#›</a:t>
            </a:fld>
            <a:endParaRPr lang="en-US"/>
          </a:p>
        </p:txBody>
      </p:sp>
    </p:spTree>
    <p:extLst>
      <p:ext uri="{BB962C8B-B14F-4D97-AF65-F5344CB8AC3E}">
        <p14:creationId xmlns:p14="http://schemas.microsoft.com/office/powerpoint/2010/main" val="251581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BF445-B133-442C-950F-3D5C8C70CF48}" type="slidenum">
              <a:rPr lang="en-US" smtClean="0"/>
              <a:t>32</a:t>
            </a:fld>
            <a:endParaRPr lang="en-US"/>
          </a:p>
        </p:txBody>
      </p:sp>
    </p:spTree>
    <p:extLst>
      <p:ext uri="{BB962C8B-B14F-4D97-AF65-F5344CB8AC3E}">
        <p14:creationId xmlns:p14="http://schemas.microsoft.com/office/powerpoint/2010/main" val="2880091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94254E3-9327-4CEA-A3EA-CBFD49274A15}" type="datetimeFigureOut">
              <a:rPr lang="en-US" smtClean="0"/>
              <a:t>7/23/2025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523E53-DA64-474E-B919-03C1D5638E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4254E3-9327-4CEA-A3EA-CBFD49274A15}"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23E53-DA64-474E-B919-03C1D5638E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4254E3-9327-4CEA-A3EA-CBFD49274A15}"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23E53-DA64-474E-B919-03C1D5638E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4254E3-9327-4CEA-A3EA-CBFD49274A15}"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23E53-DA64-474E-B919-03C1D5638ED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4254E3-9327-4CEA-A3EA-CBFD49274A15}"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23E53-DA64-474E-B919-03C1D5638ED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4254E3-9327-4CEA-A3EA-CBFD49274A15}"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23E53-DA64-474E-B919-03C1D5638ED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94254E3-9327-4CEA-A3EA-CBFD49274A15}"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23E53-DA64-474E-B919-03C1D5638E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4254E3-9327-4CEA-A3EA-CBFD49274A15}"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23E53-DA64-474E-B919-03C1D5638ED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254E3-9327-4CEA-A3EA-CBFD49274A15}"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23E53-DA64-474E-B919-03C1D5638E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94254E3-9327-4CEA-A3EA-CBFD49274A15}"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23E53-DA64-474E-B919-03C1D5638E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94254E3-9327-4CEA-A3EA-CBFD49274A15}" type="datetimeFigureOut">
              <a:rPr lang="en-US" smtClean="0"/>
              <a:t>7/23/2025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523E53-DA64-474E-B919-03C1D5638ED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94254E3-9327-4CEA-A3EA-CBFD49274A15}" type="datetimeFigureOut">
              <a:rPr lang="en-US" smtClean="0"/>
              <a:t>7/23/2025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523E53-DA64-474E-B919-03C1D5638E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cancer.gov/Common/PopUps/popDefinition.aspx?id=CDR0000458100&amp;version=Patient&amp;language=e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0070C0"/>
                </a:solidFill>
              </a:rPr>
              <a:t>Short notes on radiotherapy</a:t>
            </a:r>
          </a:p>
        </p:txBody>
      </p:sp>
    </p:spTree>
    <p:extLst>
      <p:ext uri="{BB962C8B-B14F-4D97-AF65-F5344CB8AC3E}">
        <p14:creationId xmlns:p14="http://schemas.microsoft.com/office/powerpoint/2010/main" val="337307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821363"/>
          </a:xfrm>
        </p:spPr>
        <p:txBody>
          <a:bodyPr/>
          <a:lstStyle/>
          <a:p>
            <a:r>
              <a:rPr lang="en-US" b="1" i="1" dirty="0">
                <a:solidFill>
                  <a:srgbClr val="C00000"/>
                </a:solidFill>
              </a:rPr>
              <a:t>Compton effect: </a:t>
            </a:r>
            <a:r>
              <a:rPr lang="en-US" dirty="0"/>
              <a:t>a photon collides with an electron in an outer orbital, and the photon and electron are scattered in different directions. This is the main mechanism for the absorption of ionizing radiation in radiotherapy. It is the dominant effect across a wide spectrum of energies, from 35 kV–50 MV, The absorption of incoming radiation is the same for bone and soft tissues. (depends on electron density of material)</a:t>
            </a:r>
          </a:p>
          <a:p>
            <a:pPr marL="0" indent="0">
              <a:buNone/>
            </a:pP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051" t="31150" r="29722" b="31440"/>
          <a:stretch/>
        </p:blipFill>
        <p:spPr bwMode="auto">
          <a:xfrm>
            <a:off x="571500" y="4191000"/>
            <a:ext cx="8001000" cy="23622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81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360886"/>
          </a:xfrm>
        </p:spPr>
        <p:txBody>
          <a:bodyPr/>
          <a:lstStyle/>
          <a:p>
            <a:r>
              <a:rPr lang="en-US" b="1" i="1" dirty="0">
                <a:solidFill>
                  <a:srgbClr val="C00000"/>
                </a:solidFill>
              </a:rPr>
              <a:t>Pair production: </a:t>
            </a:r>
            <a:r>
              <a:rPr lang="en-US" dirty="0"/>
              <a:t>a photon transforms into an electron and a positron near a nucleus. The electron sheds all of its energy by the absorption processes explained above, the positron propagates through the medium ionizing atoms until its energy</a:t>
            </a:r>
          </a:p>
          <a:p>
            <a:pPr marL="0" indent="0">
              <a:buNone/>
            </a:pPr>
            <a:r>
              <a:rPr lang="en-US" dirty="0"/>
              <a:t> has dropped to such </a:t>
            </a:r>
          </a:p>
          <a:p>
            <a:pPr marL="0" indent="0">
              <a:buNone/>
            </a:pPr>
            <a:r>
              <a:rPr lang="en-US" dirty="0"/>
              <a:t>a low level that it pulls </a:t>
            </a:r>
          </a:p>
          <a:p>
            <a:pPr marL="0" indent="0">
              <a:buNone/>
            </a:pPr>
            <a:r>
              <a:rPr lang="en-US" dirty="0"/>
              <a:t>a free electron close </a:t>
            </a:r>
          </a:p>
          <a:p>
            <a:pPr marL="0" indent="0">
              <a:buNone/>
            </a:pPr>
            <a:r>
              <a:rPr lang="en-US" dirty="0"/>
              <a:t>enough to combine with it</a:t>
            </a:r>
          </a:p>
          <a:p>
            <a:pPr marL="0" indent="0">
              <a:buNone/>
            </a:pP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729" t="41667" r="29722" b="14087"/>
          <a:stretch/>
        </p:blipFill>
        <p:spPr bwMode="auto">
          <a:xfrm>
            <a:off x="5029200" y="3429000"/>
            <a:ext cx="4038600" cy="3236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8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a:t>Uses of x-rays</a:t>
            </a:r>
          </a:p>
          <a:p>
            <a:pPr marL="0" indent="0">
              <a:buNone/>
            </a:pP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562" t="35318" r="29722" b="48214"/>
          <a:stretch/>
        </p:blipFill>
        <p:spPr bwMode="auto">
          <a:xfrm>
            <a:off x="381000" y="838200"/>
            <a:ext cx="853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556" t="66382" r="30408" b="25853"/>
          <a:stretch/>
        </p:blipFill>
        <p:spPr bwMode="auto">
          <a:xfrm>
            <a:off x="381000" y="3733800"/>
            <a:ext cx="8229600" cy="146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90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r>
              <a:rPr lang="en-US" b="1" dirty="0">
                <a:solidFill>
                  <a:srgbClr val="FF0000"/>
                </a:solidFill>
              </a:rPr>
              <a:t>Absorbed dose</a:t>
            </a:r>
            <a:r>
              <a:rPr lang="en-US" dirty="0"/>
              <a:t>:</a:t>
            </a:r>
          </a:p>
          <a:p>
            <a:pPr marL="0" indent="0">
              <a:buNone/>
            </a:pPr>
            <a:r>
              <a:rPr lang="en-US" dirty="0"/>
              <a:t>the amount of energy absorbed from a radiation beam per unit mass of absorbent material. It is measured in grays (Gy), although an older unit, the rad, is also still used</a:t>
            </a:r>
          </a:p>
          <a:p>
            <a:pPr marL="0" indent="0">
              <a:buNone/>
            </a:pPr>
            <a:r>
              <a:rPr lang="en-US" b="1" dirty="0">
                <a:solidFill>
                  <a:srgbClr val="FF0000"/>
                </a:solidFill>
              </a:rPr>
              <a:t>Rad</a:t>
            </a:r>
            <a:r>
              <a:rPr lang="en-US" dirty="0"/>
              <a:t>: This is the amount of radiation that causes one erg (of energy) to be absorbed per gram of irradiated material (rad=radiation absorbed dose). </a:t>
            </a:r>
          </a:p>
          <a:p>
            <a:pPr marL="0" indent="0">
              <a:buNone/>
            </a:pPr>
            <a:r>
              <a:rPr lang="en-US" dirty="0"/>
              <a:t>1 rad=100 erg/g. </a:t>
            </a:r>
          </a:p>
          <a:p>
            <a:pPr marL="0" indent="0">
              <a:buNone/>
            </a:pPr>
            <a:r>
              <a:rPr lang="en-US" b="1" dirty="0">
                <a:solidFill>
                  <a:srgbClr val="FF0000"/>
                </a:solidFill>
              </a:rPr>
              <a:t>Gray (Gy)</a:t>
            </a:r>
            <a:r>
              <a:rPr lang="en-US" b="1" dirty="0"/>
              <a:t>:</a:t>
            </a:r>
            <a:r>
              <a:rPr lang="en-US" b="1" dirty="0">
                <a:solidFill>
                  <a:srgbClr val="FF0000"/>
                </a:solidFill>
              </a:rPr>
              <a:t> </a:t>
            </a:r>
            <a:r>
              <a:rPr lang="en-US" dirty="0"/>
              <a:t>This is the amount of radiation that causes one joule to be absorbed per kilogram of irradiated material.</a:t>
            </a:r>
          </a:p>
          <a:p>
            <a:pPr marL="0" indent="0">
              <a:buNone/>
            </a:pPr>
            <a:r>
              <a:rPr lang="en-US" dirty="0"/>
              <a:t> 1 Gy=1 J/kg. </a:t>
            </a:r>
          </a:p>
          <a:p>
            <a:pPr marL="0" indent="0">
              <a:buNone/>
            </a:pPr>
            <a:r>
              <a:rPr lang="en-US" dirty="0"/>
              <a:t>1 Gy=100 </a:t>
            </a:r>
            <a:r>
              <a:rPr lang="en-US" dirty="0" err="1"/>
              <a:t>cGy</a:t>
            </a:r>
            <a:r>
              <a:rPr lang="en-US" dirty="0"/>
              <a:t>=100 Rad</a:t>
            </a:r>
          </a:p>
        </p:txBody>
      </p:sp>
    </p:spTree>
    <p:extLst>
      <p:ext uri="{BB962C8B-B14F-4D97-AF65-F5344CB8AC3E}">
        <p14:creationId xmlns:p14="http://schemas.microsoft.com/office/powerpoint/2010/main" val="301278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dirty="0"/>
              <a:t>Kilovoltage machines (&lt;1000 kV)</a:t>
            </a:r>
          </a:p>
          <a:p>
            <a:pPr>
              <a:buFont typeface="Wingdings" pitchFamily="2" charset="2"/>
              <a:buChar char="Ø"/>
            </a:pPr>
            <a:r>
              <a:rPr lang="en-US" dirty="0"/>
              <a:t>Contact therapy machines: 40–50 kV </a:t>
            </a:r>
          </a:p>
          <a:p>
            <a:pPr>
              <a:buFont typeface="Wingdings" pitchFamily="2" charset="2"/>
              <a:buChar char="Ø"/>
            </a:pPr>
            <a:r>
              <a:rPr lang="en-US" dirty="0"/>
              <a:t>Superficial therapy machines: 50-150 kV</a:t>
            </a:r>
          </a:p>
          <a:p>
            <a:pPr>
              <a:buFont typeface="Wingdings" pitchFamily="2" charset="2"/>
              <a:buChar char="Ø"/>
            </a:pPr>
            <a:r>
              <a:rPr lang="en-US" dirty="0"/>
              <a:t>Orthovoltage therapy machines: 150-500 kV</a:t>
            </a:r>
          </a:p>
          <a:p>
            <a:pPr>
              <a:buFont typeface="Wingdings" pitchFamily="2" charset="2"/>
              <a:buChar char="Ø"/>
            </a:pPr>
            <a:r>
              <a:rPr lang="en-US" dirty="0"/>
              <a:t>Supervoltage therapy machines: 500-1000 kV</a:t>
            </a:r>
          </a:p>
          <a:p>
            <a:r>
              <a:rPr lang="en-US" dirty="0"/>
              <a:t>Megavoltage machines (&gt;1 MV)</a:t>
            </a:r>
          </a:p>
          <a:p>
            <a:pPr>
              <a:buFont typeface="Wingdings" pitchFamily="2" charset="2"/>
              <a:buChar char="Ø"/>
            </a:pPr>
            <a:r>
              <a:rPr lang="en-US" dirty="0"/>
              <a:t>Cobalt 60 teletherapy: the half-life of Co-60 is 5.27 years, Dose rate &gt;150 cGy/min, Two gamma rays with energies of 1.17 and 1.33 MV </a:t>
            </a:r>
          </a:p>
          <a:p>
            <a:pPr>
              <a:buFont typeface="Wingdings" pitchFamily="2" charset="2"/>
              <a:buChar char="Ø"/>
            </a:pP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dirty="0"/>
              <a:t>Radiotherapy machines </a:t>
            </a:r>
          </a:p>
        </p:txBody>
      </p:sp>
    </p:spTree>
    <p:extLst>
      <p:ext uri="{BB962C8B-B14F-4D97-AF65-F5344CB8AC3E}">
        <p14:creationId xmlns:p14="http://schemas.microsoft.com/office/powerpoint/2010/main" val="314477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9278"/>
            <a:ext cx="8229600" cy="5576885"/>
          </a:xfrm>
        </p:spPr>
        <p:txBody>
          <a:bodyPr/>
          <a:lstStyle/>
          <a:p>
            <a:pPr>
              <a:buFont typeface="Wingdings" pitchFamily="2" charset="2"/>
              <a:buChar char="Ø"/>
            </a:pPr>
            <a:r>
              <a:rPr lang="en-US" dirty="0"/>
              <a:t>Linear accelerator (linac) Produces several photon and electron energies</a:t>
            </a:r>
          </a:p>
          <a:p>
            <a:pPr>
              <a:buFont typeface="Wingdings" pitchFamily="2" charset="2"/>
              <a:buChar char="Ø"/>
            </a:pPr>
            <a:r>
              <a:rPr lang="en-US" dirty="0"/>
              <a:t>Others like </a:t>
            </a:r>
            <a:r>
              <a:rPr lang="en-US" dirty="0" err="1"/>
              <a:t>microtron</a:t>
            </a:r>
            <a:r>
              <a:rPr lang="en-US" dirty="0"/>
              <a:t>, </a:t>
            </a:r>
            <a:r>
              <a:rPr lang="en-US" dirty="0" err="1"/>
              <a:t>betatron</a:t>
            </a:r>
            <a:r>
              <a:rPr lang="en-US" dirty="0"/>
              <a:t>, cyclotron </a:t>
            </a:r>
          </a:p>
          <a:p>
            <a:pPr marL="0" indent="0">
              <a:buNone/>
            </a:pP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115" t="20437" r="29722" b="37690"/>
          <a:stretch/>
        </p:blipFill>
        <p:spPr bwMode="auto">
          <a:xfrm>
            <a:off x="76200" y="1981200"/>
            <a:ext cx="4114799" cy="435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106" t="37405" r="30407" b="20359"/>
          <a:stretch/>
        </p:blipFill>
        <p:spPr bwMode="auto">
          <a:xfrm>
            <a:off x="4191000" y="2002642"/>
            <a:ext cx="4876800" cy="43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40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r>
              <a:rPr lang="en-US" dirty="0"/>
              <a:t>Electrons, protons, alpha particles, neutrons, and heavy ions are all forms of ionizing particulate radiation. Electrons are normally bound to a (positively charged) nucleus. The number of electrons is equal to the number of protons in a neutral atom. However, an atom can contain more or less electrons than protons, in which case it is known as a negatively or positively charged ion</a:t>
            </a:r>
          </a:p>
          <a:p>
            <a:r>
              <a:rPr lang="en-US" dirty="0"/>
              <a:t>Neutrons are the neutrally charged particles that enable the formation of stable large atomic nuclei by decreasing the repulsion between the protons in the nucleus. However, neutrons, like protons, actually consist of particles called quarks.</a:t>
            </a:r>
          </a:p>
        </p:txBody>
      </p:sp>
    </p:spTree>
    <p:extLst>
      <p:ext uri="{BB962C8B-B14F-4D97-AF65-F5344CB8AC3E}">
        <p14:creationId xmlns:p14="http://schemas.microsoft.com/office/powerpoint/2010/main" val="251869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lnSpcReduction="10000"/>
          </a:bodyPr>
          <a:lstStyle/>
          <a:p>
            <a:pPr>
              <a:buFont typeface="Wingdings" pitchFamily="2" charset="2"/>
              <a:buChar char="ü"/>
            </a:pPr>
            <a:r>
              <a:rPr lang="en-US" dirty="0"/>
              <a:t>Ionizing radiation injects energy into a material as it passes through it, like a microscopic bullet, until the radiation is stopped by the material due to absorption In addition, radiation breaks the molecular bonds of the material in its path and changes the structure of the material. </a:t>
            </a:r>
          </a:p>
          <a:p>
            <a:pPr>
              <a:buFont typeface="Wingdings" pitchFamily="2" charset="2"/>
              <a:buChar char="ü"/>
            </a:pPr>
            <a:r>
              <a:rPr lang="en-US" dirty="0"/>
              <a:t>Ionizing radiation can cause breaking, sticking, clamping and curling in chromosomes. Broken chromosomes can reorganize, remain the same, or combine with other chromosomes. All of these events result in mutations or in eventual cell death</a:t>
            </a:r>
          </a:p>
        </p:txBody>
      </p:sp>
      <p:sp>
        <p:nvSpPr>
          <p:cNvPr id="2" name="Title 1"/>
          <p:cNvSpPr>
            <a:spLocks noGrp="1"/>
          </p:cNvSpPr>
          <p:nvPr>
            <p:ph type="title"/>
          </p:nvPr>
        </p:nvSpPr>
        <p:spPr>
          <a:xfrm>
            <a:off x="457200" y="274638"/>
            <a:ext cx="8229600" cy="715962"/>
          </a:xfrm>
        </p:spPr>
        <p:txBody>
          <a:bodyPr>
            <a:normAutofit/>
          </a:bodyPr>
          <a:lstStyle/>
          <a:p>
            <a:r>
              <a:rPr lang="en-US" sz="3200" b="1" dirty="0"/>
              <a:t>Cellular Effects of Radiation</a:t>
            </a:r>
          </a:p>
        </p:txBody>
      </p:sp>
    </p:spTree>
    <p:extLst>
      <p:ext uri="{BB962C8B-B14F-4D97-AF65-F5344CB8AC3E}">
        <p14:creationId xmlns:p14="http://schemas.microsoft.com/office/powerpoint/2010/main" val="304704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200399"/>
            <a:ext cx="8229600" cy="3276601"/>
          </a:xfrm>
        </p:spPr>
        <p:txBody>
          <a:bodyPr>
            <a:normAutofit fontScale="85000" lnSpcReduction="20000"/>
          </a:bodyPr>
          <a:lstStyle/>
          <a:p>
            <a:r>
              <a:rPr lang="en-US" b="1" i="1" dirty="0">
                <a:solidFill>
                  <a:srgbClr val="C00000"/>
                </a:solidFill>
              </a:rPr>
              <a:t>Direct effect: </a:t>
            </a:r>
            <a:r>
              <a:rPr lang="en-US" dirty="0"/>
              <a:t>The direct ionization of atoms in DNA molecules is the result of energy absorption via the photoelectric effect and Compton interactions. If this absorbed energy is sufficient to remove electrons from the molecule, bonds are broken, which can break one DNA strand or both, While the direct effect of low linear energy transfer (LET) radiation is largely insignificant, the direct effect dominates for high-LET radiation.</a:t>
            </a:r>
          </a:p>
          <a:p>
            <a:r>
              <a:rPr lang="en-US" b="1" dirty="0"/>
              <a:t>LET → loss of energy per unit tract length</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
            <a:ext cx="6346825"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79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768" t="21902" r="28114" b="9229"/>
          <a:stretch/>
        </p:blipFill>
        <p:spPr bwMode="auto">
          <a:xfrm>
            <a:off x="609600" y="381000"/>
            <a:ext cx="7924800" cy="579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12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dirty="0"/>
              <a:t>Definitions</a:t>
            </a:r>
          </a:p>
          <a:p>
            <a:r>
              <a:rPr lang="en-US" dirty="0"/>
              <a:t>Types of radiations</a:t>
            </a:r>
          </a:p>
          <a:p>
            <a:r>
              <a:rPr lang="en-US" dirty="0"/>
              <a:t>Interactions of ionizing radiations with the matter</a:t>
            </a:r>
          </a:p>
          <a:p>
            <a:r>
              <a:rPr lang="en-US" dirty="0"/>
              <a:t>Radiotherapy machines</a:t>
            </a:r>
          </a:p>
          <a:p>
            <a:r>
              <a:rPr lang="en-US" dirty="0"/>
              <a:t>Cellular effects of radiations</a:t>
            </a:r>
          </a:p>
          <a:p>
            <a:r>
              <a:rPr lang="en-US" dirty="0"/>
              <a:t>Types of radiotherapy</a:t>
            </a:r>
          </a:p>
          <a:p>
            <a:r>
              <a:rPr lang="en-US" dirty="0"/>
              <a:t>Radiotherapy procedure</a:t>
            </a:r>
          </a:p>
          <a:p>
            <a:r>
              <a:rPr lang="en-US" dirty="0"/>
              <a:t>Fractionations </a:t>
            </a:r>
          </a:p>
          <a:p>
            <a:r>
              <a:rPr lang="en-US" dirty="0"/>
              <a:t>Side effects of radiotherapy </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sz="3600" u="sng" dirty="0"/>
              <a:t>Contents</a:t>
            </a:r>
            <a:r>
              <a:rPr lang="en-US" sz="3600" dirty="0"/>
              <a:t> </a:t>
            </a:r>
          </a:p>
        </p:txBody>
      </p:sp>
    </p:spTree>
    <p:extLst>
      <p:ext uri="{BB962C8B-B14F-4D97-AF65-F5344CB8AC3E}">
        <p14:creationId xmlns:p14="http://schemas.microsoft.com/office/powerpoint/2010/main" val="59074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marL="0" indent="0">
              <a:buNone/>
            </a:pPr>
            <a:r>
              <a:rPr lang="en-US" dirty="0">
                <a:solidFill>
                  <a:srgbClr val="0070C0"/>
                </a:solidFill>
              </a:rPr>
              <a:t>A quarter to a third of the damage produced in cellular macromolecules by radiation is due to its direct effect. This means that most of the damage is caused by the indirect effect of the radiation.</a:t>
            </a:r>
          </a:p>
          <a:p>
            <a:r>
              <a:rPr lang="en-US" b="1" i="1" dirty="0">
                <a:solidFill>
                  <a:srgbClr val="C00000"/>
                </a:solidFill>
              </a:rPr>
              <a:t>Indirect Effect of Radiation at the Molecular Level: </a:t>
            </a:r>
            <a:r>
              <a:rPr lang="en-US" dirty="0"/>
              <a:t>The indirect effect of radiation on molecules includes the formation of free radicals by energy transfer from radiation, and the resulting molecular damage caused by the interactions of these free radicals with DNA, this phenomenon is most probably due to the interaction of radiation with water molecules, since the human body is approximately 70% water.</a:t>
            </a:r>
          </a:p>
        </p:txBody>
      </p:sp>
    </p:spTree>
    <p:extLst>
      <p:ext uri="{BB962C8B-B14F-4D97-AF65-F5344CB8AC3E}">
        <p14:creationId xmlns:p14="http://schemas.microsoft.com/office/powerpoint/2010/main" val="1512108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441" t="21228" r="30135" b="9603"/>
          <a:stretch/>
        </p:blipFill>
        <p:spPr bwMode="auto">
          <a:xfrm>
            <a:off x="0" y="0"/>
            <a:ext cx="9220200" cy="685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50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20000"/>
          </a:bodyPr>
          <a:lstStyle/>
          <a:p>
            <a:pPr marL="0" indent="0">
              <a:buNone/>
            </a:pPr>
            <a:r>
              <a:rPr lang="en-US" dirty="0">
                <a:solidFill>
                  <a:srgbClr val="0070C0"/>
                </a:solidFill>
              </a:rPr>
              <a:t>1. </a:t>
            </a:r>
            <a:r>
              <a:rPr lang="en-US" dirty="0">
                <a:solidFill>
                  <a:srgbClr val="C00000"/>
                </a:solidFill>
              </a:rPr>
              <a:t> </a:t>
            </a:r>
            <a:r>
              <a:rPr lang="en-US" u="sng" dirty="0">
                <a:solidFill>
                  <a:srgbClr val="C00000"/>
                </a:solidFill>
              </a:rPr>
              <a:t>Lethal damage</a:t>
            </a:r>
            <a:r>
              <a:rPr lang="en-US" dirty="0"/>
              <a:t>. This is irreversible, irreparable damage, resulting in cell death. </a:t>
            </a:r>
          </a:p>
          <a:p>
            <a:pPr marL="0" indent="0">
              <a:buNone/>
            </a:pPr>
            <a:r>
              <a:rPr lang="en-US" dirty="0"/>
              <a:t>• This usually results from the direct effect of radiation. </a:t>
            </a:r>
          </a:p>
          <a:p>
            <a:pPr marL="0" indent="0">
              <a:buNone/>
            </a:pPr>
            <a:r>
              <a:rPr lang="en-US" dirty="0"/>
              <a:t>• Double strand breakage in DNA (+). </a:t>
            </a:r>
          </a:p>
          <a:p>
            <a:pPr marL="0" indent="0">
              <a:buNone/>
            </a:pPr>
            <a:r>
              <a:rPr lang="en-US" dirty="0"/>
              <a:t>• Particularly observed in high-LET radiation.</a:t>
            </a:r>
          </a:p>
          <a:p>
            <a:pPr marL="0" indent="0">
              <a:buNone/>
            </a:pPr>
            <a:r>
              <a:rPr lang="en-US" dirty="0"/>
              <a:t> </a:t>
            </a:r>
            <a:r>
              <a:rPr lang="en-US" dirty="0">
                <a:solidFill>
                  <a:srgbClr val="0070C0"/>
                </a:solidFill>
              </a:rPr>
              <a:t>2</a:t>
            </a:r>
            <a:r>
              <a:rPr lang="en-US" dirty="0">
                <a:solidFill>
                  <a:srgbClr val="C00000"/>
                </a:solidFill>
              </a:rPr>
              <a:t>.</a:t>
            </a:r>
            <a:r>
              <a:rPr lang="en-US" dirty="0"/>
              <a:t>  </a:t>
            </a:r>
            <a:r>
              <a:rPr lang="en-US" u="sng" dirty="0">
                <a:solidFill>
                  <a:srgbClr val="C00000"/>
                </a:solidFill>
              </a:rPr>
              <a:t>Sublethal damage .</a:t>
            </a:r>
            <a:r>
              <a:rPr lang="en-US" dirty="0">
                <a:solidFill>
                  <a:srgbClr val="C00000"/>
                </a:solidFill>
              </a:rPr>
              <a:t> </a:t>
            </a:r>
            <a:r>
              <a:rPr lang="en-US" dirty="0"/>
              <a:t>SLD can be repaired within hours under normal conditions, unless an additional radiation dose is given (inducing further SLD). </a:t>
            </a:r>
          </a:p>
          <a:p>
            <a:pPr marL="0" indent="0">
              <a:buNone/>
            </a:pPr>
            <a:r>
              <a:rPr lang="en-US" dirty="0"/>
              <a:t>• This generally occurs due to the indirect effect of radiation. </a:t>
            </a:r>
          </a:p>
          <a:p>
            <a:pPr marL="0" indent="0">
              <a:buNone/>
            </a:pPr>
            <a:r>
              <a:rPr lang="en-US" dirty="0"/>
              <a:t>• Single strand breakage in DNA (+). </a:t>
            </a:r>
          </a:p>
          <a:p>
            <a:pPr marL="0" indent="0">
              <a:buNone/>
            </a:pPr>
            <a:r>
              <a:rPr lang="en-US" dirty="0"/>
              <a:t>• Observed in low-LET radiation. </a:t>
            </a:r>
          </a:p>
        </p:txBody>
      </p:sp>
      <p:sp>
        <p:nvSpPr>
          <p:cNvPr id="2" name="Title 1"/>
          <p:cNvSpPr>
            <a:spLocks noGrp="1"/>
          </p:cNvSpPr>
          <p:nvPr>
            <p:ph type="title"/>
          </p:nvPr>
        </p:nvSpPr>
        <p:spPr>
          <a:xfrm>
            <a:off x="457200" y="274638"/>
            <a:ext cx="8229600" cy="868362"/>
          </a:xfrm>
        </p:spPr>
        <p:txBody>
          <a:bodyPr>
            <a:noAutofit/>
          </a:bodyPr>
          <a:lstStyle/>
          <a:p>
            <a:r>
              <a:rPr lang="en-US" sz="3600" dirty="0"/>
              <a:t>Types of Cellular Damage Due to Radiation</a:t>
            </a:r>
          </a:p>
        </p:txBody>
      </p:sp>
    </p:spTree>
    <p:extLst>
      <p:ext uri="{BB962C8B-B14F-4D97-AF65-F5344CB8AC3E}">
        <p14:creationId xmlns:p14="http://schemas.microsoft.com/office/powerpoint/2010/main" val="279025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solidFill>
                  <a:srgbClr val="0070C0"/>
                </a:solidFill>
              </a:rPr>
              <a:t>3. </a:t>
            </a:r>
            <a:r>
              <a:rPr lang="en-US" u="sng" dirty="0">
                <a:solidFill>
                  <a:srgbClr val="C00000"/>
                </a:solidFill>
              </a:rPr>
              <a:t>Potentially lethal damage: </a:t>
            </a:r>
            <a:r>
              <a:rPr lang="en-US" dirty="0"/>
              <a:t>This is repairable damage, </a:t>
            </a:r>
            <a:r>
              <a:rPr lang="en-US" b="0" i="0" dirty="0">
                <a:solidFill>
                  <a:srgbClr val="212121"/>
                </a:solidFill>
                <a:effectLst/>
                <a:latin typeface="BlinkMacSystemFont"/>
              </a:rPr>
              <a:t>the ability of cells to recover from DNA damage depending on the post-irradiation environment. </a:t>
            </a:r>
            <a:r>
              <a:rPr lang="en-US" dirty="0"/>
              <a:t>Under normal conditions, this type of damage is lethal to cells undergoing mitosis </a:t>
            </a:r>
          </a:p>
          <a:p>
            <a:pPr marL="0" indent="0">
              <a:buNone/>
            </a:pPr>
            <a:r>
              <a:rPr lang="en-US" dirty="0"/>
              <a:t>However, such damage can be repaired in suboptimal environmental conditions after exposure to radiation because the cell gets the signal of that suboptimal conditions that are not suitable for mitosis are present. The cell then prefers to repair this potential damage rather than initiate mitosis.</a:t>
            </a:r>
          </a:p>
        </p:txBody>
      </p:sp>
    </p:spTree>
    <p:extLst>
      <p:ext uri="{BB962C8B-B14F-4D97-AF65-F5344CB8AC3E}">
        <p14:creationId xmlns:p14="http://schemas.microsoft.com/office/powerpoint/2010/main" val="348117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noAutofit/>
          </a:bodyPr>
          <a:lstStyle/>
          <a:p>
            <a:pPr marL="514350" indent="-514350">
              <a:buFont typeface="+mj-lt"/>
              <a:buAutoNum type="alphaUcPeriod"/>
            </a:pPr>
            <a:r>
              <a:rPr lang="en-US" sz="2000" b="1" dirty="0">
                <a:solidFill>
                  <a:srgbClr val="0070C0"/>
                </a:solidFill>
              </a:rPr>
              <a:t>Radiotherapy Types According to Aim</a:t>
            </a:r>
          </a:p>
          <a:p>
            <a:pPr>
              <a:buFont typeface="Courier New" pitchFamily="49" charset="0"/>
              <a:buChar char="o"/>
            </a:pPr>
            <a:r>
              <a:rPr lang="en-US" sz="2000" b="1" u="sng" dirty="0"/>
              <a:t>Curative radiotherapy</a:t>
            </a:r>
            <a:r>
              <a:rPr lang="en-US" sz="2000" dirty="0"/>
              <a:t>. This is the application of radiotherapy alone to cure. Used in cases of early-stage Hodgkin’s lymphoma, nasopharyngeal cancer, some skin cancers, and early glottic cancers</a:t>
            </a:r>
          </a:p>
          <a:p>
            <a:pPr>
              <a:buFont typeface="Courier New" pitchFamily="49" charset="0"/>
              <a:buChar char="o"/>
            </a:pPr>
            <a:r>
              <a:rPr lang="en-US" sz="2000" b="1" u="sng" dirty="0"/>
              <a:t>Palliative radiotherapy</a:t>
            </a:r>
            <a:r>
              <a:rPr lang="en-US" sz="2000" dirty="0"/>
              <a:t>. This is the alleviation of cancer symptoms by applying palliative doses of radiation. Used in cases of brain and bone metastases and superior vena cava syndrome for example.</a:t>
            </a:r>
          </a:p>
          <a:p>
            <a:pPr>
              <a:buFont typeface="Courier New" pitchFamily="49" charset="0"/>
              <a:buChar char="o"/>
            </a:pPr>
            <a:r>
              <a:rPr lang="en-US" sz="2000" b="1" u="sng" dirty="0"/>
              <a:t>Prophylactic (preventive) radiotherapy</a:t>
            </a:r>
            <a:r>
              <a:rPr lang="en-US" sz="2000" dirty="0"/>
              <a:t>. This is the prevention of possible metastases or recurrences through the application of radiotherapy. An example is whole-brain radiotherapy for acute lymphoblastic leukemia and small cell lung cancer. </a:t>
            </a:r>
          </a:p>
          <a:p>
            <a:pPr>
              <a:buFont typeface="Courier New" pitchFamily="49" charset="0"/>
              <a:buChar char="o"/>
            </a:pPr>
            <a:r>
              <a:rPr lang="en-US" sz="2000" b="1" u="sng" dirty="0"/>
              <a:t>Total body irradiation</a:t>
            </a:r>
            <a:r>
              <a:rPr lang="en-US" sz="2000" dirty="0"/>
              <a:t>. This is the ablation of bone marrow by radiation in order to suppress the immune system, eradicate leukemic cells, and clear space for transplant cells during bone marrow transplantation conditioning.</a:t>
            </a:r>
          </a:p>
        </p:txBody>
      </p:sp>
      <p:sp>
        <p:nvSpPr>
          <p:cNvPr id="2" name="Title 1"/>
          <p:cNvSpPr>
            <a:spLocks noGrp="1"/>
          </p:cNvSpPr>
          <p:nvPr>
            <p:ph type="title"/>
          </p:nvPr>
        </p:nvSpPr>
        <p:spPr>
          <a:xfrm>
            <a:off x="457200" y="304800"/>
            <a:ext cx="8229600" cy="944562"/>
          </a:xfrm>
        </p:spPr>
        <p:txBody>
          <a:bodyPr>
            <a:normAutofit fontScale="90000"/>
          </a:bodyPr>
          <a:lstStyle/>
          <a:p>
            <a:pPr algn="l"/>
            <a:r>
              <a:rPr lang="en-US" sz="3200" i="1" dirty="0">
                <a:solidFill>
                  <a:srgbClr val="C00000"/>
                </a:solidFill>
              </a:rPr>
              <a:t>Approximately 50–60% of all cases of cancer require radiotherapy at some stage during their treatment. </a:t>
            </a:r>
          </a:p>
        </p:txBody>
      </p:sp>
    </p:spTree>
    <p:extLst>
      <p:ext uri="{BB962C8B-B14F-4D97-AF65-F5344CB8AC3E}">
        <p14:creationId xmlns:p14="http://schemas.microsoft.com/office/powerpoint/2010/main" val="176766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B. </a:t>
            </a:r>
            <a:r>
              <a:rPr lang="en-US" b="1" dirty="0">
                <a:solidFill>
                  <a:srgbClr val="0070C0"/>
                </a:solidFill>
              </a:rPr>
              <a:t>Radiotherapy Types According to Timing</a:t>
            </a:r>
          </a:p>
          <a:p>
            <a:pPr>
              <a:buFont typeface="Courier New" pitchFamily="49" charset="0"/>
              <a:buChar char="o"/>
            </a:pPr>
            <a:r>
              <a:rPr lang="en-US" b="1" u="sng" dirty="0"/>
              <a:t>Adjuvant radiotherapy</a:t>
            </a:r>
            <a:r>
              <a:rPr lang="en-US" dirty="0"/>
              <a:t>. Radiotherapy given in combination with another kind of treatment modality. </a:t>
            </a:r>
          </a:p>
          <a:p>
            <a:pPr marL="0" indent="0">
              <a:buNone/>
            </a:pPr>
            <a:r>
              <a:rPr lang="en-US" dirty="0"/>
              <a:t>• If given after surgery → postoperative radiotherapy </a:t>
            </a:r>
          </a:p>
          <a:p>
            <a:pPr marL="0" indent="0">
              <a:buNone/>
            </a:pPr>
            <a:r>
              <a:rPr lang="en-US" dirty="0"/>
              <a:t>• If given before surgery → preoperative radiotherapy (neoadjuvant)</a:t>
            </a:r>
          </a:p>
          <a:p>
            <a:pPr>
              <a:buFont typeface="Courier New" pitchFamily="49" charset="0"/>
              <a:buChar char="o"/>
            </a:pPr>
            <a:r>
              <a:rPr lang="en-US" b="1" u="sng" dirty="0"/>
              <a:t>chemo-radiotherapy</a:t>
            </a:r>
            <a:r>
              <a:rPr lang="en-US" dirty="0"/>
              <a:t>. Radiotherapy given concurrently with chemotherapy</a:t>
            </a:r>
          </a:p>
        </p:txBody>
      </p:sp>
    </p:spTree>
    <p:extLst>
      <p:ext uri="{BB962C8B-B14F-4D97-AF65-F5344CB8AC3E}">
        <p14:creationId xmlns:p14="http://schemas.microsoft.com/office/powerpoint/2010/main" val="270331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marL="0" indent="0">
              <a:buNone/>
            </a:pPr>
            <a:r>
              <a:rPr lang="en-US" dirty="0"/>
              <a:t>C. </a:t>
            </a:r>
            <a:r>
              <a:rPr lang="en-US" b="1" dirty="0">
                <a:solidFill>
                  <a:srgbClr val="0070C0"/>
                </a:solidFill>
              </a:rPr>
              <a:t>Radiotherapy Types According to Mode</a:t>
            </a:r>
          </a:p>
          <a:p>
            <a:pPr>
              <a:buFont typeface="Courier New" pitchFamily="49" charset="0"/>
              <a:buChar char="o"/>
            </a:pPr>
            <a:r>
              <a:rPr lang="en-US" b="1" i="1" u="sng" dirty="0"/>
              <a:t>External radiotherapy </a:t>
            </a:r>
            <a:r>
              <a:rPr lang="en-US" b="1" u="sng" dirty="0"/>
              <a:t>(teletherapy/external beam radiotherapy).</a:t>
            </a:r>
            <a:r>
              <a:rPr lang="en-US" u="sng" dirty="0"/>
              <a:t> </a:t>
            </a:r>
            <a:r>
              <a:rPr lang="en-US" dirty="0"/>
              <a:t>Radiotherapy applied to the body externally using a treatment machine.</a:t>
            </a:r>
          </a:p>
          <a:p>
            <a:pPr>
              <a:buFont typeface="Courier New" pitchFamily="49" charset="0"/>
              <a:buChar char="o"/>
            </a:pPr>
            <a:r>
              <a:rPr lang="en-US" dirty="0"/>
              <a:t> </a:t>
            </a:r>
            <a:r>
              <a:rPr lang="en-US" b="1" i="1" u="sng" dirty="0"/>
              <a:t>Brachytherapy</a:t>
            </a:r>
            <a:r>
              <a:rPr lang="en-US" b="1" u="sng" dirty="0"/>
              <a:t> (sealed-source radiotherapy). </a:t>
            </a:r>
            <a:r>
              <a:rPr lang="en-US" dirty="0"/>
              <a:t>Radiotherapy performed by placing temporary or permanent radiation sources into body cavities</a:t>
            </a:r>
          </a:p>
          <a:p>
            <a:pPr>
              <a:buFont typeface="Courier New" pitchFamily="49" charset="0"/>
              <a:buChar char="o"/>
            </a:pPr>
            <a:r>
              <a:rPr lang="en-US" b="1" i="1" u="sng" dirty="0"/>
              <a:t>Intraoperative radiotherapy </a:t>
            </a:r>
            <a:r>
              <a:rPr lang="en-US" b="1" u="sng" dirty="0"/>
              <a:t>(IORT). </a:t>
            </a:r>
            <a:r>
              <a:rPr lang="en-US" dirty="0"/>
              <a:t>Radiotherapy given under intraoperative conditions, usually by electron beams or low-energy X-rays. It is delivered to the tumor bed just after the resection of the primary tumor, and external radiotherapy is generally required afterwards.</a:t>
            </a:r>
          </a:p>
        </p:txBody>
      </p:sp>
    </p:spTree>
    <p:extLst>
      <p:ext uri="{BB962C8B-B14F-4D97-AF65-F5344CB8AC3E}">
        <p14:creationId xmlns:p14="http://schemas.microsoft.com/office/powerpoint/2010/main" val="2585633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 typeface="Courier New" pitchFamily="49" charset="0"/>
              <a:buChar char="o"/>
            </a:pPr>
            <a:r>
              <a:rPr lang="en-US" b="1" u="sng" dirty="0"/>
              <a:t>Stereotactic radiotherapy (SRT). </a:t>
            </a:r>
            <a:r>
              <a:rPr lang="en-US" dirty="0"/>
              <a:t>Radiotherapy delivered by several beams that are precisely focused on a three-dimensionally localized target. A special frame or a thermoplastic mask is used for </a:t>
            </a:r>
            <a:r>
              <a:rPr lang="en-US" u="sng" dirty="0"/>
              <a:t>CNS tumors</a:t>
            </a:r>
            <a:r>
              <a:rPr lang="en-US" dirty="0"/>
              <a:t>, while a body frame may or may not be used for extracranial sites. </a:t>
            </a:r>
          </a:p>
          <a:p>
            <a:pPr marL="0" indent="0">
              <a:buNone/>
            </a:pPr>
            <a:r>
              <a:rPr lang="en-US" dirty="0"/>
              <a:t>• If given in 1-5 fractions in ablative doses → stereotactic radiosurgery (SRS) </a:t>
            </a:r>
          </a:p>
          <a:p>
            <a:pPr marL="0" indent="0">
              <a:buNone/>
            </a:pPr>
            <a:r>
              <a:rPr lang="en-US" dirty="0"/>
              <a:t>• If given in more than five fraction → stereotactic radiotherapy (SRT)</a:t>
            </a:r>
          </a:p>
        </p:txBody>
      </p:sp>
    </p:spTree>
    <p:extLst>
      <p:ext uri="{BB962C8B-B14F-4D97-AF65-F5344CB8AC3E}">
        <p14:creationId xmlns:p14="http://schemas.microsoft.com/office/powerpoint/2010/main" val="2826401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 typeface="Courier New" pitchFamily="49" charset="0"/>
              <a:buChar char="o"/>
            </a:pPr>
            <a:r>
              <a:rPr lang="en-US" b="1" u="sng" dirty="0"/>
              <a:t>Three-dimensional conformal RT (3D-CRT).</a:t>
            </a:r>
          </a:p>
          <a:p>
            <a:pPr marL="0" indent="0">
              <a:buNone/>
            </a:pPr>
            <a:r>
              <a:rPr lang="en-US" dirty="0"/>
              <a:t> A radiotherapy technique where the dose volume is made to conform closely to the target through the use of 3D anatomical data acquired from CT or MRI imaging modalities. The aim is to apply the maximum dose to the target while sparing neighboring structures as much as possible with the aid of advanced computer software and hardware.</a:t>
            </a:r>
          </a:p>
        </p:txBody>
      </p:sp>
    </p:spTree>
    <p:extLst>
      <p:ext uri="{BB962C8B-B14F-4D97-AF65-F5344CB8AC3E}">
        <p14:creationId xmlns:p14="http://schemas.microsoft.com/office/powerpoint/2010/main" val="31512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85000" lnSpcReduction="10000"/>
          </a:bodyPr>
          <a:lstStyle/>
          <a:p>
            <a:pPr>
              <a:buFont typeface="Courier New" pitchFamily="49" charset="0"/>
              <a:buChar char="o"/>
            </a:pPr>
            <a:r>
              <a:rPr lang="en-US" b="1" u="sng" dirty="0"/>
              <a:t>Intensity-modulated radiotherapy (IMRT). </a:t>
            </a:r>
          </a:p>
          <a:p>
            <a:pPr marL="109728" indent="0">
              <a:buNone/>
            </a:pPr>
            <a:r>
              <a:rPr lang="en-US" dirty="0"/>
              <a:t>A highly developed form of 3D-CRT. IMRT provides a highly conformal dose distribution around the target through the use of non-uniform beam intensities. This is achieved through using either static or dynamic segments. The isodose distribution can then be matched closely to the target by modulating the intensity of each subsegment.</a:t>
            </a:r>
          </a:p>
          <a:p>
            <a:pPr>
              <a:buFont typeface="Courier New" pitchFamily="49" charset="0"/>
              <a:buChar char="o"/>
            </a:pPr>
            <a:r>
              <a:rPr lang="en-US" b="1" u="sng" dirty="0"/>
              <a:t>Cyberknife (robotic radiosurgery). </a:t>
            </a:r>
          </a:p>
          <a:p>
            <a:pPr marL="109728" indent="0">
              <a:buNone/>
            </a:pPr>
            <a:r>
              <a:rPr lang="en-US" dirty="0"/>
              <a:t>A type of SRT/radiosurgery technique. It provides frameless treatment of tumors at both cranial and extracranial sites and utilizes a 6 MV linac mounted on a robotic arm as well as a robotic tabletop. Cyberknife has the ability to perform all sorts of advanced radiotherapy techniques, including IMRT, IGRT, breathing-synchronized radiotherapy, tumor-tracking radiotherapy, and SRS/ radiotherapy.</a:t>
            </a:r>
          </a:p>
        </p:txBody>
      </p:sp>
    </p:spTree>
    <p:extLst>
      <p:ext uri="{BB962C8B-B14F-4D97-AF65-F5344CB8AC3E}">
        <p14:creationId xmlns:p14="http://schemas.microsoft.com/office/powerpoint/2010/main" val="388083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dirty="0"/>
              <a:t>The propagation of energy from a radiative source to another medium is termed radiation. This transmission of energy can take the form of particulate radiation or electromagnetic radiation.</a:t>
            </a:r>
          </a:p>
          <a:p>
            <a:pPr marL="0" indent="0">
              <a:buNone/>
            </a:pPr>
            <a:r>
              <a:rPr lang="en-US" b="1" dirty="0">
                <a:solidFill>
                  <a:srgbClr val="FF0000"/>
                </a:solidFill>
              </a:rPr>
              <a:t>Photon</a:t>
            </a:r>
            <a:r>
              <a:rPr lang="en-US" dirty="0"/>
              <a:t>: If the smallest unit of an element is considered to be its atom, the photon is the smallest unit of electromagnetic radiation</a:t>
            </a:r>
          </a:p>
          <a:p>
            <a:pPr marL="0" indent="0">
              <a:buNone/>
            </a:pPr>
            <a:r>
              <a:rPr lang="en-US" b="1" dirty="0">
                <a:solidFill>
                  <a:srgbClr val="FF0000"/>
                </a:solidFill>
              </a:rPr>
              <a:t>Electromagnetic radiation </a:t>
            </a:r>
            <a:r>
              <a:rPr lang="en-US" dirty="0"/>
              <a:t>is subdivided into ionizing and nonionizing radiations according to wavelength and energy.  </a:t>
            </a:r>
          </a:p>
        </p:txBody>
      </p:sp>
      <p:sp>
        <p:nvSpPr>
          <p:cNvPr id="2" name="Title 1"/>
          <p:cNvSpPr>
            <a:spLocks noGrp="1"/>
          </p:cNvSpPr>
          <p:nvPr>
            <p:ph type="title"/>
          </p:nvPr>
        </p:nvSpPr>
        <p:spPr>
          <a:xfrm>
            <a:off x="457200" y="274638"/>
            <a:ext cx="8229600" cy="715962"/>
          </a:xfrm>
        </p:spPr>
        <p:txBody>
          <a:bodyPr>
            <a:noAutofit/>
          </a:bodyPr>
          <a:lstStyle/>
          <a:p>
            <a:r>
              <a:rPr lang="en-US" b="1" i="1" dirty="0">
                <a:solidFill>
                  <a:srgbClr val="0070C0"/>
                </a:solidFill>
              </a:rPr>
              <a:t>Radiation </a:t>
            </a:r>
          </a:p>
        </p:txBody>
      </p:sp>
    </p:spTree>
    <p:extLst>
      <p:ext uri="{BB962C8B-B14F-4D97-AF65-F5344CB8AC3E}">
        <p14:creationId xmlns:p14="http://schemas.microsoft.com/office/powerpoint/2010/main" val="374362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6196" t="16989" r="5253" b="44746"/>
          <a:stretch/>
        </p:blipFill>
        <p:spPr bwMode="auto">
          <a:xfrm>
            <a:off x="1066800" y="3657600"/>
            <a:ext cx="7924800" cy="310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411162"/>
          </a:xfrm>
        </p:spPr>
        <p:txBody>
          <a:bodyPr>
            <a:noAutofit/>
          </a:bodyPr>
          <a:lstStyle/>
          <a:p>
            <a:r>
              <a:rPr lang="en-US" sz="3200" dirty="0"/>
              <a:t>IMRT and Cyberknife</a:t>
            </a:r>
          </a:p>
        </p:txBody>
      </p:sp>
      <p:pic>
        <p:nvPicPr>
          <p:cNvPr id="163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7673" t="18850" r="8415" b="42424"/>
          <a:stretch/>
        </p:blipFill>
        <p:spPr bwMode="auto">
          <a:xfrm>
            <a:off x="1066800" y="685800"/>
            <a:ext cx="7924800" cy="2832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325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Font typeface="Courier New" pitchFamily="49" charset="0"/>
              <a:buChar char="o"/>
            </a:pPr>
            <a:r>
              <a:rPr lang="en-US" b="1" u="sng" dirty="0"/>
              <a:t>Image-guided radiotherapy (IGRT). </a:t>
            </a:r>
            <a:endParaRPr lang="en-US" b="1" dirty="0"/>
          </a:p>
          <a:p>
            <a:pPr marL="109728" indent="0">
              <a:buNone/>
            </a:pPr>
            <a:r>
              <a:rPr lang="en-US" dirty="0"/>
              <a:t>The integration of various radiological and functional imaging techniques in order to perform high-precision radiotherapy. The main aims are to reduce setup and internal margins, and to account for target volume changes during radiation therapy, such as a tumor volume decrease or weight loss (adaptive radiotherapy). This is not an IMRT technique; it enables various radiotherapy techniques, including IMRT, to be delivered more accurately</a:t>
            </a:r>
          </a:p>
        </p:txBody>
      </p:sp>
    </p:spTree>
    <p:extLst>
      <p:ext uri="{BB962C8B-B14F-4D97-AF65-F5344CB8AC3E}">
        <p14:creationId xmlns:p14="http://schemas.microsoft.com/office/powerpoint/2010/main" val="489521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Font typeface="Courier New" pitchFamily="49" charset="0"/>
              <a:buChar char="o"/>
            </a:pPr>
            <a:r>
              <a:rPr lang="en-US" b="1" u="sng" dirty="0"/>
              <a:t>Tomotherapy.</a:t>
            </a:r>
            <a:r>
              <a:rPr lang="en-US" dirty="0"/>
              <a:t> There are two sorts of tomotherapy: serial and helical tomotherapy. Serial tomotherapy utilizes a special collimator system called a MiMIC that is mounted on a classic linac gantry. The table also has a special device called a crane that allows it to be moved with high precision. IMRT is then performed in several arcs. Helical tomotherapy, on the other hand, uses a dedicated tomotherapy machine. It consists of a 6 MV linac mounted on a CT, and it delivers IMRT with spiral movements like those in the CT procedure. Simulations and IMRT are performed within the same machine.</a:t>
            </a:r>
          </a:p>
        </p:txBody>
      </p:sp>
    </p:spTree>
    <p:extLst>
      <p:ext uri="{BB962C8B-B14F-4D97-AF65-F5344CB8AC3E}">
        <p14:creationId xmlns:p14="http://schemas.microsoft.com/office/powerpoint/2010/main" val="50351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142" t="33213" r="29003" b="30359"/>
          <a:stretch/>
        </p:blipFill>
        <p:spPr bwMode="auto">
          <a:xfrm>
            <a:off x="533400" y="685800"/>
            <a:ext cx="3581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9235" t="22619" r="14774" b="29762"/>
          <a:stretch/>
        </p:blipFill>
        <p:spPr bwMode="auto">
          <a:xfrm>
            <a:off x="4495800" y="152400"/>
            <a:ext cx="4191000" cy="348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4153" t="24524" r="6448" b="28841"/>
          <a:stretch/>
        </p:blipFill>
        <p:spPr bwMode="auto">
          <a:xfrm>
            <a:off x="4267200" y="3656611"/>
            <a:ext cx="4648200" cy="2917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29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Font typeface="Courier New" pitchFamily="49" charset="0"/>
              <a:buChar char="o"/>
            </a:pPr>
            <a:r>
              <a:rPr lang="en-US" sz="2800" b="1" u="sng" dirty="0"/>
              <a:t>Hyperthermia.</a:t>
            </a:r>
            <a:r>
              <a:rPr lang="en-US" sz="2800" b="1" dirty="0"/>
              <a:t> </a:t>
            </a:r>
            <a:r>
              <a:rPr lang="en-US" sz="2800" b="0" i="0" dirty="0">
                <a:solidFill>
                  <a:srgbClr val="2E2E2E"/>
                </a:solidFill>
                <a:effectLst/>
                <a:latin typeface="Noto Sans"/>
              </a:rPr>
              <a:t>Hyperthermia is a type of treatment in which body tissue is heated to as high as 43</a:t>
            </a:r>
            <a:r>
              <a:rPr lang="en-US" sz="2800" b="0" i="0" dirty="0">
                <a:solidFill>
                  <a:srgbClr val="2E2E2E"/>
                </a:solidFill>
                <a:effectLst/>
                <a:latin typeface="Calibri"/>
                <a:cs typeface="Calibri"/>
              </a:rPr>
              <a:t>◦</a:t>
            </a:r>
            <a:r>
              <a:rPr lang="en-US" sz="2800" b="0" i="0" dirty="0">
                <a:solidFill>
                  <a:srgbClr val="2E2E2E"/>
                </a:solidFill>
                <a:effectLst/>
                <a:latin typeface="Noto Sans"/>
              </a:rPr>
              <a:t> to help damage and kill cancer cells with little or no harm to normal tissue. Hyperthermia to treat cancer is also called thermal therapy </a:t>
            </a:r>
            <a:r>
              <a:rPr lang="en-US" sz="2800" b="0" i="0" dirty="0">
                <a:effectLst/>
              </a:rPr>
              <a:t>or </a:t>
            </a:r>
            <a:r>
              <a:rPr lang="en-US" sz="2800" b="0" i="0" u="none" strike="noStrike" dirty="0">
                <a:effectLst/>
                <a:hlinkClick r:id="rId2"/>
              </a:rPr>
              <a:t>thermotherapy</a:t>
            </a:r>
            <a:r>
              <a:rPr lang="en-US" sz="2800" b="0" i="0" dirty="0">
                <a:effectLst/>
              </a:rPr>
              <a:t>. This type is used with other forms of treatments (RT, CTR)</a:t>
            </a:r>
          </a:p>
          <a:p>
            <a:pPr marL="0" indent="0">
              <a:buNone/>
            </a:pPr>
            <a:endParaRPr lang="en-US" dirty="0"/>
          </a:p>
        </p:txBody>
      </p:sp>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876" t="11310" r="28383" b="12897"/>
          <a:stretch/>
        </p:blipFill>
        <p:spPr bwMode="auto">
          <a:xfrm>
            <a:off x="914400" y="3657601"/>
            <a:ext cx="7543800" cy="3047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669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Radiotherapy is performed by a group of team members, including  radiation oncologist, radiation physicist, radiotherapist, </a:t>
            </a:r>
            <a:r>
              <a:rPr lang="en-US" dirty="0" err="1"/>
              <a:t>dosimetrist</a:t>
            </a:r>
            <a:r>
              <a:rPr lang="en-US" dirty="0"/>
              <a:t>, nurse, psychologist and/or social workers. The treatment success in radiotherapy is highly dependent on adequate technical equipment.</a:t>
            </a:r>
          </a:p>
          <a:p>
            <a:pPr marL="0" indent="0">
              <a:buNone/>
            </a:pPr>
            <a:r>
              <a:rPr lang="en-US" dirty="0"/>
              <a:t>Short summary of patient’s age, prominent physical sign, pathology report, stage, and consent of radiotherapy especially if the fields of RT involve important sites (testes, ovaries, eyes)</a:t>
            </a:r>
          </a:p>
        </p:txBody>
      </p:sp>
      <p:sp>
        <p:nvSpPr>
          <p:cNvPr id="2" name="Title 1"/>
          <p:cNvSpPr>
            <a:spLocks noGrp="1"/>
          </p:cNvSpPr>
          <p:nvPr>
            <p:ph type="title"/>
          </p:nvPr>
        </p:nvSpPr>
        <p:spPr>
          <a:xfrm>
            <a:off x="457200" y="274638"/>
            <a:ext cx="8229600" cy="792162"/>
          </a:xfrm>
        </p:spPr>
        <p:txBody>
          <a:bodyPr>
            <a:normAutofit/>
          </a:bodyPr>
          <a:lstStyle/>
          <a:p>
            <a:pPr algn="ctr"/>
            <a:r>
              <a:rPr lang="en-US" sz="3200" b="1" dirty="0">
                <a:solidFill>
                  <a:srgbClr val="C00000"/>
                </a:solidFill>
                <a:latin typeface="Aharoni" panose="02010803020104030203" pitchFamily="2" charset="-79"/>
                <a:cs typeface="Aharoni" panose="02010803020104030203" pitchFamily="2" charset="-79"/>
              </a:rPr>
              <a:t>Radiotherapy procedure</a:t>
            </a:r>
          </a:p>
        </p:txBody>
      </p:sp>
    </p:spTree>
    <p:extLst>
      <p:ext uri="{BB962C8B-B14F-4D97-AF65-F5344CB8AC3E}">
        <p14:creationId xmlns:p14="http://schemas.microsoft.com/office/powerpoint/2010/main" val="2676723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lstStyle/>
          <a:p>
            <a:pPr marL="0" indent="0">
              <a:buNone/>
            </a:pPr>
            <a:r>
              <a:rPr lang="en-US" dirty="0"/>
              <a:t>Furthermore, The steps involved in the radiotherapy procedure and their duration, as well as acute and late effects, their starting times, and preventive measures for them should also be told to the patient. </a:t>
            </a:r>
          </a:p>
          <a:p>
            <a:pPr marL="0" indent="0">
              <a:buNone/>
            </a:pPr>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5" t="45238" r="29721" b="27381"/>
          <a:stretch/>
        </p:blipFill>
        <p:spPr bwMode="auto">
          <a:xfrm>
            <a:off x="457200" y="2819401"/>
            <a:ext cx="8077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16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lstStyle/>
          <a:p>
            <a:pPr marL="0" indent="0">
              <a:buNone/>
            </a:pPr>
            <a:r>
              <a:rPr lang="en-US" dirty="0"/>
              <a:t>Simulation is radiotherapy field determination using a diagnostic X-ray machine with similar physical and geometrical features to the actual teletherapy machine. The simulation can be performed by CT, MRI, or rarely by PET–CT</a:t>
            </a:r>
          </a:p>
          <a:p>
            <a:pPr marL="0" indent="0">
              <a:buNone/>
            </a:pPr>
            <a:endParaRPr lang="en-US" dirty="0"/>
          </a:p>
        </p:txBody>
      </p:sp>
      <p:sp>
        <p:nvSpPr>
          <p:cNvPr id="2" name="Title 1"/>
          <p:cNvSpPr>
            <a:spLocks noGrp="1"/>
          </p:cNvSpPr>
          <p:nvPr>
            <p:ph type="title"/>
          </p:nvPr>
        </p:nvSpPr>
        <p:spPr>
          <a:xfrm>
            <a:off x="457200" y="274638"/>
            <a:ext cx="8229600" cy="563562"/>
          </a:xfrm>
        </p:spPr>
        <p:txBody>
          <a:bodyPr>
            <a:noAutofit/>
          </a:bodyPr>
          <a:lstStyle/>
          <a:p>
            <a:r>
              <a:rPr lang="en-US" sz="3200" b="1" dirty="0">
                <a:solidFill>
                  <a:srgbClr val="C00000"/>
                </a:solidFill>
              </a:rPr>
              <a:t>Simulation (simulator)</a:t>
            </a:r>
            <a:r>
              <a:rPr lang="en-US" sz="3200" dirty="0"/>
              <a:t> </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5" t="56944" r="29721" b="12121"/>
          <a:stretch/>
        </p:blipFill>
        <p:spPr bwMode="auto">
          <a:xfrm>
            <a:off x="609600" y="3429000"/>
            <a:ext cx="8153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57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b="1" i="1" u="sng" dirty="0">
                <a:solidFill>
                  <a:srgbClr val="C00000"/>
                </a:solidFill>
              </a:rPr>
              <a:t>Immobilization:</a:t>
            </a:r>
            <a:r>
              <a:rPr lang="en-US" sz="2800" u="sng" dirty="0"/>
              <a:t> </a:t>
            </a:r>
            <a:r>
              <a:rPr lang="en-US" sz="2800" dirty="0"/>
              <a:t>The patient should be positioned in the most comfortable, easily reproducible way that is suitable for the irradiated region of interest, The most frequently used apparatus for immobilization is the thermoplastic mask, baseplate, breast </a:t>
            </a:r>
            <a:r>
              <a:rPr lang="en-US" dirty="0"/>
              <a:t>board, etc.</a:t>
            </a:r>
          </a:p>
          <a:p>
            <a:pPr marL="0" indent="0">
              <a:buNone/>
            </a:pPr>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11" t="60119" r="29722" b="12121"/>
          <a:stretch/>
        </p:blipFill>
        <p:spPr bwMode="auto">
          <a:xfrm>
            <a:off x="304800" y="3276600"/>
            <a:ext cx="8229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102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400800"/>
          </a:xfrm>
        </p:spPr>
        <p:txBody>
          <a:bodyPr>
            <a:normAutofit fontScale="77500" lnSpcReduction="20000"/>
          </a:bodyPr>
          <a:lstStyle/>
          <a:p>
            <a:r>
              <a:rPr lang="en-US" sz="3600" b="1" i="1" u="sng" dirty="0">
                <a:solidFill>
                  <a:srgbClr val="C00000"/>
                </a:solidFill>
              </a:rPr>
              <a:t>Patient positioning</a:t>
            </a:r>
            <a:r>
              <a:rPr lang="en-US" sz="3600" b="1" i="1" dirty="0">
                <a:solidFill>
                  <a:srgbClr val="C00000"/>
                </a:solidFill>
              </a:rPr>
              <a:t>: </a:t>
            </a:r>
            <a:r>
              <a:rPr lang="en-US" sz="3600" dirty="0"/>
              <a:t>the patient’s treatment position should be recorded on both the patient’s chart and the simulation film (e.g., supine, prone, hands up, hands on side).</a:t>
            </a:r>
          </a:p>
          <a:p>
            <a:pPr lvl="0"/>
            <a:r>
              <a:rPr lang="en-US" sz="3600" b="1" i="1" u="sng" dirty="0">
                <a:solidFill>
                  <a:srgbClr val="C00000"/>
                </a:solidFill>
              </a:rPr>
              <a:t>Imaging and tumor localization:  </a:t>
            </a:r>
            <a:r>
              <a:rPr lang="en-US" sz="3300" dirty="0"/>
              <a:t>the patient is placed on the simulator couch in the required position. The mask, base plate, T-arm, breast board, knee support or any other similar immobilization device is positioned accurately. Oral or IV contrast material can be used if required, also radio-opaque rectal and vaginal applicators. </a:t>
            </a:r>
            <a:r>
              <a:rPr lang="en-US" sz="3300" dirty="0">
                <a:solidFill>
                  <a:prstClr val="black"/>
                </a:solidFill>
              </a:rPr>
              <a:t>The lasers are turned on and they are positioned at the midline according to the region of interest. Reference points are determined by radio-opaque markers located at the cross-sections of the lasers </a:t>
            </a:r>
            <a:endParaRPr lang="en-US" sz="3100" dirty="0">
              <a:solidFill>
                <a:prstClr val="black"/>
              </a:solidFill>
            </a:endParaRPr>
          </a:p>
          <a:p>
            <a:pPr marL="0" indent="0">
              <a:buNone/>
            </a:pPr>
            <a:r>
              <a:rPr lang="en-US" dirty="0"/>
              <a:t> </a:t>
            </a:r>
          </a:p>
          <a:p>
            <a:endParaRPr lang="en-US" dirty="0"/>
          </a:p>
        </p:txBody>
      </p:sp>
    </p:spTree>
    <p:extLst>
      <p:ext uri="{BB962C8B-B14F-4D97-AF65-F5344CB8AC3E}">
        <p14:creationId xmlns:p14="http://schemas.microsoft.com/office/powerpoint/2010/main" val="237924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marL="0" indent="0">
              <a:buNone/>
            </a:pPr>
            <a:r>
              <a:rPr lang="en-US" dirty="0"/>
              <a:t>Types of nonionizing electromagnetic radiation: • </a:t>
            </a:r>
            <a:r>
              <a:rPr lang="en-US" dirty="0">
                <a:solidFill>
                  <a:srgbClr val="FF0000"/>
                </a:solidFill>
              </a:rPr>
              <a:t>Radio waves </a:t>
            </a:r>
            <a:r>
              <a:rPr lang="en-US" dirty="0"/>
              <a:t>• </a:t>
            </a:r>
            <a:r>
              <a:rPr lang="en-US" dirty="0">
                <a:solidFill>
                  <a:srgbClr val="FF0000"/>
                </a:solidFill>
              </a:rPr>
              <a:t>Microwaves</a:t>
            </a:r>
            <a:r>
              <a:rPr lang="en-US" dirty="0"/>
              <a:t> • </a:t>
            </a:r>
            <a:r>
              <a:rPr lang="en-US" dirty="0">
                <a:solidFill>
                  <a:srgbClr val="FF0000"/>
                </a:solidFill>
              </a:rPr>
              <a:t>Infrared light </a:t>
            </a:r>
            <a:r>
              <a:rPr lang="en-US" dirty="0"/>
              <a:t>• </a:t>
            </a:r>
            <a:r>
              <a:rPr lang="en-US" dirty="0">
                <a:solidFill>
                  <a:srgbClr val="FF0000"/>
                </a:solidFill>
              </a:rPr>
              <a:t>Visible light </a:t>
            </a:r>
            <a:r>
              <a:rPr lang="en-US" dirty="0"/>
              <a:t>• </a:t>
            </a:r>
            <a:r>
              <a:rPr lang="en-US" dirty="0">
                <a:solidFill>
                  <a:srgbClr val="FF0000"/>
                </a:solidFill>
              </a:rPr>
              <a:t>Ultraviolet light </a:t>
            </a:r>
          </a:p>
          <a:p>
            <a:pPr marL="0" indent="0">
              <a:buNone/>
            </a:pPr>
            <a:r>
              <a:rPr lang="en-US" b="1" dirty="0"/>
              <a:t>Ionizing (high-energy) radiation </a:t>
            </a:r>
            <a:r>
              <a:rPr lang="en-US" dirty="0"/>
              <a:t>has the ability to remove electrons from atoms (to ionize the atoms). </a:t>
            </a:r>
          </a:p>
          <a:p>
            <a:pPr marL="0" indent="0">
              <a:buNone/>
            </a:pPr>
            <a:endParaRPr lang="en-US" dirty="0">
              <a:solidFill>
                <a:srgbClr val="FF000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669" t="38294" r="29722" b="30853"/>
          <a:stretch/>
        </p:blipFill>
        <p:spPr bwMode="auto">
          <a:xfrm>
            <a:off x="734291" y="2819400"/>
            <a:ext cx="7924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07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i="1" u="sng" dirty="0">
                <a:solidFill>
                  <a:srgbClr val="C00000"/>
                </a:solidFill>
              </a:rPr>
              <a:t>Fields determination</a:t>
            </a:r>
            <a:r>
              <a:rPr lang="en-US" b="1" i="1" dirty="0">
                <a:solidFill>
                  <a:srgbClr val="C00000"/>
                </a:solidFill>
              </a:rPr>
              <a:t>: </a:t>
            </a:r>
            <a:r>
              <a:rPr lang="en-US" dirty="0"/>
              <a:t>The region of interest (that for which serial CT slices are to be taken) is determined by the radiation oncologist, These slices are sent online to the treatment planning room via the network. Delineation by the multileaf collimator (MLC) or the blocks is performed, and critical structures are spared.</a:t>
            </a:r>
          </a:p>
          <a:p>
            <a:r>
              <a:rPr lang="en-US" b="1" i="1" u="sng" dirty="0">
                <a:solidFill>
                  <a:srgbClr val="C00000"/>
                </a:solidFill>
              </a:rPr>
              <a:t>Data on the energy, fraction number and dose, and the treatment machine</a:t>
            </a:r>
            <a:r>
              <a:rPr lang="en-US" b="1" i="1" dirty="0">
                <a:solidFill>
                  <a:srgbClr val="C00000"/>
                </a:solidFill>
              </a:rPr>
              <a:t> </a:t>
            </a:r>
            <a:r>
              <a:rPr lang="en-US" dirty="0"/>
              <a:t>are entered into the planning computer, the doses for the target and the organs at risk are evaluated with the DVH, and the isodoses are carefully checked in each slice.</a:t>
            </a:r>
          </a:p>
        </p:txBody>
      </p:sp>
    </p:spTree>
    <p:extLst>
      <p:ext uri="{BB962C8B-B14F-4D97-AF65-F5344CB8AC3E}">
        <p14:creationId xmlns:p14="http://schemas.microsoft.com/office/powerpoint/2010/main" val="3337660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r>
              <a:rPr lang="en-US" b="1" i="1" u="sng" dirty="0">
                <a:solidFill>
                  <a:srgbClr val="C00000"/>
                </a:solidFill>
              </a:rPr>
              <a:t>The final verified treatment plan </a:t>
            </a:r>
            <a:r>
              <a:rPr lang="en-US" dirty="0"/>
              <a:t>is sent online to the treatment machine via the network, treatment parameters are recorded on the patient’s chart, and isodose curves and DVH printouts are also attached to the chart</a:t>
            </a:r>
          </a:p>
          <a:p>
            <a:pPr marL="0" indent="0">
              <a:buNone/>
            </a:pPr>
            <a:endParaRPr lang="en-US"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57" t="48413" r="29722" b="16856"/>
          <a:stretch/>
        </p:blipFill>
        <p:spPr bwMode="auto">
          <a:xfrm>
            <a:off x="457200" y="2819400"/>
            <a:ext cx="8001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564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a:bodyPr>
          <a:lstStyle/>
          <a:p>
            <a:r>
              <a:rPr lang="en-US" dirty="0"/>
              <a:t>Basis of fractionation is repair and repopulation that occurred in normal cells, and sensitization of tumor cells by reoxygenation and redistribution</a:t>
            </a:r>
          </a:p>
          <a:p>
            <a:r>
              <a:rPr lang="en-US" dirty="0"/>
              <a:t>Types of fractionation</a:t>
            </a:r>
          </a:p>
          <a:p>
            <a:pPr marL="514350" indent="-514350">
              <a:buFont typeface="+mj-lt"/>
              <a:buAutoNum type="arabicPeriod"/>
            </a:pPr>
            <a:r>
              <a:rPr lang="en-US" b="1" dirty="0"/>
              <a:t>Conventional</a:t>
            </a:r>
            <a:r>
              <a:rPr lang="en-US" dirty="0"/>
              <a:t>: 1.8-2 Gy/f, once daily, 5/week,  total: 25-35 fractions (most common)</a:t>
            </a:r>
          </a:p>
          <a:p>
            <a:pPr marL="514350" indent="-514350">
              <a:buFont typeface="+mj-lt"/>
              <a:buAutoNum type="arabicPeriod"/>
            </a:pPr>
            <a:r>
              <a:rPr lang="en-US" b="1" dirty="0"/>
              <a:t>Hyperfractionation</a:t>
            </a:r>
            <a:r>
              <a:rPr lang="en-US" dirty="0"/>
              <a:t>: 1.1-1.2Gy, ≥2/day, ≥10/week, total 60-70 fractions</a:t>
            </a:r>
          </a:p>
          <a:p>
            <a:pPr marL="514350" indent="-514350">
              <a:buFont typeface="+mj-lt"/>
              <a:buAutoNum type="arabicPeriod"/>
            </a:pPr>
            <a:r>
              <a:rPr lang="en-US" b="1" dirty="0"/>
              <a:t>Accelerated</a:t>
            </a:r>
            <a:r>
              <a:rPr lang="en-US" dirty="0"/>
              <a:t>: 1.1-2Gy, &gt;1/day, &gt;5/w, 25-35fr.</a:t>
            </a:r>
          </a:p>
          <a:p>
            <a:pPr marL="514350" indent="-514350">
              <a:buFont typeface="+mj-lt"/>
              <a:buAutoNum type="arabicPeriod"/>
            </a:pPr>
            <a:r>
              <a:rPr lang="en-US" b="1" dirty="0"/>
              <a:t>Hypofractionation</a:t>
            </a:r>
            <a:r>
              <a:rPr lang="en-US" dirty="0"/>
              <a:t>: &gt;2Gy/f, ≤5/w, ≤25 f</a:t>
            </a:r>
          </a:p>
          <a:p>
            <a:pPr marL="0" indent="0">
              <a:buNone/>
            </a:pPr>
            <a:endParaRPr lang="en-US" dirty="0"/>
          </a:p>
        </p:txBody>
      </p:sp>
      <p:sp>
        <p:nvSpPr>
          <p:cNvPr id="2" name="Title 1"/>
          <p:cNvSpPr>
            <a:spLocks noGrp="1"/>
          </p:cNvSpPr>
          <p:nvPr>
            <p:ph type="title"/>
          </p:nvPr>
        </p:nvSpPr>
        <p:spPr>
          <a:xfrm>
            <a:off x="457200" y="274638"/>
            <a:ext cx="8229600" cy="639762"/>
          </a:xfrm>
        </p:spPr>
        <p:txBody>
          <a:bodyPr>
            <a:noAutofit/>
          </a:bodyPr>
          <a:lstStyle/>
          <a:p>
            <a:r>
              <a:rPr lang="en-US" sz="3200" b="1" dirty="0">
                <a:solidFill>
                  <a:srgbClr val="C00000"/>
                </a:solidFill>
              </a:rPr>
              <a:t>Fractionation </a:t>
            </a:r>
          </a:p>
        </p:txBody>
      </p:sp>
    </p:spTree>
    <p:extLst>
      <p:ext uri="{BB962C8B-B14F-4D97-AF65-F5344CB8AC3E}">
        <p14:creationId xmlns:p14="http://schemas.microsoft.com/office/powerpoint/2010/main" val="4114156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Aim of fractionation is to </a:t>
            </a:r>
          </a:p>
          <a:p>
            <a:pPr>
              <a:buFont typeface="Wingdings" pitchFamily="2" charset="2"/>
              <a:buChar char="q"/>
            </a:pPr>
            <a:r>
              <a:rPr lang="en-US" b="1" dirty="0">
                <a:solidFill>
                  <a:srgbClr val="C00000"/>
                </a:solidFill>
              </a:rPr>
              <a:t>increase local control</a:t>
            </a:r>
          </a:p>
          <a:p>
            <a:pPr>
              <a:buFont typeface="Wingdings" pitchFamily="2" charset="2"/>
              <a:buChar char="q"/>
            </a:pPr>
            <a:r>
              <a:rPr lang="en-US" b="1" dirty="0">
                <a:solidFill>
                  <a:srgbClr val="C00000"/>
                </a:solidFill>
              </a:rPr>
              <a:t>increase total dose</a:t>
            </a:r>
          </a:p>
          <a:p>
            <a:pPr>
              <a:buFont typeface="Wingdings" pitchFamily="2" charset="2"/>
              <a:buChar char="q"/>
            </a:pPr>
            <a:r>
              <a:rPr lang="en-US" b="1" dirty="0">
                <a:solidFill>
                  <a:srgbClr val="C00000"/>
                </a:solidFill>
              </a:rPr>
              <a:t>decrease normal tissue toxicity</a:t>
            </a:r>
          </a:p>
          <a:p>
            <a:pPr>
              <a:buFont typeface="Wingdings" pitchFamily="2" charset="2"/>
              <a:buChar char="q"/>
            </a:pPr>
            <a:r>
              <a:rPr lang="en-US" b="1" dirty="0">
                <a:solidFill>
                  <a:srgbClr val="C00000"/>
                </a:solidFill>
              </a:rPr>
              <a:t>palliate symptoms as in hypofractionation</a:t>
            </a:r>
          </a:p>
        </p:txBody>
      </p:sp>
    </p:spTree>
    <p:extLst>
      <p:ext uri="{BB962C8B-B14F-4D97-AF65-F5344CB8AC3E}">
        <p14:creationId xmlns:p14="http://schemas.microsoft.com/office/powerpoint/2010/main" val="4063079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b="1" i="1" dirty="0"/>
              <a:t>Side effects of radiation on tissues and organs can be classified into three groups: acute, subacute and chronic</a:t>
            </a:r>
            <a:r>
              <a:rPr lang="en-US" dirty="0"/>
              <a:t>. </a:t>
            </a:r>
          </a:p>
          <a:p>
            <a:r>
              <a:rPr lang="en-US" b="1" dirty="0">
                <a:solidFill>
                  <a:srgbClr val="C00000"/>
                </a:solidFill>
              </a:rPr>
              <a:t>Acute effects</a:t>
            </a:r>
            <a:r>
              <a:rPr lang="en-US" dirty="0"/>
              <a:t>: changes that occur in the first 6 months. If the radiation dose is high enough, the organ’s parenchymal tolerance is exceeded, and organ death occurs. If the dose is low, the organ continues to function fully or partially, even in the presence of parenchymal damage. </a:t>
            </a:r>
          </a:p>
          <a:p>
            <a:r>
              <a:rPr lang="en-US" b="1" dirty="0">
                <a:solidFill>
                  <a:srgbClr val="C00000"/>
                </a:solidFill>
              </a:rPr>
              <a:t>Subacute effects</a:t>
            </a:r>
            <a:r>
              <a:rPr lang="en-US" dirty="0"/>
              <a:t>: changes that occur between 6 and 12 months. Secondary parenchymal degeneration resulting in decreased resistance to radiation is observed. </a:t>
            </a:r>
          </a:p>
          <a:p>
            <a:r>
              <a:rPr lang="en-US" b="1" dirty="0">
                <a:solidFill>
                  <a:srgbClr val="C00000"/>
                </a:solidFill>
              </a:rPr>
              <a:t>Chronic effects</a:t>
            </a:r>
            <a:r>
              <a:rPr lang="en-US" dirty="0"/>
              <a:t>: changes that occur after 12 months. Carcinogenesis, genetic mutations and chromosomal aberrations occur.</a:t>
            </a:r>
          </a:p>
        </p:txBody>
      </p:sp>
    </p:spTree>
    <p:extLst>
      <p:ext uri="{BB962C8B-B14F-4D97-AF65-F5344CB8AC3E}">
        <p14:creationId xmlns:p14="http://schemas.microsoft.com/office/powerpoint/2010/main" val="3420419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b="1" dirty="0"/>
              <a:t>Examples of acute effects</a:t>
            </a:r>
            <a:endParaRPr lang="en-US" dirty="0">
              <a:solidFill>
                <a:prstClr val="black"/>
              </a:solidFill>
            </a:endParaRPr>
          </a:p>
          <a:p>
            <a:pPr marL="0" lvl="0" indent="0">
              <a:buNone/>
            </a:pPr>
            <a:r>
              <a:rPr lang="en-US" dirty="0">
                <a:solidFill>
                  <a:prstClr val="black"/>
                </a:solidFill>
              </a:rPr>
              <a:t>Dry mouth (xerostomia) </a:t>
            </a:r>
          </a:p>
          <a:p>
            <a:pPr marL="0" indent="0">
              <a:buNone/>
            </a:pPr>
            <a:r>
              <a:rPr lang="en-US" dirty="0"/>
              <a:t>Mouth ulcers</a:t>
            </a:r>
          </a:p>
          <a:p>
            <a:pPr marL="0" indent="0">
              <a:buNone/>
            </a:pPr>
            <a:r>
              <a:rPr lang="en-US" dirty="0"/>
              <a:t>Sore throat</a:t>
            </a:r>
          </a:p>
          <a:p>
            <a:pPr marL="0" indent="0">
              <a:buNone/>
            </a:pPr>
            <a:r>
              <a:rPr lang="en-US" dirty="0"/>
              <a:t>Reduced sense of taste (dysgeusia)</a:t>
            </a:r>
          </a:p>
          <a:p>
            <a:pPr marL="0" indent="0">
              <a:buNone/>
            </a:pPr>
            <a:r>
              <a:rPr lang="en-US" dirty="0"/>
              <a:t>Loss of appetite </a:t>
            </a:r>
          </a:p>
          <a:p>
            <a:pPr marL="0" indent="0">
              <a:buNone/>
            </a:pPr>
            <a:r>
              <a:rPr lang="en-US" dirty="0"/>
              <a:t>Discomfort and swelling</a:t>
            </a:r>
          </a:p>
          <a:p>
            <a:pPr marL="0" indent="0">
              <a:buNone/>
            </a:pPr>
            <a:r>
              <a:rPr lang="en-US" dirty="0"/>
              <a:t>Nausea and vomiting</a:t>
            </a:r>
          </a:p>
          <a:p>
            <a:pPr marL="0" indent="0">
              <a:buNone/>
            </a:pPr>
            <a:r>
              <a:rPr lang="en-US" dirty="0"/>
              <a:t>Diarrhea</a:t>
            </a:r>
          </a:p>
          <a:p>
            <a:pPr marL="0" indent="0">
              <a:buNone/>
            </a:pPr>
            <a:r>
              <a:rPr lang="en-US" dirty="0"/>
              <a:t>Dysuria, urinary irritations</a:t>
            </a:r>
          </a:p>
          <a:p>
            <a:pPr marL="0" indent="0">
              <a:buNone/>
            </a:pPr>
            <a:r>
              <a:rPr lang="en-US" dirty="0"/>
              <a:t>Headache, blurred vision </a:t>
            </a:r>
          </a:p>
          <a:p>
            <a:pPr marL="0" indent="0">
              <a:buNone/>
            </a:pPr>
            <a:r>
              <a:rPr lang="en-US" dirty="0"/>
              <a:t>Temporary hair loss</a:t>
            </a:r>
          </a:p>
          <a:p>
            <a:pPr marL="0" indent="0">
              <a:buNone/>
            </a:pPr>
            <a:r>
              <a:rPr lang="en-US" dirty="0"/>
              <a:t>Mucositis, stomatitis</a:t>
            </a:r>
          </a:p>
          <a:p>
            <a:pPr marL="0" indent="0">
              <a:buNone/>
            </a:pPr>
            <a:r>
              <a:rPr lang="en-US" dirty="0"/>
              <a:t>Infection </a:t>
            </a:r>
          </a:p>
          <a:p>
            <a:pPr marL="0" indent="0">
              <a:buNone/>
            </a:pPr>
            <a:endParaRPr lang="en-US" dirty="0"/>
          </a:p>
        </p:txBody>
      </p:sp>
    </p:spTree>
    <p:extLst>
      <p:ext uri="{BB962C8B-B14F-4D97-AF65-F5344CB8AC3E}">
        <p14:creationId xmlns:p14="http://schemas.microsoft.com/office/powerpoint/2010/main" val="1240630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b="1" dirty="0"/>
              <a:t>Examples of subacute effects</a:t>
            </a:r>
          </a:p>
          <a:p>
            <a:pPr marL="0" indent="0">
              <a:buNone/>
            </a:pPr>
            <a:r>
              <a:rPr lang="en-US" dirty="0"/>
              <a:t>Muscle and joint stiffness</a:t>
            </a:r>
          </a:p>
          <a:p>
            <a:pPr marL="0" indent="0">
              <a:buNone/>
            </a:pPr>
            <a:r>
              <a:rPr lang="en-US" dirty="0"/>
              <a:t>Permanent alopecia</a:t>
            </a:r>
          </a:p>
          <a:p>
            <a:pPr marL="0" indent="0">
              <a:buNone/>
            </a:pPr>
            <a:r>
              <a:rPr lang="en-US" dirty="0"/>
              <a:t>Lung &amp; skin fibrosis</a:t>
            </a:r>
          </a:p>
          <a:p>
            <a:pPr marL="0" indent="0">
              <a:buNone/>
            </a:pPr>
            <a:r>
              <a:rPr lang="en-US" dirty="0"/>
              <a:t>Erectile dysfunction, vaginal dryness</a:t>
            </a:r>
          </a:p>
          <a:p>
            <a:pPr marL="0" indent="0">
              <a:buNone/>
            </a:pPr>
            <a:r>
              <a:rPr lang="en-US" dirty="0"/>
              <a:t>Bowel obstruction secondary to enterocolitis</a:t>
            </a:r>
          </a:p>
          <a:p>
            <a:pPr marL="0" indent="0">
              <a:buNone/>
            </a:pPr>
            <a:r>
              <a:rPr lang="en-US" dirty="0"/>
              <a:t>Fistula formation, bowel perforation, stricture </a:t>
            </a:r>
          </a:p>
          <a:p>
            <a:pPr marL="0" indent="0">
              <a:buNone/>
            </a:pPr>
            <a:r>
              <a:rPr lang="en-US" dirty="0"/>
              <a:t>Skin atrophy, disturbed pigmentation, telangiectasia</a:t>
            </a:r>
          </a:p>
          <a:p>
            <a:pPr marL="0" indent="0">
              <a:buNone/>
            </a:pPr>
            <a:r>
              <a:rPr lang="en-US" dirty="0"/>
              <a:t>Anosmia</a:t>
            </a:r>
          </a:p>
          <a:p>
            <a:pPr marL="0" indent="0">
              <a:buNone/>
            </a:pPr>
            <a:r>
              <a:rPr lang="en-US" dirty="0"/>
              <a:t>Liver atrophy, fat necrosis</a:t>
            </a:r>
          </a:p>
          <a:p>
            <a:pPr marL="0" indent="0">
              <a:buNone/>
            </a:pPr>
            <a:r>
              <a:rPr lang="en-US" dirty="0"/>
              <a:t>Bone fractures</a:t>
            </a:r>
          </a:p>
          <a:p>
            <a:pPr marL="0" indent="0">
              <a:buNone/>
            </a:pPr>
            <a:r>
              <a:rPr lang="en-US" dirty="0"/>
              <a:t>Infertility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67671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788B5480-1786-1041-D0EE-30B88E54B328}"/>
              </a:ext>
            </a:extLst>
          </p:cNvPr>
          <p:cNvPicPr>
            <a:picLocks noGrp="1" noChangeAspect="1"/>
          </p:cNvPicPr>
          <p:nvPr>
            <p:ph idx="1"/>
          </p:nvPr>
        </p:nvPicPr>
        <p:blipFill>
          <a:blip r:embed="rId2"/>
          <a:stretch>
            <a:fillRect/>
          </a:stretch>
        </p:blipFill>
        <p:spPr>
          <a:xfrm>
            <a:off x="0" y="0"/>
            <a:ext cx="4114800" cy="6858000"/>
          </a:xfrm>
          <a:prstGeom prst="rect">
            <a:avLst/>
          </a:prstGeom>
        </p:spPr>
      </p:pic>
      <p:sp>
        <p:nvSpPr>
          <p:cNvPr id="3" name="Title 2">
            <a:extLst>
              <a:ext uri="{FF2B5EF4-FFF2-40B4-BE49-F238E27FC236}">
                <a16:creationId xmlns:a16="http://schemas.microsoft.com/office/drawing/2014/main" xmlns="" id="{FA23419E-CF63-F986-E7A9-0741ECFEB9AF}"/>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xmlns="" id="{CF0FDDB4-2A02-3903-276D-253F36C0208E}"/>
              </a:ext>
            </a:extLst>
          </p:cNvPr>
          <p:cNvPicPr>
            <a:picLocks noChangeAspect="1"/>
          </p:cNvPicPr>
          <p:nvPr/>
        </p:nvPicPr>
        <p:blipFill>
          <a:blip r:embed="rId3"/>
          <a:stretch>
            <a:fillRect/>
          </a:stretch>
        </p:blipFill>
        <p:spPr>
          <a:xfrm>
            <a:off x="4114800" y="0"/>
            <a:ext cx="5143500" cy="6858000"/>
          </a:xfrm>
          <a:prstGeom prst="rect">
            <a:avLst/>
          </a:prstGeom>
        </p:spPr>
      </p:pic>
    </p:spTree>
    <p:extLst>
      <p:ext uri="{BB962C8B-B14F-4D97-AF65-F5344CB8AC3E}">
        <p14:creationId xmlns:p14="http://schemas.microsoft.com/office/powerpoint/2010/main" val="537367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F2D49FC-A520-D818-6C6F-48DD1B3968EB}"/>
              </a:ext>
            </a:extLst>
          </p:cNvPr>
          <p:cNvPicPr>
            <a:picLocks noGrp="1" noChangeAspect="1"/>
          </p:cNvPicPr>
          <p:nvPr>
            <p:ph idx="1"/>
          </p:nvPr>
        </p:nvPicPr>
        <p:blipFill>
          <a:blip r:embed="rId2"/>
          <a:stretch>
            <a:fillRect/>
          </a:stretch>
        </p:blipFill>
        <p:spPr>
          <a:xfrm>
            <a:off x="152401" y="0"/>
            <a:ext cx="4419599" cy="6705600"/>
          </a:xfrm>
          <a:prstGeom prst="rect">
            <a:avLst/>
          </a:prstGeom>
        </p:spPr>
      </p:pic>
      <p:pic>
        <p:nvPicPr>
          <p:cNvPr id="5" name="Picture 4">
            <a:extLst>
              <a:ext uri="{FF2B5EF4-FFF2-40B4-BE49-F238E27FC236}">
                <a16:creationId xmlns:a16="http://schemas.microsoft.com/office/drawing/2014/main" xmlns="" id="{1AA8CFD0-4836-13FB-97A3-563D1D7AC251}"/>
              </a:ext>
            </a:extLst>
          </p:cNvPr>
          <p:cNvPicPr>
            <a:picLocks noChangeAspect="1"/>
          </p:cNvPicPr>
          <p:nvPr/>
        </p:nvPicPr>
        <p:blipFill>
          <a:blip r:embed="rId3"/>
          <a:stretch>
            <a:fillRect/>
          </a:stretch>
        </p:blipFill>
        <p:spPr>
          <a:xfrm>
            <a:off x="4495800" y="0"/>
            <a:ext cx="4648200" cy="6858000"/>
          </a:xfrm>
          <a:prstGeom prst="rect">
            <a:avLst/>
          </a:prstGeom>
        </p:spPr>
      </p:pic>
      <p:sp>
        <p:nvSpPr>
          <p:cNvPr id="3" name="Title 2">
            <a:extLst>
              <a:ext uri="{FF2B5EF4-FFF2-40B4-BE49-F238E27FC236}">
                <a16:creationId xmlns:a16="http://schemas.microsoft.com/office/drawing/2014/main" xmlns="" id="{7311BA46-5D79-5AB1-8BAD-83A5DEF98872}"/>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725593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8A36A37-5F78-4872-A5F6-8F5869DF6ADC}"/>
              </a:ext>
            </a:extLst>
          </p:cNvPr>
          <p:cNvPicPr>
            <a:picLocks noGrp="1" noChangeAspect="1"/>
          </p:cNvPicPr>
          <p:nvPr>
            <p:ph idx="1"/>
          </p:nvPr>
        </p:nvPicPr>
        <p:blipFill>
          <a:blip r:embed="rId2"/>
          <a:stretch>
            <a:fillRect/>
          </a:stretch>
        </p:blipFill>
        <p:spPr>
          <a:xfrm>
            <a:off x="152400" y="0"/>
            <a:ext cx="6116835" cy="6858000"/>
          </a:xfrm>
          <a:prstGeom prst="rect">
            <a:avLst/>
          </a:prstGeom>
        </p:spPr>
      </p:pic>
      <p:sp>
        <p:nvSpPr>
          <p:cNvPr id="3" name="Title 2">
            <a:extLst>
              <a:ext uri="{FF2B5EF4-FFF2-40B4-BE49-F238E27FC236}">
                <a16:creationId xmlns:a16="http://schemas.microsoft.com/office/drawing/2014/main" xmlns="" id="{427DC43A-0C65-5399-D06C-FF4E859E967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0432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8AE0AAF-8C26-0E5A-DD40-006DEBFF31A9}"/>
              </a:ext>
            </a:extLst>
          </p:cNvPr>
          <p:cNvSpPr>
            <a:spLocks noGrp="1"/>
          </p:cNvSpPr>
          <p:nvPr>
            <p:ph idx="1"/>
          </p:nvPr>
        </p:nvSpPr>
        <p:spPr>
          <a:xfrm>
            <a:off x="0" y="45719"/>
            <a:ext cx="4572000" cy="6812281"/>
          </a:xfrm>
        </p:spPr>
        <p:txBody>
          <a:bodyPr>
            <a:normAutofit/>
          </a:bodyPr>
          <a:lstStyle/>
          <a:p>
            <a:pPr marL="109728" indent="0">
              <a:buNone/>
            </a:pPr>
            <a:r>
              <a:rPr lang="en-US" sz="1800" dirty="0">
                <a:latin typeface="Times New Roman" panose="02020603050405020304" pitchFamily="18" charset="0"/>
                <a:cs typeface="Times New Roman" panose="02020603050405020304" pitchFamily="18" charset="0"/>
              </a:rPr>
              <a:t>The hot cathode Roentgen tube, which was developed by William David Coolidge in 1913, is a pressured (to 10−3mmHg) glass tube consisting of anode and cathode layers between which a high-energy (10(6) –10(8)V) potential is applied, </a:t>
            </a:r>
            <a:r>
              <a:rPr lang="en-US" sz="2000" dirty="0">
                <a:latin typeface="Times New Roman" panose="02020603050405020304" pitchFamily="18" charset="0"/>
                <a:cs typeface="Times New Roman" panose="02020603050405020304" pitchFamily="18" charset="0"/>
              </a:rPr>
              <a:t>Electrons produced by thermionic emission in the cathode are accelerated towards the anode by the potential. They thus hit the anode, which is a metal with high melting temperature. X-rays are produced by the sudden deceleration of these electrons due to Coulomb interactions </a:t>
            </a:r>
            <a:r>
              <a:rPr lang="en-US" sz="2400" dirty="0">
                <a:latin typeface="Times New Roman" panose="02020603050405020304" pitchFamily="18" charset="0"/>
                <a:cs typeface="Times New Roman" panose="02020603050405020304" pitchFamily="18" charset="0"/>
              </a:rPr>
              <a:t>with nuclei in the anode ,</a:t>
            </a:r>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energy and the wavelength of the X-rays depend on the atomic number of the target (anode) metal, as well as the velocity and the kinetic energy of the electrons. This process is used to produce medical radiation in diagnostic X-ray units, linear accelerators (</a:t>
            </a:r>
            <a:r>
              <a:rPr lang="en-US" sz="2000" dirty="0" err="1">
                <a:latin typeface="Times New Roman" panose="02020603050405020304" pitchFamily="18" charset="0"/>
                <a:cs typeface="Times New Roman" panose="02020603050405020304" pitchFamily="18" charset="0"/>
              </a:rPr>
              <a:t>linacs</a:t>
            </a:r>
            <a:r>
              <a:rPr lang="en-US" sz="20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A8EBFFB-A71F-F8BE-1A89-E1FE1AF317A9}"/>
              </a:ext>
            </a:extLst>
          </p:cNvPr>
          <p:cNvPicPr>
            <a:picLocks noChangeAspect="1"/>
          </p:cNvPicPr>
          <p:nvPr/>
        </p:nvPicPr>
        <p:blipFill rotWithShape="1">
          <a:blip r:embed="rId2"/>
          <a:srcRect l="38333" t="54446" r="16667" b="15909"/>
          <a:stretch/>
        </p:blipFill>
        <p:spPr>
          <a:xfrm>
            <a:off x="4572000" y="45719"/>
            <a:ext cx="5029200" cy="6766562"/>
          </a:xfrm>
          <a:prstGeom prst="rect">
            <a:avLst/>
          </a:prstGeom>
        </p:spPr>
      </p:pic>
    </p:spTree>
    <p:extLst>
      <p:ext uri="{BB962C8B-B14F-4D97-AF65-F5344CB8AC3E}">
        <p14:creationId xmlns:p14="http://schemas.microsoft.com/office/powerpoint/2010/main" val="32876351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a:p>
            <a:pPr marL="0" indent="0" algn="ctr">
              <a:buNone/>
            </a:pPr>
            <a:r>
              <a:rPr lang="en-US" sz="4400" dirty="0">
                <a:solidFill>
                  <a:srgbClr val="0070C0"/>
                </a:solidFill>
                <a:latin typeface="Blackadder ITC" pitchFamily="82" charset="0"/>
              </a:rPr>
              <a:t>Thank you </a:t>
            </a:r>
          </a:p>
          <a:p>
            <a:pPr marL="0" indent="0" algn="ctr">
              <a:buNone/>
            </a:pPr>
            <a:r>
              <a:rPr lang="en-US" sz="4400" dirty="0">
                <a:solidFill>
                  <a:srgbClr val="0070C0"/>
                </a:solidFill>
                <a:latin typeface="Blackadder ITC" pitchFamily="82" charset="0"/>
              </a:rPr>
              <a:t>Questions???</a:t>
            </a:r>
          </a:p>
        </p:txBody>
      </p:sp>
    </p:spTree>
    <p:extLst>
      <p:ext uri="{BB962C8B-B14F-4D97-AF65-F5344CB8AC3E}">
        <p14:creationId xmlns:p14="http://schemas.microsoft.com/office/powerpoint/2010/main" val="380949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D7AE92E-4582-77E1-1BC3-2EAA5915CED8}"/>
              </a:ext>
            </a:extLst>
          </p:cNvPr>
          <p:cNvSpPr>
            <a:spLocks noGrp="1"/>
          </p:cNvSpPr>
          <p:nvPr>
            <p:ph idx="1"/>
          </p:nvPr>
        </p:nvSpPr>
        <p:spPr>
          <a:xfrm>
            <a:off x="457200" y="274638"/>
            <a:ext cx="8229600" cy="5732653"/>
          </a:xfrm>
        </p:spPr>
        <p:txBody>
          <a:bodyPr/>
          <a:lstStyle/>
          <a:p>
            <a:pPr marL="109728" indent="0">
              <a:buNone/>
            </a:pPr>
            <a:r>
              <a:rPr kumimoji="0" lang="en-US" sz="28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Lucida Sans Unicode"/>
                <a:ea typeface="+mj-ea"/>
                <a:cs typeface="+mj-cs"/>
              </a:rPr>
              <a:t>Two types of x-rays are produced</a:t>
            </a:r>
          </a:p>
          <a:p>
            <a:r>
              <a:rPr lang="en-US" sz="2800" b="1" u="sng" dirty="0">
                <a:solidFill>
                  <a:srgbClr val="464646"/>
                </a:solidFill>
                <a:effectLst>
                  <a:outerShdw blurRad="31750" dist="25400" dir="5400000" algn="tl" rotWithShape="0">
                    <a:srgbClr val="000000">
                      <a:alpha val="25000"/>
                    </a:srgbClr>
                  </a:outerShdw>
                </a:effectLst>
                <a:ea typeface="+mj-ea"/>
                <a:cs typeface="+mj-cs"/>
              </a:rPr>
              <a:t>1-</a:t>
            </a:r>
            <a:r>
              <a:rPr lang="en-US" u="sng" dirty="0"/>
              <a:t>the bremsstrahlung X-rays </a:t>
            </a:r>
            <a:r>
              <a:rPr lang="en-US" dirty="0"/>
              <a:t>(Compton interactions)</a:t>
            </a:r>
          </a:p>
          <a:p>
            <a:r>
              <a:rPr lang="en-US" u="sng" dirty="0"/>
              <a:t>2- Characteristic X-rays</a:t>
            </a:r>
            <a:r>
              <a:rPr lang="en-US" dirty="0"/>
              <a:t>: occurs because an electron in an inner atomic orbital is knocked out by an incoming electron, and the resulting space in the orbital is filled by another electron that moves from an outer atomic orbital, This electron must shed energy to move in this manner, and the energy released is radiated as characteristic X-rays</a:t>
            </a:r>
          </a:p>
        </p:txBody>
      </p:sp>
      <p:sp>
        <p:nvSpPr>
          <p:cNvPr id="3" name="Title 2">
            <a:extLst>
              <a:ext uri="{FF2B5EF4-FFF2-40B4-BE49-F238E27FC236}">
                <a16:creationId xmlns:a16="http://schemas.microsoft.com/office/drawing/2014/main" xmlns="" id="{9347F738-599C-E3D3-5870-2CC325A8AB47}"/>
              </a:ext>
            </a:extLst>
          </p:cNvPr>
          <p:cNvSpPr>
            <a:spLocks noGrp="1"/>
          </p:cNvSpPr>
          <p:nvPr>
            <p:ph type="title"/>
          </p:nvPr>
        </p:nvSpPr>
        <p:spPr>
          <a:xfrm>
            <a:off x="457200" y="274638"/>
            <a:ext cx="8229600" cy="106362"/>
          </a:xfrm>
        </p:spPr>
        <p:txBody>
          <a:bodyPr>
            <a:normAutofit fontScale="90000"/>
          </a:bodyPr>
          <a:lstStyle/>
          <a:p>
            <a:r>
              <a:rPr lang="en-US" sz="2800" dirty="0"/>
              <a:t/>
            </a:r>
            <a:br>
              <a:rPr lang="en-US" sz="2800" dirty="0"/>
            </a:br>
            <a:endParaRPr lang="en-US" sz="2800" dirty="0"/>
          </a:p>
        </p:txBody>
      </p:sp>
    </p:spTree>
    <p:extLst>
      <p:ext uri="{BB962C8B-B14F-4D97-AF65-F5344CB8AC3E}">
        <p14:creationId xmlns:p14="http://schemas.microsoft.com/office/powerpoint/2010/main" val="315273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BC1D457C-930E-87FB-0ED2-74F1D7AB551F}"/>
              </a:ext>
            </a:extLst>
          </p:cNvPr>
          <p:cNvPicPr>
            <a:picLocks noGrp="1" noChangeAspect="1"/>
          </p:cNvPicPr>
          <p:nvPr>
            <p:ph idx="1"/>
          </p:nvPr>
        </p:nvPicPr>
        <p:blipFill rotWithShape="1">
          <a:blip r:embed="rId2"/>
          <a:srcRect l="51893" t="17784" r="18763" b="8137"/>
          <a:stretch/>
        </p:blipFill>
        <p:spPr>
          <a:xfrm>
            <a:off x="4724400" y="457200"/>
            <a:ext cx="4419599" cy="6400800"/>
          </a:xfrm>
        </p:spPr>
      </p:pic>
      <p:sp>
        <p:nvSpPr>
          <p:cNvPr id="8" name="Rectangle 7">
            <a:extLst>
              <a:ext uri="{FF2B5EF4-FFF2-40B4-BE49-F238E27FC236}">
                <a16:creationId xmlns:a16="http://schemas.microsoft.com/office/drawing/2014/main" xmlns="" id="{17794457-DC1D-D6FA-9E58-08F2D79FDB2D}"/>
              </a:ext>
            </a:extLst>
          </p:cNvPr>
          <p:cNvSpPr/>
          <p:nvPr/>
        </p:nvSpPr>
        <p:spPr>
          <a:xfrm>
            <a:off x="762000" y="1143000"/>
            <a:ext cx="3505200" cy="1143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2000" b="0" i="0" strike="noStrike" kern="1200" cap="none" spc="0" normalizeH="0" baseline="0" noProof="0" dirty="0">
                <a:ln>
                  <a:noFill/>
                </a:ln>
                <a:solidFill>
                  <a:prstClr val="black"/>
                </a:solidFill>
                <a:effectLst/>
                <a:uLnTx/>
                <a:uFillTx/>
                <a:latin typeface="Lucida Sans Unicode"/>
                <a:ea typeface="+mn-ea"/>
                <a:cs typeface="+mn-cs"/>
              </a:rPr>
              <a:t>the bremsstrahlung X-rays</a:t>
            </a:r>
            <a:endParaRPr lang="en-US" sz="1400" dirty="0"/>
          </a:p>
        </p:txBody>
      </p:sp>
      <p:sp>
        <p:nvSpPr>
          <p:cNvPr id="9" name="Rectangle 8">
            <a:extLst>
              <a:ext uri="{FF2B5EF4-FFF2-40B4-BE49-F238E27FC236}">
                <a16:creationId xmlns:a16="http://schemas.microsoft.com/office/drawing/2014/main" xmlns="" id="{808AD21E-45AB-39E1-BC0E-0111F45CE356}"/>
              </a:ext>
            </a:extLst>
          </p:cNvPr>
          <p:cNvSpPr/>
          <p:nvPr/>
        </p:nvSpPr>
        <p:spPr>
          <a:xfrm>
            <a:off x="914400" y="4724400"/>
            <a:ext cx="33528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Characteristic X-rays</a:t>
            </a:r>
          </a:p>
        </p:txBody>
      </p:sp>
    </p:spTree>
    <p:extLst>
      <p:ext uri="{BB962C8B-B14F-4D97-AF65-F5344CB8AC3E}">
        <p14:creationId xmlns:p14="http://schemas.microsoft.com/office/powerpoint/2010/main" val="317971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Radiation is scattered and absorbed when it passes through tissue; the intensity of radiation constantly decreases as it propagates within tissues. This decrease depends on the type of tissue and its thickness</a:t>
            </a:r>
          </a:p>
          <a:p>
            <a:pPr marL="0" indent="0">
              <a:buNone/>
            </a:pPr>
            <a:r>
              <a:rPr lang="en-US" dirty="0"/>
              <a:t>Three types of interactions are important </a:t>
            </a:r>
          </a:p>
          <a:p>
            <a:pPr>
              <a:buFont typeface="Wingdings" pitchFamily="2" charset="2"/>
              <a:buChar char="§"/>
            </a:pPr>
            <a:r>
              <a:rPr lang="en-US" i="1" dirty="0"/>
              <a:t>Photoelectric effect </a:t>
            </a:r>
          </a:p>
          <a:p>
            <a:pPr>
              <a:buFont typeface="Wingdings" pitchFamily="2" charset="2"/>
              <a:buChar char="§"/>
            </a:pPr>
            <a:r>
              <a:rPr lang="en-US" i="1" dirty="0"/>
              <a:t>Compton effect</a:t>
            </a:r>
          </a:p>
          <a:p>
            <a:pPr>
              <a:buFont typeface="Wingdings" pitchFamily="2" charset="2"/>
              <a:buChar char="§"/>
            </a:pPr>
            <a:r>
              <a:rPr lang="en-US" i="1" dirty="0"/>
              <a:t>Pair production        </a:t>
            </a:r>
          </a:p>
        </p:txBody>
      </p:sp>
      <p:sp>
        <p:nvSpPr>
          <p:cNvPr id="2" name="Title 1"/>
          <p:cNvSpPr>
            <a:spLocks noGrp="1"/>
          </p:cNvSpPr>
          <p:nvPr>
            <p:ph type="title"/>
          </p:nvPr>
        </p:nvSpPr>
        <p:spPr/>
        <p:txBody>
          <a:bodyPr>
            <a:noAutofit/>
          </a:bodyPr>
          <a:lstStyle/>
          <a:p>
            <a:r>
              <a:rPr lang="en-US" sz="3200" b="1" dirty="0">
                <a:solidFill>
                  <a:srgbClr val="FF0000"/>
                </a:solidFill>
              </a:rPr>
              <a:t>Interaction of ionizing radiation with the matter</a:t>
            </a:r>
          </a:p>
        </p:txBody>
      </p:sp>
    </p:spTree>
    <p:extLst>
      <p:ext uri="{BB962C8B-B14F-4D97-AF65-F5344CB8AC3E}">
        <p14:creationId xmlns:p14="http://schemas.microsoft.com/office/powerpoint/2010/main" val="237281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i="1" dirty="0">
                <a:solidFill>
                  <a:srgbClr val="C00000"/>
                </a:solidFill>
              </a:rPr>
              <a:t>Photoelectric effect:</a:t>
            </a:r>
            <a:r>
              <a:rPr lang="en-US" dirty="0"/>
              <a:t> </a:t>
            </a:r>
            <a:r>
              <a:rPr lang="en-US" sz="2400" dirty="0"/>
              <a:t>when any electromagnetic radiation reaches a surface, it transfers its energy to the electrons of that surface, which are then scattered, the knocked electrons are of inner shells. This is the basic interaction in diagnostic radiology. It is dominant at energies of less than 35 kV, and in atoms with high atomic numbers (Z</a:t>
            </a:r>
            <a:r>
              <a:rPr lang="en-US" dirty="0"/>
              <a:t>) </a:t>
            </a:r>
          </a:p>
          <a:p>
            <a:pPr marL="0" indent="0">
              <a:buNone/>
            </a:pP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115" t="44048" r="28160" b="26190"/>
          <a:stretch/>
        </p:blipFill>
        <p:spPr bwMode="auto">
          <a:xfrm>
            <a:off x="152400" y="3429000"/>
            <a:ext cx="861060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101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11639</TotalTime>
  <Words>3000</Words>
  <Application>Microsoft Office PowerPoint</Application>
  <PresentationFormat>On-screen Show (4:3)</PresentationFormat>
  <Paragraphs>172</Paragraphs>
  <Slides>50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Aharoni</vt:lpstr>
      <vt:lpstr>Blackadder ITC</vt:lpstr>
      <vt:lpstr>BlinkMacSystemFont</vt:lpstr>
      <vt:lpstr>Calibri</vt:lpstr>
      <vt:lpstr>Courier New</vt:lpstr>
      <vt:lpstr>Lucida Sans Unicode</vt:lpstr>
      <vt:lpstr>Noto Sans</vt:lpstr>
      <vt:lpstr>Times New Roman</vt:lpstr>
      <vt:lpstr>Verdana</vt:lpstr>
      <vt:lpstr>Wingdings</vt:lpstr>
      <vt:lpstr>Wingdings 2</vt:lpstr>
      <vt:lpstr>Wingdings 3</vt:lpstr>
      <vt:lpstr>Concourse</vt:lpstr>
      <vt:lpstr>Short notes on radiotherapy</vt:lpstr>
      <vt:lpstr>Contents </vt:lpstr>
      <vt:lpstr>Radiation </vt:lpstr>
      <vt:lpstr>PowerPoint Presentation</vt:lpstr>
      <vt:lpstr>PowerPoint Presentation</vt:lpstr>
      <vt:lpstr> </vt:lpstr>
      <vt:lpstr>PowerPoint Presentation</vt:lpstr>
      <vt:lpstr>Interaction of ionizing radiation with the matter</vt:lpstr>
      <vt:lpstr>PowerPoint Presentation</vt:lpstr>
      <vt:lpstr>PowerPoint Presentation</vt:lpstr>
      <vt:lpstr>PowerPoint Presentation</vt:lpstr>
      <vt:lpstr>PowerPoint Presentation</vt:lpstr>
      <vt:lpstr>PowerPoint Presentation</vt:lpstr>
      <vt:lpstr>Radiotherapy machines </vt:lpstr>
      <vt:lpstr>PowerPoint Presentation</vt:lpstr>
      <vt:lpstr>PowerPoint Presentation</vt:lpstr>
      <vt:lpstr>Cellular Effects of Radiation</vt:lpstr>
      <vt:lpstr>PowerPoint Presentation</vt:lpstr>
      <vt:lpstr>PowerPoint Presentation</vt:lpstr>
      <vt:lpstr>PowerPoint Presentation</vt:lpstr>
      <vt:lpstr>PowerPoint Presentation</vt:lpstr>
      <vt:lpstr>Types of Cellular Damage Due to Radiation</vt:lpstr>
      <vt:lpstr>PowerPoint Presentation</vt:lpstr>
      <vt:lpstr>Approximately 50–60% of all cases of cancer require radiotherapy at some stage during their treatment. </vt:lpstr>
      <vt:lpstr>PowerPoint Presentation</vt:lpstr>
      <vt:lpstr>PowerPoint Presentation</vt:lpstr>
      <vt:lpstr>PowerPoint Presentation</vt:lpstr>
      <vt:lpstr>PowerPoint Presentation</vt:lpstr>
      <vt:lpstr>PowerPoint Presentation</vt:lpstr>
      <vt:lpstr>IMRT and Cyberknife</vt:lpstr>
      <vt:lpstr>PowerPoint Presentation</vt:lpstr>
      <vt:lpstr>PowerPoint Presentation</vt:lpstr>
      <vt:lpstr>PowerPoint Presentation</vt:lpstr>
      <vt:lpstr>PowerPoint Presentation</vt:lpstr>
      <vt:lpstr>Radiotherapy procedure</vt:lpstr>
      <vt:lpstr>PowerPoint Presentation</vt:lpstr>
      <vt:lpstr>Simulation (simulator) </vt:lpstr>
      <vt:lpstr>PowerPoint Presentation</vt:lpstr>
      <vt:lpstr>PowerPoint Presentation</vt:lpstr>
      <vt:lpstr>PowerPoint Presentation</vt:lpstr>
      <vt:lpstr>PowerPoint Presentation</vt:lpstr>
      <vt:lpstr>Fractionation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notes on radiotherapy</dc:title>
  <dc:creator>Acer</dc:creator>
  <cp:lastModifiedBy>hamdy badry ali</cp:lastModifiedBy>
  <cp:revision>142</cp:revision>
  <dcterms:created xsi:type="dcterms:W3CDTF">2022-09-17T16:09:37Z</dcterms:created>
  <dcterms:modified xsi:type="dcterms:W3CDTF">2025-07-23T03:09:45Z</dcterms:modified>
</cp:coreProperties>
</file>