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gQoFzaPCRqHHZDucUETSy7eEBr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14D030-D25A-40E8-9B84-56F38AB1C91A}">
  <a:tblStyle styleId="{9714D030-D25A-40E8-9B84-56F38AB1C91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 name="Google Shape;167;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6" name="Google Shape;176;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5" name="Google Shape;18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6" name="Google Shape;86;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6" name="Google Shape;96;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6adb52fb1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316adb52fb1_0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316adb52fb1_0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9" name="Google Shape;139;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9" name="Google Shape;149;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8" name="Google Shape;158;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p:nvPr>
            <p:ph idx="2" type="pic"/>
          </p:nvPr>
        </p:nvSpPr>
        <p:spPr>
          <a:xfrm>
            <a:off x="5183188" y="987425"/>
            <a:ext cx="6172200" cy="4873625"/>
          </a:xfrm>
          <a:prstGeom prst="rect">
            <a:avLst/>
          </a:prstGeom>
          <a:noFill/>
          <a:ln>
            <a:noFill/>
          </a:ln>
        </p:spPr>
      </p:sp>
      <p:sp>
        <p:nvSpPr>
          <p:cNvPr id="71" name="Google Shape;71;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grpSp>
        <p:nvGrpSpPr>
          <p:cNvPr id="15" name="Google Shape;15;p12"/>
          <p:cNvGrpSpPr/>
          <p:nvPr/>
        </p:nvGrpSpPr>
        <p:grpSpPr>
          <a:xfrm>
            <a:off x="10962132" y="226826"/>
            <a:ext cx="783335" cy="276600"/>
            <a:chOff x="8283500" y="77358"/>
            <a:chExt cx="783335" cy="276600"/>
          </a:xfrm>
        </p:grpSpPr>
        <p:pic>
          <p:nvPicPr>
            <p:cNvPr id="16" name="Google Shape;16;p12"/>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2"/>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kaggle.com/datasets/masoudnickparvar/brain-tumor-mri-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381000" y="163898"/>
            <a:ext cx="10515600" cy="954107"/>
          </a:xfrm>
          <a:prstGeom prst="rect">
            <a:avLst/>
          </a:prstGeom>
          <a:noFill/>
          <a:ln>
            <a:noFill/>
          </a:ln>
        </p:spPr>
        <p:txBody>
          <a:bodyPr anchorCtr="0" anchor="t" bIns="45700" lIns="91425" spcFirstLastPara="1" rIns="91425" wrap="square" tIns="45700">
            <a:spAutoFit/>
          </a:bodyPr>
          <a:lstStyle/>
          <a:p>
            <a:pPr indent="-342891" lvl="0" marL="342891" marR="0" rtl="0" algn="ctr">
              <a:lnSpc>
                <a:spcPct val="100000"/>
              </a:lnSpc>
              <a:spcBef>
                <a:spcPts val="0"/>
              </a:spcBef>
              <a:spcAft>
                <a:spcPts val="0"/>
              </a:spcAft>
              <a:buClr>
                <a:srgbClr val="000000"/>
              </a:buClr>
              <a:buSzPts val="2800"/>
              <a:buFont typeface="Arial"/>
              <a:buNone/>
            </a:pPr>
            <a:r>
              <a:rPr b="1" i="0" lang="en-IN" sz="2800" u="none" cap="none" strike="noStrike">
                <a:solidFill>
                  <a:srgbClr val="FF0000"/>
                </a:solidFill>
                <a:latin typeface="Trebuchet MS"/>
                <a:ea typeface="Trebuchet MS"/>
                <a:cs typeface="Trebuchet MS"/>
                <a:sym typeface="Trebuchet MS"/>
              </a:rPr>
              <a:t>UE22CS352A – Algorithms and Optimizations in Machine Learning Course Project </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762000" y="2057401"/>
            <a:ext cx="10820400" cy="348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33CC"/>
                </a:solidFill>
                <a:latin typeface="Trebuchet MS"/>
                <a:ea typeface="Trebuchet MS"/>
                <a:cs typeface="Trebuchet MS"/>
                <a:sym typeface="Trebuchet MS"/>
              </a:rPr>
              <a:t>Project Title   :  </a:t>
            </a:r>
            <a:r>
              <a:rPr b="1" i="0" lang="en-IN" sz="2400" u="none" cap="none" strike="noStrike">
                <a:solidFill>
                  <a:schemeClr val="dk1"/>
                </a:solidFill>
                <a:latin typeface="Calibri"/>
                <a:ea typeface="Calibri"/>
                <a:cs typeface="Calibri"/>
                <a:sym typeface="Calibri"/>
              </a:rPr>
              <a:t>KAN-based Approaches for Image Classification on Brain Tumor Detection</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Team  member 1 SRN and name: K BHAVISH RAJU - PES1UG22AM078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Team  member 2 SRN and name: K MUSADIQ PASHA - PES1UG22AM079</a:t>
            </a:r>
            <a:endParaRPr b="0" i="0" sz="20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Team  member 3 SRN and name: MOHAMMED SAQLAIN</a:t>
            </a:r>
            <a:r>
              <a:rPr b="0" i="0" lang="en-IN" sz="2000" u="none" cap="none" strike="noStrike">
                <a:solidFill>
                  <a:schemeClr val="dk1"/>
                </a:solidFill>
                <a:latin typeface="Trebuchet MS"/>
                <a:ea typeface="Trebuchet MS"/>
                <a:cs typeface="Trebuchet MS"/>
                <a:sym typeface="Trebuchet MS"/>
              </a:rPr>
              <a:t>- </a:t>
            </a:r>
            <a:r>
              <a:rPr b="0" i="0" lang="en-IN" sz="2000" u="none" cap="none" strike="noStrike">
                <a:solidFill>
                  <a:srgbClr val="0033CC"/>
                </a:solidFill>
                <a:latin typeface="Trebuchet MS"/>
                <a:ea typeface="Trebuchet MS"/>
                <a:cs typeface="Trebuchet MS"/>
                <a:sym typeface="Trebuchet MS"/>
              </a:rPr>
              <a:t>PES1UG22AM095</a:t>
            </a:r>
            <a:endParaRPr b="0" i="0" sz="20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33CC"/>
                </a:solidFill>
                <a:latin typeface="Trebuchet MS"/>
                <a:ea typeface="Trebuchet MS"/>
                <a:cs typeface="Trebuchet MS"/>
                <a:sym typeface="Trebuchet MS"/>
              </a:rPr>
              <a:t>Team  member 4 SRN and name: NISHAAN PADANTHAYA - PES1UG22AM107</a:t>
            </a:r>
            <a:endParaRPr b="0" i="0" sz="18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81" name="Google Shape;8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
        <p:nvSpPr>
          <p:cNvPr id="82" name="Google Shape;8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Top few learning  </a:t>
            </a:r>
            <a:endParaRPr b="0" i="0" sz="1400" u="none" cap="none" strike="noStrike">
              <a:solidFill>
                <a:srgbClr val="000000"/>
              </a:solidFill>
              <a:latin typeface="Arial"/>
              <a:ea typeface="Arial"/>
              <a:cs typeface="Arial"/>
              <a:sym typeface="Arial"/>
            </a:endParaRPr>
          </a:p>
        </p:txBody>
      </p:sp>
      <p:graphicFrame>
        <p:nvGraphicFramePr>
          <p:cNvPr id="171" name="Google Shape;171;p9"/>
          <p:cNvGraphicFramePr/>
          <p:nvPr/>
        </p:nvGraphicFramePr>
        <p:xfrm>
          <a:off x="337351" y="2286000"/>
          <a:ext cx="3000000" cy="3000000"/>
        </p:xfrm>
        <a:graphic>
          <a:graphicData uri="http://schemas.openxmlformats.org/drawingml/2006/table">
            <a:tbl>
              <a:tblPr bandRow="1" firstRow="1">
                <a:noFill/>
                <a:tableStyleId>{9714D030-D25A-40E8-9B84-56F38AB1C91A}</a:tableStyleId>
              </a:tblPr>
              <a:tblGrid>
                <a:gridCol w="974325"/>
                <a:gridCol w="104157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Serial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IN" sz="1800" u="none" cap="none" strike="noStrike"/>
                        <a:t>No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Top learning in this project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What KANs are and their usage in Computer Vision</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KAN Layers implementation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Different architectures of KAN</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Efficiency of KANs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B-Splines/Splines</a:t>
                      </a:r>
                      <a:endParaRPr sz="1800" u="none" cap="none" strike="noStrike"/>
                    </a:p>
                  </a:txBody>
                  <a:tcPr marT="45725" marB="45725" marR="91450" marL="91450"/>
                </a:tc>
              </a:tr>
            </a:tbl>
          </a:graphicData>
        </a:graphic>
      </p:graphicFrame>
      <p:sp>
        <p:nvSpPr>
          <p:cNvPr id="172" name="Google Shape;17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73" name="Google Shape;17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10"/>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Top unresolved challenges</a:t>
            </a:r>
            <a:endParaRPr b="0" i="0" sz="1400" u="none" cap="none" strike="noStrike">
              <a:solidFill>
                <a:srgbClr val="000000"/>
              </a:solidFill>
              <a:latin typeface="Arial"/>
              <a:ea typeface="Arial"/>
              <a:cs typeface="Arial"/>
              <a:sym typeface="Arial"/>
            </a:endParaRPr>
          </a:p>
        </p:txBody>
      </p:sp>
      <p:graphicFrame>
        <p:nvGraphicFramePr>
          <p:cNvPr id="180" name="Google Shape;180;p10"/>
          <p:cNvGraphicFramePr/>
          <p:nvPr/>
        </p:nvGraphicFramePr>
        <p:xfrm>
          <a:off x="454241" y="2042820"/>
          <a:ext cx="3000000" cy="3000000"/>
        </p:xfrm>
        <a:graphic>
          <a:graphicData uri="http://schemas.openxmlformats.org/drawingml/2006/table">
            <a:tbl>
              <a:tblPr bandRow="1" firstRow="1">
                <a:noFill/>
                <a:tableStyleId>{9714D030-D25A-40E8-9B84-56F38AB1C91A}</a:tableStyleId>
              </a:tblPr>
              <a:tblGrid>
                <a:gridCol w="851850"/>
                <a:gridCol w="7327150"/>
                <a:gridCol w="31045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Serial No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Brief description of unresolved challenges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Type of challenge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IN" sz="1800" u="none" cap="none" strike="noStrike"/>
                        <a:t>(scope/data/design/implementation / others)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t>Couldn’t beat the accuracy of CNNs</a:t>
                      </a:r>
                      <a:endParaRPr sz="2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t>Performance</a:t>
                      </a:r>
                      <a:endParaRPr sz="22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81" name="Google Shape;18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82" name="Google Shape;18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11"/>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Reference  papers  </a:t>
            </a:r>
            <a:endParaRPr b="0" i="0" sz="1400" u="none" cap="none" strike="noStrike">
              <a:solidFill>
                <a:srgbClr val="000000"/>
              </a:solidFill>
              <a:latin typeface="Arial"/>
              <a:ea typeface="Arial"/>
              <a:cs typeface="Arial"/>
              <a:sym typeface="Arial"/>
            </a:endParaRPr>
          </a:p>
        </p:txBody>
      </p:sp>
      <p:sp>
        <p:nvSpPr>
          <p:cNvPr id="189" name="Google Shape;18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90" name="Google Shape;190;p11"/>
          <p:cNvGraphicFramePr/>
          <p:nvPr/>
        </p:nvGraphicFramePr>
        <p:xfrm>
          <a:off x="337351" y="2286000"/>
          <a:ext cx="3000000" cy="3000000"/>
        </p:xfrm>
        <a:graphic>
          <a:graphicData uri="http://schemas.openxmlformats.org/drawingml/2006/table">
            <a:tbl>
              <a:tblPr bandRow="1" firstRow="1">
                <a:noFill/>
                <a:tableStyleId>{9714D030-D25A-40E8-9B84-56F38AB1C91A}</a:tableStyleId>
              </a:tblPr>
              <a:tblGrid>
                <a:gridCol w="508925"/>
                <a:gridCol w="5440550"/>
                <a:gridCol w="54405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No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Paper Title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Authors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KAN : Kolmogorov-Arnold Networks</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Ziming Liu, Yixuan Wang, Sachin Vaidya, Fabian Ruehle, James Halverson, Marin Soljacic´, Thomas Y. Hou,  Max Tegmark</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800" u="none" cap="none" strike="noStrike"/>
                        <a:t>U-KAN Makes Strong BackBone for Medical Image Segmentation and Generation</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Chenxin Li, Xinyu Liu, Wuyang Li, Cheng Wang, Hengyu Liu , Yifan Liu , Zhen Chen , Yixuan Yuan.</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IN" sz="1800" u="none" cap="none" strike="noStrike"/>
                        <a:t>Suitability of KAN’s for Computer Vision</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IN" sz="1800" u="none" cap="none" strike="noStrike"/>
                        <a:t>Basim Azam, Naveed Akhtar </a:t>
                      </a:r>
                      <a:endParaRPr sz="1800" u="none" cap="none" strike="noStrike">
                        <a:highlight>
                          <a:srgbClr val="FFFFFF"/>
                        </a:highlight>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Kolmogorov-Arnold Network for Satellite Image Classification in Remote Sensing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Minjong Cheon</a:t>
                      </a:r>
                      <a:r>
                        <a:rPr lang="en-IN" sz="1200" u="none" cap="none" strike="noStrike">
                          <a:highlight>
                            <a:srgbClr val="FFFFFF"/>
                          </a:highlight>
                          <a:latin typeface="Arial"/>
                          <a:ea typeface="Arial"/>
                          <a:cs typeface="Arial"/>
                          <a:sym typeface="Arial"/>
                        </a:rPr>
                        <a: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CONVOLUTIONAL KOLMOGOROV–ARNOLD NETWORKS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Alexander Dylan Bodner,Jack Natan Spolski,Antonio Santiago Tepsich,Santiago Pourteau</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91" name="Google Shape;19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2"/>
          <p:cNvSpPr txBox="1"/>
          <p:nvPr/>
        </p:nvSpPr>
        <p:spPr>
          <a:xfrm>
            <a:off x="1219200" y="1948800"/>
            <a:ext cx="9753600" cy="3598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IN" sz="2500" u="none" cap="none" strike="noStrike">
                <a:solidFill>
                  <a:schemeClr val="dk1"/>
                </a:solidFill>
                <a:latin typeface="Trebuchet MS"/>
                <a:ea typeface="Trebuchet MS"/>
                <a:cs typeface="Trebuchet MS"/>
                <a:sym typeface="Trebuchet MS"/>
              </a:rPr>
              <a:t>Exploring the potential of Kolmogorov-Arnold Networks (KANs) in enhancing image classification task of determining the presence of Brain Tumor using MRI images.</a:t>
            </a:r>
            <a:r>
              <a:rPr b="0" i="0" lang="en-IN" sz="2500" u="none" cap="none" strike="noStrike">
                <a:solidFill>
                  <a:schemeClr val="dk1"/>
                </a:solidFill>
                <a:latin typeface="Trebuchet MS"/>
                <a:ea typeface="Trebuchet MS"/>
                <a:cs typeface="Trebuchet MS"/>
                <a:sym typeface="Trebuchet MS"/>
              </a:rPr>
              <a:t> This investigation focuses on utilizing KANs for accurate image classification by leveraging their ability to model complex non-linear patterns and hierarchical structures. The study aims to evaluate how KANs, with their advanced architecture, can improve classification efficiency over traditional methods like CNN's. Key areas of exploration include KANs' ability to capture intricate patterns, handle diverse object categories, and enhance feature extraction, ultimately leading to more precise and robust image classification outcomes.</a:t>
            </a:r>
            <a:endParaRPr b="0" i="0" sz="2500" u="none" cap="none" strike="noStrike">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sp>
        <p:nvSpPr>
          <p:cNvPr id="90" name="Google Shape;90;p2"/>
          <p:cNvSpPr txBox="1"/>
          <p:nvPr/>
        </p:nvSpPr>
        <p:spPr>
          <a:xfrm>
            <a:off x="1915125" y="1143000"/>
            <a:ext cx="87528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Topic</a:t>
            </a:r>
            <a:endParaRPr b="0" i="0" sz="2400" u="none" cap="none" strike="noStrike">
              <a:solidFill>
                <a:srgbClr val="FF0000"/>
              </a:solidFill>
              <a:latin typeface="Trebuchet MS"/>
              <a:ea typeface="Trebuchet MS"/>
              <a:cs typeface="Trebuchet MS"/>
              <a:sym typeface="Trebuchet MS"/>
            </a:endParaRPr>
          </a:p>
        </p:txBody>
      </p:sp>
      <p:sp>
        <p:nvSpPr>
          <p:cNvPr id="91" name="Google Shape;9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92" name="Google Shape;9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 name="Google Shape;99;p3"/>
          <p:cNvSpPr txBox="1"/>
          <p:nvPr/>
        </p:nvSpPr>
        <p:spPr>
          <a:xfrm>
            <a:off x="1143000" y="2095500"/>
            <a:ext cx="9753600" cy="313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IN" sz="2500" u="none" cap="none" strike="noStrike">
                <a:solidFill>
                  <a:schemeClr val="dk1"/>
                </a:solidFill>
                <a:latin typeface="Trebuchet MS"/>
                <a:ea typeface="Trebuchet MS"/>
                <a:cs typeface="Trebuchet MS"/>
                <a:sym typeface="Trebuchet MS"/>
              </a:rPr>
              <a:t>This project is unique because it applies Kolmogorov-Arnold Networks (KANs) to image classification, offering a fresh alternative to traditional CNNs. Since KANs perform well on smaller datasets, they could improve pixel-wise accuracy, edge detection, and object detail handling along with shorter training duration, making them particularly effective in scenarios where data is limited, while still enhancing overall classification results.</a:t>
            </a:r>
            <a:endParaRPr b="0" i="0" sz="25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rPr b="0" i="0" lang="en-IN"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p:txBody>
      </p:sp>
      <p:sp>
        <p:nvSpPr>
          <p:cNvPr id="100" name="Google Shape;100;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Uniqueness </a:t>
            </a:r>
            <a:endParaRPr b="0" i="0" sz="2400" u="none" cap="none" strike="noStrike">
              <a:solidFill>
                <a:srgbClr val="FF0000"/>
              </a:solidFill>
              <a:latin typeface="Trebuchet MS"/>
              <a:ea typeface="Trebuchet MS"/>
              <a:cs typeface="Trebuchet MS"/>
              <a:sym typeface="Trebuchet MS"/>
            </a:endParaRPr>
          </a:p>
        </p:txBody>
      </p:sp>
      <p:sp>
        <p:nvSpPr>
          <p:cNvPr id="101" name="Google Shape;10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02" name="Google Shape;10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4"/>
          <p:cNvSpPr txBox="1"/>
          <p:nvPr/>
        </p:nvSpPr>
        <p:spPr>
          <a:xfrm>
            <a:off x="1219200" y="1828800"/>
            <a:ext cx="80772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400"/>
              <a:buFont typeface="Arial"/>
              <a:buNone/>
            </a:pPr>
            <a:br>
              <a:rPr b="0" i="0" lang="en-IN" sz="2400" u="none" cap="none" strike="noStrike">
                <a:solidFill>
                  <a:srgbClr val="0033CC"/>
                </a:solidFill>
                <a:latin typeface="Trebuchet MS"/>
                <a:ea typeface="Trebuchet MS"/>
                <a:cs typeface="Trebuchet MS"/>
                <a:sym typeface="Trebuchet MS"/>
              </a:rPr>
            </a:br>
            <a:r>
              <a:rPr b="0" i="0" lang="en-IN" sz="2400" u="none" cap="none" strike="noStrike">
                <a:solidFill>
                  <a:srgbClr val="0033CC"/>
                </a:solidFill>
                <a:latin typeface="Trebuchet MS"/>
                <a:ea typeface="Trebuchet MS"/>
                <a:cs typeface="Trebuchet MS"/>
                <a:sym typeface="Trebuchet MS"/>
              </a:rPr>
              <a:t>Brain Tumor Detection Dataset</a:t>
            </a:r>
            <a:endParaRPr b="0" i="0" sz="24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rPr b="0" i="0" lang="en-IN" sz="2400" u="sng" cap="none" strike="noStrike">
                <a:solidFill>
                  <a:schemeClr val="hlink"/>
                </a:solidFill>
                <a:latin typeface="Trebuchet MS"/>
                <a:ea typeface="Trebuchet MS"/>
                <a:cs typeface="Trebuchet MS"/>
                <a:sym typeface="Trebuchet MS"/>
                <a:hlinkClick r:id="rId3"/>
              </a:rPr>
              <a:t>https://www.kaggle.com/datasets/masoudnickparvar/brain-tumor-mri-dataset</a:t>
            </a:r>
            <a:endParaRPr b="0" i="0" sz="2400" u="none" cap="none" strike="noStrike">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rebuchet MS"/>
              <a:ea typeface="Trebuchet MS"/>
              <a:cs typeface="Trebuchet MS"/>
              <a:sym typeface="Trebuchet MS"/>
            </a:endParaRPr>
          </a:p>
          <a:p>
            <a:pPr indent="-190500" lvl="0" marL="685791"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10" name="Google Shape;110;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Dataset </a:t>
            </a:r>
            <a:endParaRPr b="0" i="0" sz="2400" u="none" cap="none" strike="noStrike">
              <a:solidFill>
                <a:srgbClr val="FF0000"/>
              </a:solidFill>
              <a:latin typeface="Trebuchet MS"/>
              <a:ea typeface="Trebuchet MS"/>
              <a:cs typeface="Trebuchet MS"/>
              <a:sym typeface="Trebuchet MS"/>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12" name="Google Shape;11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Overall design or approach in a free hand diagram  </a:t>
            </a:r>
            <a:endParaRPr b="0" i="0" sz="2400" u="none" cap="none" strike="noStrike">
              <a:solidFill>
                <a:srgbClr val="FF0000"/>
              </a:solidFill>
              <a:latin typeface="Trebuchet MS"/>
              <a:ea typeface="Trebuchet MS"/>
              <a:cs typeface="Trebuchet MS"/>
              <a:sym typeface="Trebuchet MS"/>
            </a:endParaRPr>
          </a:p>
        </p:txBody>
      </p:sp>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21" name="Google Shape;121;p5"/>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90500" lvl="0" marL="685791"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22" name="Google Shape;1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pic>
        <p:nvPicPr>
          <p:cNvPr id="123" name="Google Shape;123;p5"/>
          <p:cNvPicPr preferRelativeResize="0"/>
          <p:nvPr/>
        </p:nvPicPr>
        <p:blipFill rotWithShape="1">
          <a:blip r:embed="rId3">
            <a:alphaModFix/>
          </a:blip>
          <a:srcRect b="3052" l="858" r="1570" t="2077"/>
          <a:stretch/>
        </p:blipFill>
        <p:spPr>
          <a:xfrm>
            <a:off x="2575275" y="1919150"/>
            <a:ext cx="7036325" cy="4121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16adb52fb1_0_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g316adb52fb1_0_8"/>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Overall design or approach in a free hand diagram  </a:t>
            </a:r>
            <a:endParaRPr b="0" i="0" sz="2400" u="none" cap="none" strike="noStrike">
              <a:solidFill>
                <a:srgbClr val="FF0000"/>
              </a:solidFill>
              <a:latin typeface="Trebuchet MS"/>
              <a:ea typeface="Trebuchet MS"/>
              <a:cs typeface="Trebuchet MS"/>
              <a:sym typeface="Trebuchet MS"/>
            </a:endParaRPr>
          </a:p>
        </p:txBody>
      </p:sp>
      <p:sp>
        <p:nvSpPr>
          <p:cNvPr id="131" name="Google Shape;131;g316adb52fb1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32" name="Google Shape;132;g316adb52fb1_0_8"/>
          <p:cNvSpPr txBox="1"/>
          <p:nvPr/>
        </p:nvSpPr>
        <p:spPr>
          <a:xfrm>
            <a:off x="1219200" y="1828800"/>
            <a:ext cx="9829800" cy="4212000"/>
          </a:xfrm>
          <a:prstGeom prst="rect">
            <a:avLst/>
          </a:prstGeom>
          <a:noFill/>
          <a:ln>
            <a:noFill/>
          </a:ln>
        </p:spPr>
        <p:txBody>
          <a:bodyPr anchorCtr="0" anchor="t" bIns="45700" lIns="91425" spcFirstLastPara="1" rIns="91425" wrap="square" tIns="45700">
            <a:noAutofit/>
          </a:bodyPr>
          <a:lstStyle/>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90500" lvl="0" marL="685791"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33" name="Google Shape;133;g316adb52fb1_0_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pic>
        <p:nvPicPr>
          <p:cNvPr id="134" name="Google Shape;134;g316adb52fb1_0_8"/>
          <p:cNvPicPr preferRelativeResize="0"/>
          <p:nvPr/>
        </p:nvPicPr>
        <p:blipFill rotWithShape="1">
          <a:blip r:embed="rId3">
            <a:alphaModFix/>
          </a:blip>
          <a:srcRect b="0" l="0" r="0" t="0"/>
          <a:stretch/>
        </p:blipFill>
        <p:spPr>
          <a:xfrm>
            <a:off x="715975" y="2162600"/>
            <a:ext cx="5236643" cy="3878200"/>
          </a:xfrm>
          <a:prstGeom prst="rect">
            <a:avLst/>
          </a:prstGeom>
          <a:noFill/>
          <a:ln>
            <a:noFill/>
          </a:ln>
        </p:spPr>
      </p:pic>
      <p:pic>
        <p:nvPicPr>
          <p:cNvPr id="135" name="Google Shape;135;g316adb52fb1_0_8"/>
          <p:cNvPicPr preferRelativeResize="0"/>
          <p:nvPr/>
        </p:nvPicPr>
        <p:blipFill rotWithShape="1">
          <a:blip r:embed="rId4">
            <a:alphaModFix/>
          </a:blip>
          <a:srcRect b="0" l="0" r="0" t="0"/>
          <a:stretch/>
        </p:blipFill>
        <p:spPr>
          <a:xfrm>
            <a:off x="6493025" y="2392375"/>
            <a:ext cx="5625975" cy="3141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Final results  so far  </a:t>
            </a:r>
            <a:endParaRPr b="0" i="0" sz="2400" u="none" cap="none" strike="noStrike">
              <a:solidFill>
                <a:srgbClr val="FF0000"/>
              </a:solidFill>
              <a:latin typeface="Trebuchet MS"/>
              <a:ea typeface="Trebuchet MS"/>
              <a:cs typeface="Trebuchet MS"/>
              <a:sym typeface="Trebuchet MS"/>
            </a:endParaRPr>
          </a:p>
        </p:txBody>
      </p:sp>
      <p:sp>
        <p:nvSpPr>
          <p:cNvPr id="143" name="Google Shape;1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44" name="Google Shape;144;p6"/>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342900" lvl="0" marL="685791" marR="0" rtl="0" algn="just">
              <a:lnSpc>
                <a:spcPct val="100000"/>
              </a:lnSpc>
              <a:spcBef>
                <a:spcPts val="0"/>
              </a:spcBef>
              <a:spcAft>
                <a:spcPts val="0"/>
              </a:spcAft>
              <a:buClr>
                <a:srgbClr val="0033CC"/>
              </a:buClr>
              <a:buSzPts val="2400"/>
              <a:buFont typeface="Arial"/>
              <a:buChar char="•"/>
            </a:pPr>
            <a:r>
              <a:rPr b="0" i="0" lang="en-IN" sz="2400" u="none" cap="none" strike="noStrike">
                <a:solidFill>
                  <a:srgbClr val="0033CC"/>
                </a:solidFill>
                <a:latin typeface="Trebuchet MS"/>
                <a:ea typeface="Trebuchet MS"/>
                <a:cs typeface="Trebuchet MS"/>
                <a:sym typeface="Trebuchet MS"/>
              </a:rPr>
              <a:t>Accuracies of different Architectures: </a:t>
            </a:r>
            <a:endParaRPr b="0" i="0" sz="2400" u="none" cap="none" strike="noStrike">
              <a:solidFill>
                <a:srgbClr val="0033CC"/>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SMALL Architecture</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KANC MLP : 84.82</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KKAN : 88.94</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Conv_KAN : 87.34</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MEDIUM Architecture</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KANC MLP : 87.64</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KKAN : 88.48</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Conv_KAN : 89.09</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Large Architecture</a:t>
            </a:r>
            <a:endParaRPr b="0" i="0" sz="1500" u="none" cap="none" strike="noStrike">
              <a:solidFill>
                <a:schemeClr val="dk1"/>
              </a:solidFill>
              <a:latin typeface="Trebuchet MS"/>
              <a:ea typeface="Trebuchet MS"/>
              <a:cs typeface="Trebuchet MS"/>
              <a:sym typeface="Trebuchet MS"/>
            </a:endParaRPr>
          </a:p>
          <a:p>
            <a:pPr indent="0" lvl="0" marL="91440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Trebuchet MS"/>
                <a:ea typeface="Trebuchet MS"/>
                <a:cs typeface="Trebuchet MS"/>
                <a:sym typeface="Trebuchet MS"/>
              </a:rPr>
              <a:t>Conv_KAN : 84.59</a:t>
            </a:r>
            <a:endParaRPr b="0" i="0" sz="1500" u="none" cap="none" strike="noStrike">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a:p>
            <a:pPr indent="-190500" lvl="0" marL="685791" marR="0" rtl="0" algn="just">
              <a:lnSpc>
                <a:spcPct val="100000"/>
              </a:lnSpc>
              <a:spcBef>
                <a:spcPts val="480"/>
              </a:spcBef>
              <a:spcAft>
                <a:spcPts val="0"/>
              </a:spcAft>
              <a:buClr>
                <a:schemeClr val="dk1"/>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p:txBody>
      </p:sp>
      <p:sp>
        <p:nvSpPr>
          <p:cNvPr id="145" name="Google Shape;1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Done vs Remaining to be done ?  </a:t>
            </a:r>
            <a:endParaRPr b="0" i="0" sz="2400" u="none" cap="none" strike="noStrike">
              <a:solidFill>
                <a:srgbClr val="FF0000"/>
              </a:solidFill>
              <a:latin typeface="Trebuchet MS"/>
              <a:ea typeface="Trebuchet MS"/>
              <a:cs typeface="Trebuchet MS"/>
              <a:sym typeface="Trebuchet MS"/>
            </a:endParaRPr>
          </a:p>
        </p:txBody>
      </p:sp>
      <p:sp>
        <p:nvSpPr>
          <p:cNvPr id="153" name="Google Shape;1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54" name="Google Shape;154;p7"/>
          <p:cNvGraphicFramePr/>
          <p:nvPr/>
        </p:nvGraphicFramePr>
        <p:xfrm>
          <a:off x="520700" y="2133599"/>
          <a:ext cx="3000000" cy="3000000"/>
        </p:xfrm>
        <a:graphic>
          <a:graphicData uri="http://schemas.openxmlformats.org/drawingml/2006/table">
            <a:tbl>
              <a:tblPr bandRow="1" firstRow="1">
                <a:noFill/>
                <a:tableStyleId>{9714D030-D25A-40E8-9B84-56F38AB1C91A}</a:tableStyleId>
              </a:tblPr>
              <a:tblGrid>
                <a:gridCol w="927100"/>
                <a:gridCol w="8686800"/>
                <a:gridCol w="1752600"/>
              </a:tblGrid>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No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Description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 or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IN" sz="1800" u="none" cap="none" strike="noStrike"/>
                        <a:t>To be done </a:t>
                      </a:r>
                      <a:endParaRPr sz="14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Data Source Identification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Dataset sampling and cleaning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Model building</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Recording Inferences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Evaluating models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Done</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28825">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55" name="Google Shape;15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000000"/>
              </a:buClr>
              <a:buSzPts val="2400"/>
              <a:buFont typeface="Arial"/>
              <a:buNone/>
            </a:pPr>
            <a:r>
              <a:rPr b="0" i="0" lang="en-IN" sz="2400" u="none" cap="none" strike="noStrike">
                <a:solidFill>
                  <a:srgbClr val="FF0000"/>
                </a:solidFill>
                <a:latin typeface="Trebuchet MS"/>
                <a:ea typeface="Trebuchet MS"/>
                <a:cs typeface="Trebuchet MS"/>
                <a:sym typeface="Trebuchet MS"/>
              </a:rPr>
              <a:t>Quantity and quality  of work </a:t>
            </a:r>
            <a:endParaRPr b="0" i="0" sz="2400" u="none" cap="none" strike="noStrike">
              <a:solidFill>
                <a:srgbClr val="FF0000"/>
              </a:solidFill>
              <a:latin typeface="Trebuchet MS"/>
              <a:ea typeface="Trebuchet MS"/>
              <a:cs typeface="Trebuchet MS"/>
              <a:sym typeface="Trebuchet MS"/>
            </a:endParaRPr>
          </a:p>
        </p:txBody>
      </p:sp>
      <p:graphicFrame>
        <p:nvGraphicFramePr>
          <p:cNvPr id="162" name="Google Shape;162;p8"/>
          <p:cNvGraphicFramePr/>
          <p:nvPr/>
        </p:nvGraphicFramePr>
        <p:xfrm>
          <a:off x="304800" y="1828800"/>
          <a:ext cx="3000000" cy="3000000"/>
        </p:xfrm>
        <a:graphic>
          <a:graphicData uri="http://schemas.openxmlformats.org/drawingml/2006/table">
            <a:tbl>
              <a:tblPr bandRow="1" firstRow="1">
                <a:noFill/>
                <a:tableStyleId>{9714D030-D25A-40E8-9B84-56F38AB1C91A}</a:tableStyleId>
              </a:tblPr>
              <a:tblGrid>
                <a:gridCol w="609600"/>
                <a:gridCol w="3663025"/>
                <a:gridCol w="1631850"/>
                <a:gridCol w="1631850"/>
                <a:gridCol w="38448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no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Code functionality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 Complete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Runs without problem  (Y/N)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If there are minor issues, indicate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Dataset Preparation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Data Transformation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Helper Functions like Training, Evaluation and Classification models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KAN Convolution Implementation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Defining KAN layers using pytorch and also incorporating B-Splines/Splines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Testing multiple architectures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Evaluation Report / Conclusion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100%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800" u="none" cap="none" strike="noStrike"/>
                        <a:t>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163" name="Google Shape;16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64" name="Google Shape;16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UE22CS352A  Course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