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144051-6CD2-41D3-A788-96D3618273E0}">
  <a:tblStyle styleId="{F8144051-6CD2-41D3-A788-96D3618273E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e871f9b02_2_66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4e871f9b02_2_66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4e871f9b02_2_66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e871f9b02_2_5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e871f9b02_2_5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e871f9b02_2_5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f739d9878_0_59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4f739d9878_0_5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f739d9878_0_5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739d9878_0_69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4f739d9878_0_6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4f739d9878_0_6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e871f9b02_0_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4e871f9b02_0_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4e871f9b02_0_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e871f9b02_2_9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4e871f9b02_2_9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e871f9b02_2_9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e871f9b02_2_12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4e871f9b02_2_12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4e871f9b02_2_12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e871f9b02_2_11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4e871f9b02_2_1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4e871f9b02_2_1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739d9878_0_1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4f739d9878_0_1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f739d9878_0_1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739d9878_0_3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f739d9878_0_3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f739d9878_0_35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739d9878_0_4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4f739d9878_0_4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f739d9878_0_4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6" name="Google Shape;16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usadiqpashak/meme-datase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381000" y="163898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91" lvl="0" marL="34289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UE22AM342BA2 – Deep Learning on Graph </a:t>
            </a:r>
            <a:endParaRPr/>
          </a:p>
          <a:p>
            <a:pPr indent="-342891" lvl="0" marL="342891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Project 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762000" y="2057401"/>
            <a:ext cx="10820400" cy="34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MULTI MODAL MEME VIRALITY PREDICTION US</a:t>
            </a:r>
            <a:r>
              <a:rPr b="1"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ING HYPERGRAPH NEURAL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Name: 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K Bhavish Raju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SRN: PES1UG22AM078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Name: K Musadiq Pasha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S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RN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PES1UG22AM079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Name: M Govindarajan       SRN: PES1UG22AM089</a:t>
            </a:r>
            <a:endParaRPr b="0" i="0" sz="18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Course Project </a:t>
            </a:r>
            <a:endParaRPr/>
          </a:p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close up of a logo&#10;&#10;Description automatically generated"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0925" y="1746600"/>
            <a:ext cx="4406350" cy="1782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20"/>
          <p:cNvSpPr txBox="1"/>
          <p:nvPr/>
        </p:nvSpPr>
        <p:spPr>
          <a:xfrm>
            <a:off x="8525000" y="3429000"/>
            <a:ext cx="1785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Hyper graph</a:t>
            </a:r>
            <a:endParaRPr b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4613" y="3953775"/>
            <a:ext cx="4646275" cy="17823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1" name="Google Shape;191;p20"/>
          <p:cNvSpPr txBox="1"/>
          <p:nvPr/>
        </p:nvSpPr>
        <p:spPr>
          <a:xfrm>
            <a:off x="8610588" y="5736125"/>
            <a:ext cx="185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Image model</a:t>
            </a:r>
            <a:endParaRPr b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62250" y="1825775"/>
            <a:ext cx="6599100" cy="42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Hyper Graph Model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Achieves the highest precision for class 0 (0.80) but lowest recall (0.40), indicating it's very selective but misses many class 0 instances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Shows excellent recall for class 1 (0.91), suggesting it captures most class 1 instances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Overall accuracy is 0.67, with consistent macro and weighted averages (0.71 for precision, ~0.65 for recall)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Image Model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More balanced performance across both classes compared to the hyper graph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Class 1 has better overall metrics than class 0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Slightly higher overall accuracy (0.68) than the hyper graph model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Very consistent macro and weighted averages (0.69 for precision, 0.68 for recall and F1)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8591413" y="3539075"/>
            <a:ext cx="1785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model</a:t>
            </a:r>
            <a:endParaRPr b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8383950" y="5970750"/>
            <a:ext cx="220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model</a:t>
            </a:r>
            <a:endParaRPr b="1"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7037" y="1686050"/>
            <a:ext cx="4674350" cy="1871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5219" y="4021200"/>
            <a:ext cx="4557969" cy="18714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1"/>
          <p:cNvSpPr txBox="1"/>
          <p:nvPr/>
        </p:nvSpPr>
        <p:spPr>
          <a:xfrm>
            <a:off x="4038600" y="4412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450975" y="1791975"/>
            <a:ext cx="66327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Text Model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Lowest overall performance of the four models (0.62 accuracy)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More balanced between classes but with generally lower scores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Perfectly consistent macro and weighted averages (0.62 across precision, recall, and F1)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Shows similar recall for both classes (0.63 and 0.61)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dk1"/>
                </a:solidFill>
              </a:rPr>
              <a:t>Ensemble Model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Highest overall accuracy (0.69) of all four models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Strong recall for class 1 (0.79) while maintaining decent recall for class 0 (0.59)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Most balanced F1-scores between classes (0.64 and 0.73)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Shows good precision-recall trade-off for both classes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APPROACH 2: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Hyper GNN model gives a result of about 65 to 66% accuracy.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shows that though hypergraphs help analyze complex relationships, the different perceptions on virality and the unpredictable nature of what  goes viral is still a hard problem to solve.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Also the measure for virality is also a tough one and hence our 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are not the best one could expect.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unpredictable nature of virality makes this a tough problem to solve but hypergraphs have done a decent job in the same.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978675" y="1617750"/>
            <a:ext cx="10070400" cy="42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on comparing the 2 approaches, both of them perform equally well.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ensemble model takes a small edge over the single hypergraph model.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not so high accuracies are partially due to low dataset and as well as the unpredictable nature of the virality trends. Virality is something hard to </a:t>
            </a: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analyse</a:t>
            </a: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 hypergraphs have done a decent job if not the best.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Main CHALLENGES are deciding what is viral and also complex patterns of virality trends in </a:t>
            </a: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today's</a:t>
            </a: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world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30" name="Google Shape;2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41" name="Google Shape;2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425" y="2077900"/>
            <a:ext cx="4445624" cy="410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150" y="2077900"/>
            <a:ext cx="5166850" cy="4104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1099200" y="1535525"/>
            <a:ext cx="44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HyperGraph Visualization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5" title="ensemble_confus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6150" y="2229225"/>
            <a:ext cx="5082100" cy="38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 title="hypergraph_confusion_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875" y="2427275"/>
            <a:ext cx="4554401" cy="34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1002775" y="1656050"/>
            <a:ext cx="47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 title="text_confus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800" y="2134850"/>
            <a:ext cx="5371524" cy="40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6" title="image_confusion_matri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6050" y="2296981"/>
            <a:ext cx="4939174" cy="3704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 Visualization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 title="shap_visuliz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0" y="2479653"/>
            <a:ext cx="10256677" cy="39272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4557600" y="5756025"/>
            <a:ext cx="31530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Done vs Remaining to be done ?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92" name="Google Shape;292;p28"/>
          <p:cNvGraphicFramePr/>
          <p:nvPr/>
        </p:nvGraphicFramePr>
        <p:xfrm>
          <a:off x="520700" y="2133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{F8144051-6CD2-41D3-A788-96D3618273E0}</a:tableStyleId>
              </a:tblPr>
              <a:tblGrid>
                <a:gridCol w="927100"/>
                <a:gridCol w="8686800"/>
                <a:gridCol w="1752600"/>
              </a:tblGrid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Description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 or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 be done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loading and preprocessing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Hypergraph-based model implementation and training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Image model (CLIP) implementation and training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Text model (BERT) implementation and training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Ensemble model combining all three pipelines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Model evaluation and performance comparison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Implementation of inference functions for all models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Google Shape;29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4" name="Google Shape;29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29"/>
          <p:cNvGraphicFramePr/>
          <p:nvPr/>
        </p:nvGraphicFramePr>
        <p:xfrm>
          <a:off x="3048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{F8144051-6CD2-41D3-A788-96D3618273E0}</a:tableStyleId>
              </a:tblPr>
              <a:tblGrid>
                <a:gridCol w="609600"/>
                <a:gridCol w="3663025"/>
                <a:gridCol w="1631850"/>
                <a:gridCol w="1631850"/>
                <a:gridCol w="3844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Code functionality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 Complete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Runs without problem  (Y/N) 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If there are minor issues, indicate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 preprocessing and visualization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Hypergraph model implementation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Image classification with CLIP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Text classification with BERT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Ensemble model integration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Inference functions for all models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Visualization and explainability features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Some visualizations might not display in certain environments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2" name="Google Shape;302;p2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Quantity and quality  of work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4" name="Google Shape;30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1143000" y="1905000"/>
            <a:ext cx="9753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Social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media content, especially memes spreads at unprecedented speed, often going </a:t>
            </a: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viral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within hours. However, the factors that govern virality are </a:t>
            </a: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complex and multi-modal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involving </a:t>
            </a: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text, images, timing, engagement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b="1"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platform dynamics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Understanding these factors is crucial for creators looking for reach, marketing, analyzing current public trends, etc.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addresses the challenge of predicting meme virality on social media platforms, specifically whether a meme will achieve high or low engagement based on multimodal features. The classification task involves determining if a meme will surpass a viral threshold score, effectively dividing memes into two classes: viral (high engagement) and non-viral (low engagement).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94" name="Google Shape;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few learning  </a:t>
            </a:r>
            <a:endParaRPr/>
          </a:p>
        </p:txBody>
      </p:sp>
      <p:graphicFrame>
        <p:nvGraphicFramePr>
          <p:cNvPr id="312" name="Google Shape;312;p30"/>
          <p:cNvGraphicFramePr/>
          <p:nvPr/>
        </p:nvGraphicFramePr>
        <p:xfrm>
          <a:off x="337351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{F8144051-6CD2-41D3-A788-96D3618273E0}</a:tableStyleId>
              </a:tblPr>
              <a:tblGrid>
                <a:gridCol w="974325"/>
                <a:gridCol w="1041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Serial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Top learning in this project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Hypergraph neural networks can effectively capture complex relationships in tabular data for predicting meme virality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Ensemble models combining tabular, image, and text features outperform individual models in virality prediction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CLIP model provides strong image feature extraction capabilities for meme classification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Attention visualization and SHAP values help explain model decisions for better interpretability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4" name="Google Shape;31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315" name="Google Shape;3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unresolved challenges</a:t>
            </a:r>
            <a:endParaRPr/>
          </a:p>
        </p:txBody>
      </p:sp>
      <p:graphicFrame>
        <p:nvGraphicFramePr>
          <p:cNvPr id="322" name="Google Shape;322;p31"/>
          <p:cNvGraphicFramePr/>
          <p:nvPr/>
        </p:nvGraphicFramePr>
        <p:xfrm>
          <a:off x="454241" y="2042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{F8144051-6CD2-41D3-A788-96D3618273E0}</a:tableStyleId>
              </a:tblPr>
              <a:tblGrid>
                <a:gridCol w="851850"/>
                <a:gridCol w="7327150"/>
                <a:gridCol w="3104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Serial No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Brief description of unresolved challenges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Type of challenge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(scope/data/design/implementation / others)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Model explainability for ensemble predictions could be improved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Design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Limited external validation of model predictions on new memes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Real-time inference pipeline for immediate virality prediction on new content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Implementation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Results could be improved. But unpredictable nature of viral content makes it a very challenging to understand the patterns.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Result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3" name="Google Shape;32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4" name="Google Shape;32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325" name="Google Shape;3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  papers, if any  </a:t>
            </a:r>
            <a:endParaRPr/>
          </a:p>
        </p:txBody>
      </p:sp>
      <p:sp>
        <p:nvSpPr>
          <p:cNvPr id="332" name="Google Shape;3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333" name="Google Shape;333;p32"/>
          <p:cNvGraphicFramePr/>
          <p:nvPr/>
        </p:nvGraphicFramePr>
        <p:xfrm>
          <a:off x="337351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{F8144051-6CD2-41D3-A788-96D3618273E0}</a:tableStyleId>
              </a:tblPr>
              <a:tblGrid>
                <a:gridCol w="577050"/>
                <a:gridCol w="3449250"/>
                <a:gridCol w="5694750"/>
                <a:gridCol w="1669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Paper Title 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Authors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Publication Year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Decoding Reddit Memes Virality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Tanmay Sah and Kayden Jordan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2024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Dissecting the Meme Magic: Understanding Indicators of Virality in Image Memes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/>
                        <a:t>Chen Ling, Ihab AbuHilal, Jeremy Blackburn, Emiliano De Cristofaro, Savvas Zannettou, Gianluca Stringhini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2021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/>
                        <a:t>Dank or not? Analyzing and predicting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/>
                        <a:t>the popularity of memes on Reddit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sz="1800"/>
                        <a:t>Kate Barnes, Tiernon Riesenmy, Minh Duc Trinh, 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/>
                        <a:t>Eli Lleshi, Nóra Balogh, and Roland Molontay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2021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Google Shape;33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335" name="Google Shape;3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143000" y="1905000"/>
            <a:ext cx="9753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stands out in several ways:</a:t>
            </a:r>
            <a:endParaRPr sz="2000">
              <a:solidFill>
                <a:srgbClr val="0066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66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00"/>
              <a:buChar char="●"/>
            </a:pPr>
            <a:r>
              <a:rPr b="1" lang="en-IN" sz="1700" u="sng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Multimodal Integration</a:t>
            </a:r>
            <a:r>
              <a:rPr lang="en-IN" sz="17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Unlike traditional content analysis that focuses on a single data type, this approach integrates three distinct modalities: image features, text features, and categorical metadata</a:t>
            </a:r>
            <a:endParaRPr sz="1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00"/>
              <a:buFont typeface="Trebuchet MS"/>
              <a:buChar char="●"/>
            </a:pPr>
            <a:r>
              <a:rPr b="1" lang="en-IN" sz="1700" u="sng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Hypergraph Neural Network Application</a:t>
            </a:r>
            <a:r>
              <a:rPr lang="en-IN" sz="17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The application of hypergraph neural networks (HGNNs) to meme virality prediction represents an innovative approach that can capture more complex relationships between data points.</a:t>
            </a:r>
            <a:endParaRPr sz="1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700"/>
              <a:buFont typeface="Trebuchet MS"/>
              <a:buChar char="●"/>
            </a:pPr>
            <a:r>
              <a:rPr b="1" lang="en-IN" sz="1700" u="sng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Time-Contextual Analysis</a:t>
            </a:r>
            <a:r>
              <a:rPr lang="en-IN" sz="17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: The model incorporates temporal features by extracting time-of-day patterns from posting timestamps, acknowledging that posting timing influences content performance.</a:t>
            </a:r>
            <a:endParaRPr sz="1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an interesting topic as it can be a very impactful application and a good use of Hypergraphs.</a:t>
            </a:r>
            <a:endParaRPr sz="17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Uniqueness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219200" y="1828800"/>
            <a:ext cx="95250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used was a Reddit based meme dataset.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Initially we used the reddit api to collect all the memes images from different subreddits.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then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performed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OCR on the images to extract text from the same. 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consisted of timestamp, subreddit information, extracted text content, images, which were of great importance.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consisted of 5601 samples.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was a metadata csv which consisted of the above mention meta data of the images.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then there was an image folder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consisting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images. These were matched with the image name in the csv file.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Trebuchet MS"/>
              <a:buChar char="•"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Link: </a:t>
            </a:r>
            <a:r>
              <a:rPr lang="en-IN" sz="16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https://www.kaggle.com/datasets/musadiqpashak/meme-dataset</a:t>
            </a:r>
            <a:endParaRPr sz="1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/>
        </p:nvSpPr>
        <p:spPr>
          <a:xfrm>
            <a:off x="785825" y="1668100"/>
            <a:ext cx="20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9925" y="2162250"/>
            <a:ext cx="9389075" cy="455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1219200" y="2186375"/>
            <a:ext cx="98298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approach we use 3 different pipelines or models. 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HYPERGRAPH APPROACH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Created hyperedges by clustering samples based on tabular features (time of day, section encoding). 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Image Analysis with CLIP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Used OpenAI's CLIP (Contrastive Language-Image Pre-training) to generate embeddings for meme images. Built a custom classifier on top of CLIP embeddings with a 2-layer neural network.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Text Analysis with BERT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Applied BERT tokenizer to meme text. Interpreted model decisions using attention weights. Used </a:t>
            </a:r>
            <a:r>
              <a:rPr b="1"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SHAP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values to explain predictions based on text input.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Finally the models were fused into an 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model for final 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predictions</a:t>
            </a: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785825" y="1668100"/>
            <a:ext cx="20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785825" y="1668100"/>
            <a:ext cx="20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5" y="2247800"/>
            <a:ext cx="8791574" cy="447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219200" y="2186375"/>
            <a:ext cx="98298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685791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approach we use a single HYPERGRAPH Training method.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First data extraction is done. Tabular data already available form the csv file was preprocessed.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Then the image data and the text data was given to the CLIP and BERT model respectively for images and text feature extraction. These features were then combined.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This combined data was then used to build hypergraphs with the node features being this data for each meme.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Next the hypergraph was trained using HGNN.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rebuchet MS"/>
              <a:buChar char="●"/>
            </a:pPr>
            <a:r>
              <a:rPr lang="en-IN" sz="2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 predictions were then made</a:t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4" name="Google Shape;164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/>
        </p:nvSpPr>
        <p:spPr>
          <a:xfrm>
            <a:off x="785825" y="1668100"/>
            <a:ext cx="206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 APPROACH 1: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are evaluating all four of our models (tabular metadata, text, image and ensemble) using the same comprehensive set of metrics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Class-wise metrics - Precision, Recall, F1-score and Support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●"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metrics - Accuracy, Macro avg, Weighted avg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results can be seen in the next slides: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UE22AM342BA2  Course Project </a:t>
            </a:r>
            <a:endParaRPr/>
          </a:p>
        </p:txBody>
      </p:sp>
      <p:pic>
        <p:nvPicPr>
          <p:cNvPr descr="A close up of a logo&#10;&#10;Description automatically generated"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601" y="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