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Lobster"/>
      <p:regular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Maven Pro"/>
      <p:regular r:id="rId28"/>
      <p:bold r:id="rId29"/>
    </p:embeddedFont>
    <p:embeddedFont>
      <p:font typeface="EB Garamond"/>
      <p:regular r:id="rId30"/>
      <p:bold r:id="rId31"/>
      <p:italic r:id="rId32"/>
      <p:boldItalic r:id="rId33"/>
    </p:embeddedFont>
    <p:embeddedFont>
      <p:font typeface="Old Standard TT"/>
      <p:regular r:id="rId34"/>
      <p:bold r:id="rId35"/>
      <p:italic r:id="rId36"/>
    </p:embeddedFont>
    <p:embeddedFont>
      <p:font typeface="Merriweather"/>
      <p:regular r:id="rId37"/>
      <p:bold r:id="rId38"/>
      <p:italic r:id="rId39"/>
      <p:boldItalic r:id="rId40"/>
    </p:embeddedFont>
    <p:embeddedFont>
      <p:font typeface="Comfortaa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erriweather-boldItalic.fntdata"/><Relationship Id="rId20" Type="http://schemas.openxmlformats.org/officeDocument/2006/relationships/font" Target="fonts/Nunito-bold.fntdata"/><Relationship Id="rId42" Type="http://schemas.openxmlformats.org/officeDocument/2006/relationships/font" Target="fonts/Comfortaa-bold.fntdata"/><Relationship Id="rId41" Type="http://schemas.openxmlformats.org/officeDocument/2006/relationships/font" Target="fonts/Comfortaa-regular.fntdata"/><Relationship Id="rId22" Type="http://schemas.openxmlformats.org/officeDocument/2006/relationships/font" Target="fonts/Nunito-boldItalic.fntdata"/><Relationship Id="rId21" Type="http://schemas.openxmlformats.org/officeDocument/2006/relationships/font" Target="fonts/Nunito-italic.fntdata"/><Relationship Id="rId24" Type="http://schemas.openxmlformats.org/officeDocument/2006/relationships/font" Target="fonts/Montserrat-regular.fntdata"/><Relationship Id="rId23" Type="http://schemas.openxmlformats.org/officeDocument/2006/relationships/font" Target="fonts/Lobster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MavenPro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EBGaramond-bold.fntdata"/><Relationship Id="rId30" Type="http://schemas.openxmlformats.org/officeDocument/2006/relationships/font" Target="fonts/EBGaramond-regular.fntdata"/><Relationship Id="rId11" Type="http://schemas.openxmlformats.org/officeDocument/2006/relationships/slide" Target="slides/slide6.xml"/><Relationship Id="rId33" Type="http://schemas.openxmlformats.org/officeDocument/2006/relationships/font" Target="fonts/EBGaramond-boldItalic.fntdata"/><Relationship Id="rId10" Type="http://schemas.openxmlformats.org/officeDocument/2006/relationships/slide" Target="slides/slide5.xml"/><Relationship Id="rId32" Type="http://schemas.openxmlformats.org/officeDocument/2006/relationships/font" Target="fonts/EBGaramond-italic.fntdata"/><Relationship Id="rId13" Type="http://schemas.openxmlformats.org/officeDocument/2006/relationships/slide" Target="slides/slide8.xml"/><Relationship Id="rId35" Type="http://schemas.openxmlformats.org/officeDocument/2006/relationships/font" Target="fonts/OldStandardTT-bold.fntdata"/><Relationship Id="rId12" Type="http://schemas.openxmlformats.org/officeDocument/2006/relationships/slide" Target="slides/slide7.xml"/><Relationship Id="rId34" Type="http://schemas.openxmlformats.org/officeDocument/2006/relationships/font" Target="fonts/OldStandardTT-regular.fntdata"/><Relationship Id="rId15" Type="http://schemas.openxmlformats.org/officeDocument/2006/relationships/slide" Target="slides/slide10.xml"/><Relationship Id="rId37" Type="http://schemas.openxmlformats.org/officeDocument/2006/relationships/font" Target="fonts/Merriweather-regular.fntdata"/><Relationship Id="rId14" Type="http://schemas.openxmlformats.org/officeDocument/2006/relationships/slide" Target="slides/slide9.xml"/><Relationship Id="rId36" Type="http://schemas.openxmlformats.org/officeDocument/2006/relationships/font" Target="fonts/OldStandardTT-italic.fntdata"/><Relationship Id="rId17" Type="http://schemas.openxmlformats.org/officeDocument/2006/relationships/slide" Target="slides/slide12.xml"/><Relationship Id="rId39" Type="http://schemas.openxmlformats.org/officeDocument/2006/relationships/font" Target="fonts/Merriweather-italic.fntdata"/><Relationship Id="rId16" Type="http://schemas.openxmlformats.org/officeDocument/2006/relationships/slide" Target="slides/slide11.xml"/><Relationship Id="rId38" Type="http://schemas.openxmlformats.org/officeDocument/2006/relationships/font" Target="fonts/Merriweather-bold.fntdata"/><Relationship Id="rId19" Type="http://schemas.openxmlformats.org/officeDocument/2006/relationships/font" Target="fonts/Nuni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9d11b4648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9d11b4648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9d11b4648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9d11b4648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9d11b4648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9d11b4648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9d25e2a4f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9d25e2a4f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61cca4acb7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61cca4acb7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61cca4acb7_1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61cca4acb7_1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61cca4acb7_1_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61cca4acb7_1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9d11b464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9d11b464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9d11b4648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9d11b4648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9d11b4648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9d11b4648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9d11b4648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9d11b4648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9d11b4648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9d11b4648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rgbClr val="0C133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E29AA"/>
            </a:gs>
            <a:gs pos="100000">
              <a:srgbClr val="1E123D"/>
            </a:gs>
          </a:gsLst>
          <a:lin ang="5400012" scaled="0"/>
        </a:gra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96750" y="333950"/>
            <a:ext cx="49464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Paper Presentation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Course : CSE424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Pattern Recognition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60525" y="3454100"/>
            <a:ext cx="5106900" cy="16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Presented By-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Musaib Ibn Habib Mikdad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ID : 20301356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Section : 1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Group : 9 </a:t>
            </a:r>
            <a:endParaRPr b="1" i="1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2"/>
          <p:cNvSpPr txBox="1"/>
          <p:nvPr>
            <p:ph type="title"/>
          </p:nvPr>
        </p:nvSpPr>
        <p:spPr>
          <a:xfrm>
            <a:off x="1771400" y="612325"/>
            <a:ext cx="37758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Outcome</a:t>
            </a:r>
            <a:endParaRPr i="1" sz="4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1" name="Google Shape;331;p22"/>
          <p:cNvSpPr txBox="1"/>
          <p:nvPr>
            <p:ph idx="1" type="body"/>
          </p:nvPr>
        </p:nvSpPr>
        <p:spPr>
          <a:xfrm>
            <a:off x="1180025" y="17150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mes New Roman"/>
              <a:buChar char="●"/>
            </a:pPr>
            <a:r>
              <a:rPr lang="en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Increased Accuracy</a:t>
            </a:r>
            <a:endParaRPr sz="3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mes New Roman"/>
              <a:buChar char="●"/>
            </a:pPr>
            <a:r>
              <a:rPr lang="en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Pattern Recognition</a:t>
            </a:r>
            <a:endParaRPr sz="3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mes New Roman"/>
              <a:buChar char="●"/>
            </a:pPr>
            <a:r>
              <a:rPr lang="en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Multi-layered Security</a:t>
            </a:r>
            <a:endParaRPr sz="3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3"/>
          <p:cNvSpPr txBox="1"/>
          <p:nvPr>
            <p:ph type="title"/>
          </p:nvPr>
        </p:nvSpPr>
        <p:spPr>
          <a:xfrm>
            <a:off x="1482600" y="681075"/>
            <a:ext cx="60450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45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Subsequent Tasks</a:t>
            </a:r>
            <a:endParaRPr b="0" i="1" sz="45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3"/>
          <p:cNvSpPr txBox="1"/>
          <p:nvPr>
            <p:ph idx="1" type="body"/>
          </p:nvPr>
        </p:nvSpPr>
        <p:spPr>
          <a:xfrm>
            <a:off x="891225" y="19625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mic Sans MS"/>
              <a:buChar char="❖"/>
            </a:pPr>
            <a:r>
              <a:rPr lang="en" sz="30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Unsupervised Learning Techniques</a:t>
            </a:r>
            <a:endParaRPr sz="3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mic Sans MS"/>
              <a:buChar char="❖"/>
            </a:pPr>
            <a:r>
              <a:rPr lang="en" sz="30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Behavioral Biometrics Integration</a:t>
            </a:r>
            <a:endParaRPr sz="3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mic Sans MS"/>
              <a:buChar char="❖"/>
            </a:pPr>
            <a:r>
              <a:rPr lang="en" sz="30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User Feedback Loop</a:t>
            </a:r>
            <a:endParaRPr sz="3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4"/>
          <p:cNvSpPr txBox="1"/>
          <p:nvPr>
            <p:ph type="title"/>
          </p:nvPr>
        </p:nvSpPr>
        <p:spPr>
          <a:xfrm>
            <a:off x="1633850" y="598575"/>
            <a:ext cx="47661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0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Conclusion</a:t>
            </a:r>
            <a:endParaRPr i="1" sz="40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43" name="Google Shape;343;p24"/>
          <p:cNvSpPr txBox="1"/>
          <p:nvPr>
            <p:ph idx="1" type="body"/>
          </p:nvPr>
        </p:nvSpPr>
        <p:spPr>
          <a:xfrm>
            <a:off x="1303800" y="1990050"/>
            <a:ext cx="72828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B Garamond"/>
              <a:buChar char="❖"/>
            </a:pPr>
            <a:r>
              <a:rPr lang="en" sz="30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User-Friendly Experience</a:t>
            </a:r>
            <a:endParaRPr sz="30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B Garamond"/>
              <a:buChar char="❖"/>
            </a:pPr>
            <a:r>
              <a:rPr lang="en" sz="30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Global Impact on Fraud Reduction</a:t>
            </a:r>
            <a:endParaRPr sz="30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B Garamond"/>
              <a:buChar char="❖"/>
            </a:pPr>
            <a:r>
              <a:rPr lang="en" sz="30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Ongoing Research and Development</a:t>
            </a:r>
            <a:endParaRPr sz="30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5"/>
          <p:cNvSpPr txBox="1"/>
          <p:nvPr/>
        </p:nvSpPr>
        <p:spPr>
          <a:xfrm>
            <a:off x="2562925" y="2210325"/>
            <a:ext cx="4964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6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Thank You</a:t>
            </a:r>
            <a:endParaRPr b="1" i="1" sz="6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0" y="1865650"/>
            <a:ext cx="9246000" cy="20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Presentation On</a:t>
            </a: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Credit card fraud detection with a neural-network</a:t>
            </a:r>
            <a:endParaRPr b="0" i="1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891400" y="408425"/>
            <a:ext cx="7030500" cy="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The Outline</a:t>
            </a:r>
            <a:endParaRPr sz="27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9" name="Google Shape;289;p15"/>
          <p:cNvSpPr txBox="1"/>
          <p:nvPr>
            <p:ph idx="1" type="body"/>
          </p:nvPr>
        </p:nvSpPr>
        <p:spPr>
          <a:xfrm>
            <a:off x="2565100" y="1000625"/>
            <a:ext cx="5356800" cy="3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746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Verdana"/>
              <a:buChar char="❖"/>
            </a:pPr>
            <a:r>
              <a:rPr lang="en" sz="23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Overview</a:t>
            </a:r>
            <a:endParaRPr sz="23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746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Verdana"/>
              <a:buChar char="❖"/>
            </a:pPr>
            <a:r>
              <a:rPr lang="en" sz="23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Motivation</a:t>
            </a:r>
            <a:endParaRPr sz="23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746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Verdana"/>
              <a:buChar char="❖"/>
            </a:pPr>
            <a:r>
              <a:rPr lang="en" sz="23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Contribution</a:t>
            </a:r>
            <a:endParaRPr sz="23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746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Verdana"/>
              <a:buChar char="❖"/>
            </a:pPr>
            <a:r>
              <a:rPr lang="en" sz="23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Methodology</a:t>
            </a:r>
            <a:endParaRPr sz="23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746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Verdana"/>
              <a:buChar char="❖"/>
            </a:pPr>
            <a:r>
              <a:rPr lang="en" sz="23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Constraint</a:t>
            </a:r>
            <a:endParaRPr sz="23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746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Verdana"/>
              <a:buChar char="❖"/>
            </a:pPr>
            <a:r>
              <a:rPr lang="en" sz="23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Solution</a:t>
            </a:r>
            <a:endParaRPr sz="23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746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Verdana"/>
              <a:buChar char="❖"/>
            </a:pPr>
            <a:r>
              <a:rPr lang="en" sz="23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Outcome</a:t>
            </a:r>
            <a:endParaRPr sz="23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746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Verdana"/>
              <a:buChar char="❖"/>
            </a:pPr>
            <a:r>
              <a:rPr lang="en" sz="23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Subsequent Tasks</a:t>
            </a:r>
            <a:endParaRPr sz="23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746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Verdana"/>
              <a:buChar char="❖"/>
            </a:pPr>
            <a:r>
              <a:rPr lang="en" sz="23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Conclusion</a:t>
            </a:r>
            <a:endParaRPr sz="23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1056750" y="2279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544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 succinct overview</a:t>
            </a:r>
            <a:endParaRPr i="1" sz="4544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1056750" y="1604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imes New Roman"/>
              <a:buChar char="●"/>
            </a:pPr>
            <a:r>
              <a:rPr lang="en" sz="3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Neural Network Architecture</a:t>
            </a:r>
            <a:endParaRPr sz="3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imes New Roman"/>
              <a:buChar char="●"/>
            </a:pPr>
            <a:r>
              <a:rPr lang="en" sz="3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Engineering</a:t>
            </a:r>
            <a:endParaRPr sz="3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imes New Roman"/>
              <a:buChar char="●"/>
            </a:pPr>
            <a:r>
              <a:rPr lang="en" sz="3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with Imbalanced Data</a:t>
            </a:r>
            <a:endParaRPr sz="3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>
            <p:ph type="title"/>
          </p:nvPr>
        </p:nvSpPr>
        <p:spPr>
          <a:xfrm>
            <a:off x="382400" y="477500"/>
            <a:ext cx="7030500" cy="10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Motivation</a:t>
            </a:r>
            <a:endParaRPr i="1" sz="4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1" name="Google Shape;301;p17"/>
          <p:cNvSpPr txBox="1"/>
          <p:nvPr>
            <p:ph idx="1" type="body"/>
          </p:nvPr>
        </p:nvSpPr>
        <p:spPr>
          <a:xfrm>
            <a:off x="1807850" y="1797500"/>
            <a:ext cx="6586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mes New Roman"/>
              <a:buChar char="➔"/>
            </a:pPr>
            <a:r>
              <a:rPr lang="en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Enhanced Security</a:t>
            </a:r>
            <a:endParaRPr sz="3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mes New Roman"/>
              <a:buChar char="➔"/>
            </a:pPr>
            <a:r>
              <a:rPr lang="en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Reducing Operational Costs</a:t>
            </a:r>
            <a:endParaRPr sz="3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mes New Roman"/>
              <a:buChar char="➔"/>
            </a:pPr>
            <a:r>
              <a:rPr lang="en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Staying Ahead of Criminals</a:t>
            </a:r>
            <a:endParaRPr sz="3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type="title"/>
          </p:nvPr>
        </p:nvSpPr>
        <p:spPr>
          <a:xfrm>
            <a:off x="1840175" y="392275"/>
            <a:ext cx="44361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200">
                <a:solidFill>
                  <a:schemeClr val="lt1"/>
                </a:solidFill>
                <a:latin typeface="Lobster"/>
                <a:ea typeface="Lobster"/>
                <a:cs typeface="Lobster"/>
                <a:sym typeface="Lobster"/>
              </a:rPr>
              <a:t>Contribution</a:t>
            </a:r>
            <a:endParaRPr sz="4200">
              <a:solidFill>
                <a:schemeClr val="lt1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307" name="Google Shape;307;p18"/>
          <p:cNvSpPr txBox="1"/>
          <p:nvPr>
            <p:ph idx="1" type="body"/>
          </p:nvPr>
        </p:nvSpPr>
        <p:spPr>
          <a:xfrm>
            <a:off x="657425" y="1880025"/>
            <a:ext cx="8314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eorgia"/>
              <a:buChar char="❖"/>
            </a:pPr>
            <a:r>
              <a:rPr lang="en" sz="3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Ensemble Techniques</a:t>
            </a:r>
            <a:endParaRPr sz="3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eorgia"/>
              <a:buChar char="❖"/>
            </a:pPr>
            <a:r>
              <a:rPr lang="en" sz="3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Explainability and Interpretability</a:t>
            </a:r>
            <a:endParaRPr sz="3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eorgia"/>
              <a:buChar char="❖"/>
            </a:pPr>
            <a:r>
              <a:rPr lang="en" sz="3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Regularization and Hyperparameter Tuning</a:t>
            </a:r>
            <a:endParaRPr sz="3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/>
          <p:nvPr>
            <p:ph type="title"/>
          </p:nvPr>
        </p:nvSpPr>
        <p:spPr>
          <a:xfrm>
            <a:off x="843875" y="488550"/>
            <a:ext cx="53223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Methodology</a:t>
            </a:r>
            <a:endParaRPr sz="36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13" name="Google Shape;313;p19"/>
          <p:cNvSpPr txBox="1"/>
          <p:nvPr>
            <p:ph idx="1" type="body"/>
          </p:nvPr>
        </p:nvSpPr>
        <p:spPr>
          <a:xfrm>
            <a:off x="1276275" y="17700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mes New Roman"/>
              <a:buChar char="★"/>
            </a:pPr>
            <a:r>
              <a:rPr lang="en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Collection and Preprocessing</a:t>
            </a:r>
            <a:endParaRPr sz="3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mes New Roman"/>
              <a:buChar char="★"/>
            </a:pPr>
            <a:r>
              <a:rPr lang="en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 and Deployment</a:t>
            </a:r>
            <a:endParaRPr sz="3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mes New Roman"/>
              <a:buChar char="★"/>
            </a:pPr>
            <a:r>
              <a:rPr lang="en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Continuous Monitoring and Updating</a:t>
            </a:r>
            <a:endParaRPr sz="3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 txBox="1"/>
          <p:nvPr>
            <p:ph type="title"/>
          </p:nvPr>
        </p:nvSpPr>
        <p:spPr>
          <a:xfrm>
            <a:off x="1963950" y="667350"/>
            <a:ext cx="42984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Constraint</a:t>
            </a:r>
            <a:endParaRPr sz="3600"/>
          </a:p>
        </p:txBody>
      </p:sp>
      <p:sp>
        <p:nvSpPr>
          <p:cNvPr id="319" name="Google Shape;319;p20"/>
          <p:cNvSpPr txBox="1"/>
          <p:nvPr>
            <p:ph idx="1" type="body"/>
          </p:nvPr>
        </p:nvSpPr>
        <p:spPr>
          <a:xfrm>
            <a:off x="1276300" y="17975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omfortaa"/>
              <a:buChar char="➢"/>
            </a:pPr>
            <a:r>
              <a:rPr lang="en" sz="2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Privacy and Compliance</a:t>
            </a:r>
            <a:endParaRPr sz="2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omfortaa"/>
              <a:buChar char="➢"/>
            </a:pPr>
            <a:r>
              <a:rPr lang="en" sz="2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Integration with Existing Systems</a:t>
            </a:r>
            <a:endParaRPr sz="2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omfortaa"/>
              <a:buChar char="➢"/>
            </a:pPr>
            <a:r>
              <a:rPr lang="en" sz="2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Cross-Validation</a:t>
            </a:r>
            <a:endParaRPr sz="2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"/>
          <p:cNvSpPr txBox="1"/>
          <p:nvPr>
            <p:ph type="title"/>
          </p:nvPr>
        </p:nvSpPr>
        <p:spPr>
          <a:xfrm>
            <a:off x="1853925" y="598575"/>
            <a:ext cx="38034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5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Solution</a:t>
            </a:r>
            <a:endParaRPr i="1" sz="45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5" name="Google Shape;325;p21"/>
          <p:cNvSpPr txBox="1"/>
          <p:nvPr>
            <p:ph idx="1" type="body"/>
          </p:nvPr>
        </p:nvSpPr>
        <p:spPr>
          <a:xfrm>
            <a:off x="1015000" y="1990050"/>
            <a:ext cx="7840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eorgia"/>
              <a:buChar char="★"/>
            </a:pPr>
            <a:r>
              <a:rPr lang="en" sz="3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Balancing Class Distribution</a:t>
            </a:r>
            <a:endParaRPr sz="3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eorgia"/>
              <a:buChar char="★"/>
            </a:pPr>
            <a:r>
              <a:rPr lang="en" sz="3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Collaboration with Financial Institutions</a:t>
            </a:r>
            <a:endParaRPr sz="3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eorgia"/>
              <a:buChar char="★"/>
            </a:pPr>
            <a:r>
              <a:rPr lang="en" sz="3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Anomaly Detection Techniques</a:t>
            </a:r>
            <a:endParaRPr sz="3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