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SemiBold" panose="00000700000000000000" pitchFamily="2" charset="0"/>
      <p:regular r:id="rId25"/>
      <p:bold r:id="rId26"/>
      <p:italic r:id="rId27"/>
      <p:boldItalic r:id="rId28"/>
    </p:embeddedFont>
    <p:embeddedFont>
      <p:font typeface="Nunito"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fb3a0a1fcc_0_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fb3a0a1fcc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b3a0a1fcc_0_1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b3a0a1fcc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b3a0a1fcc_0_1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b3a0a1fcc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b3a0a1fcc_0_1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b3a0a1fcc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b3a0a1fcc_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b3a0a1fcc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b3a0a1fcc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b3a0a1f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b3a0a1fcc_0_1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b3a0a1fcc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fb3a0a1fcc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fb3a0a1fcc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fb3a0a1fcc_0_1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fb3a0a1fcc_0_1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fb3a0a1fcc_0_1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fb3a0a1fcc_0_1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fb3a0a1fcc_0_1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b3a0a1fcc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fb3a0a1fcc_0_1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fb3a0a1fcc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b3a0a1fcc_0_1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b3a0a1fcc_0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dhat.com/en/topics/edge-computing/what-is-edge-computing?intcmp=701f2000000tjyaAAA"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enterprisersproject.com/taxonomy/term/376" TargetMode="External"/><Relationship Id="rId4" Type="http://schemas.openxmlformats.org/officeDocument/2006/relationships/hyperlink" Target="https://www.redhat.com/en/topics/cloud-computing/what-is-hybrid-cloud?intcmp=701f2000000tjyaAA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xavor.com/blog/automation-engine-no-code-revoluti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38408" y="863000"/>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i="1" u="sng" dirty="0">
                <a:latin typeface="Montserrat SemiBold"/>
                <a:ea typeface="Montserrat SemiBold"/>
                <a:cs typeface="Montserrat SemiBold"/>
                <a:sym typeface="Montserrat SemiBold"/>
              </a:rPr>
              <a:t>The Future Of The Web</a:t>
            </a:r>
            <a:endParaRPr i="1" u="sng" dirty="0">
              <a:latin typeface="Montserrat SemiBold"/>
              <a:ea typeface="Montserrat SemiBold"/>
              <a:cs typeface="Montserrat SemiBold"/>
              <a:sym typeface="Montserrat SemiBold"/>
            </a:endParaRPr>
          </a:p>
        </p:txBody>
      </p:sp>
      <p:sp>
        <p:nvSpPr>
          <p:cNvPr id="129" name="Google Shape;129;p13"/>
          <p:cNvSpPr txBox="1">
            <a:spLocks noGrp="1"/>
          </p:cNvSpPr>
          <p:nvPr>
            <p:ph type="subTitle" idx="1"/>
          </p:nvPr>
        </p:nvSpPr>
        <p:spPr>
          <a:xfrm>
            <a:off x="4314625" y="3522750"/>
            <a:ext cx="4717500" cy="97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dirty="0"/>
              <a:t>Name: Musaib Khan</a:t>
            </a:r>
            <a:br>
              <a:rPr lang="en-GB" b="1" dirty="0"/>
            </a:br>
            <a:r>
              <a:rPr lang="en-GB" b="1" dirty="0"/>
              <a:t>Roll No: CNC005152</a:t>
            </a:r>
          </a:p>
          <a:p>
            <a:pPr marL="0" lvl="0" indent="0" algn="ctr" rtl="0">
              <a:spcBef>
                <a:spcPts val="0"/>
              </a:spcBef>
              <a:spcAft>
                <a:spcPts val="0"/>
              </a:spcAft>
              <a:buNone/>
            </a:pPr>
            <a:r>
              <a:rPr lang="en-GB" b="1" dirty="0"/>
              <a:t>Batch: WMD-38</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38461"/>
              </a:lnSpc>
              <a:spcBef>
                <a:spcPts val="0"/>
              </a:spcBef>
              <a:spcAft>
                <a:spcPts val="0"/>
              </a:spcAft>
              <a:buNone/>
            </a:pPr>
            <a:r>
              <a:rPr lang="en-GB" sz="2750" b="1" i="1">
                <a:highlight>
                  <a:srgbClr val="FFFFFF"/>
                </a:highlight>
              </a:rPr>
              <a:t>Difference Between Edge and Cloud Computing</a:t>
            </a:r>
            <a:endParaRPr sz="2750" b="1" i="1">
              <a:highlight>
                <a:srgbClr val="FFFFFF"/>
              </a:highlight>
            </a:endParaRPr>
          </a:p>
          <a:p>
            <a:pPr marL="0" lvl="0" indent="0" algn="l" rtl="0">
              <a:spcBef>
                <a:spcPts val="400"/>
              </a:spcBef>
              <a:spcAft>
                <a:spcPts val="0"/>
              </a:spcAft>
              <a:buNone/>
            </a:pPr>
            <a:endParaRPr/>
          </a:p>
        </p:txBody>
      </p:sp>
      <p:sp>
        <p:nvSpPr>
          <p:cNvPr id="180" name="Google Shape;180;p22"/>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lnSpcReduction="10000"/>
          </a:bodyPr>
          <a:lstStyle/>
          <a:p>
            <a:pPr marL="457200" lvl="0" indent="-298450" algn="l" rtl="0">
              <a:spcBef>
                <a:spcPts val="0"/>
              </a:spcBef>
              <a:spcAft>
                <a:spcPts val="0"/>
              </a:spcAft>
              <a:buClr>
                <a:srgbClr val="000000"/>
              </a:buClr>
              <a:buSzPts val="1100"/>
              <a:buFont typeface="Montserrat"/>
              <a:buChar char="●"/>
            </a:pPr>
            <a:r>
              <a:rPr lang="en-GB" sz="1100">
                <a:solidFill>
                  <a:srgbClr val="000000"/>
                </a:solidFill>
                <a:highlight>
                  <a:srgbClr val="FFFFFF"/>
                </a:highlight>
                <a:latin typeface="Montserrat"/>
                <a:ea typeface="Montserrat"/>
                <a:cs typeface="Montserrat"/>
                <a:sym typeface="Montserrat"/>
              </a:rPr>
              <a:t>The primary difference between the two is that while edge computing moves computing to the edge of the network and as close to data sources as possible, cloud computing generates and collects data from multiple locations and stores it in the cloud. Cloud computing is, by its very nature, a centralized process. This is what enables it to process data at scale very easily and efficiently, costing you a lot less.</a:t>
            </a:r>
            <a:br>
              <a:rPr lang="en-GB" sz="1100">
                <a:solidFill>
                  <a:srgbClr val="000000"/>
                </a:solidFill>
                <a:highlight>
                  <a:srgbClr val="FFFFFF"/>
                </a:highlight>
                <a:latin typeface="Montserrat"/>
                <a:ea typeface="Montserrat"/>
                <a:cs typeface="Montserrat"/>
                <a:sym typeface="Montserrat"/>
              </a:rPr>
            </a:br>
            <a:endParaRPr sz="1100">
              <a:solidFill>
                <a:srgbClr val="000000"/>
              </a:solidFill>
              <a:highlight>
                <a:srgbClr val="FFFFFF"/>
              </a:highlight>
              <a:latin typeface="Montserrat"/>
              <a:ea typeface="Montserrat"/>
              <a:cs typeface="Montserrat"/>
              <a:sym typeface="Montserrat"/>
            </a:endParaRPr>
          </a:p>
          <a:p>
            <a:pPr marL="457200" lvl="0" indent="-298450" algn="l" rtl="0">
              <a:spcBef>
                <a:spcPts val="0"/>
              </a:spcBef>
              <a:spcAft>
                <a:spcPts val="0"/>
              </a:spcAft>
              <a:buClr>
                <a:srgbClr val="000000"/>
              </a:buClr>
              <a:buSzPts val="1100"/>
              <a:buFont typeface="Montserrat"/>
              <a:buChar char="●"/>
            </a:pPr>
            <a:r>
              <a:rPr lang="en-GB" sz="1100">
                <a:solidFill>
                  <a:srgbClr val="000000"/>
                </a:solidFill>
                <a:highlight>
                  <a:srgbClr val="FFFFFF"/>
                </a:highlight>
                <a:latin typeface="Montserrat"/>
                <a:ea typeface="Montserrat"/>
                <a:cs typeface="Montserrat"/>
                <a:sym typeface="Montserrat"/>
              </a:rPr>
              <a:t>Most companies store and process their data on the cloud since it has almost unlimited resources compared to the small and resource-constrained devices onsite. Storage and computing have been expanding at a much faster rate than the capacity of the network. No matter the size or volume of the data, cloud computing can handle it once it moves to the cloud.</a:t>
            </a:r>
            <a:endParaRPr sz="1100">
              <a:solidFill>
                <a:srgbClr val="000000"/>
              </a:solidFill>
              <a:highlight>
                <a:srgbClr val="FFFFFF"/>
              </a:highlight>
              <a:latin typeface="Montserrat"/>
              <a:ea typeface="Montserrat"/>
              <a:cs typeface="Montserrat"/>
              <a:sym typeface="Montserrat"/>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i="1">
                <a:highlight>
                  <a:srgbClr val="FFFFFF"/>
                </a:highlight>
              </a:rPr>
              <a:t>Does edge need 5G?</a:t>
            </a:r>
            <a:endParaRPr b="1" i="1">
              <a:highlight>
                <a:srgbClr val="FFFFFF"/>
              </a:highlight>
            </a:endParaRPr>
          </a:p>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693350" y="1679900"/>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A314D"/>
              </a:buClr>
              <a:buSzPts val="1200"/>
              <a:buFont typeface="Roboto"/>
              <a:buChar char="●"/>
            </a:pPr>
            <a:r>
              <a:rPr lang="en-GB" sz="1200">
                <a:solidFill>
                  <a:srgbClr val="2A314D"/>
                </a:solidFill>
                <a:highlight>
                  <a:srgbClr val="FFFFFF"/>
                </a:highlight>
                <a:latin typeface="Roboto"/>
                <a:ea typeface="Roboto"/>
                <a:cs typeface="Roboto"/>
                <a:sym typeface="Roboto"/>
              </a:rPr>
              <a:t>There is significant overlap in the use cases for both, such as AR and VR, autonomous cars, industry 4.0, IoT etc. Although edge computing supports these low latency applications, 5G enhances it by improving throughput and reducing latency.</a:t>
            </a:r>
            <a:br>
              <a:rPr lang="en-GB" sz="1200">
                <a:solidFill>
                  <a:srgbClr val="2A314D"/>
                </a:solidFill>
                <a:highlight>
                  <a:srgbClr val="FFFFFF"/>
                </a:highlight>
                <a:latin typeface="Roboto"/>
                <a:ea typeface="Roboto"/>
                <a:cs typeface="Roboto"/>
                <a:sym typeface="Roboto"/>
              </a:rPr>
            </a:br>
            <a:endParaRPr sz="1200">
              <a:solidFill>
                <a:srgbClr val="2A314D"/>
              </a:solidFill>
              <a:highlight>
                <a:srgbClr val="FFFFFF"/>
              </a:highlight>
              <a:latin typeface="Roboto"/>
              <a:ea typeface="Roboto"/>
              <a:cs typeface="Roboto"/>
              <a:sym typeface="Roboto"/>
            </a:endParaRPr>
          </a:p>
          <a:p>
            <a:pPr marL="457200" marR="101600" lvl="0" indent="-304800" algn="l" rtl="0">
              <a:lnSpc>
                <a:spcPct val="100000"/>
              </a:lnSpc>
              <a:spcBef>
                <a:spcPts val="0"/>
              </a:spcBef>
              <a:spcAft>
                <a:spcPts val="0"/>
              </a:spcAft>
              <a:buSzPts val="1200"/>
              <a:buFont typeface="Roboto"/>
              <a:buChar char="●"/>
            </a:pPr>
            <a:r>
              <a:rPr lang="en-GB" sz="1200">
                <a:solidFill>
                  <a:srgbClr val="2A314D"/>
                </a:solidFill>
                <a:highlight>
                  <a:srgbClr val="FFFFFF"/>
                </a:highlight>
                <a:latin typeface="Roboto"/>
                <a:ea typeface="Roboto"/>
                <a:cs typeface="Roboto"/>
                <a:sym typeface="Roboto"/>
              </a:rPr>
              <a:t>In some cases, we need both to achieve latency that’s below 10 milliseconds. But there are still challenges for 5G as telcos will deploy gradually at first and focus on major cities. For this reason it could undermine adoption of applications such as enterprise AR. Telcos can combine edge compute with 4G to create workarounds in areas where 5G is yet to be rolled out.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730350" y="8141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Why People shift From Cloud To Edge?</a:t>
            </a:r>
            <a:endParaRPr b="1"/>
          </a:p>
        </p:txBody>
      </p:sp>
      <p:sp>
        <p:nvSpPr>
          <p:cNvPr id="192" name="Google Shape;192;p24"/>
          <p:cNvSpPr txBox="1">
            <a:spLocks noGrp="1"/>
          </p:cNvSpPr>
          <p:nvPr>
            <p:ph type="body" idx="1"/>
          </p:nvPr>
        </p:nvSpPr>
        <p:spPr>
          <a:xfrm>
            <a:off x="819150" y="1768700"/>
            <a:ext cx="7505700" cy="27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191919"/>
                </a:solidFill>
                <a:highlight>
                  <a:srgbClr val="FFFFFF"/>
                </a:highlight>
                <a:latin typeface="Montserrat"/>
                <a:ea typeface="Montserrat"/>
                <a:cs typeface="Montserrat"/>
                <a:sym typeface="Montserrat"/>
              </a:rPr>
              <a:t>For many companies, cost savings alone can be a driver to deploy edge-computing. Companies that initially embraced the cloud for many of their applications may have discovered that the costs in bandwidth were higher than expected, and are looking to find a less expensive alternative. Edge computing might be a fit.</a:t>
            </a:r>
            <a:endParaRPr sz="1100">
              <a:solidFill>
                <a:srgbClr val="191919"/>
              </a:solidFill>
              <a:highlight>
                <a:srgbClr val="FFFFFF"/>
              </a:highlight>
              <a:latin typeface="Montserrat"/>
              <a:ea typeface="Montserrat"/>
              <a:cs typeface="Montserrat"/>
              <a:sym typeface="Montserrat"/>
            </a:endParaRPr>
          </a:p>
          <a:p>
            <a:pPr marL="0" lvl="0" indent="0" algn="l" rtl="0">
              <a:spcBef>
                <a:spcPts val="1200"/>
              </a:spcBef>
              <a:spcAft>
                <a:spcPts val="0"/>
              </a:spcAft>
              <a:buNone/>
            </a:pPr>
            <a:r>
              <a:rPr lang="en-GB" sz="1100">
                <a:solidFill>
                  <a:srgbClr val="191919"/>
                </a:solidFill>
                <a:highlight>
                  <a:srgbClr val="FFFFFF"/>
                </a:highlight>
                <a:latin typeface="Montserrat"/>
                <a:ea typeface="Montserrat"/>
                <a:cs typeface="Montserrat"/>
                <a:sym typeface="Montserrat"/>
              </a:rPr>
              <a:t>Increasingly, though, the biggest benefit of edge computing is the ability to process and store data faster, enabling more efficient real-time applications that are critical to companies. Before edge computing, a smartphone scanning a person’s face for facial recognition would need to run the facial recognition algorithm through a cloud-based service, which would take a lot of time to process. With an edge computing model, the algorithm could run locally on an edge server or gateway, or even on the smartphone itself.</a:t>
            </a:r>
            <a:endParaRPr sz="1100">
              <a:solidFill>
                <a:srgbClr val="191919"/>
              </a:solidFill>
              <a:highlight>
                <a:srgbClr val="FFFFFF"/>
              </a:highlight>
              <a:latin typeface="Montserrat"/>
              <a:ea typeface="Montserrat"/>
              <a:cs typeface="Montserrat"/>
              <a:sym typeface="Montserrat"/>
            </a:endParaRPr>
          </a:p>
          <a:p>
            <a:pPr marL="0" lvl="0" indent="0" algn="l" rtl="0">
              <a:spcBef>
                <a:spcPts val="1200"/>
              </a:spcBef>
              <a:spcAft>
                <a:spcPts val="0"/>
              </a:spcAft>
              <a:buNone/>
            </a:pPr>
            <a:r>
              <a:rPr lang="en-GB" sz="1100">
                <a:solidFill>
                  <a:srgbClr val="191919"/>
                </a:solidFill>
                <a:highlight>
                  <a:srgbClr val="FFFFFF"/>
                </a:highlight>
                <a:latin typeface="Montserrat"/>
                <a:ea typeface="Montserrat"/>
                <a:cs typeface="Montserrat"/>
                <a:sym typeface="Montserrat"/>
              </a:rPr>
              <a:t>Applications such as virtual and augmented reality, self-driving cars, smart cities and even building-automation systems require this level of fast processing and response.</a:t>
            </a:r>
            <a:endParaRPr sz="1100">
              <a:solidFill>
                <a:srgbClr val="191919"/>
              </a:solidFill>
              <a:highlight>
                <a:srgbClr val="FFFFFF"/>
              </a:highlight>
              <a:latin typeface="Montserrat"/>
              <a:ea typeface="Montserrat"/>
              <a:cs typeface="Montserrat"/>
              <a:sym typeface="Montserrat"/>
            </a:endParaRPr>
          </a:p>
          <a:p>
            <a:pPr marL="0" lvl="0" indent="0" algn="l" rtl="0">
              <a:spcBef>
                <a:spcPts val="1200"/>
              </a:spcBef>
              <a:spcAft>
                <a:spcPts val="1200"/>
              </a:spcAft>
              <a:buNone/>
            </a:pP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2400"/>
              </a:spcBef>
              <a:spcAft>
                <a:spcPts val="0"/>
              </a:spcAft>
              <a:buNone/>
            </a:pPr>
            <a:r>
              <a:rPr lang="en-GB" sz="3300" b="1"/>
              <a:t>Edge computing and IoT</a:t>
            </a:r>
            <a:endParaRPr sz="3300" b="1"/>
          </a:p>
          <a:p>
            <a:pPr marL="0" lvl="0" indent="0" algn="l" rtl="0">
              <a:spcBef>
                <a:spcPts val="600"/>
              </a:spcBef>
              <a:spcAft>
                <a:spcPts val="0"/>
              </a:spcAft>
              <a:buNone/>
            </a:pPr>
            <a:endParaRPr/>
          </a:p>
        </p:txBody>
      </p:sp>
      <p:sp>
        <p:nvSpPr>
          <p:cNvPr id="198" name="Google Shape;198;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Montserrat"/>
              <a:buChar char="●"/>
            </a:pPr>
            <a:r>
              <a:rPr lang="en-GB">
                <a:solidFill>
                  <a:srgbClr val="333333"/>
                </a:solidFill>
                <a:latin typeface="Montserrat"/>
                <a:ea typeface="Montserrat"/>
                <a:cs typeface="Montserrat"/>
                <a:sym typeface="Montserrat"/>
              </a:rPr>
              <a:t>Edge computing brings data processing as close to an Internet of Things (IoT) device as possible. That can mean latency, performance, cost, and security advantages for enterprise IT.</a:t>
            </a:r>
            <a:br>
              <a:rPr lang="en-GB">
                <a:solidFill>
                  <a:srgbClr val="333333"/>
                </a:solidFill>
                <a:latin typeface="Montserrat"/>
                <a:ea typeface="Montserrat"/>
                <a:cs typeface="Montserrat"/>
                <a:sym typeface="Montserrat"/>
              </a:rPr>
            </a:br>
            <a:endParaRPr>
              <a:solidFill>
                <a:srgbClr val="333333"/>
              </a:solidFill>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a:solidFill>
                  <a:srgbClr val="AF292E"/>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Edge computing </a:t>
            </a:r>
            <a:r>
              <a:rPr lang="en-GB">
                <a:solidFill>
                  <a:srgbClr val="000000"/>
                </a:solidFill>
                <a:latin typeface="Montserrat"/>
                <a:ea typeface="Montserrat"/>
                <a:cs typeface="Montserrat"/>
                <a:sym typeface="Montserrat"/>
              </a:rPr>
              <a:t>goes hand-in-hand with several other prominent technologies, especially </a:t>
            </a:r>
            <a:r>
              <a:rPr lang="en-GB">
                <a:solidFill>
                  <a:srgbClr val="AF292E"/>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hybrid cloud</a:t>
            </a:r>
            <a:r>
              <a:rPr lang="en-GB">
                <a:solidFill>
                  <a:srgbClr val="000000"/>
                </a:solidFill>
                <a:latin typeface="Montserrat"/>
                <a:ea typeface="Montserrat"/>
                <a:cs typeface="Montserrat"/>
                <a:sym typeface="Montserrat"/>
              </a:rPr>
              <a:t> and 5G. It’s also ideally suited for </a:t>
            </a:r>
            <a:r>
              <a:rPr lang="en-GB">
                <a:solidFill>
                  <a:srgbClr val="AF292E"/>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Internet of Things</a:t>
            </a:r>
            <a:r>
              <a:rPr lang="en-GB">
                <a:solidFill>
                  <a:srgbClr val="000000"/>
                </a:solidFill>
                <a:latin typeface="Montserrat"/>
                <a:ea typeface="Montserrat"/>
                <a:cs typeface="Montserrat"/>
                <a:sym typeface="Montserrat"/>
              </a:rPr>
              <a:t> (IoT) devices and applications. Actually, edge and IoT are more than just good partners, so to speak: They are likely to increasingly depend on each other.</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6"/>
          <p:cNvPicPr preferRelativeResize="0"/>
          <p:nvPr/>
        </p:nvPicPr>
        <p:blipFill>
          <a:blip r:embed="rId3">
            <a:alphaModFix/>
          </a:blip>
          <a:stretch>
            <a:fillRect/>
          </a:stretch>
        </p:blipFill>
        <p:spPr>
          <a:xfrm>
            <a:off x="152400" y="152400"/>
            <a:ext cx="8587226"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150" y="1030625"/>
            <a:ext cx="7505700" cy="7752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800"/>
              </a:spcBef>
              <a:spcAft>
                <a:spcPts val="0"/>
              </a:spcAft>
              <a:buClr>
                <a:schemeClr val="dk1"/>
              </a:buClr>
              <a:buSzPct val="33333"/>
              <a:buFont typeface="Arial"/>
              <a:buNone/>
            </a:pPr>
            <a:r>
              <a:rPr lang="en-GB" sz="3300" b="1" i="1">
                <a:highlight>
                  <a:schemeClr val="dk1"/>
                </a:highlight>
              </a:rPr>
              <a:t>What Is Cloud Computing?</a:t>
            </a:r>
            <a:endParaRPr sz="3300" b="1" i="1">
              <a:highlight>
                <a:schemeClr val="dk1"/>
              </a:highlight>
            </a:endParaRPr>
          </a:p>
          <a:p>
            <a:pPr marL="0" lvl="0" indent="0" algn="l" rtl="0">
              <a:spcBef>
                <a:spcPts val="400"/>
              </a:spcBef>
              <a:spcAft>
                <a:spcPts val="0"/>
              </a:spcAft>
              <a:buNone/>
            </a:pP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111111"/>
                </a:solidFill>
                <a:highlight>
                  <a:srgbClr val="FFFFFF"/>
                </a:highlight>
                <a:latin typeface="Montserrat"/>
                <a:ea typeface="Montserrat"/>
                <a:cs typeface="Montserrat"/>
                <a:sym typeface="Montserrat"/>
              </a:rPr>
              <a:t>Cloud computing is the delivery of different services through the Internet. These resources include tools and applications like data storage, servers, databases, networking, and software.</a:t>
            </a:r>
            <a:br>
              <a:rPr lang="en-GB">
                <a:solidFill>
                  <a:srgbClr val="111111"/>
                </a:solidFill>
                <a:highlight>
                  <a:srgbClr val="FFFFFF"/>
                </a:highlight>
                <a:latin typeface="Montserrat"/>
                <a:ea typeface="Montserrat"/>
                <a:cs typeface="Montserrat"/>
                <a:sym typeface="Montserrat"/>
              </a:rPr>
            </a:br>
            <a:br>
              <a:rPr lang="en-GB">
                <a:solidFill>
                  <a:srgbClr val="111111"/>
                </a:solidFill>
                <a:highlight>
                  <a:srgbClr val="FFFFFF"/>
                </a:highlight>
                <a:latin typeface="Montserrat"/>
                <a:ea typeface="Montserrat"/>
                <a:cs typeface="Montserrat"/>
                <a:sym typeface="Montserrat"/>
              </a:rPr>
            </a:br>
            <a:r>
              <a:rPr lang="en-GB">
                <a:solidFill>
                  <a:srgbClr val="111111"/>
                </a:solidFill>
                <a:highlight>
                  <a:srgbClr val="FFFFFF"/>
                </a:highlight>
                <a:latin typeface="Montserrat"/>
                <a:ea typeface="Montserrat"/>
                <a:cs typeface="Montserrat"/>
                <a:sym typeface="Montserrat"/>
              </a:rPr>
              <a:t>Cloud computing is a popular option for people and businesses for a number of reasons including cost savings, increased productivity, speed and efficiency, performance, and security</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body" idx="1"/>
          </p:nvPr>
        </p:nvSpPr>
        <p:spPr>
          <a:xfrm>
            <a:off x="678550" y="762275"/>
            <a:ext cx="7505700" cy="379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111111"/>
              </a:buClr>
              <a:buSzPts val="1300"/>
              <a:buFont typeface="Montserrat"/>
              <a:buChar char="●"/>
            </a:pPr>
            <a:r>
              <a:rPr lang="en-GB">
                <a:solidFill>
                  <a:srgbClr val="111111"/>
                </a:solidFill>
                <a:highlight>
                  <a:srgbClr val="FFFFFF"/>
                </a:highlight>
                <a:latin typeface="Montserrat"/>
                <a:ea typeface="Montserrat"/>
                <a:cs typeface="Montserrat"/>
                <a:sym typeface="Montserrat"/>
              </a:rPr>
              <a:t>Cloud computing is the delivery of different services through the Internet, including data storage, servers, databases, networking, and software.</a:t>
            </a:r>
            <a:endParaRPr>
              <a:solidFill>
                <a:srgbClr val="11111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a:solidFill>
                <a:srgbClr val="111111"/>
              </a:solidFill>
              <a:highlight>
                <a:srgbClr val="FFFFFF"/>
              </a:highlight>
              <a:latin typeface="Montserrat"/>
              <a:ea typeface="Montserrat"/>
              <a:cs typeface="Montserrat"/>
              <a:sym typeface="Montserrat"/>
            </a:endParaRPr>
          </a:p>
          <a:p>
            <a:pPr marL="457200" lvl="0" indent="-311150" algn="l" rtl="0">
              <a:spcBef>
                <a:spcPts val="0"/>
              </a:spcBef>
              <a:spcAft>
                <a:spcPts val="0"/>
              </a:spcAft>
              <a:buClr>
                <a:srgbClr val="111111"/>
              </a:buClr>
              <a:buSzPts val="1300"/>
              <a:buFont typeface="Montserrat"/>
              <a:buChar char="●"/>
            </a:pPr>
            <a:r>
              <a:rPr lang="en-GB">
                <a:solidFill>
                  <a:srgbClr val="111111"/>
                </a:solidFill>
                <a:highlight>
                  <a:srgbClr val="FFFFFF"/>
                </a:highlight>
                <a:latin typeface="Montserrat"/>
                <a:ea typeface="Montserrat"/>
                <a:cs typeface="Montserrat"/>
                <a:sym typeface="Montserrat"/>
              </a:rPr>
              <a:t>Cloud storage has grown increasingly popular among individuals who need larger storage space and for businesses seeking an efficient off-site data backup solution.</a:t>
            </a:r>
            <a:br>
              <a:rPr lang="en-GB">
                <a:solidFill>
                  <a:srgbClr val="111111"/>
                </a:solidFill>
                <a:highlight>
                  <a:srgbClr val="FFFFFF"/>
                </a:highlight>
                <a:latin typeface="Montserrat"/>
                <a:ea typeface="Montserrat"/>
                <a:cs typeface="Montserrat"/>
                <a:sym typeface="Montserrat"/>
              </a:rPr>
            </a:br>
            <a:endParaRPr>
              <a:solidFill>
                <a:srgbClr val="111111"/>
              </a:solidFill>
              <a:highlight>
                <a:srgbClr val="FFFFFF"/>
              </a:highlight>
              <a:latin typeface="Montserrat"/>
              <a:ea typeface="Montserrat"/>
              <a:cs typeface="Montserrat"/>
              <a:sym typeface="Montserrat"/>
            </a:endParaRPr>
          </a:p>
          <a:p>
            <a:pPr marL="457200" lvl="0" indent="-311150" algn="l" rtl="0">
              <a:spcBef>
                <a:spcPts val="0"/>
              </a:spcBef>
              <a:spcAft>
                <a:spcPts val="0"/>
              </a:spcAft>
              <a:buClr>
                <a:srgbClr val="111111"/>
              </a:buClr>
              <a:buSzPts val="1300"/>
              <a:buFont typeface="Montserrat"/>
              <a:buChar char="●"/>
            </a:pPr>
            <a:r>
              <a:rPr lang="en-GB">
                <a:solidFill>
                  <a:srgbClr val="111111"/>
                </a:solidFill>
                <a:highlight>
                  <a:srgbClr val="FFFFFF"/>
                </a:highlight>
                <a:latin typeface="Montserrat"/>
                <a:ea typeface="Montserrat"/>
                <a:cs typeface="Montserrat"/>
                <a:sym typeface="Montserrat"/>
              </a:rPr>
              <a:t>Cloud-based storage makes it possible to save files to a remote database and retrieve them on demand.</a:t>
            </a:r>
            <a:br>
              <a:rPr lang="en-GB">
                <a:solidFill>
                  <a:srgbClr val="111111"/>
                </a:solidFill>
                <a:highlight>
                  <a:srgbClr val="FFFFFF"/>
                </a:highlight>
                <a:latin typeface="Montserrat"/>
                <a:ea typeface="Montserrat"/>
                <a:cs typeface="Montserrat"/>
                <a:sym typeface="Montserrat"/>
              </a:rPr>
            </a:br>
            <a:endParaRPr>
              <a:solidFill>
                <a:srgbClr val="111111"/>
              </a:solidFill>
              <a:highlight>
                <a:srgbClr val="FFFFFF"/>
              </a:highlight>
              <a:latin typeface="Montserrat"/>
              <a:ea typeface="Montserrat"/>
              <a:cs typeface="Montserrat"/>
              <a:sym typeface="Montserrat"/>
            </a:endParaRPr>
          </a:p>
          <a:p>
            <a:pPr marL="457200" lvl="0" indent="-311150" algn="l" rtl="0">
              <a:spcBef>
                <a:spcPts val="0"/>
              </a:spcBef>
              <a:spcAft>
                <a:spcPts val="0"/>
              </a:spcAft>
              <a:buClr>
                <a:srgbClr val="111111"/>
              </a:buClr>
              <a:buSzPts val="1300"/>
              <a:buFont typeface="Montserrat"/>
              <a:buChar char="●"/>
            </a:pPr>
            <a:r>
              <a:rPr lang="en-GB">
                <a:solidFill>
                  <a:srgbClr val="111111"/>
                </a:solidFill>
                <a:highlight>
                  <a:srgbClr val="FFFFFF"/>
                </a:highlight>
                <a:latin typeface="Montserrat"/>
                <a:ea typeface="Montserrat"/>
                <a:cs typeface="Montserrat"/>
                <a:sym typeface="Montserrat"/>
              </a:rPr>
              <a:t>Services can be both public and private—public services are provided online for a fee while private services are hosted on a network to specific clients.</a:t>
            </a:r>
            <a:endParaRPr>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1200"/>
              </a:spcAft>
              <a:buNone/>
            </a:pP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6"/>
          <p:cNvPicPr preferRelativeResize="0"/>
          <p:nvPr/>
        </p:nvPicPr>
        <p:blipFill>
          <a:blip r:embed="rId3">
            <a:alphaModFix/>
          </a:blip>
          <a:stretch>
            <a:fillRect/>
          </a:stretch>
        </p:blipFill>
        <p:spPr>
          <a:xfrm>
            <a:off x="904875" y="428625"/>
            <a:ext cx="7334250" cy="428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i="1"/>
              <a:t>Edge Computing</a:t>
            </a:r>
            <a:endParaRPr b="1" i="1"/>
          </a:p>
        </p:txBody>
      </p:sp>
      <p:sp>
        <p:nvSpPr>
          <p:cNvPr id="151" name="Google Shape;151;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solidFill>
                  <a:srgbClr val="000000"/>
                </a:solidFill>
                <a:highlight>
                  <a:srgbClr val="FFFFFF"/>
                </a:highlight>
                <a:latin typeface="Montserrat"/>
                <a:ea typeface="Montserrat"/>
                <a:cs typeface="Montserrat"/>
                <a:sym typeface="Montserrat"/>
              </a:rPr>
              <a:t>Edge computing is a distributed open-stage computing framework near the things or information sources at the system edge. It coordinates the abilities of systems, networks, and applications. By conveying edge-intelligent administrations, edge computing meets the critical prerequisites of industry digitalization for lithe networks, real-time applications, information streamlining, application insight, security, and protection insurance.</a:t>
            </a:r>
            <a:br>
              <a:rPr lang="en-GB">
                <a:solidFill>
                  <a:srgbClr val="000000"/>
                </a:solidFill>
                <a:highlight>
                  <a:srgbClr val="FFFFFF"/>
                </a:highlight>
                <a:latin typeface="Montserrat"/>
                <a:ea typeface="Montserrat"/>
                <a:cs typeface="Montserrat"/>
                <a:sym typeface="Montserrat"/>
              </a:rPr>
            </a:br>
            <a:br>
              <a:rPr lang="en-GB">
                <a:solidFill>
                  <a:srgbClr val="000000"/>
                </a:solidFill>
                <a:highlight>
                  <a:srgbClr val="FFFFFF"/>
                </a:highlight>
                <a:latin typeface="Montserrat"/>
                <a:ea typeface="Montserrat"/>
                <a:cs typeface="Montserrat"/>
                <a:sym typeface="Montserrat"/>
              </a:rPr>
            </a:br>
            <a:r>
              <a:rPr lang="en-GB">
                <a:solidFill>
                  <a:srgbClr val="000000"/>
                </a:solidFill>
                <a:highlight>
                  <a:srgbClr val="FFFFFF"/>
                </a:highlight>
                <a:latin typeface="Montserrat"/>
                <a:ea typeface="Montserrat"/>
                <a:cs typeface="Montserrat"/>
                <a:sym typeface="Montserrat"/>
              </a:rPr>
              <a:t>The practice of processing data near the edge of your network, where the data is being generated, instead of in a centralized data-processing warehouse.”</a:t>
            </a:r>
            <a:endParaRPr>
              <a:solidFill>
                <a:srgbClr val="00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100">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8"/>
          <p:cNvPicPr preferRelativeResize="0"/>
          <p:nvPr/>
        </p:nvPicPr>
        <p:blipFill>
          <a:blip r:embed="rId3">
            <a:alphaModFix/>
          </a:blip>
          <a:stretch>
            <a:fillRect/>
          </a:stretch>
        </p:blipFill>
        <p:spPr>
          <a:xfrm>
            <a:off x="904875" y="428625"/>
            <a:ext cx="733425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22500"/>
              </a:lnSpc>
              <a:spcBef>
                <a:spcPts val="0"/>
              </a:spcBef>
              <a:spcAft>
                <a:spcPts val="0"/>
              </a:spcAft>
              <a:buNone/>
            </a:pPr>
            <a:r>
              <a:rPr lang="en-GB" sz="3300" b="1" i="1">
                <a:highlight>
                  <a:srgbClr val="FFFFFF"/>
                </a:highlight>
              </a:rPr>
              <a:t>Advantages of Edge Computing</a:t>
            </a:r>
            <a:endParaRPr sz="3300" b="1" i="1">
              <a:highlight>
                <a:srgbClr val="FFFFFF"/>
              </a:highlight>
            </a:endParaRPr>
          </a:p>
          <a:p>
            <a:pPr marL="0" lvl="0" indent="0" algn="l" rtl="0">
              <a:spcBef>
                <a:spcPts val="400"/>
              </a:spcBef>
              <a:spcAft>
                <a:spcPts val="0"/>
              </a:spcAft>
              <a:buNone/>
            </a:pPr>
            <a:endParaRPr/>
          </a:p>
        </p:txBody>
      </p:sp>
      <p:sp>
        <p:nvSpPr>
          <p:cNvPr id="162" name="Google Shape;162;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000000"/>
                </a:solidFill>
                <a:highlight>
                  <a:srgbClr val="FFFFFF"/>
                </a:highlight>
                <a:latin typeface="Montserrat"/>
                <a:ea typeface="Montserrat"/>
                <a:cs typeface="Montserrat"/>
                <a:sym typeface="Montserrat"/>
              </a:rPr>
              <a:t>The primary benefit of edge computing is that it mitigates the risk of network breakdowns or cloud slowdowns when timely access to data is critical. Edge computing achieves this by </a:t>
            </a:r>
            <a:r>
              <a:rPr lang="en-GB">
                <a:solidFill>
                  <a:srgbClr val="000000"/>
                </a:solidFill>
                <a:highlight>
                  <a:srgbClr val="FFFFFF"/>
                </a:highlight>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embedding automation</a:t>
            </a:r>
            <a:r>
              <a:rPr lang="en-GB">
                <a:solidFill>
                  <a:srgbClr val="000000"/>
                </a:solidFill>
                <a:highlight>
                  <a:srgbClr val="FFFFFF"/>
                </a:highlight>
                <a:latin typeface="Montserrat"/>
                <a:ea typeface="Montserrat"/>
                <a:cs typeface="Montserrat"/>
                <a:sym typeface="Montserrat"/>
              </a:rPr>
              <a:t> and intelligence into your physical devices.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body" idx="1"/>
          </p:nvPr>
        </p:nvSpPr>
        <p:spPr>
          <a:xfrm>
            <a:off x="819150" y="717875"/>
            <a:ext cx="7505700" cy="3720900"/>
          </a:xfrm>
          <a:prstGeom prst="rect">
            <a:avLst/>
          </a:prstGeom>
        </p:spPr>
        <p:txBody>
          <a:bodyPr spcFirstLastPara="1" wrap="square" lIns="91425" tIns="91425" rIns="91425" bIns="91425" anchor="t" anchorCtr="0">
            <a:normAutofit fontScale="92500" lnSpcReduction="10000"/>
          </a:bodyPr>
          <a:lstStyle/>
          <a:p>
            <a:pPr marL="0" lvl="0" indent="0" algn="l" rtl="0">
              <a:lnSpc>
                <a:spcPct val="138461"/>
              </a:lnSpc>
              <a:spcBef>
                <a:spcPts val="0"/>
              </a:spcBef>
              <a:spcAft>
                <a:spcPts val="0"/>
              </a:spcAft>
              <a:buNone/>
            </a:pPr>
            <a:r>
              <a:rPr lang="en-GB" sz="1950">
                <a:solidFill>
                  <a:schemeClr val="lt1"/>
                </a:solidFill>
                <a:highlight>
                  <a:srgbClr val="FFFFFF"/>
                </a:highlight>
                <a:latin typeface="Montserrat"/>
                <a:ea typeface="Montserrat"/>
                <a:cs typeface="Montserrat"/>
                <a:sym typeface="Montserrat"/>
              </a:rPr>
              <a:t>Unprecedented Data Control:</a:t>
            </a:r>
            <a:endParaRPr sz="1950">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r>
              <a:rPr lang="en-GB" sz="1100">
                <a:solidFill>
                  <a:srgbClr val="000000"/>
                </a:solidFill>
                <a:highlight>
                  <a:srgbClr val="FFFFFF"/>
                </a:highlight>
                <a:latin typeface="Montserrat"/>
                <a:ea typeface="Montserrat"/>
                <a:cs typeface="Montserrat"/>
                <a:sym typeface="Montserrat"/>
              </a:rPr>
              <a:t>Edge computing gives you massive control over data as it is the first point where computing accesses data. You can determine which data you want to keep and which ones you want to route, summarize, or obfuscate. You can also add controls at this point to manage data privacy, reliability, and security.</a:t>
            </a:r>
            <a:endParaRPr sz="1100">
              <a:solidFill>
                <a:srgbClr val="000000"/>
              </a:solidFill>
              <a:highlight>
                <a:srgbClr val="FFFFFF"/>
              </a:highlight>
              <a:latin typeface="Montserrat"/>
              <a:ea typeface="Montserrat"/>
              <a:cs typeface="Montserrat"/>
              <a:sym typeface="Montserrat"/>
            </a:endParaRPr>
          </a:p>
          <a:p>
            <a:pPr marL="0" lvl="0" indent="0" algn="l" rtl="0">
              <a:spcBef>
                <a:spcPts val="1200"/>
              </a:spcBef>
              <a:spcAft>
                <a:spcPts val="0"/>
              </a:spcAft>
              <a:buNone/>
            </a:pPr>
            <a:r>
              <a:rPr lang="en-GB" sz="1100">
                <a:solidFill>
                  <a:srgbClr val="000000"/>
                </a:solidFill>
                <a:highlight>
                  <a:srgbClr val="FFFFFF"/>
                </a:highlight>
                <a:latin typeface="Montserrat"/>
                <a:ea typeface="Montserrat"/>
                <a:cs typeface="Montserrat"/>
                <a:sym typeface="Montserrat"/>
              </a:rPr>
              <a:t>Take the example of facial recognition technology in smartphones. It uses edge computing, meaning that your face’s image is retained on your phone by AI. This ensures your privacy and security are not compromised, which is possible when you move the same to the cloud.</a:t>
            </a:r>
            <a:endParaRPr sz="1100">
              <a:solidFill>
                <a:srgbClr val="000000"/>
              </a:solidFill>
              <a:highlight>
                <a:srgbClr val="FFFFFF"/>
              </a:highlight>
              <a:latin typeface="Montserrat"/>
              <a:ea typeface="Montserrat"/>
              <a:cs typeface="Montserrat"/>
              <a:sym typeface="Montserrat"/>
            </a:endParaRPr>
          </a:p>
          <a:p>
            <a:pPr marL="0" lvl="0" indent="0" algn="l" rtl="0">
              <a:lnSpc>
                <a:spcPct val="138461"/>
              </a:lnSpc>
              <a:spcBef>
                <a:spcPts val="1200"/>
              </a:spcBef>
              <a:spcAft>
                <a:spcPts val="0"/>
              </a:spcAft>
              <a:buNone/>
            </a:pPr>
            <a:r>
              <a:rPr lang="en-GB" sz="1950">
                <a:solidFill>
                  <a:schemeClr val="lt1"/>
                </a:solidFill>
                <a:highlight>
                  <a:srgbClr val="FFFFFF"/>
                </a:highlight>
                <a:latin typeface="Montserrat"/>
                <a:ea typeface="Montserrat"/>
                <a:cs typeface="Montserrat"/>
                <a:sym typeface="Montserrat"/>
              </a:rPr>
              <a:t>Reduced Latency:</a:t>
            </a:r>
            <a:endParaRPr sz="1950">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r>
              <a:rPr lang="en-GB" sz="1100">
                <a:solidFill>
                  <a:srgbClr val="000000"/>
                </a:solidFill>
                <a:highlight>
                  <a:srgbClr val="FFFFFF"/>
                </a:highlight>
                <a:latin typeface="Montserrat"/>
                <a:ea typeface="Montserrat"/>
                <a:cs typeface="Montserrat"/>
                <a:sym typeface="Montserrat"/>
              </a:rPr>
              <a:t>Edge computing has low latency due to shorter network uptime, bandwidth limitations, and round-trip times.</a:t>
            </a:r>
            <a:endParaRPr sz="1100">
              <a:solidFill>
                <a:srgbClr val="000000"/>
              </a:solidFill>
              <a:highlight>
                <a:srgbClr val="FFFFFF"/>
              </a:highlight>
              <a:latin typeface="Montserrat"/>
              <a:ea typeface="Montserrat"/>
              <a:cs typeface="Montserrat"/>
              <a:sym typeface="Montserrat"/>
            </a:endParaRPr>
          </a:p>
          <a:p>
            <a:pPr marL="0" lvl="0" indent="0" algn="l" rtl="0">
              <a:lnSpc>
                <a:spcPct val="138461"/>
              </a:lnSpc>
              <a:spcBef>
                <a:spcPts val="1200"/>
              </a:spcBef>
              <a:spcAft>
                <a:spcPts val="0"/>
              </a:spcAft>
              <a:buNone/>
            </a:pPr>
            <a:r>
              <a:rPr lang="en-GB" sz="1950">
                <a:solidFill>
                  <a:schemeClr val="lt1"/>
                </a:solidFill>
                <a:highlight>
                  <a:srgbClr val="FFFFFF"/>
                </a:highlight>
                <a:latin typeface="Montserrat"/>
                <a:ea typeface="Montserrat"/>
                <a:cs typeface="Montserrat"/>
                <a:sym typeface="Montserrat"/>
              </a:rPr>
              <a:t>Lower Costs:</a:t>
            </a:r>
            <a:endParaRPr sz="1950">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r>
              <a:rPr lang="en-GB" sz="1100">
                <a:solidFill>
                  <a:srgbClr val="000000"/>
                </a:solidFill>
                <a:highlight>
                  <a:srgbClr val="FFFFFF"/>
                </a:highlight>
                <a:latin typeface="Montserrat"/>
                <a:ea typeface="Montserrat"/>
                <a:cs typeface="Montserrat"/>
                <a:sym typeface="Montserrat"/>
              </a:rPr>
              <a:t>Processing your data at the edge makes your cloud upload and storage a lot cheaper. You don’t need full-fidelity data when you can make do with a summary or key insights.</a:t>
            </a:r>
            <a:endParaRPr sz="1100">
              <a:solidFill>
                <a:srgbClr val="000000"/>
              </a:solidFill>
              <a:highlight>
                <a:srgbClr val="FFFFFF"/>
              </a:highlight>
              <a:latin typeface="Montserrat"/>
              <a:ea typeface="Montserrat"/>
              <a:cs typeface="Montserrat"/>
              <a:sym typeface="Montserrat"/>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730350" y="6235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300" b="1" i="1">
                <a:highlight>
                  <a:schemeClr val="dk1"/>
                </a:highlight>
              </a:rPr>
              <a:t>Why edge computing?</a:t>
            </a:r>
            <a:endParaRPr sz="3300" b="1" i="1">
              <a:highlight>
                <a:schemeClr val="dk1"/>
              </a:highlight>
            </a:endParaRPr>
          </a:p>
          <a:p>
            <a:pPr marL="0" lvl="0" indent="0" algn="l" rtl="0">
              <a:spcBef>
                <a:spcPts val="0"/>
              </a:spcBef>
              <a:spcAft>
                <a:spcPts val="0"/>
              </a:spcAft>
              <a:buNone/>
            </a:pPr>
            <a:endParaRPr/>
          </a:p>
        </p:txBody>
      </p:sp>
      <p:sp>
        <p:nvSpPr>
          <p:cNvPr id="173" name="Google Shape;173;p21"/>
          <p:cNvSpPr txBox="1">
            <a:spLocks noGrp="1"/>
          </p:cNvSpPr>
          <p:nvPr>
            <p:ph type="body" idx="1"/>
          </p:nvPr>
        </p:nvSpPr>
        <p:spPr>
          <a:xfrm>
            <a:off x="730350" y="13477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a:solidFill>
                  <a:srgbClr val="2A314D"/>
                </a:solidFill>
                <a:highlight>
                  <a:srgbClr val="FFFFFF"/>
                </a:highlight>
                <a:latin typeface="Montserrat"/>
                <a:ea typeface="Montserrat"/>
                <a:cs typeface="Montserrat"/>
                <a:sym typeface="Montserrat"/>
              </a:rPr>
              <a:t>The following diagram demonstrates where the sweet spot is for edge computing. Since edge computing is likely to be more expensive than the centralised cloud, only those use cases that have requirements that fit into both the local and cloud computing sphere are likely to justify the investment. Some of these use cases exist today (such as improving customer experience when playing a game hosted in the cloud) and others don’t yet really exist (such as drone delivery of our online purchases).</a:t>
            </a:r>
            <a:br>
              <a:rPr lang="en-GB" sz="1200">
                <a:solidFill>
                  <a:srgbClr val="2A314D"/>
                </a:solidFill>
                <a:highlight>
                  <a:srgbClr val="FFFFFF"/>
                </a:highlight>
                <a:latin typeface="Roboto"/>
                <a:ea typeface="Roboto"/>
                <a:cs typeface="Roboto"/>
                <a:sym typeface="Roboto"/>
              </a:rPr>
            </a:br>
            <a:endParaRPr/>
          </a:p>
        </p:txBody>
      </p:sp>
      <p:pic>
        <p:nvPicPr>
          <p:cNvPr id="174" name="Google Shape;174;p21"/>
          <p:cNvPicPr preferRelativeResize="0"/>
          <p:nvPr/>
        </p:nvPicPr>
        <p:blipFill>
          <a:blip r:embed="rId3">
            <a:alphaModFix/>
          </a:blip>
          <a:stretch>
            <a:fillRect/>
          </a:stretch>
        </p:blipFill>
        <p:spPr>
          <a:xfrm>
            <a:off x="2309000" y="2753050"/>
            <a:ext cx="4425626" cy="187977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1135</Words>
  <Application>Microsoft Office PowerPoint</Application>
  <PresentationFormat>On-screen Show (16:9)</PresentationFormat>
  <Paragraphs>36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Montserrat SemiBold</vt:lpstr>
      <vt:lpstr>Montserrat</vt:lpstr>
      <vt:lpstr>Nunito</vt:lpstr>
      <vt:lpstr>Calibri</vt:lpstr>
      <vt:lpstr>Roboto</vt:lpstr>
      <vt:lpstr>Shift</vt:lpstr>
      <vt:lpstr>The Future Of The Web</vt:lpstr>
      <vt:lpstr>What Is Cloud Computing? </vt:lpstr>
      <vt:lpstr>PowerPoint Presentation</vt:lpstr>
      <vt:lpstr>PowerPoint Presentation</vt:lpstr>
      <vt:lpstr>Edge Computing</vt:lpstr>
      <vt:lpstr>PowerPoint Presentation</vt:lpstr>
      <vt:lpstr>Advantages of Edge Computing </vt:lpstr>
      <vt:lpstr>PowerPoint Presentation</vt:lpstr>
      <vt:lpstr>Why edge computing? </vt:lpstr>
      <vt:lpstr>Difference Between Edge and Cloud Computing </vt:lpstr>
      <vt:lpstr>Does edge need 5G? </vt:lpstr>
      <vt:lpstr>Why People shift From Cloud To Edge?</vt:lpstr>
      <vt:lpstr>Edge computing and IoT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The Web</dc:title>
  <cp:lastModifiedBy>Musaib Khan</cp:lastModifiedBy>
  <cp:revision>1</cp:revision>
  <dcterms:modified xsi:type="dcterms:W3CDTF">2023-01-24T17:07:30Z</dcterms:modified>
</cp:coreProperties>
</file>