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nva Sans Bold" charset="1" panose="020B0803030501040103"/>
      <p:regular r:id="rId14"/>
    </p:embeddedFont>
    <p:embeddedFont>
      <p:font typeface="Canva Sans" charset="1" panose="020B05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764192"/>
            <a:ext cx="16230600" cy="2606216"/>
          </a:xfrm>
          <a:prstGeom prst="rect">
            <a:avLst/>
          </a:prstGeom>
        </p:spPr>
        <p:txBody>
          <a:bodyPr anchor="t" rtlCol="false" tIns="0" lIns="0" bIns="0" rIns="0">
            <a:spAutoFit/>
          </a:bodyPr>
          <a:lstStyle/>
          <a:p>
            <a:pPr algn="ctr">
              <a:lnSpc>
                <a:spcPts val="10451"/>
              </a:lnSpc>
            </a:pPr>
            <a:r>
              <a:rPr lang="en-US" sz="7465" b="true">
                <a:solidFill>
                  <a:srgbClr val="000000"/>
                </a:solidFill>
                <a:latin typeface="Canva Sans Bold"/>
                <a:ea typeface="Canva Sans Bold"/>
                <a:cs typeface="Canva Sans Bold"/>
                <a:sym typeface="Canva Sans Bold"/>
              </a:rPr>
              <a:t>U.S. Airline Performance &amp; Delay Analysis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16230600" cy="1009696"/>
          </a:xfrm>
          <a:prstGeom prst="rect">
            <a:avLst/>
          </a:prstGeom>
        </p:spPr>
        <p:txBody>
          <a:bodyPr anchor="t" rtlCol="false" tIns="0" lIns="0" bIns="0" rIns="0">
            <a:spAutoFit/>
          </a:bodyPr>
          <a:lstStyle/>
          <a:p>
            <a:pPr algn="ctr">
              <a:lnSpc>
                <a:spcPts val="8399"/>
              </a:lnSpc>
            </a:pPr>
            <a:r>
              <a:rPr lang="en-US" sz="5999" b="true">
                <a:solidFill>
                  <a:srgbClr val="000000"/>
                </a:solidFill>
                <a:latin typeface="Canva Sans Bold"/>
                <a:ea typeface="Canva Sans Bold"/>
                <a:cs typeface="Canva Sans Bold"/>
                <a:sym typeface="Canva Sans Bold"/>
              </a:rPr>
              <a:t>Project Objectives</a:t>
            </a:r>
          </a:p>
        </p:txBody>
      </p:sp>
      <p:sp>
        <p:nvSpPr>
          <p:cNvPr name="TextBox 3" id="3"/>
          <p:cNvSpPr txBox="true"/>
          <p:nvPr/>
        </p:nvSpPr>
        <p:spPr>
          <a:xfrm rot="0">
            <a:off x="1028700" y="3071051"/>
            <a:ext cx="16230600" cy="3686175"/>
          </a:xfrm>
          <a:prstGeom prst="rect">
            <a:avLst/>
          </a:prstGeom>
        </p:spPr>
        <p:txBody>
          <a:bodyPr anchor="t" rtlCol="false" tIns="0" lIns="0" bIns="0" rIns="0">
            <a:spAutoFit/>
          </a:bodyPr>
          <a:lstStyle/>
          <a:p>
            <a:pPr algn="l">
              <a:lnSpc>
                <a:spcPts val="7500"/>
              </a:lnSpc>
            </a:pPr>
            <a:r>
              <a:rPr lang="en-US" sz="3000">
                <a:solidFill>
                  <a:srgbClr val="000000"/>
                </a:solidFill>
                <a:latin typeface="Canva Sans"/>
                <a:ea typeface="Canva Sans"/>
                <a:cs typeface="Canva Sans"/>
                <a:sym typeface="Canva Sans"/>
              </a:rPr>
              <a:t>• Analyze U.S. airline flight performance trends</a:t>
            </a:r>
          </a:p>
          <a:p>
            <a:pPr algn="l">
              <a:lnSpc>
                <a:spcPts val="7500"/>
              </a:lnSpc>
            </a:pPr>
            <a:r>
              <a:rPr lang="en-US" sz="3000">
                <a:solidFill>
                  <a:srgbClr val="000000"/>
                </a:solidFill>
                <a:latin typeface="Canva Sans"/>
                <a:ea typeface="Canva Sans"/>
                <a:cs typeface="Canva Sans"/>
                <a:sym typeface="Canva Sans"/>
              </a:rPr>
              <a:t>• Identify causes of delays, cancellations, and diversions</a:t>
            </a:r>
          </a:p>
          <a:p>
            <a:pPr algn="l">
              <a:lnSpc>
                <a:spcPts val="7500"/>
              </a:lnSpc>
            </a:pPr>
            <a:r>
              <a:rPr lang="en-US" sz="3000">
                <a:solidFill>
                  <a:srgbClr val="000000"/>
                </a:solidFill>
                <a:latin typeface="Canva Sans"/>
                <a:ea typeface="Canva Sans"/>
                <a:cs typeface="Canva Sans"/>
                <a:sym typeface="Canva Sans"/>
              </a:rPr>
              <a:t>• Highlight performance by airline, airport, and time</a:t>
            </a:r>
          </a:p>
          <a:p>
            <a:pPr algn="l">
              <a:lnSpc>
                <a:spcPts val="7500"/>
              </a:lnSpc>
            </a:pPr>
            <a:r>
              <a:rPr lang="en-US" sz="3000">
                <a:solidFill>
                  <a:srgbClr val="000000"/>
                </a:solidFill>
                <a:latin typeface="Canva Sans"/>
                <a:ea typeface="Canva Sans"/>
                <a:cs typeface="Canva Sans"/>
                <a:sym typeface="Canva Sans"/>
              </a:rPr>
              <a:t>• Provide actionable recommendations for stakeholders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16230600" cy="1009696"/>
          </a:xfrm>
          <a:prstGeom prst="rect">
            <a:avLst/>
          </a:prstGeom>
        </p:spPr>
        <p:txBody>
          <a:bodyPr anchor="t" rtlCol="false" tIns="0" lIns="0" bIns="0" rIns="0">
            <a:spAutoFit/>
          </a:bodyPr>
          <a:lstStyle/>
          <a:p>
            <a:pPr algn="ctr">
              <a:lnSpc>
                <a:spcPts val="8399"/>
              </a:lnSpc>
            </a:pPr>
            <a:r>
              <a:rPr lang="en-US" sz="5999" b="true">
                <a:solidFill>
                  <a:srgbClr val="000000"/>
                </a:solidFill>
                <a:latin typeface="Canva Sans Bold"/>
                <a:ea typeface="Canva Sans Bold"/>
                <a:cs typeface="Canva Sans Bold"/>
                <a:sym typeface="Canva Sans Bold"/>
              </a:rPr>
              <a:t>Methodology</a:t>
            </a:r>
          </a:p>
        </p:txBody>
      </p:sp>
      <p:sp>
        <p:nvSpPr>
          <p:cNvPr name="TextBox 3" id="3"/>
          <p:cNvSpPr txBox="true"/>
          <p:nvPr/>
        </p:nvSpPr>
        <p:spPr>
          <a:xfrm rot="0">
            <a:off x="1028700" y="3114675"/>
            <a:ext cx="16230600" cy="3686175"/>
          </a:xfrm>
          <a:prstGeom prst="rect">
            <a:avLst/>
          </a:prstGeom>
        </p:spPr>
        <p:txBody>
          <a:bodyPr anchor="t" rtlCol="false" tIns="0" lIns="0" bIns="0" rIns="0">
            <a:spAutoFit/>
          </a:bodyPr>
          <a:lstStyle/>
          <a:p>
            <a:pPr algn="l">
              <a:lnSpc>
                <a:spcPts val="7500"/>
              </a:lnSpc>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Tools Used:</a:t>
            </a:r>
            <a:r>
              <a:rPr lang="en-US" sz="3000">
                <a:solidFill>
                  <a:srgbClr val="000000"/>
                </a:solidFill>
                <a:latin typeface="Canva Sans"/>
                <a:ea typeface="Canva Sans"/>
                <a:cs typeface="Canva Sans"/>
                <a:sym typeface="Canva Sans"/>
              </a:rPr>
              <a:t> PostgreSQL, Power BI</a:t>
            </a:r>
          </a:p>
          <a:p>
            <a:pPr algn="l">
              <a:lnSpc>
                <a:spcPts val="7500"/>
              </a:lnSpc>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Data Cleaning:</a:t>
            </a:r>
            <a:r>
              <a:rPr lang="en-US" sz="3000">
                <a:solidFill>
                  <a:srgbClr val="000000"/>
                </a:solidFill>
                <a:latin typeface="Canva Sans"/>
                <a:ea typeface="Canva Sans"/>
                <a:cs typeface="Canva Sans"/>
                <a:sym typeface="Canva Sans"/>
              </a:rPr>
              <a:t> Removed nulls, standardized codes</a:t>
            </a:r>
          </a:p>
          <a:p>
            <a:pPr algn="l">
              <a:lnSpc>
                <a:spcPts val="7500"/>
              </a:lnSpc>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SQL Integration:</a:t>
            </a:r>
            <a:r>
              <a:rPr lang="en-US" sz="3000">
                <a:solidFill>
                  <a:srgbClr val="000000"/>
                </a:solidFill>
                <a:latin typeface="Canva Sans"/>
                <a:ea typeface="Canva Sans"/>
                <a:cs typeface="Canva Sans"/>
                <a:sym typeface="Canva Sans"/>
              </a:rPr>
              <a:t> Joined flight, airline, airport datasets</a:t>
            </a:r>
          </a:p>
          <a:p>
            <a:pPr algn="l">
              <a:lnSpc>
                <a:spcPts val="7500"/>
              </a:lnSpc>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Dashboard Design:</a:t>
            </a:r>
            <a:r>
              <a:rPr lang="en-US" sz="3000">
                <a:solidFill>
                  <a:srgbClr val="000000"/>
                </a:solidFill>
                <a:latin typeface="Canva Sans"/>
                <a:ea typeface="Canva Sans"/>
                <a:cs typeface="Canva Sans"/>
                <a:sym typeface="Canva Sans"/>
              </a:rPr>
              <a:t> Multi-page with DAX-based KPIs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794889" y="923925"/>
            <a:ext cx="6702211" cy="1009696"/>
          </a:xfrm>
          <a:prstGeom prst="rect">
            <a:avLst/>
          </a:prstGeom>
        </p:spPr>
        <p:txBody>
          <a:bodyPr anchor="t" rtlCol="false" tIns="0" lIns="0" bIns="0" rIns="0">
            <a:spAutoFit/>
          </a:bodyPr>
          <a:lstStyle/>
          <a:p>
            <a:pPr algn="just">
              <a:lnSpc>
                <a:spcPts val="8399"/>
              </a:lnSpc>
            </a:pPr>
            <a:r>
              <a:rPr lang="en-US" sz="5999" b="true">
                <a:solidFill>
                  <a:srgbClr val="000000"/>
                </a:solidFill>
                <a:latin typeface="Canva Sans Bold"/>
                <a:ea typeface="Canva Sans Bold"/>
                <a:cs typeface="Canva Sans Bold"/>
                <a:sym typeface="Canva Sans Bold"/>
              </a:rPr>
              <a:t>Key Findings</a:t>
            </a:r>
          </a:p>
        </p:txBody>
      </p:sp>
      <p:sp>
        <p:nvSpPr>
          <p:cNvPr name="TextBox 3" id="3"/>
          <p:cNvSpPr txBox="true"/>
          <p:nvPr/>
        </p:nvSpPr>
        <p:spPr>
          <a:xfrm rot="0">
            <a:off x="1028700" y="2638425"/>
            <a:ext cx="16230600" cy="4638675"/>
          </a:xfrm>
          <a:prstGeom prst="rect">
            <a:avLst/>
          </a:prstGeom>
        </p:spPr>
        <p:txBody>
          <a:bodyPr anchor="t" rtlCol="false" tIns="0" lIns="0" bIns="0" rIns="0">
            <a:spAutoFit/>
          </a:bodyPr>
          <a:lstStyle/>
          <a:p>
            <a:pPr algn="l">
              <a:lnSpc>
                <a:spcPts val="7500"/>
              </a:lnSpc>
            </a:pPr>
            <a:r>
              <a:rPr lang="en-US" sz="3000">
                <a:solidFill>
                  <a:srgbClr val="000000"/>
                </a:solidFill>
                <a:latin typeface="Canva Sans"/>
                <a:ea typeface="Canva Sans"/>
                <a:cs typeface="Canva Sans"/>
                <a:sym typeface="Canva Sans"/>
              </a:rPr>
              <a:t>• Weather i</a:t>
            </a:r>
            <a:r>
              <a:rPr lang="en-US" sz="3000">
                <a:solidFill>
                  <a:srgbClr val="000000"/>
                </a:solidFill>
                <a:latin typeface="Canva Sans"/>
                <a:ea typeface="Canva Sans"/>
                <a:cs typeface="Canva Sans"/>
                <a:sym typeface="Canva Sans"/>
              </a:rPr>
              <a:t>s </a:t>
            </a:r>
            <a:r>
              <a:rPr lang="en-US" sz="3000">
                <a:solidFill>
                  <a:srgbClr val="000000"/>
                </a:solidFill>
                <a:latin typeface="Canva Sans"/>
                <a:ea typeface="Canva Sans"/>
                <a:cs typeface="Canva Sans"/>
                <a:sym typeface="Canva Sans"/>
              </a:rPr>
              <a:t>re</a:t>
            </a:r>
            <a:r>
              <a:rPr lang="en-US" sz="3000">
                <a:solidFill>
                  <a:srgbClr val="000000"/>
                </a:solidFill>
                <a:latin typeface="Canva Sans"/>
                <a:ea typeface="Canva Sans"/>
                <a:cs typeface="Canva Sans"/>
                <a:sym typeface="Canva Sans"/>
              </a:rPr>
              <a:t>s</a:t>
            </a:r>
            <a:r>
              <a:rPr lang="en-US" sz="3000">
                <a:solidFill>
                  <a:srgbClr val="000000"/>
                </a:solidFill>
                <a:latin typeface="Canva Sans"/>
                <a:ea typeface="Canva Sans"/>
                <a:cs typeface="Canva Sans"/>
                <a:sym typeface="Canva Sans"/>
              </a:rPr>
              <a:t>ponsible for 54% of </a:t>
            </a:r>
            <a:r>
              <a:rPr lang="en-US" sz="3000">
                <a:solidFill>
                  <a:srgbClr val="000000"/>
                </a:solidFill>
                <a:latin typeface="Canva Sans"/>
                <a:ea typeface="Canva Sans"/>
                <a:cs typeface="Canva Sans"/>
                <a:sym typeface="Canva Sans"/>
              </a:rPr>
              <a:t>a</a:t>
            </a:r>
            <a:r>
              <a:rPr lang="en-US" sz="3000">
                <a:solidFill>
                  <a:srgbClr val="000000"/>
                </a:solidFill>
                <a:latin typeface="Canva Sans"/>
                <a:ea typeface="Canva Sans"/>
                <a:cs typeface="Canva Sans"/>
                <a:sym typeface="Canva Sans"/>
              </a:rPr>
              <a:t>ll</a:t>
            </a:r>
            <a:r>
              <a:rPr lang="en-US" sz="3000">
                <a:solidFill>
                  <a:srgbClr val="000000"/>
                </a:solidFill>
                <a:latin typeface="Canva Sans"/>
                <a:ea typeface="Canva Sans"/>
                <a:cs typeface="Canva Sans"/>
                <a:sym typeface="Canva Sans"/>
              </a:rPr>
              <a:t> </a:t>
            </a:r>
            <a:r>
              <a:rPr lang="en-US" sz="3000">
                <a:solidFill>
                  <a:srgbClr val="000000"/>
                </a:solidFill>
                <a:latin typeface="Canva Sans"/>
                <a:ea typeface="Canva Sans"/>
                <a:cs typeface="Canva Sans"/>
                <a:sym typeface="Canva Sans"/>
              </a:rPr>
              <a:t>de</a:t>
            </a:r>
            <a:r>
              <a:rPr lang="en-US" sz="3000">
                <a:solidFill>
                  <a:srgbClr val="000000"/>
                </a:solidFill>
                <a:latin typeface="Canva Sans"/>
                <a:ea typeface="Canva Sans"/>
                <a:cs typeface="Canva Sans"/>
                <a:sym typeface="Canva Sans"/>
              </a:rPr>
              <a:t>la</a:t>
            </a:r>
            <a:r>
              <a:rPr lang="en-US" sz="3000">
                <a:solidFill>
                  <a:srgbClr val="000000"/>
                </a:solidFill>
                <a:latin typeface="Canva Sans"/>
                <a:ea typeface="Canva Sans"/>
                <a:cs typeface="Canva Sans"/>
                <a:sym typeface="Canva Sans"/>
              </a:rPr>
              <a:t>ys</a:t>
            </a:r>
          </a:p>
          <a:p>
            <a:pPr algn="l">
              <a:lnSpc>
                <a:spcPts val="7500"/>
              </a:lnSpc>
            </a:pPr>
            <a:r>
              <a:rPr lang="en-US" sz="3000">
                <a:solidFill>
                  <a:srgbClr val="000000"/>
                </a:solidFill>
                <a:latin typeface="Canva Sans"/>
                <a:ea typeface="Canva Sans"/>
                <a:cs typeface="Canva Sans"/>
                <a:sym typeface="Canva Sans"/>
              </a:rPr>
              <a:t>• Sp</a:t>
            </a:r>
            <a:r>
              <a:rPr lang="en-US" sz="3000">
                <a:solidFill>
                  <a:srgbClr val="000000"/>
                </a:solidFill>
                <a:latin typeface="Canva Sans"/>
                <a:ea typeface="Canva Sans"/>
                <a:cs typeface="Canva Sans"/>
                <a:sym typeface="Canva Sans"/>
              </a:rPr>
              <a:t>i</a:t>
            </a:r>
            <a:r>
              <a:rPr lang="en-US" sz="3000">
                <a:solidFill>
                  <a:srgbClr val="000000"/>
                </a:solidFill>
                <a:latin typeface="Canva Sans"/>
                <a:ea typeface="Canva Sans"/>
                <a:cs typeface="Canva Sans"/>
                <a:sym typeface="Canva Sans"/>
              </a:rPr>
              <a:t>rit &amp; Frontier have worst OTP and delays</a:t>
            </a:r>
          </a:p>
          <a:p>
            <a:pPr algn="l">
              <a:lnSpc>
                <a:spcPts val="7500"/>
              </a:lnSpc>
            </a:pPr>
            <a:r>
              <a:rPr lang="en-US" sz="3000">
                <a:solidFill>
                  <a:srgbClr val="000000"/>
                </a:solidFill>
                <a:latin typeface="Canva Sans"/>
                <a:ea typeface="Canva Sans"/>
                <a:cs typeface="Canva Sans"/>
                <a:sym typeface="Canva Sans"/>
              </a:rPr>
              <a:t>• June</a:t>
            </a:r>
            <a:r>
              <a:rPr lang="en-US" sz="3000">
                <a:solidFill>
                  <a:srgbClr val="000000"/>
                </a:solidFill>
                <a:latin typeface="Canva Sans"/>
                <a:ea typeface="Canva Sans"/>
                <a:cs typeface="Canva Sans"/>
                <a:sym typeface="Canva Sans"/>
              </a:rPr>
              <a:t> </a:t>
            </a:r>
            <a:r>
              <a:rPr lang="en-US" sz="3000">
                <a:solidFill>
                  <a:srgbClr val="000000"/>
                </a:solidFill>
                <a:latin typeface="Canva Sans"/>
                <a:ea typeface="Canva Sans"/>
                <a:cs typeface="Canva Sans"/>
                <a:sym typeface="Canva Sans"/>
              </a:rPr>
              <a:t>se</a:t>
            </a:r>
            <a:r>
              <a:rPr lang="en-US" sz="3000">
                <a:solidFill>
                  <a:srgbClr val="000000"/>
                </a:solidFill>
                <a:latin typeface="Canva Sans"/>
                <a:ea typeface="Canva Sans"/>
                <a:cs typeface="Canva Sans"/>
                <a:sym typeface="Canva Sans"/>
              </a:rPr>
              <a:t>e</a:t>
            </a:r>
            <a:r>
              <a:rPr lang="en-US" sz="3000">
                <a:solidFill>
                  <a:srgbClr val="000000"/>
                </a:solidFill>
                <a:latin typeface="Canva Sans"/>
                <a:ea typeface="Canva Sans"/>
                <a:cs typeface="Canva Sans"/>
                <a:sym typeface="Canva Sans"/>
              </a:rPr>
              <a:t>s hi</a:t>
            </a:r>
            <a:r>
              <a:rPr lang="en-US" sz="3000">
                <a:solidFill>
                  <a:srgbClr val="000000"/>
                </a:solidFill>
                <a:latin typeface="Canva Sans"/>
                <a:ea typeface="Canva Sans"/>
                <a:cs typeface="Canva Sans"/>
                <a:sym typeface="Canva Sans"/>
              </a:rPr>
              <a:t>g</a:t>
            </a:r>
            <a:r>
              <a:rPr lang="en-US" sz="3000">
                <a:solidFill>
                  <a:srgbClr val="000000"/>
                </a:solidFill>
                <a:latin typeface="Canva Sans"/>
                <a:ea typeface="Canva Sans"/>
                <a:cs typeface="Canva Sans"/>
                <a:sym typeface="Canva Sans"/>
              </a:rPr>
              <a:t>hest cancell</a:t>
            </a:r>
            <a:r>
              <a:rPr lang="en-US" sz="3000">
                <a:solidFill>
                  <a:srgbClr val="000000"/>
                </a:solidFill>
                <a:latin typeface="Canva Sans"/>
                <a:ea typeface="Canva Sans"/>
                <a:cs typeface="Canva Sans"/>
                <a:sym typeface="Canva Sans"/>
              </a:rPr>
              <a:t>ation</a:t>
            </a:r>
            <a:r>
              <a:rPr lang="en-US" sz="3000">
                <a:solidFill>
                  <a:srgbClr val="000000"/>
                </a:solidFill>
                <a:latin typeface="Canva Sans"/>
                <a:ea typeface="Canva Sans"/>
                <a:cs typeface="Canva Sans"/>
                <a:sym typeface="Canva Sans"/>
              </a:rPr>
              <a:t>s due to summer travel</a:t>
            </a:r>
          </a:p>
          <a:p>
            <a:pPr algn="l">
              <a:lnSpc>
                <a:spcPts val="7500"/>
              </a:lnSpc>
            </a:pPr>
            <a:r>
              <a:rPr lang="en-US" sz="3000">
                <a:solidFill>
                  <a:srgbClr val="000000"/>
                </a:solidFill>
                <a:latin typeface="Canva Sans"/>
                <a:ea typeface="Canva Sans"/>
                <a:cs typeface="Canva Sans"/>
                <a:sym typeface="Canva Sans"/>
              </a:rPr>
              <a:t>• Regional airports face high delays/cancellations</a:t>
            </a:r>
          </a:p>
          <a:p>
            <a:pPr algn="l">
              <a:lnSpc>
                <a:spcPts val="7500"/>
              </a:lnSpc>
            </a:pPr>
            <a:r>
              <a:rPr lang="en-US" sz="3000">
                <a:solidFill>
                  <a:srgbClr val="000000"/>
                </a:solidFill>
                <a:latin typeface="Canva Sans"/>
                <a:ea typeface="Canva Sans"/>
                <a:cs typeface="Canva Sans"/>
                <a:sym typeface="Canva Sans"/>
              </a:rPr>
              <a:t>• S</a:t>
            </a:r>
            <a:r>
              <a:rPr lang="en-US" sz="3000">
                <a:solidFill>
                  <a:srgbClr val="000000"/>
                </a:solidFill>
                <a:latin typeface="Canva Sans"/>
                <a:ea typeface="Canva Sans"/>
                <a:cs typeface="Canva Sans"/>
                <a:sym typeface="Canva Sans"/>
              </a:rPr>
              <a:t>a</a:t>
            </a:r>
            <a:r>
              <a:rPr lang="en-US" sz="3000">
                <a:solidFill>
                  <a:srgbClr val="000000"/>
                </a:solidFill>
                <a:latin typeface="Canva Sans"/>
                <a:ea typeface="Canva Sans"/>
                <a:cs typeface="Canva Sans"/>
                <a:sym typeface="Canva Sans"/>
              </a:rPr>
              <a:t>turday </a:t>
            </a:r>
            <a:r>
              <a:rPr lang="en-US" sz="3000">
                <a:solidFill>
                  <a:srgbClr val="000000"/>
                </a:solidFill>
                <a:latin typeface="Canva Sans"/>
                <a:ea typeface="Canva Sans"/>
                <a:cs typeface="Canva Sans"/>
                <a:sym typeface="Canva Sans"/>
              </a:rPr>
              <a:t>ha</a:t>
            </a:r>
            <a:r>
              <a:rPr lang="en-US" sz="3000">
                <a:solidFill>
                  <a:srgbClr val="000000"/>
                </a:solidFill>
                <a:latin typeface="Canva Sans"/>
                <a:ea typeface="Canva Sans"/>
                <a:cs typeface="Canva Sans"/>
                <a:sym typeface="Canva Sans"/>
              </a:rPr>
              <a:t>s</a:t>
            </a:r>
            <a:r>
              <a:rPr lang="en-US" sz="3000">
                <a:solidFill>
                  <a:srgbClr val="000000"/>
                </a:solidFill>
                <a:latin typeface="Canva Sans"/>
                <a:ea typeface="Canva Sans"/>
                <a:cs typeface="Canva Sans"/>
                <a:sym typeface="Canva Sans"/>
              </a:rPr>
              <a:t> </a:t>
            </a:r>
            <a:r>
              <a:rPr lang="en-US" sz="3000">
                <a:solidFill>
                  <a:srgbClr val="000000"/>
                </a:solidFill>
                <a:latin typeface="Canva Sans"/>
                <a:ea typeface="Canva Sans"/>
                <a:cs typeface="Canva Sans"/>
                <a:sym typeface="Canva Sans"/>
              </a:rPr>
              <a:t>b</a:t>
            </a:r>
            <a:r>
              <a:rPr lang="en-US" sz="3000">
                <a:solidFill>
                  <a:srgbClr val="000000"/>
                </a:solidFill>
                <a:latin typeface="Canva Sans"/>
                <a:ea typeface="Canva Sans"/>
                <a:cs typeface="Canva Sans"/>
                <a:sym typeface="Canva Sans"/>
              </a:rPr>
              <a:t>es</a:t>
            </a:r>
            <a:r>
              <a:rPr lang="en-US" sz="3000">
                <a:solidFill>
                  <a:srgbClr val="000000"/>
                </a:solidFill>
                <a:latin typeface="Canva Sans"/>
                <a:ea typeface="Canva Sans"/>
                <a:cs typeface="Canva Sans"/>
                <a:sym typeface="Canva Sans"/>
              </a:rPr>
              <a:t>t OTP (85%), Thursday the worst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242" y="2298524"/>
            <a:ext cx="4476750" cy="2487342"/>
          </a:xfrm>
          <a:custGeom>
            <a:avLst/>
            <a:gdLst/>
            <a:ahLst/>
            <a:cxnLst/>
            <a:rect r="r" b="b" t="t" l="l"/>
            <a:pathLst>
              <a:path h="2487342" w="4476750">
                <a:moveTo>
                  <a:pt x="0" y="0"/>
                </a:moveTo>
                <a:lnTo>
                  <a:pt x="4476750" y="0"/>
                </a:lnTo>
                <a:lnTo>
                  <a:pt x="4476750" y="2487342"/>
                </a:lnTo>
                <a:lnTo>
                  <a:pt x="0" y="2487342"/>
                </a:lnTo>
                <a:lnTo>
                  <a:pt x="0" y="0"/>
                </a:lnTo>
                <a:close/>
              </a:path>
            </a:pathLst>
          </a:custGeom>
          <a:blipFill>
            <a:blip r:embed="rId2"/>
            <a:stretch>
              <a:fillRect l="0" t="-850" r="0" b="-850"/>
            </a:stretch>
          </a:blipFill>
        </p:spPr>
      </p:sp>
      <p:sp>
        <p:nvSpPr>
          <p:cNvPr name="Freeform 3" id="3"/>
          <p:cNvSpPr/>
          <p:nvPr/>
        </p:nvSpPr>
        <p:spPr>
          <a:xfrm flipH="false" flipV="false" rot="0">
            <a:off x="9200958" y="2298524"/>
            <a:ext cx="4476750" cy="2487342"/>
          </a:xfrm>
          <a:custGeom>
            <a:avLst/>
            <a:gdLst/>
            <a:ahLst/>
            <a:cxnLst/>
            <a:rect r="r" b="b" t="t" l="l"/>
            <a:pathLst>
              <a:path h="2487342" w="4476750">
                <a:moveTo>
                  <a:pt x="0" y="0"/>
                </a:moveTo>
                <a:lnTo>
                  <a:pt x="4476750" y="0"/>
                </a:lnTo>
                <a:lnTo>
                  <a:pt x="4476750" y="2487342"/>
                </a:lnTo>
                <a:lnTo>
                  <a:pt x="0" y="2487342"/>
                </a:lnTo>
                <a:lnTo>
                  <a:pt x="0" y="0"/>
                </a:lnTo>
                <a:close/>
              </a:path>
            </a:pathLst>
          </a:custGeom>
          <a:blipFill>
            <a:blip r:embed="rId3"/>
            <a:stretch>
              <a:fillRect l="0" t="0" r="-182" b="0"/>
            </a:stretch>
          </a:blipFill>
        </p:spPr>
      </p:sp>
      <p:sp>
        <p:nvSpPr>
          <p:cNvPr name="Freeform 4" id="4"/>
          <p:cNvSpPr/>
          <p:nvPr/>
        </p:nvSpPr>
        <p:spPr>
          <a:xfrm flipH="false" flipV="false" rot="0">
            <a:off x="4590858" y="2298524"/>
            <a:ext cx="4476750" cy="2487342"/>
          </a:xfrm>
          <a:custGeom>
            <a:avLst/>
            <a:gdLst/>
            <a:ahLst/>
            <a:cxnLst/>
            <a:rect r="r" b="b" t="t" l="l"/>
            <a:pathLst>
              <a:path h="2487342" w="4476750">
                <a:moveTo>
                  <a:pt x="0" y="0"/>
                </a:moveTo>
                <a:lnTo>
                  <a:pt x="4476750" y="0"/>
                </a:lnTo>
                <a:lnTo>
                  <a:pt x="4476750" y="2487342"/>
                </a:lnTo>
                <a:lnTo>
                  <a:pt x="0" y="2487342"/>
                </a:lnTo>
                <a:lnTo>
                  <a:pt x="0" y="0"/>
                </a:lnTo>
                <a:close/>
              </a:path>
            </a:pathLst>
          </a:custGeom>
          <a:blipFill>
            <a:blip r:embed="rId4"/>
            <a:stretch>
              <a:fillRect l="0" t="0" r="-1690" b="0"/>
            </a:stretch>
          </a:blipFill>
        </p:spPr>
      </p:sp>
      <p:sp>
        <p:nvSpPr>
          <p:cNvPr name="Freeform 5" id="5"/>
          <p:cNvSpPr/>
          <p:nvPr/>
        </p:nvSpPr>
        <p:spPr>
          <a:xfrm flipH="false" flipV="false" rot="0">
            <a:off x="13811250" y="2298524"/>
            <a:ext cx="4476750" cy="2487342"/>
          </a:xfrm>
          <a:custGeom>
            <a:avLst/>
            <a:gdLst/>
            <a:ahLst/>
            <a:cxnLst/>
            <a:rect r="r" b="b" t="t" l="l"/>
            <a:pathLst>
              <a:path h="2487342" w="4476750">
                <a:moveTo>
                  <a:pt x="0" y="0"/>
                </a:moveTo>
                <a:lnTo>
                  <a:pt x="4476750" y="0"/>
                </a:lnTo>
                <a:lnTo>
                  <a:pt x="4476750" y="2487342"/>
                </a:lnTo>
                <a:lnTo>
                  <a:pt x="0" y="2487342"/>
                </a:lnTo>
                <a:lnTo>
                  <a:pt x="0" y="0"/>
                </a:lnTo>
                <a:close/>
              </a:path>
            </a:pathLst>
          </a:custGeom>
          <a:blipFill>
            <a:blip r:embed="rId5"/>
            <a:stretch>
              <a:fillRect l="-1103" t="0" r="-1290" b="0"/>
            </a:stretch>
          </a:blipFill>
        </p:spPr>
      </p:sp>
      <p:sp>
        <p:nvSpPr>
          <p:cNvPr name="TextBox 6" id="6"/>
          <p:cNvSpPr txBox="true"/>
          <p:nvPr/>
        </p:nvSpPr>
        <p:spPr>
          <a:xfrm rot="0">
            <a:off x="1028700" y="923925"/>
            <a:ext cx="16230600" cy="1009696"/>
          </a:xfrm>
          <a:prstGeom prst="rect">
            <a:avLst/>
          </a:prstGeom>
        </p:spPr>
        <p:txBody>
          <a:bodyPr anchor="t" rtlCol="false" tIns="0" lIns="0" bIns="0" rIns="0">
            <a:spAutoFit/>
          </a:bodyPr>
          <a:lstStyle/>
          <a:p>
            <a:pPr algn="ctr">
              <a:lnSpc>
                <a:spcPts val="8399"/>
              </a:lnSpc>
            </a:pPr>
            <a:r>
              <a:rPr lang="en-US" sz="5999" b="true">
                <a:solidFill>
                  <a:srgbClr val="000000"/>
                </a:solidFill>
                <a:latin typeface="Canva Sans Bold"/>
                <a:ea typeface="Canva Sans Bold"/>
                <a:cs typeface="Canva Sans Bold"/>
                <a:sym typeface="Canva Sans Bold"/>
              </a:rPr>
              <a:t>Dashboard Highlights</a:t>
            </a:r>
          </a:p>
        </p:txBody>
      </p:sp>
      <p:sp>
        <p:nvSpPr>
          <p:cNvPr name="TextBox 7" id="7"/>
          <p:cNvSpPr txBox="true"/>
          <p:nvPr/>
        </p:nvSpPr>
        <p:spPr>
          <a:xfrm rot="0">
            <a:off x="1028700" y="5572125"/>
            <a:ext cx="10383123" cy="3686175"/>
          </a:xfrm>
          <a:prstGeom prst="rect">
            <a:avLst/>
          </a:prstGeom>
        </p:spPr>
        <p:txBody>
          <a:bodyPr anchor="t" rtlCol="false" tIns="0" lIns="0" bIns="0" rIns="0">
            <a:spAutoFit/>
          </a:bodyPr>
          <a:lstStyle/>
          <a:p>
            <a:pPr algn="l">
              <a:lnSpc>
                <a:spcPts val="7500"/>
              </a:lnSpc>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Overview:</a:t>
            </a:r>
            <a:r>
              <a:rPr lang="en-US" sz="3000">
                <a:solidFill>
                  <a:srgbClr val="000000"/>
                </a:solidFill>
                <a:latin typeface="Canva Sans"/>
                <a:ea typeface="Canva Sans"/>
                <a:cs typeface="Canva Sans"/>
                <a:sym typeface="Canva Sans"/>
              </a:rPr>
              <a:t> KPIs like OTP Rate, Cancellation %, Avg Delay</a:t>
            </a:r>
          </a:p>
          <a:p>
            <a:pPr algn="l">
              <a:lnSpc>
                <a:spcPts val="7500"/>
              </a:lnSpc>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Airline View:</a:t>
            </a:r>
            <a:r>
              <a:rPr lang="en-US" sz="3000">
                <a:solidFill>
                  <a:srgbClr val="000000"/>
                </a:solidFill>
                <a:latin typeface="Canva Sans"/>
                <a:ea typeface="Canva Sans"/>
                <a:cs typeface="Canva Sans"/>
                <a:sym typeface="Canva Sans"/>
              </a:rPr>
              <a:t> Compares OTP, cancellations by airline</a:t>
            </a:r>
          </a:p>
          <a:p>
            <a:pPr algn="l">
              <a:lnSpc>
                <a:spcPts val="7500"/>
              </a:lnSpc>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Airport View:</a:t>
            </a:r>
            <a:r>
              <a:rPr lang="en-US" sz="3000">
                <a:solidFill>
                  <a:srgbClr val="000000"/>
                </a:solidFill>
                <a:latin typeface="Canva Sans"/>
                <a:ea typeface="Canva Sans"/>
                <a:cs typeface="Canva Sans"/>
                <a:sym typeface="Canva Sans"/>
              </a:rPr>
              <a:t> Highlights delay patterns by airport</a:t>
            </a:r>
          </a:p>
          <a:p>
            <a:pPr algn="l">
              <a:lnSpc>
                <a:spcPts val="7500"/>
              </a:lnSpc>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Time Trends:</a:t>
            </a:r>
            <a:r>
              <a:rPr lang="en-US" sz="3000">
                <a:solidFill>
                  <a:srgbClr val="000000"/>
                </a:solidFill>
                <a:latin typeface="Canva Sans"/>
                <a:ea typeface="Canva Sans"/>
                <a:cs typeface="Canva Sans"/>
                <a:sym typeface="Canva Sans"/>
              </a:rPr>
              <a:t> Patterns across months, weekdays, hours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16230600" cy="1009696"/>
          </a:xfrm>
          <a:prstGeom prst="rect">
            <a:avLst/>
          </a:prstGeom>
        </p:spPr>
        <p:txBody>
          <a:bodyPr anchor="t" rtlCol="false" tIns="0" lIns="0" bIns="0" rIns="0">
            <a:spAutoFit/>
          </a:bodyPr>
          <a:lstStyle/>
          <a:p>
            <a:pPr algn="ctr">
              <a:lnSpc>
                <a:spcPts val="8399"/>
              </a:lnSpc>
            </a:pPr>
            <a:r>
              <a:rPr lang="en-US" sz="5999" b="true">
                <a:solidFill>
                  <a:srgbClr val="000000"/>
                </a:solidFill>
                <a:latin typeface="Canva Sans Bold"/>
                <a:ea typeface="Canva Sans Bold"/>
                <a:cs typeface="Canva Sans Bold"/>
                <a:sym typeface="Canva Sans Bold"/>
              </a:rPr>
              <a:t>Key Recommendations</a:t>
            </a:r>
          </a:p>
        </p:txBody>
      </p:sp>
      <p:sp>
        <p:nvSpPr>
          <p:cNvPr name="TextBox 3" id="3"/>
          <p:cNvSpPr txBox="true"/>
          <p:nvPr/>
        </p:nvSpPr>
        <p:spPr>
          <a:xfrm rot="0">
            <a:off x="1028700" y="2638425"/>
            <a:ext cx="13717292" cy="4638675"/>
          </a:xfrm>
          <a:prstGeom prst="rect">
            <a:avLst/>
          </a:prstGeom>
        </p:spPr>
        <p:txBody>
          <a:bodyPr anchor="t" rtlCol="false" tIns="0" lIns="0" bIns="0" rIns="0">
            <a:spAutoFit/>
          </a:bodyPr>
          <a:lstStyle/>
          <a:p>
            <a:pPr algn="l">
              <a:lnSpc>
                <a:spcPts val="7500"/>
              </a:lnSpc>
            </a:pPr>
            <a:r>
              <a:rPr lang="en-US" sz="3000">
                <a:solidFill>
                  <a:srgbClr val="000000"/>
                </a:solidFill>
                <a:latin typeface="Canva Sans"/>
                <a:ea typeface="Canva Sans"/>
                <a:cs typeface="Canva Sans"/>
                <a:sym typeface="Canva Sans"/>
              </a:rPr>
              <a:t>• Imp</a:t>
            </a:r>
            <a:r>
              <a:rPr lang="en-US" sz="3000">
                <a:solidFill>
                  <a:srgbClr val="000000"/>
                </a:solidFill>
                <a:latin typeface="Canva Sans"/>
                <a:ea typeface="Canva Sans"/>
                <a:cs typeface="Canva Sans"/>
                <a:sym typeface="Canva Sans"/>
              </a:rPr>
              <a:t>r</a:t>
            </a:r>
            <a:r>
              <a:rPr lang="en-US" sz="3000">
                <a:solidFill>
                  <a:srgbClr val="000000"/>
                </a:solidFill>
                <a:latin typeface="Canva Sans"/>
                <a:ea typeface="Canva Sans"/>
                <a:cs typeface="Canva Sans"/>
                <a:sym typeface="Canva Sans"/>
              </a:rPr>
              <a:t>o</a:t>
            </a:r>
            <a:r>
              <a:rPr lang="en-US" sz="3000">
                <a:solidFill>
                  <a:srgbClr val="000000"/>
                </a:solidFill>
                <a:latin typeface="Canva Sans"/>
                <a:ea typeface="Canva Sans"/>
                <a:cs typeface="Canva Sans"/>
                <a:sym typeface="Canva Sans"/>
              </a:rPr>
              <a:t>ve</a:t>
            </a:r>
            <a:r>
              <a:rPr lang="en-US" sz="3000">
                <a:solidFill>
                  <a:srgbClr val="000000"/>
                </a:solidFill>
                <a:latin typeface="Canva Sans"/>
                <a:ea typeface="Canva Sans"/>
                <a:cs typeface="Canva Sans"/>
                <a:sym typeface="Canva Sans"/>
              </a:rPr>
              <a:t> infrastructure at small/regional airports</a:t>
            </a:r>
          </a:p>
          <a:p>
            <a:pPr algn="l">
              <a:lnSpc>
                <a:spcPts val="7500"/>
              </a:lnSpc>
            </a:pPr>
            <a:r>
              <a:rPr lang="en-US" sz="3000">
                <a:solidFill>
                  <a:srgbClr val="000000"/>
                </a:solidFill>
                <a:latin typeface="Canva Sans"/>
                <a:ea typeface="Canva Sans"/>
                <a:cs typeface="Canva Sans"/>
                <a:sym typeface="Canva Sans"/>
              </a:rPr>
              <a:t>• Use AI to predict h</a:t>
            </a:r>
            <a:r>
              <a:rPr lang="en-US" sz="3000">
                <a:solidFill>
                  <a:srgbClr val="000000"/>
                </a:solidFill>
                <a:latin typeface="Canva Sans"/>
                <a:ea typeface="Canva Sans"/>
                <a:cs typeface="Canva Sans"/>
                <a:sym typeface="Canva Sans"/>
              </a:rPr>
              <a:t>i</a:t>
            </a:r>
            <a:r>
              <a:rPr lang="en-US" sz="3000">
                <a:solidFill>
                  <a:srgbClr val="000000"/>
                </a:solidFill>
                <a:latin typeface="Canva Sans"/>
                <a:ea typeface="Canva Sans"/>
                <a:cs typeface="Canva Sans"/>
                <a:sym typeface="Canva Sans"/>
              </a:rPr>
              <a:t>gh-</a:t>
            </a:r>
            <a:r>
              <a:rPr lang="en-US" sz="3000">
                <a:solidFill>
                  <a:srgbClr val="000000"/>
                </a:solidFill>
                <a:latin typeface="Canva Sans"/>
                <a:ea typeface="Canva Sans"/>
                <a:cs typeface="Canva Sans"/>
                <a:sym typeface="Canva Sans"/>
              </a:rPr>
              <a:t>r</a:t>
            </a:r>
            <a:r>
              <a:rPr lang="en-US" sz="3000">
                <a:solidFill>
                  <a:srgbClr val="000000"/>
                </a:solidFill>
                <a:latin typeface="Canva Sans"/>
                <a:ea typeface="Canva Sans"/>
                <a:cs typeface="Canva Sans"/>
                <a:sym typeface="Canva Sans"/>
              </a:rPr>
              <a:t>isk f</a:t>
            </a:r>
            <a:r>
              <a:rPr lang="en-US" sz="3000">
                <a:solidFill>
                  <a:srgbClr val="000000"/>
                </a:solidFill>
                <a:latin typeface="Canva Sans"/>
                <a:ea typeface="Canva Sans"/>
                <a:cs typeface="Canva Sans"/>
                <a:sym typeface="Canva Sans"/>
              </a:rPr>
              <a:t>li</a:t>
            </a:r>
            <a:r>
              <a:rPr lang="en-US" sz="3000">
                <a:solidFill>
                  <a:srgbClr val="000000"/>
                </a:solidFill>
                <a:latin typeface="Canva Sans"/>
                <a:ea typeface="Canva Sans"/>
                <a:cs typeface="Canva Sans"/>
                <a:sym typeface="Canva Sans"/>
              </a:rPr>
              <a:t>ghts a</a:t>
            </a:r>
            <a:r>
              <a:rPr lang="en-US" sz="3000">
                <a:solidFill>
                  <a:srgbClr val="000000"/>
                </a:solidFill>
                <a:latin typeface="Canva Sans"/>
                <a:ea typeface="Canva Sans"/>
                <a:cs typeface="Canva Sans"/>
                <a:sym typeface="Canva Sans"/>
              </a:rPr>
              <a:t>n</a:t>
            </a:r>
            <a:r>
              <a:rPr lang="en-US" sz="3000">
                <a:solidFill>
                  <a:srgbClr val="000000"/>
                </a:solidFill>
                <a:latin typeface="Canva Sans"/>
                <a:ea typeface="Canva Sans"/>
                <a:cs typeface="Canva Sans"/>
                <a:sym typeface="Canva Sans"/>
              </a:rPr>
              <a:t>d</a:t>
            </a:r>
            <a:r>
              <a:rPr lang="en-US" sz="3000">
                <a:solidFill>
                  <a:srgbClr val="000000"/>
                </a:solidFill>
                <a:latin typeface="Canva Sans"/>
                <a:ea typeface="Canva Sans"/>
                <a:cs typeface="Canva Sans"/>
                <a:sym typeface="Canva Sans"/>
              </a:rPr>
              <a:t> </a:t>
            </a:r>
            <a:r>
              <a:rPr lang="en-US" sz="3000">
                <a:solidFill>
                  <a:srgbClr val="000000"/>
                </a:solidFill>
                <a:latin typeface="Canva Sans"/>
                <a:ea typeface="Canva Sans"/>
                <a:cs typeface="Canva Sans"/>
                <a:sym typeface="Canva Sans"/>
              </a:rPr>
              <a:t>w</a:t>
            </a:r>
            <a:r>
              <a:rPr lang="en-US" sz="3000">
                <a:solidFill>
                  <a:srgbClr val="000000"/>
                </a:solidFill>
                <a:latin typeface="Canva Sans"/>
                <a:ea typeface="Canva Sans"/>
                <a:cs typeface="Canva Sans"/>
                <a:sym typeface="Canva Sans"/>
              </a:rPr>
              <a:t>e</a:t>
            </a:r>
            <a:r>
              <a:rPr lang="en-US" sz="3000">
                <a:solidFill>
                  <a:srgbClr val="000000"/>
                </a:solidFill>
                <a:latin typeface="Canva Sans"/>
                <a:ea typeface="Canva Sans"/>
                <a:cs typeface="Canva Sans"/>
                <a:sym typeface="Canva Sans"/>
              </a:rPr>
              <a:t>ather events</a:t>
            </a:r>
          </a:p>
          <a:p>
            <a:pPr algn="l">
              <a:lnSpc>
                <a:spcPts val="7500"/>
              </a:lnSpc>
            </a:pPr>
            <a:r>
              <a:rPr lang="en-US" sz="3000">
                <a:solidFill>
                  <a:srgbClr val="000000"/>
                </a:solidFill>
                <a:latin typeface="Canva Sans"/>
                <a:ea typeface="Canva Sans"/>
                <a:cs typeface="Canva Sans"/>
                <a:sym typeface="Canva Sans"/>
              </a:rPr>
              <a:t>• Optimize June operations with additional resources</a:t>
            </a:r>
          </a:p>
          <a:p>
            <a:pPr algn="l">
              <a:lnSpc>
                <a:spcPts val="7500"/>
              </a:lnSpc>
            </a:pPr>
            <a:r>
              <a:rPr lang="en-US" sz="3000">
                <a:solidFill>
                  <a:srgbClr val="000000"/>
                </a:solidFill>
                <a:latin typeface="Canva Sans"/>
                <a:ea typeface="Canva Sans"/>
                <a:cs typeface="Canva Sans"/>
                <a:sym typeface="Canva Sans"/>
              </a:rPr>
              <a:t>• </a:t>
            </a:r>
            <a:r>
              <a:rPr lang="en-US" sz="3000">
                <a:solidFill>
                  <a:srgbClr val="000000"/>
                </a:solidFill>
                <a:latin typeface="Canva Sans"/>
                <a:ea typeface="Canva Sans"/>
                <a:cs typeface="Canva Sans"/>
                <a:sym typeface="Canva Sans"/>
              </a:rPr>
              <a:t>A</a:t>
            </a:r>
            <a:r>
              <a:rPr lang="en-US" sz="3000">
                <a:solidFill>
                  <a:srgbClr val="000000"/>
                </a:solidFill>
                <a:latin typeface="Canva Sans"/>
                <a:ea typeface="Canva Sans"/>
                <a:cs typeface="Canva Sans"/>
                <a:sym typeface="Canva Sans"/>
              </a:rPr>
              <a:t>ud</a:t>
            </a:r>
            <a:r>
              <a:rPr lang="en-US" sz="3000">
                <a:solidFill>
                  <a:srgbClr val="000000"/>
                </a:solidFill>
                <a:latin typeface="Canva Sans"/>
                <a:ea typeface="Canva Sans"/>
                <a:cs typeface="Canva Sans"/>
                <a:sym typeface="Canva Sans"/>
              </a:rPr>
              <a:t>i</a:t>
            </a:r>
            <a:r>
              <a:rPr lang="en-US" sz="3000">
                <a:solidFill>
                  <a:srgbClr val="000000"/>
                </a:solidFill>
                <a:latin typeface="Canva Sans"/>
                <a:ea typeface="Canva Sans"/>
                <a:cs typeface="Canva Sans"/>
                <a:sym typeface="Canva Sans"/>
              </a:rPr>
              <a:t>t low-pe</a:t>
            </a:r>
            <a:r>
              <a:rPr lang="en-US" sz="3000">
                <a:solidFill>
                  <a:srgbClr val="000000"/>
                </a:solidFill>
                <a:latin typeface="Canva Sans"/>
                <a:ea typeface="Canva Sans"/>
                <a:cs typeface="Canva Sans"/>
                <a:sym typeface="Canva Sans"/>
              </a:rPr>
              <a:t>r</a:t>
            </a:r>
            <a:r>
              <a:rPr lang="en-US" sz="3000">
                <a:solidFill>
                  <a:srgbClr val="000000"/>
                </a:solidFill>
                <a:latin typeface="Canva Sans"/>
                <a:ea typeface="Canva Sans"/>
                <a:cs typeface="Canva Sans"/>
                <a:sym typeface="Canva Sans"/>
              </a:rPr>
              <a:t>f</a:t>
            </a:r>
            <a:r>
              <a:rPr lang="en-US" sz="3000">
                <a:solidFill>
                  <a:srgbClr val="000000"/>
                </a:solidFill>
                <a:latin typeface="Canva Sans"/>
                <a:ea typeface="Canva Sans"/>
                <a:cs typeface="Canva Sans"/>
                <a:sym typeface="Canva Sans"/>
              </a:rPr>
              <a:t>or</a:t>
            </a:r>
            <a:r>
              <a:rPr lang="en-US" sz="3000">
                <a:solidFill>
                  <a:srgbClr val="000000"/>
                </a:solidFill>
                <a:latin typeface="Canva Sans"/>
                <a:ea typeface="Canva Sans"/>
                <a:cs typeface="Canva Sans"/>
                <a:sym typeface="Canva Sans"/>
              </a:rPr>
              <a:t>m</a:t>
            </a:r>
            <a:r>
              <a:rPr lang="en-US" sz="3000">
                <a:solidFill>
                  <a:srgbClr val="000000"/>
                </a:solidFill>
                <a:latin typeface="Canva Sans"/>
                <a:ea typeface="Canva Sans"/>
                <a:cs typeface="Canva Sans"/>
                <a:sym typeface="Canva Sans"/>
              </a:rPr>
              <a:t>i</a:t>
            </a:r>
            <a:r>
              <a:rPr lang="en-US" sz="3000">
                <a:solidFill>
                  <a:srgbClr val="000000"/>
                </a:solidFill>
                <a:latin typeface="Canva Sans"/>
                <a:ea typeface="Canva Sans"/>
                <a:cs typeface="Canva Sans"/>
                <a:sym typeface="Canva Sans"/>
              </a:rPr>
              <a:t>ng airlines (Spirit, Frontier)</a:t>
            </a:r>
          </a:p>
          <a:p>
            <a:pPr algn="l">
              <a:lnSpc>
                <a:spcPts val="7500"/>
              </a:lnSpc>
            </a:pPr>
            <a:r>
              <a:rPr lang="en-US" sz="3000">
                <a:solidFill>
                  <a:srgbClr val="000000"/>
                </a:solidFill>
                <a:latin typeface="Canva Sans"/>
                <a:ea typeface="Canva Sans"/>
                <a:cs typeface="Canva Sans"/>
                <a:sym typeface="Canva Sans"/>
              </a:rPr>
              <a:t>• Sh</a:t>
            </a:r>
            <a:r>
              <a:rPr lang="en-US" sz="3000">
                <a:solidFill>
                  <a:srgbClr val="000000"/>
                </a:solidFill>
                <a:latin typeface="Canva Sans"/>
                <a:ea typeface="Canva Sans"/>
                <a:cs typeface="Canva Sans"/>
                <a:sym typeface="Canva Sans"/>
              </a:rPr>
              <a:t>i</a:t>
            </a:r>
            <a:r>
              <a:rPr lang="en-US" sz="3000">
                <a:solidFill>
                  <a:srgbClr val="000000"/>
                </a:solidFill>
                <a:latin typeface="Canva Sans"/>
                <a:ea typeface="Canva Sans"/>
                <a:cs typeface="Canva Sans"/>
                <a:sym typeface="Canva Sans"/>
              </a:rPr>
              <a:t>ft</a:t>
            </a:r>
            <a:r>
              <a:rPr lang="en-US" sz="3000">
                <a:solidFill>
                  <a:srgbClr val="000000"/>
                </a:solidFill>
                <a:latin typeface="Canva Sans"/>
                <a:ea typeface="Canva Sans"/>
                <a:cs typeface="Canva Sans"/>
                <a:sym typeface="Canva Sans"/>
              </a:rPr>
              <a:t> </a:t>
            </a:r>
            <a:r>
              <a:rPr lang="en-US" sz="3000">
                <a:solidFill>
                  <a:srgbClr val="000000"/>
                </a:solidFill>
                <a:latin typeface="Canva Sans"/>
                <a:ea typeface="Canva Sans"/>
                <a:cs typeface="Canva Sans"/>
                <a:sym typeface="Canva Sans"/>
              </a:rPr>
              <a:t>c</a:t>
            </a:r>
            <a:r>
              <a:rPr lang="en-US" sz="3000">
                <a:solidFill>
                  <a:srgbClr val="000000"/>
                </a:solidFill>
                <a:latin typeface="Canva Sans"/>
                <a:ea typeface="Canva Sans"/>
                <a:cs typeface="Canva Sans"/>
                <a:sym typeface="Canva Sans"/>
              </a:rPr>
              <a:t>r</a:t>
            </a:r>
            <a:r>
              <a:rPr lang="en-US" sz="3000">
                <a:solidFill>
                  <a:srgbClr val="000000"/>
                </a:solidFill>
                <a:latin typeface="Canva Sans"/>
                <a:ea typeface="Canva Sans"/>
                <a:cs typeface="Canva Sans"/>
                <a:sym typeface="Canva Sans"/>
              </a:rPr>
              <a:t>itical flights to Saturdays where possible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16230600" cy="1009696"/>
          </a:xfrm>
          <a:prstGeom prst="rect">
            <a:avLst/>
          </a:prstGeom>
        </p:spPr>
        <p:txBody>
          <a:bodyPr anchor="t" rtlCol="false" tIns="0" lIns="0" bIns="0" rIns="0">
            <a:spAutoFit/>
          </a:bodyPr>
          <a:lstStyle/>
          <a:p>
            <a:pPr algn="ctr">
              <a:lnSpc>
                <a:spcPts val="8399"/>
              </a:lnSpc>
            </a:pPr>
            <a:r>
              <a:rPr lang="en-US" sz="5999" b="true">
                <a:solidFill>
                  <a:srgbClr val="000000"/>
                </a:solidFill>
                <a:latin typeface="Canva Sans Bold"/>
                <a:ea typeface="Canva Sans Bold"/>
                <a:cs typeface="Canva Sans Bold"/>
                <a:sym typeface="Canva Sans Bold"/>
              </a:rPr>
              <a:t>Conclusion</a:t>
            </a:r>
          </a:p>
        </p:txBody>
      </p:sp>
      <p:sp>
        <p:nvSpPr>
          <p:cNvPr name="TextBox 3" id="3"/>
          <p:cNvSpPr txBox="true"/>
          <p:nvPr/>
        </p:nvSpPr>
        <p:spPr>
          <a:xfrm rot="0">
            <a:off x="1028700" y="3114675"/>
            <a:ext cx="13717292" cy="3686175"/>
          </a:xfrm>
          <a:prstGeom prst="rect">
            <a:avLst/>
          </a:prstGeom>
        </p:spPr>
        <p:txBody>
          <a:bodyPr anchor="t" rtlCol="false" tIns="0" lIns="0" bIns="0" rIns="0">
            <a:spAutoFit/>
          </a:bodyPr>
          <a:lstStyle/>
          <a:p>
            <a:pPr algn="l">
              <a:lnSpc>
                <a:spcPts val="7500"/>
              </a:lnSpc>
            </a:pPr>
            <a:r>
              <a:rPr lang="en-US" sz="3000">
                <a:solidFill>
                  <a:srgbClr val="000000"/>
                </a:solidFill>
                <a:latin typeface="Canva Sans"/>
                <a:ea typeface="Canva Sans"/>
                <a:cs typeface="Canva Sans"/>
                <a:sym typeface="Canva Sans"/>
              </a:rPr>
              <a:t>• Project p</a:t>
            </a:r>
            <a:r>
              <a:rPr lang="en-US" sz="3000">
                <a:solidFill>
                  <a:srgbClr val="000000"/>
                </a:solidFill>
                <a:latin typeface="Canva Sans"/>
                <a:ea typeface="Canva Sans"/>
                <a:cs typeface="Canva Sans"/>
                <a:sym typeface="Canva Sans"/>
              </a:rPr>
              <a:t>r</a:t>
            </a:r>
            <a:r>
              <a:rPr lang="en-US" sz="3000">
                <a:solidFill>
                  <a:srgbClr val="000000"/>
                </a:solidFill>
                <a:latin typeface="Canva Sans"/>
                <a:ea typeface="Canva Sans"/>
                <a:cs typeface="Canva Sans"/>
                <a:sym typeface="Canva Sans"/>
              </a:rPr>
              <a:t>o</a:t>
            </a:r>
            <a:r>
              <a:rPr lang="en-US" sz="3000">
                <a:solidFill>
                  <a:srgbClr val="000000"/>
                </a:solidFill>
                <a:latin typeface="Canva Sans"/>
                <a:ea typeface="Canva Sans"/>
                <a:cs typeface="Canva Sans"/>
                <a:sym typeface="Canva Sans"/>
              </a:rPr>
              <a:t>vided clear</a:t>
            </a:r>
            <a:r>
              <a:rPr lang="en-US" sz="3000">
                <a:solidFill>
                  <a:srgbClr val="000000"/>
                </a:solidFill>
                <a:latin typeface="Canva Sans"/>
                <a:ea typeface="Canva Sans"/>
                <a:cs typeface="Canva Sans"/>
                <a:sym typeface="Canva Sans"/>
              </a:rPr>
              <a:t> insights from large datasets</a:t>
            </a:r>
          </a:p>
          <a:p>
            <a:pPr algn="l">
              <a:lnSpc>
                <a:spcPts val="7500"/>
              </a:lnSpc>
            </a:pPr>
            <a:r>
              <a:rPr lang="en-US" sz="3000">
                <a:solidFill>
                  <a:srgbClr val="000000"/>
                </a:solidFill>
                <a:latin typeface="Canva Sans"/>
                <a:ea typeface="Canva Sans"/>
                <a:cs typeface="Canva Sans"/>
                <a:sym typeface="Canva Sans"/>
              </a:rPr>
              <a:t>• Dashboards enab</a:t>
            </a:r>
            <a:r>
              <a:rPr lang="en-US" sz="3000">
                <a:solidFill>
                  <a:srgbClr val="000000"/>
                </a:solidFill>
                <a:latin typeface="Canva Sans"/>
                <a:ea typeface="Canva Sans"/>
                <a:cs typeface="Canva Sans"/>
                <a:sym typeface="Canva Sans"/>
              </a:rPr>
              <a:t>le s</a:t>
            </a:r>
            <a:r>
              <a:rPr lang="en-US" sz="3000">
                <a:solidFill>
                  <a:srgbClr val="000000"/>
                </a:solidFill>
                <a:latin typeface="Canva Sans"/>
                <a:ea typeface="Canva Sans"/>
                <a:cs typeface="Canva Sans"/>
                <a:sym typeface="Canva Sans"/>
              </a:rPr>
              <a:t>tak</a:t>
            </a:r>
            <a:r>
              <a:rPr lang="en-US" sz="3000">
                <a:solidFill>
                  <a:srgbClr val="000000"/>
                </a:solidFill>
                <a:latin typeface="Canva Sans"/>
                <a:ea typeface="Canva Sans"/>
                <a:cs typeface="Canva Sans"/>
                <a:sym typeface="Canva Sans"/>
              </a:rPr>
              <a:t>e</a:t>
            </a:r>
            <a:r>
              <a:rPr lang="en-US" sz="3000">
                <a:solidFill>
                  <a:srgbClr val="000000"/>
                </a:solidFill>
                <a:latin typeface="Canva Sans"/>
                <a:ea typeface="Canva Sans"/>
                <a:cs typeface="Canva Sans"/>
                <a:sym typeface="Canva Sans"/>
              </a:rPr>
              <a:t>holders to optimize operations</a:t>
            </a:r>
          </a:p>
          <a:p>
            <a:pPr algn="l">
              <a:lnSpc>
                <a:spcPts val="7500"/>
              </a:lnSpc>
            </a:pPr>
            <a:r>
              <a:rPr lang="en-US" sz="3000">
                <a:solidFill>
                  <a:srgbClr val="000000"/>
                </a:solidFill>
                <a:latin typeface="Canva Sans"/>
                <a:ea typeface="Canva Sans"/>
                <a:cs typeface="Canva Sans"/>
                <a:sym typeface="Canva Sans"/>
              </a:rPr>
              <a:t>• Recommendations aim to improve OTP and reduce delays</a:t>
            </a:r>
          </a:p>
          <a:p>
            <a:pPr algn="l">
              <a:lnSpc>
                <a:spcPts val="7500"/>
              </a:lnSpc>
            </a:pPr>
            <a:r>
              <a:rPr lang="en-US" sz="3000">
                <a:solidFill>
                  <a:srgbClr val="000000"/>
                </a:solidFill>
                <a:latin typeface="Canva Sans"/>
                <a:ea typeface="Canva Sans"/>
                <a:cs typeface="Canva Sans"/>
                <a:sym typeface="Canva Sans"/>
              </a:rPr>
              <a:t>• SQL + Powe</a:t>
            </a:r>
            <a:r>
              <a:rPr lang="en-US" sz="3000">
                <a:solidFill>
                  <a:srgbClr val="000000"/>
                </a:solidFill>
                <a:latin typeface="Canva Sans"/>
                <a:ea typeface="Canva Sans"/>
                <a:cs typeface="Canva Sans"/>
                <a:sym typeface="Canva Sans"/>
              </a:rPr>
              <a:t>r BI of</a:t>
            </a:r>
            <a:r>
              <a:rPr lang="en-US" sz="3000">
                <a:solidFill>
                  <a:srgbClr val="000000"/>
                </a:solidFill>
                <a:latin typeface="Canva Sans"/>
                <a:ea typeface="Canva Sans"/>
                <a:cs typeface="Canva Sans"/>
                <a:sym typeface="Canva Sans"/>
              </a:rPr>
              <a:t>fe</a:t>
            </a:r>
            <a:r>
              <a:rPr lang="en-US" sz="3000">
                <a:solidFill>
                  <a:srgbClr val="000000"/>
                </a:solidFill>
                <a:latin typeface="Canva Sans"/>
                <a:ea typeface="Canva Sans"/>
                <a:cs typeface="Canva Sans"/>
                <a:sym typeface="Canva Sans"/>
              </a:rPr>
              <a:t>red</a:t>
            </a:r>
            <a:r>
              <a:rPr lang="en-US" sz="3000">
                <a:solidFill>
                  <a:srgbClr val="000000"/>
                </a:solidFill>
                <a:latin typeface="Canva Sans"/>
                <a:ea typeface="Canva Sans"/>
                <a:cs typeface="Canva Sans"/>
                <a:sym typeface="Canva Sans"/>
              </a:rPr>
              <a:t> a powerful</a:t>
            </a:r>
            <a:r>
              <a:rPr lang="en-US" sz="3000">
                <a:solidFill>
                  <a:srgbClr val="000000"/>
                </a:solidFill>
                <a:latin typeface="Canva Sans"/>
                <a:ea typeface="Canva Sans"/>
                <a:cs typeface="Canva Sans"/>
                <a:sym typeface="Canva Sans"/>
              </a:rPr>
              <a:t> analy</a:t>
            </a:r>
            <a:r>
              <a:rPr lang="en-US" sz="3000">
                <a:solidFill>
                  <a:srgbClr val="000000"/>
                </a:solidFill>
                <a:latin typeface="Canva Sans"/>
                <a:ea typeface="Canva Sans"/>
                <a:cs typeface="Canva Sans"/>
                <a:sym typeface="Canva Sans"/>
              </a:rPr>
              <a:t>tical framework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856461"/>
            <a:ext cx="16230600" cy="4574078"/>
          </a:xfrm>
          <a:custGeom>
            <a:avLst/>
            <a:gdLst/>
            <a:ahLst/>
            <a:cxnLst/>
            <a:rect r="r" b="b" t="t" l="l"/>
            <a:pathLst>
              <a:path h="4574078" w="16230600">
                <a:moveTo>
                  <a:pt x="0" y="0"/>
                </a:moveTo>
                <a:lnTo>
                  <a:pt x="16230600" y="0"/>
                </a:lnTo>
                <a:lnTo>
                  <a:pt x="16230600" y="4574078"/>
                </a:lnTo>
                <a:lnTo>
                  <a:pt x="0" y="45740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DAGutjf7g1Y</dc:identifier>
  <dcterms:modified xsi:type="dcterms:W3CDTF">2011-08-01T06:04:30Z</dcterms:modified>
  <cp:revision>1</cp:revision>
  <dc:title>Copy of Copy of Copy of Key Insights (Brief) Morning has the highest number of requests (2072) but also the most cancellations (744). Evening faces the most “No Cars Available” issues (1127), indicating high unmet demand. Afternoon has the best trip compl</dc:title>
</cp:coreProperties>
</file>