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5"/>
  </p:notesMasterIdLst>
  <p:handoutMasterIdLst>
    <p:handoutMasterId r:id="rId36"/>
  </p:handoutMasterIdLst>
  <p:sldIdLst>
    <p:sldId id="657" r:id="rId4"/>
    <p:sldId id="659" r:id="rId5"/>
    <p:sldId id="278" r:id="rId6"/>
    <p:sldId id="580" r:id="rId7"/>
    <p:sldId id="333" r:id="rId8"/>
    <p:sldId id="334" r:id="rId9"/>
    <p:sldId id="626" r:id="rId10"/>
    <p:sldId id="591" r:id="rId11"/>
    <p:sldId id="592" r:id="rId12"/>
    <p:sldId id="263" r:id="rId13"/>
    <p:sldId id="638" r:id="rId14"/>
    <p:sldId id="639" r:id="rId15"/>
    <p:sldId id="641" r:id="rId16"/>
    <p:sldId id="640" r:id="rId17"/>
    <p:sldId id="643" r:id="rId18"/>
    <p:sldId id="655" r:id="rId19"/>
    <p:sldId id="645" r:id="rId20"/>
    <p:sldId id="610" r:id="rId21"/>
    <p:sldId id="619" r:id="rId22"/>
    <p:sldId id="600" r:id="rId23"/>
    <p:sldId id="653" r:id="rId24"/>
    <p:sldId id="656" r:id="rId25"/>
    <p:sldId id="654" r:id="rId26"/>
    <p:sldId id="649" r:id="rId27"/>
    <p:sldId id="650" r:id="rId28"/>
    <p:sldId id="648" r:id="rId29"/>
    <p:sldId id="271" r:id="rId30"/>
    <p:sldId id="651" r:id="rId31"/>
    <p:sldId id="652" r:id="rId32"/>
    <p:sldId id="658" r:id="rId33"/>
    <p:sldId id="269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A86533-EF92-2140-A35F-97E05645EEC8}">
          <p14:sldIdLst>
            <p14:sldId id="657"/>
            <p14:sldId id="659"/>
            <p14:sldId id="278"/>
          </p14:sldIdLst>
        </p14:section>
        <p14:section name="Volumes" id="{BD71266C-73EC-DF49-9344-F6B5F4536B6E}">
          <p14:sldIdLst/>
        </p14:section>
        <p14:section name="Plugins" id="{00D173CA-3B73-1744-A6C0-0DC4916FE280}">
          <p14:sldIdLst/>
        </p14:section>
        <p14:section name="Linux Capabilities" id="{69EB3FF4-2EE4-D94E-95BB-5C320372F1DA}">
          <p14:sldIdLst/>
        </p14:section>
        <p14:section name="CGroups/Namespaces" id="{DFBF2FCE-3C53-FB49-8799-2678C016D2D0}">
          <p14:sldIdLst>
            <p14:sldId id="580"/>
            <p14:sldId id="333"/>
            <p14:sldId id="334"/>
            <p14:sldId id="626"/>
          </p14:sldIdLst>
        </p14:section>
        <p14:section name="Docker-in-Docker" id="{649D189F-3EEC-664C-9906-5B38F54001B3}">
          <p14:sldIdLst/>
        </p14:section>
        <p14:section name="Systemd" id="{F96850C2-94A8-5046-85CF-56EFBA16E20E}">
          <p14:sldIdLst/>
        </p14:section>
        <p14:section name="Docker-Compose" id="{8D67BA41-1ABA-C94E-96A9-3900A1F57967}">
          <p14:sldIdLst>
            <p14:sldId id="591"/>
            <p14:sldId id="592"/>
            <p14:sldId id="263"/>
            <p14:sldId id="638"/>
            <p14:sldId id="639"/>
            <p14:sldId id="641"/>
            <p14:sldId id="640"/>
            <p14:sldId id="643"/>
            <p14:sldId id="655"/>
            <p14:sldId id="645"/>
            <p14:sldId id="610"/>
            <p14:sldId id="619"/>
            <p14:sldId id="600"/>
            <p14:sldId id="653"/>
            <p14:sldId id="656"/>
            <p14:sldId id="654"/>
          </p14:sldIdLst>
        </p14:section>
        <p14:section name="Swarm" id="{FEE20C1A-5569-A347-A7DB-8725F503BB60}">
          <p14:sldIdLst>
            <p14:sldId id="649"/>
            <p14:sldId id="650"/>
            <p14:sldId id="648"/>
            <p14:sldId id="271"/>
            <p14:sldId id="651"/>
            <p14:sldId id="652"/>
            <p14:sldId id="658"/>
          </p14:sldIdLst>
        </p14:section>
        <p14:section name="EOF" id="{17F6705B-9327-4D43-8EC4-A6AA674234A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254356"/>
    <a:srgbClr val="FEFEFE"/>
    <a:srgbClr val="F2F2F2"/>
    <a:srgbClr val="FAFAFA"/>
    <a:srgbClr val="005493"/>
    <a:srgbClr val="EBEBEB"/>
    <a:srgbClr val="DCEDFF"/>
    <a:srgbClr val="158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A81F6-2CEE-2C46-B5DA-D33D858F4747}" v="4" dt="2018-09-06T09:26:53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6" autoAdjust="0"/>
    <p:restoredTop sz="92678"/>
  </p:normalViewPr>
  <p:slideViewPr>
    <p:cSldViewPr snapToGrid="0">
      <p:cViewPr varScale="1">
        <p:scale>
          <a:sx n="106" d="100"/>
          <a:sy n="106" d="100"/>
        </p:scale>
        <p:origin x="34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79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78" Type="http://schemas.openxmlformats.org/officeDocument/2006/relationships/customXml" Target="../customXml/item1.xml"/><Relationship Id="rId81" Type="http://schemas.openxmlformats.org/officeDocument/2006/relationships/customXml" Target="../customXml/item4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77" Type="http://schemas.microsoft.com/office/2015/10/relationships/revisionInfo" Target="revisionInfo.xml"/><Relationship Id="rId8" Type="http://schemas.openxmlformats.org/officeDocument/2006/relationships/slide" Target="slides/slide5.xml"/><Relationship Id="rId80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0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dmann.pl/blog/2014/09/11/resource-management-in-docke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ernel.org/doc/Documentation/scheduler/sched-design-CFS.t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https://goldmann.pl/blog/2014/09/11/resource-management-in-docker/</a:t>
            </a:r>
            <a:endParaRPr lang="ru-RU" dirty="0"/>
          </a:p>
          <a:p>
            <a:r>
              <a:rPr lang="en-US" dirty="0">
                <a:hlinkClick r:id="rId4"/>
              </a:rPr>
              <a:t>https://www.kernel.org/doc/Documentation/scheduler/sched-design-CFS.txt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www.serverlab.ca</a:t>
            </a:r>
            <a:r>
              <a:rPr lang="en-US" dirty="0"/>
              <a:t>/tutorials/containers/docker/how-to-limit-memory-and-</a:t>
            </a:r>
            <a:r>
              <a:rPr lang="en-US" dirty="0" err="1"/>
              <a:t>cpu</a:t>
            </a:r>
            <a:r>
              <a:rPr lang="en-US" dirty="0"/>
              <a:t>-for-docker-containers/</a:t>
            </a:r>
          </a:p>
          <a:p>
            <a:endParaRPr lang="ru-RU" dirty="0"/>
          </a:p>
          <a:p>
            <a:endParaRPr lang="en-US" dirty="0"/>
          </a:p>
          <a:p>
            <a:r>
              <a:rPr lang="en-US" dirty="0" err="1"/>
              <a:t>systemd-cgtop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inspect 46_backtier | </a:t>
            </a:r>
            <a:r>
              <a:rPr lang="en-US" dirty="0" err="1"/>
              <a:t>jq</a:t>
            </a:r>
            <a:r>
              <a:rPr lang="en-US" dirty="0"/>
              <a:t> '.[] | .Containers'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/v17.12/compose/compose-file/compose-versioning/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45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https://oracle-</a:t>
            </a:r>
            <a:r>
              <a:rPr lang="en-US" dirty="0" err="1"/>
              <a:t>base.com</a:t>
            </a:r>
            <a:r>
              <a:rPr lang="en-US" dirty="0"/>
              <a:t>/articles/</a:t>
            </a:r>
            <a:r>
              <a:rPr lang="en-US" dirty="0" err="1"/>
              <a:t>linux</a:t>
            </a:r>
            <a:r>
              <a:rPr lang="en-US" dirty="0"/>
              <a:t>/docker-clean-up-unwanted-containers-images-layers-volumes-networks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https://oracle-</a:t>
            </a:r>
            <a:r>
              <a:rPr lang="en-US" dirty="0" err="1"/>
              <a:t>base.com</a:t>
            </a:r>
            <a:r>
              <a:rPr lang="en-US" dirty="0"/>
              <a:t>/articles/</a:t>
            </a:r>
            <a:r>
              <a:rPr lang="en-US" dirty="0" err="1"/>
              <a:t>linux</a:t>
            </a:r>
            <a:r>
              <a:rPr lang="en-US" dirty="0"/>
              <a:t>/docker-clean-up-unwanted-containers-images-layers-volumes-networks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compose/reference/unpause/" TargetMode="External"/><Relationship Id="rId13" Type="http://schemas.openxmlformats.org/officeDocument/2006/relationships/hyperlink" Target="https://docs.docker.com/compose/reference/top/" TargetMode="External"/><Relationship Id="rId18" Type="http://schemas.openxmlformats.org/officeDocument/2006/relationships/hyperlink" Target="https://docs.docker.com/compose/reference/push/" TargetMode="External"/><Relationship Id="rId3" Type="http://schemas.openxmlformats.org/officeDocument/2006/relationships/hyperlink" Target="https://docs.docker.com/compose/reference/start/" TargetMode="External"/><Relationship Id="rId7" Type="http://schemas.openxmlformats.org/officeDocument/2006/relationships/hyperlink" Target="https://docs.docker.com/compose/reference/pause/" TargetMode="External"/><Relationship Id="rId12" Type="http://schemas.openxmlformats.org/officeDocument/2006/relationships/hyperlink" Target="https://docs.docker.com/compose/reference/port/" TargetMode="External"/><Relationship Id="rId17" Type="http://schemas.openxmlformats.org/officeDocument/2006/relationships/hyperlink" Target="https://docs.docker.com/compose/reference/pull/" TargetMode="External"/><Relationship Id="rId2" Type="http://schemas.openxmlformats.org/officeDocument/2006/relationships/hyperlink" Target="https://docs.docker.com/compose/reference/create/" TargetMode="External"/><Relationship Id="rId16" Type="http://schemas.openxmlformats.org/officeDocument/2006/relationships/hyperlink" Target="https://docs.docker.com/compose/reference/config/" TargetMode="External"/><Relationship Id="rId20" Type="http://schemas.openxmlformats.org/officeDocument/2006/relationships/image" Target="../media/image10.tif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docker.com/compose/reference/kill/" TargetMode="External"/><Relationship Id="rId11" Type="http://schemas.openxmlformats.org/officeDocument/2006/relationships/hyperlink" Target="https://docs.docker.com/compose/reference/ps/" TargetMode="External"/><Relationship Id="rId5" Type="http://schemas.openxmlformats.org/officeDocument/2006/relationships/hyperlink" Target="https://docs.docker.com/compose/reference/restart/" TargetMode="External"/><Relationship Id="rId15" Type="http://schemas.openxmlformats.org/officeDocument/2006/relationships/hyperlink" Target="https://docs.docker.com/compose/reference/build/" TargetMode="External"/><Relationship Id="rId10" Type="http://schemas.openxmlformats.org/officeDocument/2006/relationships/hyperlink" Target="https://docs.docker.com/compose/reference/down/" TargetMode="External"/><Relationship Id="rId19" Type="http://schemas.openxmlformats.org/officeDocument/2006/relationships/hyperlink" Target="https://docs.docker.com/compose/reference/overview/#command-options-overview-and-help" TargetMode="External"/><Relationship Id="rId4" Type="http://schemas.openxmlformats.org/officeDocument/2006/relationships/hyperlink" Target="https://docs.docker.com/compose/reference/stop/" TargetMode="External"/><Relationship Id="rId9" Type="http://schemas.openxmlformats.org/officeDocument/2006/relationships/hyperlink" Target="https://docs.docker.com/compose/reference/up/" TargetMode="External"/><Relationship Id="rId14" Type="http://schemas.openxmlformats.org/officeDocument/2006/relationships/hyperlink" Target="https://docs.docker.com/compose/reference/log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s://docs.docker.com/compose/compose-file/#network-configuration-reference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healthcheck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storagedriver/#images-and-layers" TargetMode="External"/><Relationship Id="rId2" Type="http://schemas.openxmlformats.org/officeDocument/2006/relationships/hyperlink" Target="https://docs.docker.com/develop/develop-images/dockerfile_best-practices/#leverage-build-cache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htiyarov/docker-demo/tree/master/el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stats/" TargetMode="External"/><Relationship Id="rId2" Type="http://schemas.openxmlformats.org/officeDocument/2006/relationships/hyperlink" Target="https://docs.docker.com/engine/reference/run/#user-memory-constraints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compose/overview/" TargetMode="External"/><Relationship Id="rId3" Type="http://schemas.openxmlformats.org/officeDocument/2006/relationships/hyperlink" Target="https://docs.docker.com/compose/compose-file/#service-configuration-reference" TargetMode="External"/><Relationship Id="rId7" Type="http://schemas.openxmlformats.org/officeDocument/2006/relationships/hyperlink" Target="https://docs.docker.com/compose/compose-file/" TargetMode="External"/><Relationship Id="rId2" Type="http://schemas.openxmlformats.org/officeDocument/2006/relationships/hyperlink" Target="http://yaml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docker.com/compose/overview/#features" TargetMode="External"/><Relationship Id="rId5" Type="http://schemas.openxmlformats.org/officeDocument/2006/relationships/hyperlink" Target="https://docs.docker.com/compose/compose-file/#volume-configuration-reference" TargetMode="External"/><Relationship Id="rId4" Type="http://schemas.openxmlformats.org/officeDocument/2006/relationships/hyperlink" Target="https://docs.docker.com/compose/compose-file/#network-configuration-reference" TargetMode="External"/><Relationship Id="rId9" Type="http://schemas.openxmlformats.org/officeDocument/2006/relationships/hyperlink" Target="https://medium.freecodecamp.org/the-ups-and-downs-of-docker-compose-how-to-run-multi-container-applications-bf7a8e3301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232" y="771022"/>
            <a:ext cx="4847434" cy="1772671"/>
          </a:xfrm>
        </p:spPr>
        <p:txBody>
          <a:bodyPr/>
          <a:lstStyle/>
          <a:p>
            <a:pPr algn="ctr"/>
            <a:r>
              <a:rPr lang="en-US" sz="4400" b="1" dirty="0" smtClean="0"/>
              <a:t>Docker</a:t>
            </a:r>
            <a:br>
              <a:rPr lang="en-US" sz="4400" b="1" dirty="0" smtClean="0"/>
            </a:br>
            <a:r>
              <a:rPr lang="en-US" sz="4400" b="1" dirty="0" smtClean="0"/>
              <a:t> for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java developers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3200" b="1" dirty="0"/>
              <a:t>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4431738"/>
            <a:ext cx="4315968" cy="313932"/>
          </a:xfrm>
        </p:spPr>
        <p:txBody>
          <a:bodyPr/>
          <a:lstStyle/>
          <a:p>
            <a:r>
              <a:rPr lang="en-US" dirty="0" smtClean="0"/>
              <a:t>Dmitry Buhtiyarov, Siarhei Beliakou, </a:t>
            </a:r>
            <a:r>
              <a:rPr lang="en-US" dirty="0"/>
              <a:t>2018</a:t>
            </a:r>
          </a:p>
        </p:txBody>
      </p:sp>
      <p:pic>
        <p:nvPicPr>
          <p:cNvPr id="6" name="Picture 5" descr="ÐÐ°ÑÑÐ¸Ð½ÐºÐ¸ Ð¿Ð¾ Ð·Ð°Ð¿ÑÐ¾ÑÑ docke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55" y="2762954"/>
            <a:ext cx="3250876" cy="16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5CBF8-83FD-394F-898E-2F87B44D50D5}"/>
              </a:ext>
            </a:extLst>
          </p:cNvPr>
          <p:cNvSpPr txBox="1"/>
          <p:nvPr/>
        </p:nvSpPr>
        <p:spPr>
          <a:xfrm>
            <a:off x="4258733" y="117658"/>
            <a:ext cx="480060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Lifecycle: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2"/>
              </a:rPr>
              <a:t>create</a:t>
            </a:r>
            <a:r>
              <a:rPr lang="en-US" sz="1200" dirty="0"/>
              <a:t>	-	Create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3"/>
              </a:rPr>
              <a:t>start</a:t>
            </a:r>
            <a:r>
              <a:rPr lang="en-US" sz="1200" dirty="0"/>
              <a:t>	-	Start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4"/>
              </a:rPr>
              <a:t>stop</a:t>
            </a:r>
            <a:r>
              <a:rPr lang="en-US" sz="1200" dirty="0"/>
              <a:t>	-	Stop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5"/>
              </a:rPr>
              <a:t>restart</a:t>
            </a:r>
            <a:r>
              <a:rPr lang="en-US" sz="1200" dirty="0"/>
              <a:t>	-	Restart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6"/>
              </a:rPr>
              <a:t>kill</a:t>
            </a:r>
            <a:r>
              <a:rPr lang="en-US" sz="1200" dirty="0"/>
              <a:t>	-	Kill containers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7"/>
              </a:rPr>
              <a:t>pause</a:t>
            </a:r>
            <a:r>
              <a:rPr lang="en-US" sz="1200" dirty="0"/>
              <a:t>	-	Pause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 err="1">
                <a:hlinkClick r:id="rId8"/>
              </a:rPr>
              <a:t>unpause</a:t>
            </a:r>
            <a:r>
              <a:rPr lang="en-US" sz="1200" dirty="0"/>
              <a:t>	-	</a:t>
            </a:r>
            <a:r>
              <a:rPr lang="en-US" sz="1200" dirty="0" err="1"/>
              <a:t>Unpause</a:t>
            </a:r>
            <a:r>
              <a:rPr lang="en-US" sz="1200" dirty="0"/>
              <a:t>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9"/>
              </a:rPr>
              <a:t>up [-d]</a:t>
            </a:r>
            <a:r>
              <a:rPr lang="en-US" sz="1200" dirty="0"/>
              <a:t>	-	Create and start containers [detached mode]</a:t>
            </a:r>
          </a:p>
          <a:p>
            <a:pPr marL="1377950" indent="-119380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0"/>
              </a:rPr>
              <a:t>down</a:t>
            </a:r>
            <a:r>
              <a:rPr lang="en-US" sz="1200" dirty="0"/>
              <a:t>	-	Stop and remove containers, networks, images, and volumes</a:t>
            </a:r>
          </a:p>
          <a:p>
            <a:endParaRPr lang="en-US" sz="1200" dirty="0"/>
          </a:p>
          <a:p>
            <a:r>
              <a:rPr lang="en-US" sz="1200" b="1" dirty="0"/>
              <a:t>Info, Logs: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 err="1">
                <a:hlinkClick r:id="rId11"/>
              </a:rPr>
              <a:t>ps</a:t>
            </a:r>
            <a:r>
              <a:rPr lang="en-US" sz="1200" dirty="0"/>
              <a:t>	-	List containers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2"/>
              </a:rPr>
              <a:t>port</a:t>
            </a:r>
            <a:r>
              <a:rPr lang="en-US" sz="1200" dirty="0"/>
              <a:t>	-	Print the public port for a port binding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3"/>
              </a:rPr>
              <a:t>top</a:t>
            </a:r>
            <a:r>
              <a:rPr lang="en-US" sz="1200" dirty="0"/>
              <a:t>	-	Display the running processes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4"/>
              </a:rPr>
              <a:t>logs</a:t>
            </a:r>
            <a:r>
              <a:rPr lang="en-US" sz="1200" dirty="0"/>
              <a:t>	-	View output from containers</a:t>
            </a:r>
          </a:p>
          <a:p>
            <a:pPr marL="184150">
              <a:tabLst>
                <a:tab pos="1017588" algn="l"/>
                <a:tab pos="1370013" algn="l"/>
              </a:tabLst>
            </a:pPr>
            <a:endParaRPr lang="en-US" sz="1200" dirty="0"/>
          </a:p>
          <a:p>
            <a:pPr marL="7938">
              <a:tabLst>
                <a:tab pos="1017588" algn="l"/>
                <a:tab pos="1370013" algn="l"/>
              </a:tabLst>
            </a:pPr>
            <a:r>
              <a:rPr lang="en-US" sz="1200" b="1" dirty="0"/>
              <a:t>Build and Validate: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5"/>
              </a:rPr>
              <a:t>build</a:t>
            </a:r>
            <a:r>
              <a:rPr lang="en-US" sz="1200" dirty="0"/>
              <a:t>	-	Build or rebuild services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6"/>
              </a:rPr>
              <a:t>config</a:t>
            </a:r>
            <a:r>
              <a:rPr lang="en-US" sz="1200" dirty="0"/>
              <a:t>	-	Validate and view the Compose file</a:t>
            </a:r>
          </a:p>
          <a:p>
            <a:pPr marL="184150">
              <a:tabLst>
                <a:tab pos="1017588" algn="l"/>
                <a:tab pos="1370013" algn="l"/>
              </a:tabLst>
            </a:pPr>
            <a:endParaRPr lang="en-US" sz="1200" dirty="0"/>
          </a:p>
          <a:p>
            <a:pPr marL="7938">
              <a:tabLst>
                <a:tab pos="1017588" algn="l"/>
                <a:tab pos="1370013" algn="l"/>
              </a:tabLst>
            </a:pPr>
            <a:r>
              <a:rPr lang="en-US" sz="1200" b="1" dirty="0"/>
              <a:t>Working with Registry: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7"/>
              </a:rPr>
              <a:t>pull</a:t>
            </a:r>
            <a:r>
              <a:rPr lang="en-US" sz="1200" dirty="0"/>
              <a:t>	-	Pull service images</a:t>
            </a:r>
          </a:p>
          <a:p>
            <a:pPr marL="184150">
              <a:tabLst>
                <a:tab pos="1017588" algn="l"/>
                <a:tab pos="1370013" algn="l"/>
              </a:tabLst>
            </a:pPr>
            <a:r>
              <a:rPr lang="en-US" sz="1200" dirty="0">
                <a:hlinkClick r:id="rId18"/>
              </a:rPr>
              <a:t>push</a:t>
            </a:r>
            <a:r>
              <a:rPr lang="en-US" sz="1200" dirty="0"/>
              <a:t>	-	Push service images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C2C87E-3235-3D48-89F4-353C7C9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b="1" dirty="0"/>
              <a:t>Docker-compose </a:t>
            </a:r>
            <a:r>
              <a:rPr lang="en-US" b="1" dirty="0">
                <a:hlinkClick r:id="rId19"/>
              </a:rPr>
              <a:t>Commands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7E886-C588-CD48-8949-BAA69EEB9F3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5200" y="1100667"/>
            <a:ext cx="2336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7799-2592-A740-A174-3ED4A05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Docker-compose 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5F57F-5BA2-2842-8831-B1FBE665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D35F3-08FB-9046-82BE-32858183E400}"/>
              </a:ext>
            </a:extLst>
          </p:cNvPr>
          <p:cNvSpPr/>
          <p:nvPr/>
        </p:nvSpPr>
        <p:spPr>
          <a:xfrm>
            <a:off x="733475" y="699516"/>
            <a:ext cx="81790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Generally, docker-compose file may consist of following parts: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6B0225-C1AD-8B49-BB7C-CEBA7392E33B}"/>
              </a:ext>
            </a:extLst>
          </p:cNvPr>
          <p:cNvSpPr/>
          <p:nvPr/>
        </p:nvSpPr>
        <p:spPr>
          <a:xfrm>
            <a:off x="733475" y="1007293"/>
            <a:ext cx="7855528" cy="1100908"/>
          </a:xfrm>
          <a:prstGeom prst="roundRect">
            <a:avLst>
              <a:gd name="adj" fmla="val 3939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volumes:</a:t>
            </a:r>
          </a:p>
          <a:p>
            <a:pPr marL="92075"/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configs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BCC6D3E-D0E2-394C-8F37-AA427946F9B5}"/>
              </a:ext>
            </a:extLst>
          </p:cNvPr>
          <p:cNvSpPr/>
          <p:nvPr/>
        </p:nvSpPr>
        <p:spPr>
          <a:xfrm>
            <a:off x="733475" y="3259667"/>
            <a:ext cx="7855528" cy="1498600"/>
          </a:xfrm>
          <a:prstGeom prst="roundRect">
            <a:avLst>
              <a:gd name="adj" fmla="val 409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"2"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restart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always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environment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MYSQL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_ROOT_PASSWORD: password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863F080-D95F-6E49-A9DA-FD1C85C4E1E3}"/>
              </a:ext>
            </a:extLst>
          </p:cNvPr>
          <p:cNvSpPr/>
          <p:nvPr/>
        </p:nvSpPr>
        <p:spPr>
          <a:xfrm>
            <a:off x="733475" y="2504020"/>
            <a:ext cx="7855528" cy="241302"/>
          </a:xfrm>
          <a:prstGeom prst="roundRect">
            <a:avLst>
              <a:gd name="adj" fmla="val 13609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 run -d --restart always -e MYSQL_ROOT_PASSWORD=password </a:t>
            </a:r>
            <a:r>
              <a:rPr lang="en-US" sz="11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1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CA1D4385-4AE9-1D47-AE4C-3A537306D964}"/>
              </a:ext>
            </a:extLst>
          </p:cNvPr>
          <p:cNvSpPr/>
          <p:nvPr/>
        </p:nvSpPr>
        <p:spPr>
          <a:xfrm rot="5400000">
            <a:off x="4457170" y="2953812"/>
            <a:ext cx="232834" cy="232833"/>
          </a:xfrm>
          <a:prstGeom prst="notchedRightArrow">
            <a:avLst/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6322B-5B6B-BD43-BAC1-CF37AA20C17F}"/>
              </a:ext>
            </a:extLst>
          </p:cNvPr>
          <p:cNvSpPr txBox="1"/>
          <p:nvPr/>
        </p:nvSpPr>
        <p:spPr>
          <a:xfrm>
            <a:off x="733475" y="2215332"/>
            <a:ext cx="17255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command: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E142A-FA68-2E4C-AD01-27C3C22C5C78}"/>
              </a:ext>
            </a:extLst>
          </p:cNvPr>
          <p:cNvSpPr txBox="1"/>
          <p:nvPr/>
        </p:nvSpPr>
        <p:spPr>
          <a:xfrm>
            <a:off x="852008" y="2986337"/>
            <a:ext cx="16408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CD5214-5C3E-0F4F-BE37-D7A27CDD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6" y="3068402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C4CE-083B-7141-8158-0AFC568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Containers with Docker-compose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54314-80B9-0E45-9B7E-97E81ED1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BAE2E0-1BE5-334B-A9AC-29A2E4202B6F}"/>
              </a:ext>
            </a:extLst>
          </p:cNvPr>
          <p:cNvSpPr/>
          <p:nvPr/>
        </p:nvSpPr>
        <p:spPr>
          <a:xfrm>
            <a:off x="733472" y="793164"/>
            <a:ext cx="7855529" cy="612303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up -d</a:t>
            </a:r>
          </a:p>
          <a:p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Creating network "</a:t>
            </a:r>
            <a:r>
              <a:rPr lang="en-US" sz="11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project_dir_default</a:t>
            </a:r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with the default driver</a:t>
            </a:r>
          </a:p>
          <a:p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Creating project_dir_mariadb_1 ... done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996CCB-9729-264F-8E85-9C39A2FCD1ED}"/>
              </a:ext>
            </a:extLst>
          </p:cNvPr>
          <p:cNvSpPr/>
          <p:nvPr/>
        </p:nvSpPr>
        <p:spPr>
          <a:xfrm>
            <a:off x="733473" y="1487431"/>
            <a:ext cx="7855529" cy="781636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Name                      Command             State    Ports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-----------------------------------------------------------------------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project_dir_mariadb_1   docker-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entrypoint.sh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mysqld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Up      3306/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tcp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06BBCB-FE5A-BE4E-92D9-05DFCDD4BA87}"/>
              </a:ext>
            </a:extLst>
          </p:cNvPr>
          <p:cNvSpPr/>
          <p:nvPr/>
        </p:nvSpPr>
        <p:spPr>
          <a:xfrm>
            <a:off x="733474" y="2351031"/>
            <a:ext cx="7855528" cy="5869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ID  IMAGE    COMMAND     CREATED         STATUS         PORTS     NAMES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6c71eea413eb 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"docker-…"  29 seconds ago  Up 28 seconds  3306/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tcp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0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project_dir_mariadb_1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DC2773-6662-8C45-B41E-CA4FC7FD098C}"/>
              </a:ext>
            </a:extLst>
          </p:cNvPr>
          <p:cNvSpPr/>
          <p:nvPr/>
        </p:nvSpPr>
        <p:spPr>
          <a:xfrm>
            <a:off x="733474" y="3019897"/>
            <a:ext cx="7855528" cy="1585970"/>
          </a:xfrm>
          <a:prstGeom prst="roundRect">
            <a:avLst>
              <a:gd name="adj" fmla="val 2621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docker-compose exec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mysqladmin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ppassword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version</a:t>
            </a:r>
          </a:p>
          <a:p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mysqladmin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Ver 9.1 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Distrib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10.3.8-MariaDB, for 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debian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linux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-gnu on x86_64</a:t>
            </a: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Copyright (c) 2000, 2018, Oracle, MariaDB Corporation Ab and others.</a:t>
            </a:r>
          </a:p>
          <a:p>
            <a:endParaRPr lang="en-US" sz="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Server version	10.3.8-MariaDB-1:10.3.8+maria~bionic</a:t>
            </a: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Protocol version	10</a:t>
            </a: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Connection		Localhost via UNIX socket</a:t>
            </a: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UNIX socket	/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/run/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mysqld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mysqld.sock</a:t>
            </a:r>
            <a:endParaRPr lang="en-US" sz="8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Uptime:		7 min 31 sec</a:t>
            </a:r>
          </a:p>
          <a:p>
            <a:endParaRPr lang="en-US" sz="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Threads: 7  Questions: 5  Slow queries: 0  Opens: 17  Flush tables: 1  Open tables: 11  Queries per second </a:t>
            </a:r>
            <a:r>
              <a:rPr lang="en-US" sz="8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avg</a:t>
            </a:r>
            <a:r>
              <a:rPr lang="en-US" sz="8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0.011</a:t>
            </a:r>
          </a:p>
        </p:txBody>
      </p:sp>
    </p:spTree>
    <p:extLst>
      <p:ext uri="{BB962C8B-B14F-4D97-AF65-F5344CB8AC3E}">
        <p14:creationId xmlns:p14="http://schemas.microsoft.com/office/powerpoint/2010/main" val="3254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C4CE-083B-7141-8158-0AFC568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Containers with Docker-compose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54314-80B9-0E45-9B7E-97E81ED1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BAE2E0-1BE5-334B-A9AC-29A2E4202B6F}"/>
              </a:ext>
            </a:extLst>
          </p:cNvPr>
          <p:cNvSpPr/>
          <p:nvPr/>
        </p:nvSpPr>
        <p:spPr>
          <a:xfrm>
            <a:off x="733474" y="3108558"/>
            <a:ext cx="7855528" cy="4012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restart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Restarting project_dir_mariadb_1 ... done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996CCB-9729-264F-8E85-9C39A2FCD1ED}"/>
              </a:ext>
            </a:extLst>
          </p:cNvPr>
          <p:cNvSpPr/>
          <p:nvPr/>
        </p:nvSpPr>
        <p:spPr>
          <a:xfrm>
            <a:off x="733474" y="3598987"/>
            <a:ext cx="7855528" cy="4012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stop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Stopping project_dir_mariadb_1 ... done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06BBCB-FE5A-BE4E-92D9-05DFCDD4BA87}"/>
              </a:ext>
            </a:extLst>
          </p:cNvPr>
          <p:cNvSpPr/>
          <p:nvPr/>
        </p:nvSpPr>
        <p:spPr>
          <a:xfrm>
            <a:off x="733474" y="4092583"/>
            <a:ext cx="7855528" cy="5869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down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Removing project_dir_mariadb_1 ... done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Removing network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project_dir_default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B878FF-3973-2843-A196-96E26B5C7626}"/>
              </a:ext>
            </a:extLst>
          </p:cNvPr>
          <p:cNvSpPr/>
          <p:nvPr/>
        </p:nvSpPr>
        <p:spPr>
          <a:xfrm>
            <a:off x="733474" y="1618945"/>
            <a:ext cx="7855528" cy="1417320"/>
          </a:xfrm>
          <a:prstGeom prst="roundRect">
            <a:avLst>
              <a:gd name="adj" fmla="val 317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logs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Attaching to project_dir_mariadb_1</a:t>
            </a:r>
          </a:p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mariadb_1  | 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Initializing database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</a:p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mariadb_1  | 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Database initialized</a:t>
            </a:r>
          </a:p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mariadb_1  | 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process in progress...</a:t>
            </a:r>
          </a:p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mariadb_1  | 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2018-08-07 11:36:10 0 [Note]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mysqld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mysqld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10.3.8-MariaDB-1:10.3.8+maria~bionic) starting as process 101 ...</a:t>
            </a:r>
          </a:p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mariadb_1  | 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2018-08-07 11:36:10 0 [Note]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InnoDB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Using Linux native AIO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ED2047-446E-4345-8FE5-9D56A6909BC6}"/>
              </a:ext>
            </a:extLst>
          </p:cNvPr>
          <p:cNvSpPr/>
          <p:nvPr/>
        </p:nvSpPr>
        <p:spPr>
          <a:xfrm>
            <a:off x="725007" y="819791"/>
            <a:ext cx="7863996" cy="709130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vagrant@docker-host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]$ docker-compose images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Container         Repository    Tag       Image Id      Size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-------------------------------------------------------------------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project_dir_mariadb_1  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latest   2c73b3262fff   346 MB</a:t>
            </a:r>
          </a:p>
        </p:txBody>
      </p:sp>
    </p:spTree>
    <p:extLst>
      <p:ext uri="{BB962C8B-B14F-4D97-AF65-F5344CB8AC3E}">
        <p14:creationId xmlns:p14="http://schemas.microsoft.com/office/powerpoint/2010/main" val="10128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12C8-CBD1-A84F-98EF-2DB3925B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Container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D08B-267C-A94F-B33F-B41C930B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1F26F5-4457-774B-8BF2-5907A50AEB40}"/>
              </a:ext>
            </a:extLst>
          </p:cNvPr>
          <p:cNvSpPr/>
          <p:nvPr/>
        </p:nvSpPr>
        <p:spPr>
          <a:xfrm>
            <a:off x="758873" y="793164"/>
            <a:ext cx="7830129" cy="5869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ID  IMAGE    COMMAND     CREATED         STATUS         PORTS     NAMES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6c71eea413eb 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"docker-…"  29 seconds ago  Up 28 seconds  3306/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tcp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0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project_dir_mariadb_1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EC2C42-5F47-7345-9C51-8C51A6278033}"/>
              </a:ext>
            </a:extLst>
          </p:cNvPr>
          <p:cNvSpPr/>
          <p:nvPr/>
        </p:nvSpPr>
        <p:spPr>
          <a:xfrm>
            <a:off x="758873" y="1570739"/>
            <a:ext cx="3824277" cy="1432199"/>
          </a:xfrm>
          <a:prstGeom prst="roundRect">
            <a:avLst>
              <a:gd name="adj" fmla="val 409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"2"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container_name</a:t>
            </a:r>
            <a:r>
              <a:rPr lang="en-US" sz="12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dirty="0"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environment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MYSQL_ROOT_PASSWORD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72104D-D28A-114B-8B00-F32AAE383944}"/>
              </a:ext>
            </a:extLst>
          </p:cNvPr>
          <p:cNvSpPr/>
          <p:nvPr/>
        </p:nvSpPr>
        <p:spPr>
          <a:xfrm>
            <a:off x="758873" y="3982663"/>
            <a:ext cx="7830129" cy="5869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$ docker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ID  IMAGE    COMMAND      CREATED         STATUS         PORTS     NAMES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f9c0bec8b381  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"docker-…"   38 seconds ago  Up 37 seconds  3306/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tcp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000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000" dirty="0"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79EB37-F39A-3A45-B35C-5B44BAEE24DE}"/>
              </a:ext>
            </a:extLst>
          </p:cNvPr>
          <p:cNvSpPr/>
          <p:nvPr/>
        </p:nvSpPr>
        <p:spPr>
          <a:xfrm>
            <a:off x="758873" y="3209210"/>
            <a:ext cx="7830129" cy="586902"/>
          </a:xfrm>
          <a:prstGeom prst="roundRect">
            <a:avLst>
              <a:gd name="adj" fmla="val 5824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docker-compose up -d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Creating network "</a:t>
            </a:r>
            <a:r>
              <a:rPr lang="en-US" sz="1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project_dir_default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with the default driver</a:t>
            </a:r>
          </a:p>
          <a:p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Creating </a:t>
            </a:r>
            <a:r>
              <a:rPr lang="en-US" sz="1000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... done</a:t>
            </a:r>
            <a:endParaRPr lang="en-US" sz="1000" dirty="0"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FF2A4-A431-3A4C-A4E0-6EA0DA6E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" y="1352722"/>
            <a:ext cx="344336" cy="43603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DBF389-5D18-0547-90AB-F12A70835615}"/>
              </a:ext>
            </a:extLst>
          </p:cNvPr>
          <p:cNvSpPr/>
          <p:nvPr/>
        </p:nvSpPr>
        <p:spPr>
          <a:xfrm>
            <a:off x="4729918" y="1570738"/>
            <a:ext cx="3859084" cy="1432199"/>
          </a:xfrm>
          <a:prstGeom prst="roundRect">
            <a:avLst>
              <a:gd name="adj" fmla="val 409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"2"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container_name</a:t>
            </a:r>
            <a:r>
              <a:rPr lang="en-US" sz="12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sz="1200" dirty="0"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environment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MYSQL_ROOT_PASSWORD=password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CD21B-7EB3-654F-80C3-80E0D7C0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50" y="1346019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28E-C727-BD41-9818-E10A5925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Env</a:t>
            </a:r>
            <a:r>
              <a:rPr lang="en-US" b="1" dirty="0"/>
              <a:t> Variables, Volumes, Ports, Logging Options </a:t>
            </a:r>
            <a:r>
              <a:rPr lang="en-US" b="1" dirty="0" err="1"/>
              <a:t>Ulimits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ABE9D-6A6E-DB47-877D-0BBC5D7BD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055287-CF0A-0C49-892F-66CCD23727D5}"/>
              </a:ext>
            </a:extLst>
          </p:cNvPr>
          <p:cNvSpPr/>
          <p:nvPr/>
        </p:nvSpPr>
        <p:spPr>
          <a:xfrm>
            <a:off x="733474" y="825671"/>
            <a:ext cx="7855528" cy="3907195"/>
          </a:xfrm>
          <a:prstGeom prst="roundRect">
            <a:avLst>
              <a:gd name="adj" fmla="val 15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version: 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"3"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environment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HOME=/opt/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/home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JENKINS_HOME=/opt/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/home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env_file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./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env_file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ports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"127.0.0.1:8080:8080"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"127.0.0.1:50000:50000/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tcp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volumes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/opt/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/home:/opt/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/home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logging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tag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jenkins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ulimits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nproc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65535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nofile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soft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20000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hard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40000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07453-DFD5-704C-90AF-0D9AD02A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" y="607655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18E-29BD-9D4C-8E06-41CAE95A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Networks and Network Modes in Docker-Compose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91D68-8244-F94B-A6B9-098C75FC2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7F8A9-B277-1E41-9D3B-D66065E5F941}"/>
              </a:ext>
            </a:extLst>
          </p:cNvPr>
          <p:cNvSpPr txBox="1"/>
          <p:nvPr/>
        </p:nvSpPr>
        <p:spPr>
          <a:xfrm>
            <a:off x="713679" y="711902"/>
            <a:ext cx="2977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Networks to join, referencing entries under the </a:t>
            </a:r>
            <a:r>
              <a:rPr lang="en-US" dirty="0">
                <a:hlinkClick r:id="rId2"/>
              </a:rPr>
              <a:t>top-level networks key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4D8260-F41B-3149-AC76-39B408ECB629}"/>
              </a:ext>
            </a:extLst>
          </p:cNvPr>
          <p:cNvSpPr/>
          <p:nvPr/>
        </p:nvSpPr>
        <p:spPr>
          <a:xfrm>
            <a:off x="733473" y="1288257"/>
            <a:ext cx="2957581" cy="3083021"/>
          </a:xfrm>
          <a:prstGeom prst="roundRect">
            <a:avLst>
              <a:gd name="adj" fmla="val 15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some-service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some-network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other-network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another-service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other-network</a:t>
            </a:r>
          </a:p>
          <a:p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frontend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some-network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driver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custom-driver-1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backend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other-network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driver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custom-driver-2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1BAD5-97AE-6346-A320-C376F4CB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9" y="1070240"/>
            <a:ext cx="344336" cy="43603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BE5145-C771-C840-922E-63C4A93C66E0}"/>
              </a:ext>
            </a:extLst>
          </p:cNvPr>
          <p:cNvSpPr/>
          <p:nvPr/>
        </p:nvSpPr>
        <p:spPr>
          <a:xfrm>
            <a:off x="3936380" y="1288257"/>
            <a:ext cx="4652622" cy="3083021"/>
          </a:xfrm>
          <a:prstGeom prst="roundRect">
            <a:avLst>
              <a:gd name="adj" fmla="val 15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some-service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network_mode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bridge</a:t>
            </a:r>
          </a:p>
          <a:p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host-placed-service: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network_mode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host</a:t>
            </a:r>
          </a:p>
          <a:p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none-placed-service: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network_mode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none</a:t>
            </a:r>
          </a:p>
          <a:p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service-in-other-service-net:</a:t>
            </a: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network_mode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service:[service-name]</a:t>
            </a:r>
          </a:p>
          <a:p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service-in-other-container-net: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network_mode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container:[container-name/id]</a:t>
            </a:r>
          </a:p>
          <a:p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1EA3B0-D5BA-7946-B3A8-2E136FA3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12" y="1070240"/>
            <a:ext cx="344336" cy="436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8AAA89-A855-5D4D-838B-11A1282FFF6F}"/>
              </a:ext>
            </a:extLst>
          </p:cNvPr>
          <p:cNvSpPr txBox="1"/>
          <p:nvPr/>
        </p:nvSpPr>
        <p:spPr>
          <a:xfrm>
            <a:off x="3969833" y="711902"/>
            <a:ext cx="4739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mode. Use the same values as the docker client </a:t>
            </a:r>
            <a:r>
              <a:rPr lang="en-US" b="1" i="1" dirty="0"/>
              <a:t>--network</a:t>
            </a:r>
            <a:r>
              <a:rPr lang="en-US" dirty="0"/>
              <a:t> parameter, plus the special form </a:t>
            </a:r>
            <a:r>
              <a:rPr lang="en-US" b="1" i="1" dirty="0"/>
              <a:t>service:[service name]</a:t>
            </a:r>
          </a:p>
        </p:txBody>
      </p:sp>
    </p:spTree>
    <p:extLst>
      <p:ext uri="{BB962C8B-B14F-4D97-AF65-F5344CB8AC3E}">
        <p14:creationId xmlns:p14="http://schemas.microsoft.com/office/powerpoint/2010/main" val="295672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F5E-34F7-3345-853A-B472DC46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Defined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4F80E-B8BF-C641-BBFC-DFBA2F3E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93F58C-C037-8947-A20D-555902DBCE2F}"/>
              </a:ext>
            </a:extLst>
          </p:cNvPr>
          <p:cNvSpPr/>
          <p:nvPr/>
        </p:nvSpPr>
        <p:spPr>
          <a:xfrm>
            <a:off x="733475" y="825672"/>
            <a:ext cx="3675965" cy="3919048"/>
          </a:xfrm>
          <a:prstGeom prst="roundRect">
            <a:avLst>
              <a:gd name="adj" fmla="val 15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"3.3"</a:t>
            </a:r>
          </a:p>
          <a:p>
            <a:pPr marL="92075"/>
            <a:endParaRPr lang="en-US" sz="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some-service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centos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container_name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some-service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command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sleep infinity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backtier</a:t>
            </a:r>
            <a:endParaRPr lang="en-US"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backtier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driver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bridge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ipam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-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subnet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172.126.0.0/16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0296D-46E9-6F48-A6D7-82CD63B4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4" y="607655"/>
            <a:ext cx="344336" cy="43603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AFA735-143D-AF4E-8B75-AC2DD7688E3F}"/>
              </a:ext>
            </a:extLst>
          </p:cNvPr>
          <p:cNvSpPr/>
          <p:nvPr/>
        </p:nvSpPr>
        <p:spPr>
          <a:xfrm>
            <a:off x="4673600" y="825672"/>
            <a:ext cx="3915402" cy="3919048"/>
          </a:xfrm>
          <a:prstGeom prst="roundRect">
            <a:avLst>
              <a:gd name="adj" fmla="val 15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"2.3"</a:t>
            </a:r>
          </a:p>
          <a:p>
            <a:pPr marL="92075"/>
            <a:endParaRPr lang="en-US" sz="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some-service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centos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command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sleep infinity</a:t>
            </a:r>
          </a:p>
          <a:p>
            <a:pPr marL="92075"/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mynet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ipv4_address: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172.21.0.2</a:t>
            </a:r>
          </a:p>
          <a:p>
            <a:pPr marL="92075"/>
            <a:endParaRPr lang="en-US" sz="12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mynet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driver: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bridge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ipam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driver: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default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config: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subnet: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172.21.0.0/16</a:t>
            </a:r>
          </a:p>
          <a:p>
            <a:pPr marL="92075"/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gateway: 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172.21.0.1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3198-BC8D-D241-B78B-53C3DBF8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3" y="607655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4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9A4F-F2B0-2C4C-8CB2-C1823B64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F64A6-3DAC-D643-ABFD-982EDF24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30C59-BC52-834E-AFDC-F567FD65C932}"/>
              </a:ext>
            </a:extLst>
          </p:cNvPr>
          <p:cNvSpPr txBox="1"/>
          <p:nvPr/>
        </p:nvSpPr>
        <p:spPr>
          <a:xfrm>
            <a:off x="733474" y="636236"/>
            <a:ext cx="733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attention to Compose Version! This doesn’t work on the latest one.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BDA78-5AEF-9B40-A02E-E90CD04BF2EB}"/>
              </a:ext>
            </a:extLst>
          </p:cNvPr>
          <p:cNvSpPr/>
          <p:nvPr/>
        </p:nvSpPr>
        <p:spPr>
          <a:xfrm>
            <a:off x="733474" y="944013"/>
            <a:ext cx="3196500" cy="3776741"/>
          </a:xfrm>
          <a:prstGeom prst="roundRect">
            <a:avLst>
              <a:gd name="adj" fmla="val 1161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b="1" dirty="0">
                <a:solidFill>
                  <a:srgbClr val="9452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???</a:t>
            </a:r>
            <a:r>
              <a:rPr lang="en-US" sz="1200" b="1" dirty="0">
                <a:solidFill>
                  <a:srgbClr val="9452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infinity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sbeliakou/centos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command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sleep infinity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mynet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ipv4_address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172.155.0.2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mynet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driver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bridge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driver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default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subnet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172.155.0.0/16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gateway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172.155.0.1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76198-AB19-834F-8880-88A88A3530AB}"/>
              </a:ext>
            </a:extLst>
          </p:cNvPr>
          <p:cNvSpPr/>
          <p:nvPr/>
        </p:nvSpPr>
        <p:spPr>
          <a:xfrm>
            <a:off x="4096918" y="901923"/>
            <a:ext cx="449208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onsolas" charset="0"/>
                <a:ea typeface="Consolas" charset="0"/>
                <a:cs typeface="Consolas" charset="0"/>
              </a:rPr>
              <a:t># 2.3</a:t>
            </a:r>
          </a:p>
          <a:p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Creating network "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mynet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" with driver "bridge"</a:t>
            </a:r>
          </a:p>
          <a:p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Creating infinity_1 ... done</a:t>
            </a:r>
          </a:p>
          <a:p>
            <a:endParaRPr lang="en-US" b="1" dirty="0">
              <a:solidFill>
                <a:schemeClr val="tx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i="1" dirty="0">
                <a:latin typeface="Consolas" charset="0"/>
                <a:ea typeface="Consolas" charset="0"/>
                <a:cs typeface="Consolas" charset="0"/>
              </a:rPr>
              <a:t># 3.3</a:t>
            </a:r>
          </a:p>
          <a:p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The Compose file is invalid because: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networks.mynet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value Additional properties are not allowed ('enable_ipv6' was unexpected)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networks.mynet.ipam.config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value Additional properties are not allowed ('gateway' was unexpected)</a:t>
            </a:r>
          </a:p>
          <a:p>
            <a:endParaRPr lang="en-US" b="1" dirty="0">
              <a:solidFill>
                <a:schemeClr val="tx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i="1" dirty="0">
                <a:latin typeface="Consolas" charset="0"/>
                <a:ea typeface="Consolas" charset="0"/>
                <a:cs typeface="Consolas" charset="0"/>
              </a:rPr>
              <a:t># unspecified</a:t>
            </a:r>
          </a:p>
          <a:p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The Compose file is invalid because: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Unsupported config option for services: 'infinity'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Unsupported config option for networks: '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mynet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2DCB2-1ED9-9544-93DF-C7958255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63" y="790124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0BF0-2994-4843-B2CD-8B846E9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External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BFE82-ADA7-6F44-BE70-19A357BBC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C631B0-80E8-AC44-8088-67BC6BD6044E}"/>
              </a:ext>
            </a:extLst>
          </p:cNvPr>
          <p:cNvSpPr/>
          <p:nvPr/>
        </p:nvSpPr>
        <p:spPr>
          <a:xfrm>
            <a:off x="733474" y="2083471"/>
            <a:ext cx="7855528" cy="2273216"/>
          </a:xfrm>
          <a:prstGeom prst="roundRect">
            <a:avLst>
              <a:gd name="adj" fmla="val 2485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b="1" dirty="0">
                <a:solidFill>
                  <a:srgbClr val="9452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"3"</a:t>
            </a:r>
          </a:p>
          <a:p>
            <a:pPr marL="92075"/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infinity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sbeliakou/centos</a:t>
            </a:r>
          </a:p>
          <a:p>
            <a:pPr marL="92075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command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sleep infinity</a:t>
            </a:r>
          </a:p>
          <a:p>
            <a:pPr marL="92075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</a:p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networks:</a:t>
            </a:r>
          </a:p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default:</a:t>
            </a:r>
          </a:p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external:</a:t>
            </a:r>
          </a:p>
          <a:p>
            <a:pPr marL="92075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name: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tools-docker-network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235D02-5773-614E-8F87-EB27376E1113}"/>
              </a:ext>
            </a:extLst>
          </p:cNvPr>
          <p:cNvSpPr/>
          <p:nvPr/>
        </p:nvSpPr>
        <p:spPr>
          <a:xfrm>
            <a:off x="733474" y="1002942"/>
            <a:ext cx="7855528" cy="328625"/>
          </a:xfrm>
          <a:prstGeom prst="roundRect">
            <a:avLst>
              <a:gd name="adj" fmla="val 13326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 network create tools-docker-network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33CD9-2E00-5847-AD7C-CE9871EA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6" y="1865454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4C4-5292-4844-BF9C-C0F7B92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Docker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937D6-29E5-594E-9503-C351478B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364" y="787072"/>
            <a:ext cx="8044005" cy="36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252525"/>
                </a:solidFill>
                <a:latin typeface="Overpass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Rapid 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application deployment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containers include the minimal runtime requirements of the application, reducing their size and allowing them to be deployed quickly</a:t>
            </a:r>
            <a:r>
              <a:rPr lang="en-US" sz="1100" dirty="0" smtClean="0">
                <a:solidFill>
                  <a:srgbClr val="252525"/>
                </a:solidFill>
                <a:latin typeface="Hack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52525"/>
              </a:solidFill>
              <a:latin typeface="H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252525"/>
                </a:solidFill>
                <a:latin typeface="Hack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Portability 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across machines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an application and all its dependencies can be bundled into a single container that is independent from the host version of Linux kernel, platform distribution, or deployment model. This container can be </a:t>
            </a:r>
            <a:r>
              <a:rPr lang="en-US" sz="1100" dirty="0" err="1">
                <a:solidFill>
                  <a:srgbClr val="252525"/>
                </a:solidFill>
                <a:latin typeface="Hack"/>
              </a:rPr>
              <a:t>transfered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 to another machine that runs 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Docker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, and executed there without compatibility issues</a:t>
            </a:r>
            <a:r>
              <a:rPr lang="en-US" sz="1100" dirty="0" smtClean="0">
                <a:solidFill>
                  <a:srgbClr val="252525"/>
                </a:solidFill>
                <a:latin typeface="Hack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52525"/>
              </a:solidFill>
              <a:latin typeface="H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252525"/>
                </a:solidFill>
                <a:latin typeface="Hack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Version 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control and component reuse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you can track successive versions of a container, inspect differences, or roll-back to previous versions. Containers reuse components from the preceding layers, which makes them noticeably lightweight</a:t>
            </a:r>
            <a:r>
              <a:rPr lang="en-US" sz="1100" dirty="0" smtClean="0">
                <a:solidFill>
                  <a:srgbClr val="252525"/>
                </a:solidFill>
                <a:latin typeface="Hack"/>
              </a:rPr>
              <a:t>.</a:t>
            </a:r>
          </a:p>
          <a:p>
            <a:endParaRPr lang="en-US" sz="1100" dirty="0">
              <a:solidFill>
                <a:srgbClr val="252525"/>
              </a:solidFill>
              <a:latin typeface="H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252525"/>
                </a:solidFill>
                <a:latin typeface="Hack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Sharing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you can use a remote repository to share your container with others. Red Hat provides a registry for this purpose, and it is also possible to configure your own private repository</a:t>
            </a:r>
            <a:r>
              <a:rPr lang="en-US" sz="1100" dirty="0" smtClean="0">
                <a:solidFill>
                  <a:srgbClr val="252525"/>
                </a:solidFill>
                <a:latin typeface="Hack"/>
              </a:rPr>
              <a:t>.</a:t>
            </a:r>
          </a:p>
          <a:p>
            <a:endParaRPr lang="en-US" sz="1100" dirty="0">
              <a:solidFill>
                <a:srgbClr val="252525"/>
              </a:solidFill>
              <a:latin typeface="H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252525"/>
                </a:solidFill>
                <a:latin typeface="Hack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Lightweight 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footprint and minimal overhead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Docker images are typically very small, which facilitates rapid delivery and reduces the time to deploy new application containers</a:t>
            </a:r>
            <a:r>
              <a:rPr lang="en-US" sz="1100" dirty="0" smtClean="0">
                <a:solidFill>
                  <a:srgbClr val="252525"/>
                </a:solidFill>
                <a:latin typeface="Hack"/>
              </a:rPr>
              <a:t>.</a:t>
            </a:r>
          </a:p>
          <a:p>
            <a:endParaRPr lang="en-US" sz="1100" dirty="0">
              <a:solidFill>
                <a:srgbClr val="252525"/>
              </a:solidFill>
              <a:latin typeface="H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252525"/>
                </a:solidFill>
                <a:latin typeface="Hack"/>
              </a:rPr>
              <a:t> </a:t>
            </a:r>
            <a:r>
              <a:rPr lang="en-US" sz="1100" b="1" dirty="0" smtClean="0">
                <a:solidFill>
                  <a:srgbClr val="252525"/>
                </a:solidFill>
                <a:latin typeface="Hack"/>
              </a:rPr>
              <a:t>Simplified </a:t>
            </a:r>
            <a:r>
              <a:rPr lang="en-US" sz="1100" b="1" dirty="0">
                <a:solidFill>
                  <a:srgbClr val="252525"/>
                </a:solidFill>
                <a:latin typeface="Hack"/>
              </a:rPr>
              <a:t>maintenance</a:t>
            </a:r>
            <a:r>
              <a:rPr lang="en-US" sz="1100" dirty="0">
                <a:solidFill>
                  <a:srgbClr val="252525"/>
                </a:solidFill>
                <a:latin typeface="Hack"/>
              </a:rPr>
              <a:t> – Docker reduces effort and risk of problems with application dependencies.</a:t>
            </a:r>
            <a:endParaRPr lang="en-US" sz="1100" b="0" dirty="0">
              <a:solidFill>
                <a:srgbClr val="252525"/>
              </a:solidFill>
              <a:effectLst/>
              <a:latin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7314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915-013F-8749-995F-7B90813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Volumes in Docker-Compose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7C4F9-629D-2C4C-90D5-F26917F5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A77333-CB9E-1442-B7BE-E080F56AE00F}"/>
              </a:ext>
            </a:extLst>
          </p:cNvPr>
          <p:cNvSpPr/>
          <p:nvPr/>
        </p:nvSpPr>
        <p:spPr>
          <a:xfrm>
            <a:off x="733474" y="1007294"/>
            <a:ext cx="7855528" cy="3127825"/>
          </a:xfrm>
          <a:prstGeom prst="roundRect">
            <a:avLst>
              <a:gd name="adj" fmla="val 2485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"3"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</a:t>
            </a:r>
            <a:endParaRPr lang="en-US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container_name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mariadb1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volumes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mariadb_storage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/lib/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</a:t>
            </a:r>
            <a:endParaRPr lang="ru-RU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./:/data/in/container/taken/from/the/host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- /full/path:/mountpoint/in/container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environment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MYSQL_ROOT_PASSWORD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password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volumes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mariadb_storage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6146E-007B-A941-882E-3A394179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6" y="789278"/>
            <a:ext cx="34433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2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6AC0-0A58-894A-88EC-DBA85834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with Docker Compose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18001-D263-AC4C-B8F5-E05A814A0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B54920-B2B1-F94E-B729-346979071A2E}"/>
              </a:ext>
            </a:extLst>
          </p:cNvPr>
          <p:cNvSpPr/>
          <p:nvPr/>
        </p:nvSpPr>
        <p:spPr>
          <a:xfrm>
            <a:off x="733474" y="893406"/>
            <a:ext cx="7855528" cy="461874"/>
          </a:xfrm>
          <a:prstGeom prst="roundRect">
            <a:avLst>
              <a:gd name="adj" fmla="val 7072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httpd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LABEL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maintainer="Siarhei Beliakou (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sbeliakou@gmail.com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71B157-869F-5048-B034-E9281159CB28}"/>
              </a:ext>
            </a:extLst>
          </p:cNvPr>
          <p:cNvSpPr/>
          <p:nvPr/>
        </p:nvSpPr>
        <p:spPr>
          <a:xfrm>
            <a:off x="733474" y="1737323"/>
            <a:ext cx="7855528" cy="461874"/>
          </a:xfrm>
          <a:prstGeom prst="roundRect">
            <a:avLst>
              <a:gd name="adj" fmla="val 8905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tomcat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LABEL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maintainer="Siarhei Beliakou (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sbeliakou@gmail.com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)"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A13ECB4-FCB5-B841-90ED-DA906F6797F7}"/>
              </a:ext>
            </a:extLst>
          </p:cNvPr>
          <p:cNvSpPr/>
          <p:nvPr/>
        </p:nvSpPr>
        <p:spPr>
          <a:xfrm>
            <a:off x="733474" y="2538215"/>
            <a:ext cx="7855528" cy="2151555"/>
          </a:xfrm>
          <a:prstGeom prst="roundRect">
            <a:avLst>
              <a:gd name="adj" fmla="val 1902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"3"</a:t>
            </a:r>
          </a:p>
          <a:p>
            <a:pPr marL="92075"/>
            <a:endParaRPr lang="en-US" sz="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frontend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context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.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dockerfile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frontend.Dockerfile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endParaRPr lang="en-US" sz="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backend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context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.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dockerfile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16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backend.Dockerfile</a:t>
            </a:r>
            <a:endParaRPr lang="en-US" sz="116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33F0-4561-004F-85F9-EC2647D3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6" y="2367224"/>
            <a:ext cx="344336" cy="436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9EDB4-EC59-1042-B0E1-915643623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6" y="740358"/>
            <a:ext cx="398114" cy="398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1443A0-9C10-F04A-B06D-16486F1A5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6" y="1599177"/>
            <a:ext cx="398114" cy="398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1082F5-8AC1-E44C-B2DF-464CDFE68DA5}"/>
              </a:ext>
            </a:extLst>
          </p:cNvPr>
          <p:cNvSpPr txBox="1"/>
          <p:nvPr/>
        </p:nvSpPr>
        <p:spPr>
          <a:xfrm>
            <a:off x="7413441" y="673003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ea typeface="Hack" panose="020B0609030202020204" pitchFamily="49" charset="0"/>
                <a:cs typeface="Calibri" panose="020F0502020204030204" pitchFamily="34" charset="0"/>
              </a:rPr>
              <a:t>frontend.Dockerfile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3F6AB-B8B8-9947-A94C-424EB34C7E8D}"/>
              </a:ext>
            </a:extLst>
          </p:cNvPr>
          <p:cNvSpPr txBox="1"/>
          <p:nvPr/>
        </p:nvSpPr>
        <p:spPr>
          <a:xfrm>
            <a:off x="7406867" y="1525161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ea typeface="Hack" panose="020B0609030202020204" pitchFamily="49" charset="0"/>
                <a:cs typeface="Calibri" panose="020F0502020204030204" pitchFamily="34" charset="0"/>
              </a:rPr>
              <a:t>backend.Dockerfile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C139-23CD-F241-8261-99D5A0D8CD41}"/>
              </a:ext>
            </a:extLst>
          </p:cNvPr>
          <p:cNvSpPr txBox="1"/>
          <p:nvPr/>
        </p:nvSpPr>
        <p:spPr>
          <a:xfrm>
            <a:off x="7315897" y="2321837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docker-</a:t>
            </a:r>
            <a:r>
              <a:rPr lang="en-US" sz="1000" dirty="0" err="1"/>
              <a:t>compose.yml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709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4AFF-451B-2F41-AFF6-1384078C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Healthcheck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C59B3-CB4F-DE46-95DF-49A1DD59D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980A60-D140-4741-9FE9-C2AA26FDE639}"/>
              </a:ext>
            </a:extLst>
          </p:cNvPr>
          <p:cNvSpPr/>
          <p:nvPr/>
        </p:nvSpPr>
        <p:spPr>
          <a:xfrm>
            <a:off x="733474" y="1702836"/>
            <a:ext cx="7855528" cy="2151555"/>
          </a:xfrm>
          <a:prstGeom prst="roundRect">
            <a:avLst>
              <a:gd name="adj" fmla="val 1902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/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test: ["CMD", "curl", "-f", "http://localhost"]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interval: 1m30s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timeout: 10s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retries: 3</a:t>
            </a:r>
          </a:p>
          <a:p>
            <a:pPr marL="92075"/>
            <a:r>
              <a:rPr lang="en-US" sz="1160" i="1" dirty="0">
                <a:solidFill>
                  <a:schemeClr val="bg2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# </a:t>
            </a:r>
            <a:r>
              <a:rPr lang="en-US" sz="1160" i="1" dirty="0" err="1">
                <a:solidFill>
                  <a:schemeClr val="bg2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start_period</a:t>
            </a:r>
            <a:r>
              <a:rPr lang="en-US" sz="1160" i="1" dirty="0">
                <a:solidFill>
                  <a:schemeClr val="bg2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is only supported for v3.4 and higher of the compose file format</a:t>
            </a:r>
          </a:p>
          <a:p>
            <a:pPr marL="92075"/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start_period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40s</a:t>
            </a:r>
          </a:p>
          <a:p>
            <a:pPr marL="92075"/>
            <a:endParaRPr lang="en-US" sz="116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/>
            <a:r>
              <a:rPr lang="en-US" sz="116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/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16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disable</a:t>
            </a:r>
            <a:r>
              <a:rPr lang="en-US" sz="116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FDAD0-1407-BA4D-81E0-B8895849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6" y="1531845"/>
            <a:ext cx="344336" cy="436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5FAE6-9195-1448-BB78-5294E84B7511}"/>
              </a:ext>
            </a:extLst>
          </p:cNvPr>
          <p:cNvSpPr txBox="1"/>
          <p:nvPr/>
        </p:nvSpPr>
        <p:spPr>
          <a:xfrm>
            <a:off x="762001" y="843280"/>
            <a:ext cx="7827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Configure a check that’s run to determine whether or not containers for this service are “healthy”. See the docs for the </a:t>
            </a:r>
            <a:r>
              <a:rPr lang="en-US" dirty="0">
                <a:hlinkClick r:id="rId3"/>
              </a:rPr>
              <a:t>HEALTHCHECK Dockerfile instruction</a:t>
            </a:r>
            <a:r>
              <a:rPr lang="en-US" dirty="0"/>
              <a:t> for details on how </a:t>
            </a:r>
            <a:r>
              <a:rPr lang="en-US" dirty="0" err="1"/>
              <a:t>healthchecks</a:t>
            </a:r>
            <a:r>
              <a:rPr lang="en-US" dirty="0"/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15429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EE1D-7AFE-2443-8AEC-1ECDF29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with Docker Compose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B30D4B-054D-A44E-BCDC-C569CB3B9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344259-8EAD-D04D-875D-9EB4BCDE64B0}"/>
              </a:ext>
            </a:extLst>
          </p:cNvPr>
          <p:cNvSpPr/>
          <p:nvPr/>
        </p:nvSpPr>
        <p:spPr>
          <a:xfrm>
            <a:off x="733475" y="1066540"/>
            <a:ext cx="7855526" cy="328625"/>
          </a:xfrm>
          <a:prstGeom prst="roundRect">
            <a:avLst>
              <a:gd name="adj" fmla="val 13326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docker-compose build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19965-0917-B148-B220-F4EEA0CE8371}"/>
              </a:ext>
            </a:extLst>
          </p:cNvPr>
          <p:cNvSpPr txBox="1"/>
          <p:nvPr/>
        </p:nvSpPr>
        <p:spPr>
          <a:xfrm>
            <a:off x="733474" y="751249"/>
            <a:ext cx="4922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only builds the images, does not start the containers: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C100FF-27A6-BE44-91B8-5CD8D80C4510}"/>
              </a:ext>
            </a:extLst>
          </p:cNvPr>
          <p:cNvSpPr/>
          <p:nvPr/>
        </p:nvSpPr>
        <p:spPr>
          <a:xfrm>
            <a:off x="733475" y="1769546"/>
            <a:ext cx="7855526" cy="328625"/>
          </a:xfrm>
          <a:prstGeom prst="roundRect">
            <a:avLst>
              <a:gd name="adj" fmla="val 13326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docker-compose up -d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9D86C-3456-2244-A214-5B3F83657912}"/>
              </a:ext>
            </a:extLst>
          </p:cNvPr>
          <p:cNvSpPr txBox="1"/>
          <p:nvPr/>
        </p:nvSpPr>
        <p:spPr>
          <a:xfrm>
            <a:off x="733475" y="1454255"/>
            <a:ext cx="6030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builds the images if the images </a:t>
            </a:r>
            <a:r>
              <a:rPr lang="en-US" b="1" dirty="0"/>
              <a:t>do not exist</a:t>
            </a:r>
            <a:r>
              <a:rPr lang="en-US" dirty="0"/>
              <a:t> and starts the containers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EB6381-ECE0-0B42-AF32-3CA1DF84F79A}"/>
              </a:ext>
            </a:extLst>
          </p:cNvPr>
          <p:cNvSpPr/>
          <p:nvPr/>
        </p:nvSpPr>
        <p:spPr>
          <a:xfrm>
            <a:off x="733475" y="2462539"/>
            <a:ext cx="7855528" cy="328625"/>
          </a:xfrm>
          <a:prstGeom prst="roundRect">
            <a:avLst>
              <a:gd name="adj" fmla="val 13326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docker-compose up -d --build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8CD3D-688D-694B-966C-32D860E0FA28}"/>
              </a:ext>
            </a:extLst>
          </p:cNvPr>
          <p:cNvSpPr txBox="1"/>
          <p:nvPr/>
        </p:nvSpPr>
        <p:spPr>
          <a:xfrm>
            <a:off x="733475" y="2147248"/>
            <a:ext cx="6092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add the </a:t>
            </a:r>
            <a:r>
              <a:rPr lang="en-US" b="1" i="1" dirty="0"/>
              <a:t>--build</a:t>
            </a:r>
            <a:r>
              <a:rPr lang="en-US" dirty="0"/>
              <a:t> option, it is forced to build the images even when not needed: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0F9F50-CE05-3D43-BAB5-09952E72B9FB}"/>
              </a:ext>
            </a:extLst>
          </p:cNvPr>
          <p:cNvSpPr/>
          <p:nvPr/>
        </p:nvSpPr>
        <p:spPr>
          <a:xfrm>
            <a:off x="733475" y="3157078"/>
            <a:ext cx="7855528" cy="328625"/>
          </a:xfrm>
          <a:prstGeom prst="roundRect">
            <a:avLst>
              <a:gd name="adj" fmla="val 13326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docker-compose up -d --no-build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FB411-C326-8F4E-B9B1-42C17D55410A}"/>
              </a:ext>
            </a:extLst>
          </p:cNvPr>
          <p:cNvSpPr txBox="1"/>
          <p:nvPr/>
        </p:nvSpPr>
        <p:spPr>
          <a:xfrm>
            <a:off x="733475" y="2841787"/>
            <a:ext cx="3297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skips the image build process: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F595B-26FC-DF46-A383-8C75432E0D49}"/>
              </a:ext>
            </a:extLst>
          </p:cNvPr>
          <p:cNvSpPr txBox="1"/>
          <p:nvPr/>
        </p:nvSpPr>
        <p:spPr>
          <a:xfrm>
            <a:off x="733474" y="3631096"/>
            <a:ext cx="785552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b="1" i="1" dirty="0"/>
              <a:t>--no-cache</a:t>
            </a:r>
            <a:r>
              <a:rPr lang="en-US" dirty="0"/>
              <a:t> option disables the Docker </a:t>
            </a:r>
            <a:r>
              <a:rPr lang="en-US" dirty="0">
                <a:hlinkClick r:id="rId2"/>
              </a:rPr>
              <a:t>build cache</a:t>
            </a:r>
            <a:r>
              <a:rPr lang="en-US" dirty="0"/>
              <a:t> in the image creation process. This is used to cache each layer in the </a:t>
            </a:r>
            <a:r>
              <a:rPr lang="en-US" b="1" i="1" dirty="0" err="1"/>
              <a:t>Dockerfile</a:t>
            </a:r>
            <a:r>
              <a:rPr lang="en-US" dirty="0"/>
              <a:t> and to speed up the image creation reusing </a:t>
            </a:r>
            <a:r>
              <a:rPr lang="en-US" dirty="0">
                <a:hlinkClick r:id="rId3"/>
              </a:rPr>
              <a:t>layers</a:t>
            </a:r>
            <a:r>
              <a:rPr lang="en-US" dirty="0"/>
              <a:t> (~ </a:t>
            </a:r>
            <a:r>
              <a:rPr lang="en-US" dirty="0" err="1"/>
              <a:t>Dockerfile</a:t>
            </a:r>
            <a:r>
              <a:rPr lang="en-US" dirty="0"/>
              <a:t> lines) previously built for other images that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8319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What you should look after</a:t>
            </a:r>
          </a:p>
          <a:p>
            <a:r>
              <a:rPr lang="en-US" dirty="0"/>
              <a:t>Containers Monitoring with </a:t>
            </a:r>
            <a:r>
              <a:rPr lang="en-US" dirty="0" err="1"/>
              <a:t>cAdvisor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Monitoring Containers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D96EF7-D142-A343-9EAE-AE7A2DBD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7" y="1583266"/>
            <a:ext cx="1749950" cy="19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55A-5B17-BA47-BFD6-1ABDFB58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 Should Look after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20DB4-8B8D-C24E-BE05-80791B9E4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B2BBC-FDC8-C649-A9F0-07467093E036}"/>
              </a:ext>
            </a:extLst>
          </p:cNvPr>
          <p:cNvSpPr txBox="1"/>
          <p:nvPr/>
        </p:nvSpPr>
        <p:spPr>
          <a:xfrm>
            <a:off x="1117600" y="787072"/>
            <a:ext cx="75268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sz="1600" dirty="0"/>
              <a:t>At least: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Image Count</a:t>
            </a:r>
            <a:r>
              <a:rPr lang="en-US" dirty="0"/>
              <a:t>	-	The count of active and inactive images stored locally by Docker.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Image Size	-	</a:t>
            </a:r>
            <a:r>
              <a:rPr lang="en-US" dirty="0"/>
              <a:t>The total disk usage of active and reclaimable images stored locally.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Container Count	-	</a:t>
            </a:r>
            <a:r>
              <a:rPr lang="en-US" dirty="0"/>
              <a:t>The count of containers, </a:t>
            </a:r>
            <a:r>
              <a:rPr lang="en-US" dirty="0" err="1"/>
              <a:t>segragated</a:t>
            </a:r>
            <a:r>
              <a:rPr lang="en-US" dirty="0"/>
              <a:t> by state: created, running, paused, restarting, removing, exited and dead.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Container Size	-	</a:t>
            </a:r>
            <a:r>
              <a:rPr lang="en-US" dirty="0"/>
              <a:t>The total size of disk used by containers, with used and reclaimable parts tracked separately.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Volume Count	-	</a:t>
            </a:r>
            <a:r>
              <a:rPr lang="en-US" dirty="0"/>
              <a:t>The count of active and inactive volumes maintained by this Docker daemon.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Volume Size	-	</a:t>
            </a:r>
            <a:r>
              <a:rPr lang="en-US" dirty="0"/>
              <a:t>The total size of disk used by volumes, with used and reclaimable parts tracked separately.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CPU Usage	-	</a:t>
            </a:r>
            <a:r>
              <a:rPr lang="en-US" dirty="0"/>
              <a:t>The percentage of host CPU used by all currently running containers.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Memory Usage	-	</a:t>
            </a:r>
            <a:r>
              <a:rPr lang="en-US" dirty="0"/>
              <a:t>The amount of host memory used by all currently running containers.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Network Bandwidth	-	</a:t>
            </a:r>
            <a:r>
              <a:rPr lang="en-US" dirty="0"/>
              <a:t>The transmit and receive bandwidth of host network used by all currently running containers.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Disk Throughput	-	</a:t>
            </a:r>
            <a:r>
              <a:rPr lang="en-US" dirty="0"/>
              <a:t>The disk read and write throughput (bytes/second) used by all currently running containers.</a:t>
            </a:r>
          </a:p>
          <a:p>
            <a:pPr marL="2000250" indent="-2000250" algn="just">
              <a:tabLst>
                <a:tab pos="1639888" algn="l"/>
                <a:tab pos="1992313" algn="l"/>
              </a:tabLst>
            </a:pPr>
            <a:r>
              <a:rPr lang="en-US" b="1" dirty="0"/>
              <a:t>Process Count	-	</a:t>
            </a:r>
            <a:r>
              <a:rPr lang="en-US" dirty="0"/>
              <a:t>The total number of processes running across all containers currently.</a:t>
            </a:r>
          </a:p>
        </p:txBody>
      </p:sp>
    </p:spTree>
    <p:extLst>
      <p:ext uri="{BB962C8B-B14F-4D97-AF65-F5344CB8AC3E}">
        <p14:creationId xmlns:p14="http://schemas.microsoft.com/office/powerpoint/2010/main" val="199879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D60-320E-D94A-A083-493E2E67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Containers with </a:t>
            </a:r>
            <a:r>
              <a:rPr lang="en-US" b="1" dirty="0" err="1"/>
              <a:t>cAdvisor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3041A-6997-1E45-AA03-7A4102641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584211-DFD6-8B4A-AA77-0250C9FD18B5}"/>
              </a:ext>
            </a:extLst>
          </p:cNvPr>
          <p:cNvSpPr/>
          <p:nvPr/>
        </p:nvSpPr>
        <p:spPr>
          <a:xfrm>
            <a:off x="733475" y="787156"/>
            <a:ext cx="7855528" cy="2794243"/>
          </a:xfrm>
          <a:prstGeom prst="roundRect">
            <a:avLst>
              <a:gd name="adj" fmla="val 2725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algn="just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"3.6"</a:t>
            </a:r>
          </a:p>
          <a:p>
            <a:pPr marL="92075" algn="just"/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google/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cadvisor:latest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ports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- 0.0.0.0:9104:8080</a:t>
            </a:r>
          </a:p>
          <a:p>
            <a:pPr marL="92075" algn="just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volumes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/:/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rootfs:ro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/run:/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run:rw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/sys:/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sys:ro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/lib/docker/:/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/lib/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docker:ro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92075"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- /dev/disk/:/dev/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disk:ro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31F71-3F50-E844-B337-B8A79BCC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" y="573785"/>
            <a:ext cx="344336" cy="43603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D730B3-989F-4D4F-B46E-213365EF8797}"/>
              </a:ext>
            </a:extLst>
          </p:cNvPr>
          <p:cNvSpPr/>
          <p:nvPr/>
        </p:nvSpPr>
        <p:spPr>
          <a:xfrm>
            <a:off x="733475" y="3930240"/>
            <a:ext cx="7855528" cy="294627"/>
          </a:xfrm>
          <a:prstGeom prst="roundRect">
            <a:avLst>
              <a:gd name="adj" fmla="val 17445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138168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FD855-03D4-514F-A107-801CF0B5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773" y="-1"/>
            <a:ext cx="9362964" cy="54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25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16CA-C9A3-0A4C-937E-47A9AAEE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Commands</a:t>
            </a:r>
            <a:r>
              <a:rPr lang="en-US" b="1"/>
              <a:t>: Getting Info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EC0E2-EB59-DC48-80CF-E02A1062C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D65DA2-1A6C-504F-9874-7883ED7AF72E}"/>
              </a:ext>
            </a:extLst>
          </p:cNvPr>
          <p:cNvSpPr/>
          <p:nvPr/>
        </p:nvSpPr>
        <p:spPr>
          <a:xfrm>
            <a:off x="741940" y="774191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system info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E5DDD5-C359-4447-846F-6F8D0A89270A}"/>
              </a:ext>
            </a:extLst>
          </p:cNvPr>
          <p:cNvSpPr/>
          <p:nvPr/>
        </p:nvSpPr>
        <p:spPr>
          <a:xfrm>
            <a:off x="741940" y="1294749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system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82688B-E3DA-FA4D-B5DB-03034B3E60AF}"/>
              </a:ext>
            </a:extLst>
          </p:cNvPr>
          <p:cNvSpPr/>
          <p:nvPr/>
        </p:nvSpPr>
        <p:spPr>
          <a:xfrm>
            <a:off x="741940" y="1816152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system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df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-v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C0EF58-8440-E34A-9995-6850C3C8879F}"/>
              </a:ext>
            </a:extLst>
          </p:cNvPr>
          <p:cNvSpPr/>
          <p:nvPr/>
        </p:nvSpPr>
        <p:spPr>
          <a:xfrm>
            <a:off x="741940" y="2336710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-s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2739FA-71E9-8D40-839D-C3C5BD6A7AF5}"/>
              </a:ext>
            </a:extLst>
          </p:cNvPr>
          <p:cNvSpPr/>
          <p:nvPr/>
        </p:nvSpPr>
        <p:spPr>
          <a:xfrm>
            <a:off x="741940" y="2852199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stats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5FD38B-D243-4D4E-8DBE-EFE041A1FCBD}"/>
              </a:ext>
            </a:extLst>
          </p:cNvPr>
          <p:cNvSpPr/>
          <p:nvPr/>
        </p:nvSpPr>
        <p:spPr>
          <a:xfrm>
            <a:off x="741940" y="3367455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</a:t>
            </a:r>
            <a:r>
              <a:rPr lang="en-US" sz="12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ps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-f status=exited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CA9046-CEC0-FB4B-BF16-C82A5D092262}"/>
              </a:ext>
            </a:extLst>
          </p:cNvPr>
          <p:cNvSpPr/>
          <p:nvPr/>
        </p:nvSpPr>
        <p:spPr>
          <a:xfrm>
            <a:off x="741940" y="3887201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 images -f dangling=true 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D2AF63-E90C-184C-86CA-2AE310CABB71}"/>
              </a:ext>
            </a:extLst>
          </p:cNvPr>
          <p:cNvSpPr/>
          <p:nvPr/>
        </p:nvSpPr>
        <p:spPr>
          <a:xfrm>
            <a:off x="741940" y="4406947"/>
            <a:ext cx="7838596" cy="327946"/>
          </a:xfrm>
          <a:prstGeom prst="roundRect">
            <a:avLst>
              <a:gd name="adj" fmla="val 15200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volume ls -f dangling=true</a:t>
            </a:r>
            <a:r>
              <a:rPr lang="en-US" sz="12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0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1BD3-C10C-2F4E-9662-00F4FAEF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Commands: Cleaning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9AF89-A09E-BB47-A546-B5530CF34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B6E754-1FB4-C14D-95C8-D717318767F7}"/>
              </a:ext>
            </a:extLst>
          </p:cNvPr>
          <p:cNvSpPr/>
          <p:nvPr/>
        </p:nvSpPr>
        <p:spPr>
          <a:xfrm>
            <a:off x="733474" y="754052"/>
            <a:ext cx="7855528" cy="687938"/>
          </a:xfrm>
          <a:prstGeom prst="roundRect">
            <a:avLst>
              <a:gd name="adj" fmla="val 6813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docker image prune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WARNING! This will remove all dangling images.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 you sure you want to continue? [y/N]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you want to continue? [y/N]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23866-CF91-034B-88E1-E01140872F64}"/>
              </a:ext>
            </a:extLst>
          </p:cNvPr>
          <p:cNvSpPr/>
          <p:nvPr/>
        </p:nvSpPr>
        <p:spPr>
          <a:xfrm>
            <a:off x="733474" y="1523860"/>
            <a:ext cx="7855528" cy="585595"/>
          </a:xfrm>
          <a:prstGeom prst="roundRect">
            <a:avLst>
              <a:gd name="adj" fmla="val 7244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docker container prune</a:t>
            </a:r>
            <a:endParaRPr lang="en-US" sz="1300" dirty="0">
              <a:solidFill>
                <a:schemeClr val="tx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WARNING! This will remove all stopped containers.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 you sure you want to continue? [y/N]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20E7C5-5A88-7F4F-8BC3-589690C41F19}"/>
              </a:ext>
            </a:extLst>
          </p:cNvPr>
          <p:cNvSpPr/>
          <p:nvPr/>
        </p:nvSpPr>
        <p:spPr>
          <a:xfrm>
            <a:off x="733474" y="2190970"/>
            <a:ext cx="7855528" cy="582671"/>
          </a:xfrm>
          <a:prstGeom prst="roundRect">
            <a:avLst>
              <a:gd name="adj" fmla="val 8711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docker volume prune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WARNING! This will remove all volumes not used by at least one container.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 you sure you want to continue? [y/N]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6E1ADC-94F3-BA4A-B108-BDF5D4491162}"/>
              </a:ext>
            </a:extLst>
          </p:cNvPr>
          <p:cNvSpPr/>
          <p:nvPr/>
        </p:nvSpPr>
        <p:spPr>
          <a:xfrm>
            <a:off x="733474" y="2855156"/>
            <a:ext cx="7855528" cy="582671"/>
          </a:xfrm>
          <a:prstGeom prst="roundRect">
            <a:avLst>
              <a:gd name="adj" fmla="val 8711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docker network prune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WARNING! This will remove all networks not used by at least one container.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 you sure you want to continue? [y/N]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A004E8-E804-254D-A507-B1D08C7C4E33}"/>
              </a:ext>
            </a:extLst>
          </p:cNvPr>
          <p:cNvSpPr/>
          <p:nvPr/>
        </p:nvSpPr>
        <p:spPr>
          <a:xfrm>
            <a:off x="733474" y="3511922"/>
            <a:ext cx="7855528" cy="1222786"/>
          </a:xfrm>
          <a:prstGeom prst="roundRect">
            <a:avLst>
              <a:gd name="adj" fmla="val 4352"/>
            </a:avLst>
          </a:prstGeom>
          <a:solidFill>
            <a:srgbClr val="F9F9F9"/>
          </a:solidFill>
          <a:ln w="3175">
            <a:solidFill>
              <a:schemeClr val="tx1"/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docker system prune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WARNING! This will remove: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       - all stopped containers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       - all networks not used by at least one container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       - all dangling images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       - all build cache</a:t>
            </a:r>
          </a:p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 you sure you want to continue? [y/N]</a:t>
            </a:r>
            <a:endParaRPr lang="en-US" sz="1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7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62855" y="109155"/>
            <a:ext cx="4264151" cy="142192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94760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A5B6-AD08-F647-B980-B0E9587673BF}"/>
              </a:ext>
            </a:extLst>
          </p:cNvPr>
          <p:cNvSpPr txBox="1"/>
          <p:nvPr/>
        </p:nvSpPr>
        <p:spPr>
          <a:xfrm>
            <a:off x="4602350" y="1256005"/>
            <a:ext cx="426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b="1" dirty="0" smtClean="0">
                <a:solidFill>
                  <a:schemeClr val="bg1"/>
                </a:solidFill>
              </a:rPr>
              <a:t>Control </a:t>
            </a:r>
            <a:r>
              <a:rPr lang="en-US" sz="1500" b="1" dirty="0">
                <a:solidFill>
                  <a:schemeClr val="bg1"/>
                </a:solidFill>
              </a:rPr>
              <a:t>Groups / Namespaces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b="1" dirty="0" smtClean="0">
                <a:solidFill>
                  <a:schemeClr val="bg1"/>
                </a:solidFill>
              </a:rPr>
              <a:t>Docker </a:t>
            </a:r>
            <a:r>
              <a:rPr lang="en-US" sz="1500" b="1" dirty="0">
                <a:solidFill>
                  <a:schemeClr val="bg1"/>
                </a:solidFill>
              </a:rPr>
              <a:t>Compose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b="1" dirty="0" smtClean="0">
                <a:solidFill>
                  <a:schemeClr val="bg1"/>
                </a:solidFill>
              </a:rPr>
              <a:t>Monitoring Containers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b="1" dirty="0" smtClean="0">
                <a:solidFill>
                  <a:schemeClr val="bg1"/>
                </a:solidFill>
              </a:rPr>
              <a:t>Demo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32EF3-B2B6-954F-87BF-28503DED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8" y="1422400"/>
            <a:ext cx="1868301" cy="18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7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1BD3-C10C-2F4E-9662-00F4FAEF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9AF89-A09E-BB47-A546-B5530CF34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022" y="860227"/>
            <a:ext cx="46851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github.com/dbuhtiyarov/docker-demo/tree/master/elk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8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400DC-7591-8140-A1E3-EA3106693AE9}"/>
              </a:ext>
            </a:extLst>
          </p:cNvPr>
          <p:cNvSpPr txBox="1"/>
          <p:nvPr/>
        </p:nvSpPr>
        <p:spPr>
          <a:xfrm>
            <a:off x="0" y="98002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Thank you for your attention!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Day 2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Dmitry </a:t>
            </a:r>
            <a:r>
              <a:rPr lang="en-US" sz="2600" dirty="0">
                <a:solidFill>
                  <a:schemeClr val="bg1"/>
                </a:solidFill>
              </a:rPr>
              <a:t>B</a:t>
            </a:r>
            <a:r>
              <a:rPr lang="en-US" sz="2600" dirty="0" smtClean="0">
                <a:solidFill>
                  <a:schemeClr val="bg1"/>
                </a:solidFill>
              </a:rPr>
              <a:t>uhtiyarov, </a:t>
            </a:r>
            <a:r>
              <a:rPr lang="en-US" sz="2600" smtClean="0">
                <a:solidFill>
                  <a:schemeClr val="bg1"/>
                </a:solidFill>
              </a:rPr>
              <a:t>Siarhei Beliakou</a:t>
            </a:r>
            <a:endParaRPr lang="en-US" sz="2600" dirty="0">
              <a:solidFill>
                <a:schemeClr val="bg1"/>
              </a:solidFill>
            </a:endParaRPr>
          </a:p>
          <a:p>
            <a:pPr algn="ctr"/>
            <a:r>
              <a:rPr lang="en-US" sz="2600" dirty="0">
                <a:solidFill>
                  <a:schemeClr val="bg1"/>
                </a:solidFill>
              </a:rPr>
              <a:t>2018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dirty="0" err="1" smtClean="0">
                <a:latin typeface="+mn-lt"/>
              </a:rPr>
              <a:t>Cgroups</a:t>
            </a:r>
            <a:r>
              <a:rPr lang="en-US" sz="1200" dirty="0">
                <a:latin typeface="+mn-lt"/>
              </a:rPr>
              <a:t>: Memory/CPU</a:t>
            </a:r>
          </a:p>
          <a:p>
            <a:pPr lvl="1"/>
            <a:r>
              <a:rPr lang="en-US" sz="1200" dirty="0"/>
              <a:t>Memory Constraints</a:t>
            </a:r>
          </a:p>
          <a:p>
            <a:pPr lvl="1"/>
            <a:r>
              <a:rPr lang="en-US" sz="1200" dirty="0"/>
              <a:t>CPU Constraints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Namespaces and control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4E2DC-0C56-B54D-A33A-7532BC2E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71"/>
            <a:ext cx="3810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4C4-5292-4844-BF9C-C0F7B92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Cgroups</a:t>
            </a:r>
            <a:r>
              <a:rPr lang="en-US" b="1" dirty="0"/>
              <a:t>: Memory Limits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937D6-29E5-594E-9503-C351478B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3F2949-2B69-F742-A8B6-B0016C47E701}"/>
              </a:ext>
            </a:extLst>
          </p:cNvPr>
          <p:cNvSpPr/>
          <p:nvPr/>
        </p:nvSpPr>
        <p:spPr>
          <a:xfrm>
            <a:off x="733473" y="1060102"/>
            <a:ext cx="7855530" cy="374250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run -d centos sleep infinity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60614832f3ba25962c584d209a0ba1f99335c3c980563c72715ac14175fada5f</a:t>
            </a:r>
            <a:endParaRPr lang="en-US" sz="900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666E69-51B2-CB44-89B1-9C4777AF470D}"/>
              </a:ext>
            </a:extLst>
          </p:cNvPr>
          <p:cNvSpPr/>
          <p:nvPr/>
        </p:nvSpPr>
        <p:spPr>
          <a:xfrm>
            <a:off x="733473" y="1523558"/>
            <a:ext cx="7855530" cy="530873"/>
          </a:xfrm>
          <a:prstGeom prst="roundRect">
            <a:avLst>
              <a:gd name="adj" fmla="val 7291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stats --no-stream --format "table {{.Container}}\t{{.</a:t>
            </a:r>
            <a:r>
              <a:rPr lang="en-US" sz="1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MemUsage</a:t>
            </a:r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}}" 60614832f3ba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          MEM USAGE / LIMIT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60614832f3ba        92KiB /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991.6MiB</a:t>
            </a:r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4D1B7C-AA01-2944-AD13-2E5A2059A043}"/>
              </a:ext>
            </a:extLst>
          </p:cNvPr>
          <p:cNvSpPr/>
          <p:nvPr/>
        </p:nvSpPr>
        <p:spPr>
          <a:xfrm>
            <a:off x="733473" y="2143637"/>
            <a:ext cx="7855530" cy="374250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run -d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-m 300M </a:t>
            </a:r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centos sleep infinity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b133cd44aa414645f94474ffdc49b7d31b7cccfcb14a122f8f0700bb0b7c80bd</a:t>
            </a:r>
            <a:endParaRPr lang="en-US" sz="900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1A512E-4135-6244-AB33-5363B2AA5432}"/>
              </a:ext>
            </a:extLst>
          </p:cNvPr>
          <p:cNvSpPr/>
          <p:nvPr/>
        </p:nvSpPr>
        <p:spPr>
          <a:xfrm>
            <a:off x="733473" y="2607093"/>
            <a:ext cx="7855530" cy="530873"/>
          </a:xfrm>
          <a:prstGeom prst="roundRect">
            <a:avLst>
              <a:gd name="adj" fmla="val 7291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stats --no-stream --format "table {{.Container}}\t{{.</a:t>
            </a:r>
            <a:r>
              <a:rPr lang="en-US" sz="1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MemUsage</a:t>
            </a:r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}}" b133cd44aa41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          MEM USAGE / LIMIT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b133cd44aa41        1016KiB /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300MiB</a:t>
            </a:r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E5EA34-CEF9-FE41-86AD-DE1522C4B434}"/>
              </a:ext>
            </a:extLst>
          </p:cNvPr>
          <p:cNvSpPr/>
          <p:nvPr/>
        </p:nvSpPr>
        <p:spPr>
          <a:xfrm>
            <a:off x="733473" y="3690628"/>
            <a:ext cx="7855529" cy="800574"/>
          </a:xfrm>
          <a:prstGeom prst="roundRect">
            <a:avLst>
              <a:gd name="adj" fmla="val 7291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stats --no-stream --format "table {{.Container}}\t{{.</a:t>
            </a:r>
            <a:r>
              <a:rPr lang="en-US" sz="1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MemUsage</a:t>
            </a:r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}}"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          MEM USAGE / LIMIT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af6df26f6753        968KiB / 300MiB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b133cd44aa41        1016KiB / 300MiB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60614832f3ba        92KiB / 991.6MiB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C6C88E-1AEC-3845-B7C7-5FD91B0042BA}"/>
              </a:ext>
            </a:extLst>
          </p:cNvPr>
          <p:cNvSpPr/>
          <p:nvPr/>
        </p:nvSpPr>
        <p:spPr>
          <a:xfrm>
            <a:off x="733473" y="3227172"/>
            <a:ext cx="7855530" cy="374250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run -d -m 300M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--memory-reservation 100M </a:t>
            </a:r>
            <a:r>
              <a:rPr lang="en-US" sz="1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centos sleep infinity</a:t>
            </a:r>
          </a:p>
          <a:p>
            <a:pPr marL="136525"/>
            <a:r>
              <a:rPr lang="en-US" sz="10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af6df26f67538433932f2ab9957afa2eaec586dedae5a99c837df2a5be6e2c18</a:t>
            </a:r>
            <a:endParaRPr lang="en-US" sz="900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51936B-2BBD-DF42-A042-270247534D32}"/>
              </a:ext>
            </a:extLst>
          </p:cNvPr>
          <p:cNvSpPr/>
          <p:nvPr/>
        </p:nvSpPr>
        <p:spPr>
          <a:xfrm>
            <a:off x="6353297" y="3972484"/>
            <a:ext cx="2683823" cy="751600"/>
          </a:xfrm>
          <a:prstGeom prst="roundRect">
            <a:avLst>
              <a:gd name="adj" fmla="val 98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Check out documentation: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container memory </a:t>
            </a:r>
            <a:r>
              <a:rPr lang="en-US" dirty="0">
                <a:hlinkClick r:id="rId2"/>
              </a:rPr>
              <a:t>constraints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stats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4C4-5292-4844-BF9C-C0F7B92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Cgroups</a:t>
            </a:r>
            <a:r>
              <a:rPr lang="en-US" b="1" dirty="0"/>
              <a:t>: CPU Limits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937D6-29E5-594E-9503-C351478B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F385-3ED0-6645-A827-0F93BFFAA6F0}"/>
              </a:ext>
            </a:extLst>
          </p:cNvPr>
          <p:cNvSpPr txBox="1"/>
          <p:nvPr/>
        </p:nvSpPr>
        <p:spPr>
          <a:xfrm>
            <a:off x="733473" y="760020"/>
            <a:ext cx="7855529" cy="29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CPU Shares</a:t>
            </a:r>
          </a:p>
          <a:p>
            <a:pPr algn="just"/>
            <a:r>
              <a:rPr lang="en-US" dirty="0"/>
              <a:t>CPU limits are based on shares. These shares are a weight between how much processing time one process should get compared to another. If a CPU is idle, then the process will use all the available resources. If a second process requires the CPU then the available CPU time will be shared based on the weighting.</a:t>
            </a:r>
          </a:p>
          <a:p>
            <a:pPr algn="just"/>
            <a:endParaRPr lang="en-US" sz="800" b="1" dirty="0"/>
          </a:p>
          <a:p>
            <a:pPr lvl="1" algn="just">
              <a:tabLst>
                <a:tab pos="1951038" algn="l"/>
                <a:tab pos="2255838" algn="l"/>
              </a:tabLst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-shares	</a:t>
            </a:r>
            <a:r>
              <a:rPr lang="en-US" dirty="0"/>
              <a:t>-	 CPU shares (relative weight).</a:t>
            </a:r>
          </a:p>
          <a:p>
            <a:pPr lvl="1" algn="just">
              <a:tabLst>
                <a:tab pos="1951038" algn="l"/>
                <a:tab pos="2255838" algn="l"/>
              </a:tabLst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-period	</a:t>
            </a:r>
            <a:r>
              <a:rPr lang="en-US" dirty="0"/>
              <a:t>-	Limit CPU CFS (Completely Fair Scheduler) period.</a:t>
            </a:r>
          </a:p>
          <a:p>
            <a:pPr lvl="1" algn="just">
              <a:tabLst>
                <a:tab pos="1951038" algn="l"/>
                <a:tab pos="2255838" algn="l"/>
              </a:tabLst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-quota 	</a:t>
            </a:r>
            <a:r>
              <a:rPr lang="en-US" dirty="0"/>
              <a:t>-	Limit CPU CFS (Completely Fair Scheduler) quota.</a:t>
            </a:r>
          </a:p>
          <a:p>
            <a:pPr lvl="1" algn="just">
              <a:tabLst>
                <a:tab pos="1951038" algn="l"/>
                <a:tab pos="2255838" algn="l"/>
              </a:tabLst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cpuset-cpus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	</a:t>
            </a:r>
            <a:r>
              <a:rPr lang="en-US" dirty="0"/>
              <a:t>-	CPUs in which to allow execution (0-3, 0,1).</a:t>
            </a:r>
          </a:p>
          <a:p>
            <a:pPr lvl="1" algn="just">
              <a:tabLst>
                <a:tab pos="1951038" algn="l"/>
                <a:tab pos="2255838" algn="l"/>
              </a:tabLst>
            </a:pP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</a:t>
            </a:r>
            <a:r>
              <a:rPr lang="en-US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cpuset</a:t>
            </a:r>
            <a:r>
              <a:rPr lang="en-US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-mems 	</a:t>
            </a:r>
            <a:r>
              <a:rPr lang="en-US" dirty="0"/>
              <a:t>-	MEMs in which to allow execution (0-3, 0,1).</a:t>
            </a:r>
          </a:p>
          <a:p>
            <a:pPr algn="just"/>
            <a:endParaRPr 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-quota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option specifies the number of microseconds that a container has access to CPU resources during a period specified by 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-period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As the default value of 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-period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100000, setting the value of 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-quota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to 25000 limits a container to 25% of the CPU resources. By default, a container can use all available CPU resources, which corresponds to a   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200" b="1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-quota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value of -1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6323AD-0298-4A42-9D9F-11832BD7F21C}"/>
              </a:ext>
            </a:extLst>
          </p:cNvPr>
          <p:cNvSpPr/>
          <p:nvPr/>
        </p:nvSpPr>
        <p:spPr>
          <a:xfrm>
            <a:off x="733473" y="3749496"/>
            <a:ext cx="7855529" cy="279463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run -it -d --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-quota=25000 --name cpu0.25 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benhall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/stress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F15627-E807-AB44-B273-356CA322096F}"/>
              </a:ext>
            </a:extLst>
          </p:cNvPr>
          <p:cNvSpPr/>
          <p:nvPr/>
        </p:nvSpPr>
        <p:spPr>
          <a:xfrm>
            <a:off x="733473" y="4096242"/>
            <a:ext cx="7855529" cy="611314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stats --no-stream --format "table {{.Name}}\t{{.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CPUPerc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}}" cpu0.25</a:t>
            </a:r>
          </a:p>
          <a:p>
            <a:pPr marL="136525"/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                CPU %</a:t>
            </a:r>
          </a:p>
          <a:p>
            <a:pPr marL="136525"/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cpu0.25             25.03%</a:t>
            </a:r>
          </a:p>
        </p:txBody>
      </p:sp>
    </p:spTree>
    <p:extLst>
      <p:ext uri="{BB962C8B-B14F-4D97-AF65-F5344CB8AC3E}">
        <p14:creationId xmlns:p14="http://schemas.microsoft.com/office/powerpoint/2010/main" val="30514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EACB-93B5-F244-A59F-D718637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with Resource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03694-0B39-6F41-AC00-1E10BF6AD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036F1C-A204-FA43-BF62-388A793F5456}"/>
              </a:ext>
            </a:extLst>
          </p:cNvPr>
          <p:cNvSpPr/>
          <p:nvPr/>
        </p:nvSpPr>
        <p:spPr>
          <a:xfrm>
            <a:off x="645823" y="1193754"/>
            <a:ext cx="7855529" cy="1072368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build \</a:t>
            </a:r>
          </a:p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--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cpu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-shares=100 \</a:t>
            </a:r>
          </a:p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--memory=128M \ \</a:t>
            </a:r>
          </a:p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--tag="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mymod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/myapp:1.0" \</a:t>
            </a:r>
          </a:p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docker_projects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myapp</a:t>
            </a:r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4520C-71E2-1B4F-9980-0776DC672457}"/>
              </a:ext>
            </a:extLst>
          </p:cNvPr>
          <p:cNvSpPr/>
          <p:nvPr/>
        </p:nvSpPr>
        <p:spPr>
          <a:xfrm>
            <a:off x="645823" y="3046280"/>
            <a:ext cx="7855529" cy="784913"/>
          </a:xfrm>
          <a:prstGeom prst="roundRect">
            <a:avLst>
              <a:gd name="adj" fmla="val 9893"/>
            </a:avLst>
          </a:prstGeom>
          <a:solidFill>
            <a:srgbClr val="F9F9F9"/>
          </a:solidFill>
          <a:ln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6525"/>
            <a:r>
              <a:rPr lang="en-US" sz="12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docker stats cntr1 cntr2</a:t>
            </a:r>
          </a:p>
          <a:p>
            <a:pPr marL="136525"/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CONTAINER     CPU %      MEM USAGE/LIMIT     MEM %     NET I/O</a:t>
            </a:r>
          </a:p>
          <a:p>
            <a:pPr marL="136525"/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cntr1         0.05%      504 KiB/128 </a:t>
            </a:r>
            <a:r>
              <a:rPr lang="en-US" sz="1200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MiB</a:t>
            </a:r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0.39%     2.033 KiB/40 B</a:t>
            </a:r>
          </a:p>
          <a:p>
            <a:pPr marL="136525"/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cntr2         0.08%      1.756 </a:t>
            </a:r>
            <a:r>
              <a:rPr lang="en-US" sz="1200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MiB</a:t>
            </a:r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/128 </a:t>
            </a:r>
            <a:r>
              <a:rPr lang="en-US" sz="1200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MiB</a:t>
            </a:r>
            <a:r>
              <a:rPr lang="en-US" sz="12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1.37%     5.002 KiB/92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8B3C9-9436-CA40-959B-7B407EF5A308}"/>
              </a:ext>
            </a:extLst>
          </p:cNvPr>
          <p:cNvSpPr txBox="1"/>
          <p:nvPr/>
        </p:nvSpPr>
        <p:spPr>
          <a:xfrm>
            <a:off x="733473" y="781878"/>
            <a:ext cx="7412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version 1.6.0 of Docker, you can specify </a:t>
            </a:r>
            <a:r>
              <a:rPr lang="en-US" dirty="0" err="1"/>
              <a:t>cgroup</a:t>
            </a:r>
            <a:r>
              <a:rPr lang="en-US" dirty="0"/>
              <a:t> resource constraints to </a:t>
            </a:r>
            <a:r>
              <a:rPr lang="en-US" b="1" dirty="0"/>
              <a:t>docker build</a:t>
            </a:r>
            <a:r>
              <a:rPr lang="en-US" dirty="0"/>
              <a:t>, for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1542-3706-A745-B9A5-2E6DC31D3D31}"/>
              </a:ext>
            </a:extLst>
          </p:cNvPr>
          <p:cNvSpPr txBox="1"/>
          <p:nvPr/>
        </p:nvSpPr>
        <p:spPr>
          <a:xfrm>
            <a:off x="733473" y="2509929"/>
            <a:ext cx="7767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containers that you generate from the image inherit these resource constraints.</a:t>
            </a:r>
          </a:p>
          <a:p>
            <a:r>
              <a:rPr lang="en-US" dirty="0"/>
              <a:t>You can use the </a:t>
            </a:r>
            <a:r>
              <a:rPr lang="en-US" b="1" dirty="0"/>
              <a:t>docker stats</a:t>
            </a:r>
            <a:r>
              <a:rPr lang="en-US" dirty="0"/>
              <a:t> command to display a container's resource usage, for example:</a:t>
            </a:r>
          </a:p>
        </p:txBody>
      </p:sp>
    </p:spTree>
    <p:extLst>
      <p:ext uri="{BB962C8B-B14F-4D97-AF65-F5344CB8AC3E}">
        <p14:creationId xmlns:p14="http://schemas.microsoft.com/office/powerpoint/2010/main" val="89316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r>
              <a:rPr lang="en-US" dirty="0"/>
              <a:t>Docker Compose File</a:t>
            </a:r>
          </a:p>
          <a:p>
            <a:r>
              <a:rPr lang="en-US" dirty="0"/>
              <a:t>Managing Containers with Docker Compose</a:t>
            </a:r>
          </a:p>
          <a:p>
            <a:r>
              <a:rPr lang="en-US" dirty="0"/>
              <a:t>Customizing Container Settings</a:t>
            </a:r>
          </a:p>
          <a:p>
            <a:r>
              <a:rPr lang="en-US" dirty="0"/>
              <a:t>Building Images with Docker Compose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8389F-2F45-444B-8C96-F17830AF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4" y="829732"/>
            <a:ext cx="2156275" cy="27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9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5B71-410B-7B43-BEE8-380CA3AC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docker-compose 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EE513-0695-6549-A4AD-257C8F3A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CD77E-82D7-0A44-AABA-910007FBA2A6}"/>
              </a:ext>
            </a:extLst>
          </p:cNvPr>
          <p:cNvSpPr/>
          <p:nvPr/>
        </p:nvSpPr>
        <p:spPr>
          <a:xfrm>
            <a:off x="733473" y="699516"/>
            <a:ext cx="784632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Compose is a tool for defining and running multi-container Docker applications. The Compose file is a 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2"/>
              </a:rPr>
              <a:t>YAML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 file defining 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3"/>
              </a:rPr>
              <a:t>services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, 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4"/>
              </a:rPr>
              <a:t>networks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 and 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5"/>
              </a:rPr>
              <a:t>volumes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The default path for a Compose file is </a:t>
            </a:r>
            <a:r>
              <a:rPr lang="en-US" b="1" i="1" dirty="0">
                <a:solidFill>
                  <a:schemeClr val="accent1">
                    <a:lumMod val="10000"/>
                  </a:schemeClr>
                </a:solidFill>
              </a:rPr>
              <a:t>./</a:t>
            </a:r>
            <a:r>
              <a:rPr lang="en-US" b="1" i="1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</a:rPr>
              <a:t>docker-</a:t>
            </a:r>
            <a:r>
              <a:rPr lang="en-US" b="1" i="1" dirty="0" err="1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</a:rPr>
              <a:t>compose.yml</a:t>
            </a:r>
            <a:endParaRPr lang="en-US" b="1" i="1" dirty="0">
              <a:solidFill>
                <a:schemeClr val="accent1">
                  <a:lumMod val="10000"/>
                </a:schemeClr>
              </a:solidFill>
              <a:highlight>
                <a:srgbClr val="FFFF00"/>
              </a:highlight>
            </a:endParaRPr>
          </a:p>
          <a:p>
            <a:pPr algn="just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To learn more about all the features of Compose please take a look at 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6"/>
              </a:rPr>
              <a:t>the list of features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algn="just"/>
            <a:endParaRPr lang="en-US" sz="800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Use Cases: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Development environments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Automated testing environments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Single host deployments</a:t>
            </a:r>
          </a:p>
          <a:p>
            <a:pPr algn="just"/>
            <a:endParaRPr lang="en-US" sz="800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Installing:</a:t>
            </a:r>
          </a:p>
          <a:p>
            <a:pPr algn="just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7"/>
              </a:rPr>
              <a:t>https://docs.docker.com/compose/compose-file/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8"/>
              </a:rPr>
              <a:t>https://docs.docker.com/compose/overview/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  <a:hlinkClick r:id="rId9"/>
              </a:rPr>
              <a:t>https://medium.freecodecamp.org/the-ups-and-downs-of-docker-compose-how-to-run-multi-container-applications-bf7a8e33017e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7CD724-F050-4D40-9650-EB53CDB61B0E}"/>
              </a:ext>
            </a:extLst>
          </p:cNvPr>
          <p:cNvSpPr/>
          <p:nvPr/>
        </p:nvSpPr>
        <p:spPr>
          <a:xfrm>
            <a:off x="733473" y="2870845"/>
            <a:ext cx="7846323" cy="798858"/>
          </a:xfrm>
          <a:prstGeom prst="roundRect">
            <a:avLst>
              <a:gd name="adj" fmla="val 7662"/>
            </a:avLst>
          </a:prstGeom>
          <a:solidFill>
            <a:srgbClr val="F9F9F9"/>
          </a:solidFill>
          <a:ln w="3175">
            <a:solidFill>
              <a:schemeClr val="accent5">
                <a:lumMod val="50000"/>
              </a:schemeClr>
            </a:solidFill>
            <a:prstDash val="dash"/>
          </a:ln>
          <a:effectLst>
            <a:outerShdw blurRad="50800" dist="50800" dir="5400000" algn="ctr" rotWithShape="0">
              <a:srgbClr val="F5F5F5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92075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pip install docker-compose</a:t>
            </a:r>
          </a:p>
          <a:p>
            <a:pPr marL="92075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-compose --version</a:t>
            </a:r>
          </a:p>
          <a:p>
            <a:pPr marL="92075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docker-compose version 1.22.0, build f46880f</a:t>
            </a:r>
          </a:p>
        </p:txBody>
      </p:sp>
    </p:spTree>
    <p:extLst>
      <p:ext uri="{BB962C8B-B14F-4D97-AF65-F5344CB8AC3E}">
        <p14:creationId xmlns:p14="http://schemas.microsoft.com/office/powerpoint/2010/main" val="14033272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 (1)" id="{BCFDDE28-876F-E947-94F3-0105E9CFE62A}" vid="{3482AAFE-9E00-5A4E-88CB-A398E4CA4C0D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 (1)" id="{BCFDDE28-876F-E947-94F3-0105E9CFE62A}" vid="{4DA0AAD6-C058-454B-B577-D3E373B923B2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 (1)" id="{BCFDDE28-876F-E947-94F3-0105E9CFE62A}" vid="{F3524037-85F6-AF4B-A201-42AE53B601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C4BBB8A99844784A604BE2517288F" ma:contentTypeVersion="6" ma:contentTypeDescription="Create a new document." ma:contentTypeScope="" ma:versionID="4a2edc68774cfe77c67c31359c0db333">
  <xsd:schema xmlns:xsd="http://www.w3.org/2001/XMLSchema" xmlns:xs="http://www.w3.org/2001/XMLSchema" xmlns:p="http://schemas.microsoft.com/office/2006/metadata/properties" xmlns:ns2="8f17bd39-e2a2-416d-8579-9c5cbdeee658" xmlns:ns3="53a8d919-cb6e-4955-963f-965395dd4dcb" targetNamespace="http://schemas.microsoft.com/office/2006/metadata/properties" ma:root="true" ma:fieldsID="e1d284585b2724c63ef78b186c5db7ff" ns2:_="" ns3:_="">
    <xsd:import namespace="8f17bd39-e2a2-416d-8579-9c5cbdeee658"/>
    <xsd:import namespace="53a8d919-cb6e-4955-963f-965395dd4d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d919-cb6e-4955-963f-965395dd4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Java</TermName>
          <TermId xmlns="http://schemas.microsoft.com/office/infopath/2007/PartnerControls">f756a4d9-a59b-41f7-b657-0bc7a5720437</TermId>
        </TermInfo>
      </Terms>
    </a53f1a9accc64fb8bee1c0a1a93d357e>
    <fldTrainingId xmlns="8f17bd39-e2a2-416d-8579-9c5cbdeee658">1444</fldTrainingId>
    <fldTrainingName xmlns="8f17bd39-e2a2-416d-8579-9c5cbdeee658">Docker for Java Developers</fldTrainingName>
    <TaxCatchAll xmlns="8f17bd39-e2a2-416d-8579-9c5cbdeee658">
      <Value>14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DOCID-1225553405-545</_dlc_DocId>
    <_dlc_DocIdUrl xmlns="8f17bd39-e2a2-416d-8579-9c5cbdeee658">
      <Url>https://epam.sharepoint.com/sites/CDP/java/_layouts/15/DocIdRedir.aspx?ID=DOCID-1225553405-545</Url>
      <Description>DOCID-1225553405-545</Description>
    </_dlc_DocIdUrl>
  </documentManagement>
</p:properties>
</file>

<file path=customXml/itemProps1.xml><?xml version="1.0" encoding="utf-8"?>
<ds:datastoreItem xmlns:ds="http://schemas.openxmlformats.org/officeDocument/2006/customXml" ds:itemID="{6E47EDF3-2CE7-42C2-9230-757E71A3E28E}"/>
</file>

<file path=customXml/itemProps2.xml><?xml version="1.0" encoding="utf-8"?>
<ds:datastoreItem xmlns:ds="http://schemas.openxmlformats.org/officeDocument/2006/customXml" ds:itemID="{49821611-9D10-4685-B778-AFA63F6E02DD}"/>
</file>

<file path=customXml/itemProps3.xml><?xml version="1.0" encoding="utf-8"?>
<ds:datastoreItem xmlns:ds="http://schemas.openxmlformats.org/officeDocument/2006/customXml" ds:itemID="{C96ECFD8-66C2-4607-90F6-118D12B74E61}"/>
</file>

<file path=customXml/itemProps4.xml><?xml version="1.0" encoding="utf-8"?>
<ds:datastoreItem xmlns:ds="http://schemas.openxmlformats.org/officeDocument/2006/customXml" ds:itemID="{2AB2DCA8-3C59-46CF-98EE-A8CC769C116D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17030</TotalTime>
  <Words>1924</Words>
  <Application>Microsoft Office PowerPoint</Application>
  <PresentationFormat>On-screen Show (16:9)</PresentationFormat>
  <Paragraphs>521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Hack</vt:lpstr>
      <vt:lpstr>Oswald DemiBold</vt:lpstr>
      <vt:lpstr>Overpass</vt:lpstr>
      <vt:lpstr>Covers</vt:lpstr>
      <vt:lpstr>General</vt:lpstr>
      <vt:lpstr>Breakers</vt:lpstr>
      <vt:lpstr>Docker  for java developers Day 2</vt:lpstr>
      <vt:lpstr>Why Docker</vt:lpstr>
      <vt:lpstr>Agenda</vt:lpstr>
      <vt:lpstr>PowerPoint Presentation</vt:lpstr>
      <vt:lpstr>Cgroups: Memory Limits</vt:lpstr>
      <vt:lpstr>Cgroups: CPU Limits</vt:lpstr>
      <vt:lpstr>Building Images with Resource Constraints</vt:lpstr>
      <vt:lpstr>PowerPoint Presentation</vt:lpstr>
      <vt:lpstr>What docker-compose is</vt:lpstr>
      <vt:lpstr>Docker-compose Commands</vt:lpstr>
      <vt:lpstr>Docker-compose file</vt:lpstr>
      <vt:lpstr>Managing Containers with Docker-compose </vt:lpstr>
      <vt:lpstr>Managing Containers with Docker-compose </vt:lpstr>
      <vt:lpstr>Specifying Container Name</vt:lpstr>
      <vt:lpstr>Env Variables, Volumes, Ports, Logging Options Ulimits</vt:lpstr>
      <vt:lpstr>Networks and Network Modes in Docker-Compose</vt:lpstr>
      <vt:lpstr>User Defined Networks</vt:lpstr>
      <vt:lpstr>Working with Networks</vt:lpstr>
      <vt:lpstr>Using External Networks</vt:lpstr>
      <vt:lpstr>Using Volumes in Docker-Compose</vt:lpstr>
      <vt:lpstr>Building Images with Docker Compose</vt:lpstr>
      <vt:lpstr>Healthcheck</vt:lpstr>
      <vt:lpstr>Building Images with Docker Compose</vt:lpstr>
      <vt:lpstr>PowerPoint Presentation</vt:lpstr>
      <vt:lpstr>What You Should Look after</vt:lpstr>
      <vt:lpstr>Monitoring Containers with cAdvisor</vt:lpstr>
      <vt:lpstr>PowerPoint Presentation</vt:lpstr>
      <vt:lpstr>Useful Commands: Getting Info</vt:lpstr>
      <vt:lpstr>Useful Commands: Cleaning Up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Java Developerspresentation_Dmitry Buhtiyarov(part2)</dc:title>
  <dc:subject/>
  <dc:creator>Siarhei Beliakou</dc:creator>
  <cp:keywords/>
  <dc:description/>
  <cp:lastModifiedBy>Dmitry Buhtiyarov</cp:lastModifiedBy>
  <cp:revision>596</cp:revision>
  <dcterms:created xsi:type="dcterms:W3CDTF">2018-07-28T11:43:30Z</dcterms:created>
  <dcterms:modified xsi:type="dcterms:W3CDTF">2018-10-25T07:29:37Z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0x01010022EC4BBB8A99844784A604BE2517288F</vt:lpwstr>
  </property>
  <property fmtid="{D5CDD505-2E9C-101B-9397-08002B2CF9AE}" pid="3" name="fldLanguagesOfEvent">
    <vt:lpwstr>7;#ENG|da095e14-b5d3-4c64-bd53-2e71ac03c15d;#8;#RUS|00de05cc-11d3-4dba-84f7-e6aab076d0bb</vt:lpwstr>
  </property>
  <property fmtid="{D5CDD505-2E9C-101B-9397-08002B2CF9AE}" pid="4" name="fldCategoriesOfEvent">
    <vt:lpwstr>14;#Java|f756a4d9-a59b-41f7-b657-0bc7a5720437</vt:lpwstr>
  </property>
  <property fmtid="{D5CDD505-2E9C-101B-9397-08002B2CF9AE}" pid="5" name="_dlc_DocIdItemGuid">
    <vt:lpwstr>47ca5741-3a1f-4018-8097-3e77ed5730cc</vt:lpwstr>
  </property>
</Properties>
</file>